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slideLayouts/_rels/slideLayout52.xml.rels" ContentType="application/vnd.openxmlformats-package.relationships+xml"/>
  <Override PartName="/ppt/slideLayouts/_rels/slideLayout14.xml.rels" ContentType="application/vnd.openxmlformats-package.relationships+xml"/>
  <Override PartName="/ppt/slideLayouts/_rels/slideLayout30.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23.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32.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21.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41.xml.rels" ContentType="application/vnd.openxmlformats-package.relationships+xml"/>
  <Override PartName="/ppt/slideLayouts/_rels/slideLayout49.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12.xml.rels" ContentType="application/vnd.openxmlformats-package.relationships+xml"/>
  <Override PartName="/ppt/slideLayouts/_rels/slideLayout29.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55.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37.xml.rels" ContentType="application/vnd.openxmlformats-package.relationships+xml"/>
  <Override PartName="/ppt/slideLayouts/_rels/slideLayout44.xml.rels" ContentType="application/vnd.openxmlformats-package.relationships+xml"/>
  <Override PartName="/ppt/slideLayouts/_rels/slideLayout10.xml.rels" ContentType="application/vnd.openxmlformats-package.relationships+xml"/>
  <Override PartName="/ppt/slideLayouts/_rels/slideLayout59.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57.xml.rels" ContentType="application/vnd.openxmlformats-package.relationships+xml"/>
  <Override PartName="/ppt/slideLayouts/_rels/slideLayout16.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51.xml.rels" ContentType="application/vnd.openxmlformats-package.relationships+xml"/>
  <Override PartName="/ppt/slideLayouts/_rels/slideLayout58.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46.xml.rels" ContentType="application/vnd.openxmlformats-package.relationships+xml"/>
  <Override PartName="/ppt/slideLayouts/_rels/slideLayout53.xml.rels" ContentType="application/vnd.openxmlformats-package.relationships+xml"/>
  <Override PartName="/ppt/slideLayouts/slideLayout56.xml" ContentType="application/vnd.openxmlformats-officedocument.presentationml.slideLayout+xml"/>
  <Override PartName="/ppt/slideLayouts/slideLayout13.xml" ContentType="application/vnd.openxmlformats-officedocument.presentationml.slideLayout+xml"/>
  <Override PartName="/ppt/slideLayouts/slideLayout48.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49.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9.xml" ContentType="application/vnd.openxmlformats-officedocument.presentationml.slideLayout+xml"/>
  <Override PartName="/ppt/slideLayouts/slideLayout29.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59.xml" ContentType="application/vnd.openxmlformats-officedocument.presentationml.slideLayout+xml"/>
  <Override PartName="/ppt/slideLayouts/slideLayout22.xml" ContentType="application/vnd.openxmlformats-officedocument.presentationml.slideLayout+xml"/>
  <Override PartName="/ppt/slideLayouts/slideLayout28.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58.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9.xml" ContentType="application/vnd.openxmlformats-officedocument.presentationml.slideLayout+xml"/>
  <Override PartName="/ppt/slideLayouts/slideLayout57.xml" ContentType="application/vnd.openxmlformats-officedocument.presentationml.slideLayout+xml"/>
  <Override PartName="/ppt/slideLayouts/slideLayout20.xml" ContentType="application/vnd.openxmlformats-officedocument.presentationml.slideLayout+xml"/>
  <Override PartName="/ppt/slideLayouts/slideLayout23.xml" ContentType="application/vnd.openxmlformats-officedocument.presentationml.slideLayout+xml"/>
  <Override PartName="/ppt/slideLayouts/slideLayout60.xml" ContentType="application/vnd.openxmlformats-officedocument.presentationml.slideLayout+xml"/>
  <Override PartName="/ppt/slideLayouts/slideLayout1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2.xml" ContentType="application/vnd.openxmlformats-officedocument.presentationml.slideLayout+xml"/>
  <Override PartName="/ppt/slideLayouts/slideLayout40.xml" ContentType="application/vnd.openxmlformats-officedocument.presentationml.slideLayout+xml"/>
  <Override PartName="/ppt/slideLayouts/slideLayout3.xml" ContentType="application/vnd.openxmlformats-officedocument.presentationml.slideLayout+xml"/>
  <Override PartName="/ppt/slideLayouts/slideLayout41.xml" ContentType="application/vnd.openxmlformats-officedocument.presentationml.slideLayout+xml"/>
  <Override PartName="/ppt/slideLayouts/slideLayout4.xml" ContentType="application/vnd.openxmlformats-officedocument.presentationml.slideLayout+xml"/>
  <Override PartName="/ppt/slideLayouts/slideLayout42.xml" ContentType="application/vnd.openxmlformats-officedocument.presentationml.slideLayout+xml"/>
  <Override PartName="/ppt/slideLayouts/slideLayout5.xml" ContentType="application/vnd.openxmlformats-officedocument.presentationml.slideLayout+xml"/>
  <Override PartName="/ppt/slideLayouts/slideLayout43.xml" ContentType="application/vnd.openxmlformats-officedocument.presentationml.slideLayout+xml"/>
  <Override PartName="/ppt/slideLayouts/slideLayout6.xml" ContentType="application/vnd.openxmlformats-officedocument.presentationml.slideLayout+xml"/>
  <Override PartName="/ppt/slideLayouts/slideLayout44.xml" ContentType="application/vnd.openxmlformats-officedocument.presentationml.slideLayout+xml"/>
  <Override PartName="/ppt/slideLayouts/slideLayout7.xml" ContentType="application/vnd.openxmlformats-officedocument.presentationml.slideLayout+xml"/>
  <Override PartName="/ppt/slideLayouts/slideLayout45.xml" ContentType="application/vnd.openxmlformats-officedocument.presentationml.slideLayout+xml"/>
  <Override PartName="/ppt/slideLayouts/slideLayout8.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s/slide1.xml" ContentType="application/vnd.openxmlformats-officedocument.presentationml.slide+xml"/>
  <Override PartName="/ppt/slides/_rels/slide12.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30"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31"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33"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34"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35"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36"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38"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39"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40"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41"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42"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43"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5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55"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57"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58"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62"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63"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64"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9"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66"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67"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68"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70"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71"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72"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74"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75"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77"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78"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79"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80"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82"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83"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84"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85"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86"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87"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97"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99"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01"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02"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4"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06"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07"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108"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0"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11"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12"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4"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16"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8"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119"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21"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22"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23"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124"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26"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127"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128"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129"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130"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131"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4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43"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3"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4"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45"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46"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50"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152"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54"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55"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56"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58"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59"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60"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62"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163"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65"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66"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67"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168"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70"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171"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172"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173"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174"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175"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8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85"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87"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88"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92"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93"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194"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96"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97"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98"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00"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201"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202"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04"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205"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07"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208"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209"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210"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12"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213"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214"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215"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216"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217"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8"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9"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20"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2"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23"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24"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6"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27"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28"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1"/>
          <p:cNvGrpSpPr/>
          <p:nvPr/>
        </p:nvGrpSpPr>
        <p:grpSpPr>
          <a:xfrm>
            <a:off x="279360" y="152280"/>
            <a:ext cx="8684640" cy="1600560"/>
            <a:chOff x="279360" y="152280"/>
            <a:chExt cx="8684640" cy="1600560"/>
          </a:xfrm>
        </p:grpSpPr>
        <p:sp>
          <p:nvSpPr>
            <p:cNvPr id="1" name="Line 2"/>
            <p:cNvSpPr/>
            <p:nvPr/>
          </p:nvSpPr>
          <p:spPr>
            <a:xfrm flipH="1">
              <a:off x="457200" y="1752480"/>
              <a:ext cx="8305920" cy="360"/>
            </a:xfrm>
            <a:prstGeom prst="line">
              <a:avLst/>
            </a:prstGeom>
            <a:ln w="12600">
              <a:solidFill>
                <a:srgbClr val="000000"/>
              </a:solidFill>
              <a:miter/>
            </a:ln>
          </p:spPr>
          <p:style>
            <a:lnRef idx="0"/>
            <a:fillRef idx="0"/>
            <a:effectRef idx="0"/>
            <a:fontRef idx="minor"/>
          </p:style>
        </p:sp>
        <p:sp>
          <p:nvSpPr>
            <p:cNvPr id="2" name="CustomShape 3"/>
            <p:cNvSpPr/>
            <p:nvPr/>
          </p:nvSpPr>
          <p:spPr>
            <a:xfrm>
              <a:off x="8737560" y="152280"/>
              <a:ext cx="226440" cy="226440"/>
            </a:xfrm>
            <a:prstGeom prst="rect">
              <a:avLst/>
            </a:prstGeom>
            <a:solidFill>
              <a:srgbClr val="cc0000"/>
            </a:solidFill>
            <a:ln w="12600">
              <a:solidFill>
                <a:srgbClr val="000000"/>
              </a:solidFill>
              <a:miter/>
            </a:ln>
          </p:spPr>
          <p:style>
            <a:lnRef idx="0"/>
            <a:fillRef idx="0"/>
            <a:effectRef idx="0"/>
            <a:fontRef idx="minor"/>
          </p:style>
        </p:sp>
        <p:sp>
          <p:nvSpPr>
            <p:cNvPr id="3" name="CustomShape 4"/>
            <p:cNvSpPr/>
            <p:nvPr/>
          </p:nvSpPr>
          <p:spPr>
            <a:xfrm>
              <a:off x="279360" y="152280"/>
              <a:ext cx="8452800" cy="226440"/>
            </a:xfrm>
            <a:prstGeom prst="rect">
              <a:avLst/>
            </a:prstGeom>
            <a:solidFill>
              <a:srgbClr val="3366cc"/>
            </a:solidFill>
            <a:ln w="12600">
              <a:solidFill>
                <a:srgbClr val="000000"/>
              </a:solidFill>
              <a:miter/>
            </a:ln>
          </p:spPr>
          <p:style>
            <a:lnRef idx="0"/>
            <a:fillRef idx="0"/>
            <a:effectRef idx="0"/>
            <a:fontRef idx="minor"/>
          </p:style>
        </p:sp>
        <p:sp>
          <p:nvSpPr>
            <p:cNvPr id="4" name="CustomShape 5"/>
            <p:cNvSpPr/>
            <p:nvPr/>
          </p:nvSpPr>
          <p:spPr>
            <a:xfrm>
              <a:off x="279360" y="380880"/>
              <a:ext cx="8452800" cy="137520"/>
            </a:xfrm>
            <a:prstGeom prst="rect">
              <a:avLst/>
            </a:prstGeom>
            <a:solidFill>
              <a:srgbClr val="cc0000"/>
            </a:solidFill>
            <a:ln w="12600">
              <a:solidFill>
                <a:srgbClr val="000000"/>
              </a:solidFill>
              <a:miter/>
            </a:ln>
          </p:spPr>
          <p:style>
            <a:lnRef idx="0"/>
            <a:fillRef idx="0"/>
            <a:effectRef idx="0"/>
            <a:fontRef idx="minor"/>
          </p:style>
        </p:sp>
        <p:sp>
          <p:nvSpPr>
            <p:cNvPr id="5" name="CustomShape 6"/>
            <p:cNvSpPr/>
            <p:nvPr/>
          </p:nvSpPr>
          <p:spPr>
            <a:xfrm>
              <a:off x="8737560" y="382680"/>
              <a:ext cx="226440" cy="134280"/>
            </a:xfrm>
            <a:prstGeom prst="rect">
              <a:avLst/>
            </a:prstGeom>
            <a:solidFill>
              <a:srgbClr val="3366cc"/>
            </a:solidFill>
            <a:ln w="12600">
              <a:solidFill>
                <a:srgbClr val="000000"/>
              </a:solidFill>
              <a:miter/>
            </a:ln>
          </p:spPr>
          <p:style>
            <a:lnRef idx="0"/>
            <a:fillRef idx="0"/>
            <a:effectRef idx="0"/>
            <a:fontRef idx="minor"/>
          </p:style>
        </p:sp>
      </p:grpSp>
      <p:sp>
        <p:nvSpPr>
          <p:cNvPr id="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7"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44" name="Group 1"/>
          <p:cNvGrpSpPr/>
          <p:nvPr/>
        </p:nvGrpSpPr>
        <p:grpSpPr>
          <a:xfrm>
            <a:off x="279360" y="152280"/>
            <a:ext cx="8684640" cy="1600560"/>
            <a:chOff x="279360" y="152280"/>
            <a:chExt cx="8684640" cy="1600560"/>
          </a:xfrm>
        </p:grpSpPr>
        <p:sp>
          <p:nvSpPr>
            <p:cNvPr id="45" name="Line 2"/>
            <p:cNvSpPr/>
            <p:nvPr/>
          </p:nvSpPr>
          <p:spPr>
            <a:xfrm flipH="1">
              <a:off x="457200" y="1752480"/>
              <a:ext cx="8305920" cy="360"/>
            </a:xfrm>
            <a:prstGeom prst="line">
              <a:avLst/>
            </a:prstGeom>
            <a:ln w="12600">
              <a:solidFill>
                <a:srgbClr val="000000"/>
              </a:solidFill>
              <a:miter/>
            </a:ln>
          </p:spPr>
          <p:style>
            <a:lnRef idx="0"/>
            <a:fillRef idx="0"/>
            <a:effectRef idx="0"/>
            <a:fontRef idx="minor"/>
          </p:style>
        </p:sp>
        <p:sp>
          <p:nvSpPr>
            <p:cNvPr id="46" name="CustomShape 3"/>
            <p:cNvSpPr/>
            <p:nvPr/>
          </p:nvSpPr>
          <p:spPr>
            <a:xfrm>
              <a:off x="8737560" y="152280"/>
              <a:ext cx="226440" cy="226440"/>
            </a:xfrm>
            <a:prstGeom prst="rect">
              <a:avLst/>
            </a:prstGeom>
            <a:solidFill>
              <a:srgbClr val="cc0000"/>
            </a:solidFill>
            <a:ln w="12600">
              <a:solidFill>
                <a:srgbClr val="000000"/>
              </a:solidFill>
              <a:miter/>
            </a:ln>
          </p:spPr>
          <p:style>
            <a:lnRef idx="0"/>
            <a:fillRef idx="0"/>
            <a:effectRef idx="0"/>
            <a:fontRef idx="minor"/>
          </p:style>
        </p:sp>
        <p:sp>
          <p:nvSpPr>
            <p:cNvPr id="47" name="CustomShape 4"/>
            <p:cNvSpPr/>
            <p:nvPr/>
          </p:nvSpPr>
          <p:spPr>
            <a:xfrm>
              <a:off x="279360" y="152280"/>
              <a:ext cx="8452800" cy="226440"/>
            </a:xfrm>
            <a:prstGeom prst="rect">
              <a:avLst/>
            </a:prstGeom>
            <a:solidFill>
              <a:srgbClr val="3366cc"/>
            </a:solidFill>
            <a:ln w="12600">
              <a:solidFill>
                <a:srgbClr val="000000"/>
              </a:solidFill>
              <a:miter/>
            </a:ln>
          </p:spPr>
          <p:style>
            <a:lnRef idx="0"/>
            <a:fillRef idx="0"/>
            <a:effectRef idx="0"/>
            <a:fontRef idx="minor"/>
          </p:style>
        </p:sp>
        <p:sp>
          <p:nvSpPr>
            <p:cNvPr id="48" name="CustomShape 5"/>
            <p:cNvSpPr/>
            <p:nvPr/>
          </p:nvSpPr>
          <p:spPr>
            <a:xfrm>
              <a:off x="279360" y="380880"/>
              <a:ext cx="8452800" cy="137520"/>
            </a:xfrm>
            <a:prstGeom prst="rect">
              <a:avLst/>
            </a:prstGeom>
            <a:solidFill>
              <a:srgbClr val="cc0000"/>
            </a:solidFill>
            <a:ln w="12600">
              <a:solidFill>
                <a:srgbClr val="000000"/>
              </a:solidFill>
              <a:miter/>
            </a:ln>
          </p:spPr>
          <p:style>
            <a:lnRef idx="0"/>
            <a:fillRef idx="0"/>
            <a:effectRef idx="0"/>
            <a:fontRef idx="minor"/>
          </p:style>
        </p:sp>
        <p:sp>
          <p:nvSpPr>
            <p:cNvPr id="49" name="CustomShape 6"/>
            <p:cNvSpPr/>
            <p:nvPr/>
          </p:nvSpPr>
          <p:spPr>
            <a:xfrm>
              <a:off x="8737560" y="382680"/>
              <a:ext cx="226440" cy="134280"/>
            </a:xfrm>
            <a:prstGeom prst="rect">
              <a:avLst/>
            </a:prstGeom>
            <a:solidFill>
              <a:srgbClr val="3366cc"/>
            </a:solidFill>
            <a:ln w="12600">
              <a:solidFill>
                <a:srgbClr val="000000"/>
              </a:solidFill>
              <a:miter/>
            </a:ln>
          </p:spPr>
          <p:style>
            <a:lnRef idx="0"/>
            <a:fillRef idx="0"/>
            <a:effectRef idx="0"/>
            <a:fontRef idx="minor"/>
          </p:style>
        </p:sp>
      </p:grpSp>
      <p:sp>
        <p:nvSpPr>
          <p:cNvPr id="5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5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88" name="Group 1"/>
          <p:cNvGrpSpPr/>
          <p:nvPr/>
        </p:nvGrpSpPr>
        <p:grpSpPr>
          <a:xfrm>
            <a:off x="279360" y="152280"/>
            <a:ext cx="8684640" cy="1600560"/>
            <a:chOff x="279360" y="152280"/>
            <a:chExt cx="8684640" cy="1600560"/>
          </a:xfrm>
        </p:grpSpPr>
        <p:sp>
          <p:nvSpPr>
            <p:cNvPr id="89" name="Line 2"/>
            <p:cNvSpPr/>
            <p:nvPr/>
          </p:nvSpPr>
          <p:spPr>
            <a:xfrm flipH="1">
              <a:off x="457200" y="1752480"/>
              <a:ext cx="8305920" cy="360"/>
            </a:xfrm>
            <a:prstGeom prst="line">
              <a:avLst/>
            </a:prstGeom>
            <a:ln w="12600">
              <a:solidFill>
                <a:srgbClr val="000000"/>
              </a:solidFill>
              <a:miter/>
            </a:ln>
          </p:spPr>
          <p:style>
            <a:lnRef idx="0"/>
            <a:fillRef idx="0"/>
            <a:effectRef idx="0"/>
            <a:fontRef idx="minor"/>
          </p:style>
        </p:sp>
        <p:sp>
          <p:nvSpPr>
            <p:cNvPr id="90" name="CustomShape 3"/>
            <p:cNvSpPr/>
            <p:nvPr/>
          </p:nvSpPr>
          <p:spPr>
            <a:xfrm>
              <a:off x="8737560" y="152280"/>
              <a:ext cx="226440" cy="226440"/>
            </a:xfrm>
            <a:prstGeom prst="rect">
              <a:avLst/>
            </a:prstGeom>
            <a:solidFill>
              <a:srgbClr val="cc0000"/>
            </a:solidFill>
            <a:ln w="12600">
              <a:solidFill>
                <a:srgbClr val="000000"/>
              </a:solidFill>
              <a:miter/>
            </a:ln>
          </p:spPr>
          <p:style>
            <a:lnRef idx="0"/>
            <a:fillRef idx="0"/>
            <a:effectRef idx="0"/>
            <a:fontRef idx="minor"/>
          </p:style>
        </p:sp>
        <p:sp>
          <p:nvSpPr>
            <p:cNvPr id="91" name="CustomShape 4"/>
            <p:cNvSpPr/>
            <p:nvPr/>
          </p:nvSpPr>
          <p:spPr>
            <a:xfrm>
              <a:off x="279360" y="152280"/>
              <a:ext cx="8452800" cy="226440"/>
            </a:xfrm>
            <a:prstGeom prst="rect">
              <a:avLst/>
            </a:prstGeom>
            <a:solidFill>
              <a:srgbClr val="3366cc"/>
            </a:solidFill>
            <a:ln w="12600">
              <a:solidFill>
                <a:srgbClr val="000000"/>
              </a:solidFill>
              <a:miter/>
            </a:ln>
          </p:spPr>
          <p:style>
            <a:lnRef idx="0"/>
            <a:fillRef idx="0"/>
            <a:effectRef idx="0"/>
            <a:fontRef idx="minor"/>
          </p:style>
        </p:sp>
        <p:sp>
          <p:nvSpPr>
            <p:cNvPr id="92" name="CustomShape 5"/>
            <p:cNvSpPr/>
            <p:nvPr/>
          </p:nvSpPr>
          <p:spPr>
            <a:xfrm>
              <a:off x="279360" y="380880"/>
              <a:ext cx="8452800" cy="137520"/>
            </a:xfrm>
            <a:prstGeom prst="rect">
              <a:avLst/>
            </a:prstGeom>
            <a:solidFill>
              <a:srgbClr val="cc0000"/>
            </a:solidFill>
            <a:ln w="12600">
              <a:solidFill>
                <a:srgbClr val="000000"/>
              </a:solidFill>
              <a:miter/>
            </a:ln>
          </p:spPr>
          <p:style>
            <a:lnRef idx="0"/>
            <a:fillRef idx="0"/>
            <a:effectRef idx="0"/>
            <a:fontRef idx="minor"/>
          </p:style>
        </p:sp>
        <p:sp>
          <p:nvSpPr>
            <p:cNvPr id="93" name="CustomShape 6"/>
            <p:cNvSpPr/>
            <p:nvPr/>
          </p:nvSpPr>
          <p:spPr>
            <a:xfrm>
              <a:off x="8737560" y="382680"/>
              <a:ext cx="226440" cy="134280"/>
            </a:xfrm>
            <a:prstGeom prst="rect">
              <a:avLst/>
            </a:prstGeom>
            <a:solidFill>
              <a:srgbClr val="3366cc"/>
            </a:solidFill>
            <a:ln w="12600">
              <a:solidFill>
                <a:srgbClr val="000000"/>
              </a:solidFill>
              <a:miter/>
            </a:ln>
          </p:spPr>
          <p:style>
            <a:lnRef idx="0"/>
            <a:fillRef idx="0"/>
            <a:effectRef idx="0"/>
            <a:fontRef idx="minor"/>
          </p:style>
        </p:sp>
      </p:grpSp>
      <p:sp>
        <p:nvSpPr>
          <p:cNvPr id="9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95"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32" name="Group 1"/>
          <p:cNvGrpSpPr/>
          <p:nvPr/>
        </p:nvGrpSpPr>
        <p:grpSpPr>
          <a:xfrm>
            <a:off x="279360" y="152280"/>
            <a:ext cx="8684640" cy="1600560"/>
            <a:chOff x="279360" y="152280"/>
            <a:chExt cx="8684640" cy="1600560"/>
          </a:xfrm>
        </p:grpSpPr>
        <p:sp>
          <p:nvSpPr>
            <p:cNvPr id="133" name="Line 2"/>
            <p:cNvSpPr/>
            <p:nvPr/>
          </p:nvSpPr>
          <p:spPr>
            <a:xfrm flipH="1">
              <a:off x="457200" y="1752480"/>
              <a:ext cx="8305920" cy="360"/>
            </a:xfrm>
            <a:prstGeom prst="line">
              <a:avLst/>
            </a:prstGeom>
            <a:ln w="12600">
              <a:solidFill>
                <a:srgbClr val="000000"/>
              </a:solidFill>
              <a:miter/>
            </a:ln>
          </p:spPr>
          <p:style>
            <a:lnRef idx="0"/>
            <a:fillRef idx="0"/>
            <a:effectRef idx="0"/>
            <a:fontRef idx="minor"/>
          </p:style>
        </p:sp>
        <p:sp>
          <p:nvSpPr>
            <p:cNvPr id="134" name="CustomShape 3"/>
            <p:cNvSpPr/>
            <p:nvPr/>
          </p:nvSpPr>
          <p:spPr>
            <a:xfrm>
              <a:off x="8737560" y="152280"/>
              <a:ext cx="226440" cy="226440"/>
            </a:xfrm>
            <a:prstGeom prst="rect">
              <a:avLst/>
            </a:prstGeom>
            <a:solidFill>
              <a:srgbClr val="cc0000"/>
            </a:solidFill>
            <a:ln w="12600">
              <a:solidFill>
                <a:srgbClr val="000000"/>
              </a:solidFill>
              <a:miter/>
            </a:ln>
          </p:spPr>
          <p:style>
            <a:lnRef idx="0"/>
            <a:fillRef idx="0"/>
            <a:effectRef idx="0"/>
            <a:fontRef idx="minor"/>
          </p:style>
        </p:sp>
        <p:sp>
          <p:nvSpPr>
            <p:cNvPr id="135" name="CustomShape 4"/>
            <p:cNvSpPr/>
            <p:nvPr/>
          </p:nvSpPr>
          <p:spPr>
            <a:xfrm>
              <a:off x="279360" y="152280"/>
              <a:ext cx="8452800" cy="226440"/>
            </a:xfrm>
            <a:prstGeom prst="rect">
              <a:avLst/>
            </a:prstGeom>
            <a:solidFill>
              <a:srgbClr val="3366cc"/>
            </a:solidFill>
            <a:ln w="12600">
              <a:solidFill>
                <a:srgbClr val="000000"/>
              </a:solidFill>
              <a:miter/>
            </a:ln>
          </p:spPr>
          <p:style>
            <a:lnRef idx="0"/>
            <a:fillRef idx="0"/>
            <a:effectRef idx="0"/>
            <a:fontRef idx="minor"/>
          </p:style>
        </p:sp>
        <p:sp>
          <p:nvSpPr>
            <p:cNvPr id="136" name="CustomShape 5"/>
            <p:cNvSpPr/>
            <p:nvPr/>
          </p:nvSpPr>
          <p:spPr>
            <a:xfrm>
              <a:off x="279360" y="380880"/>
              <a:ext cx="8452800" cy="137520"/>
            </a:xfrm>
            <a:prstGeom prst="rect">
              <a:avLst/>
            </a:prstGeom>
            <a:solidFill>
              <a:srgbClr val="cc0000"/>
            </a:solidFill>
            <a:ln w="12600">
              <a:solidFill>
                <a:srgbClr val="000000"/>
              </a:solidFill>
              <a:miter/>
            </a:ln>
          </p:spPr>
          <p:style>
            <a:lnRef idx="0"/>
            <a:fillRef idx="0"/>
            <a:effectRef idx="0"/>
            <a:fontRef idx="minor"/>
          </p:style>
        </p:sp>
        <p:sp>
          <p:nvSpPr>
            <p:cNvPr id="137" name="CustomShape 6"/>
            <p:cNvSpPr/>
            <p:nvPr/>
          </p:nvSpPr>
          <p:spPr>
            <a:xfrm>
              <a:off x="8737560" y="382680"/>
              <a:ext cx="226440" cy="134280"/>
            </a:xfrm>
            <a:prstGeom prst="rect">
              <a:avLst/>
            </a:prstGeom>
            <a:solidFill>
              <a:srgbClr val="3366cc"/>
            </a:solidFill>
            <a:ln w="12600">
              <a:solidFill>
                <a:srgbClr val="000000"/>
              </a:solidFill>
              <a:miter/>
            </a:ln>
          </p:spPr>
          <p:style>
            <a:lnRef idx="0"/>
            <a:fillRef idx="0"/>
            <a:effectRef idx="0"/>
            <a:fontRef idx="minor"/>
          </p:style>
        </p:sp>
      </p:grpSp>
      <p:sp>
        <p:nvSpPr>
          <p:cNvPr id="13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139"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76" name="Group 1"/>
          <p:cNvGrpSpPr/>
          <p:nvPr/>
        </p:nvGrpSpPr>
        <p:grpSpPr>
          <a:xfrm>
            <a:off x="279360" y="152280"/>
            <a:ext cx="8685720" cy="1600200"/>
            <a:chOff x="279360" y="152280"/>
            <a:chExt cx="8685720" cy="1600200"/>
          </a:xfrm>
        </p:grpSpPr>
        <p:sp>
          <p:nvSpPr>
            <p:cNvPr id="177" name="Line 2"/>
            <p:cNvSpPr/>
            <p:nvPr/>
          </p:nvSpPr>
          <p:spPr>
            <a:xfrm flipH="1">
              <a:off x="457200" y="1752480"/>
              <a:ext cx="8305920" cy="0"/>
            </a:xfrm>
            <a:prstGeom prst="line">
              <a:avLst/>
            </a:prstGeom>
            <a:ln w="12600">
              <a:solidFill>
                <a:srgbClr val="000000"/>
              </a:solidFill>
              <a:miter/>
            </a:ln>
          </p:spPr>
          <p:style>
            <a:lnRef idx="0"/>
            <a:fillRef idx="0"/>
            <a:effectRef idx="0"/>
            <a:fontRef idx="minor"/>
          </p:style>
        </p:sp>
        <p:sp>
          <p:nvSpPr>
            <p:cNvPr id="178" name="CustomShape 3"/>
            <p:cNvSpPr/>
            <p:nvPr/>
          </p:nvSpPr>
          <p:spPr>
            <a:xfrm>
              <a:off x="8737560" y="152280"/>
              <a:ext cx="227520" cy="227520"/>
            </a:xfrm>
            <a:prstGeom prst="rect">
              <a:avLst/>
            </a:prstGeom>
            <a:solidFill>
              <a:srgbClr val="cc0000"/>
            </a:solidFill>
            <a:ln w="12600">
              <a:solidFill>
                <a:srgbClr val="000000"/>
              </a:solidFill>
              <a:miter/>
            </a:ln>
          </p:spPr>
          <p:style>
            <a:lnRef idx="0"/>
            <a:fillRef idx="0"/>
            <a:effectRef idx="0"/>
            <a:fontRef idx="minor"/>
          </p:style>
        </p:sp>
        <p:sp>
          <p:nvSpPr>
            <p:cNvPr id="179" name="CustomShape 4"/>
            <p:cNvSpPr/>
            <p:nvPr/>
          </p:nvSpPr>
          <p:spPr>
            <a:xfrm>
              <a:off x="279360" y="152280"/>
              <a:ext cx="8453880" cy="227520"/>
            </a:xfrm>
            <a:prstGeom prst="rect">
              <a:avLst/>
            </a:prstGeom>
            <a:solidFill>
              <a:srgbClr val="3366cc"/>
            </a:solidFill>
            <a:ln w="12600">
              <a:solidFill>
                <a:srgbClr val="000000"/>
              </a:solidFill>
              <a:miter/>
            </a:ln>
          </p:spPr>
          <p:style>
            <a:lnRef idx="0"/>
            <a:fillRef idx="0"/>
            <a:effectRef idx="0"/>
            <a:fontRef idx="minor"/>
          </p:style>
        </p:sp>
        <p:sp>
          <p:nvSpPr>
            <p:cNvPr id="180" name="CustomShape 5"/>
            <p:cNvSpPr/>
            <p:nvPr/>
          </p:nvSpPr>
          <p:spPr>
            <a:xfrm>
              <a:off x="279360" y="380880"/>
              <a:ext cx="8453880" cy="138600"/>
            </a:xfrm>
            <a:prstGeom prst="rect">
              <a:avLst/>
            </a:prstGeom>
            <a:solidFill>
              <a:srgbClr val="cc0000"/>
            </a:solidFill>
            <a:ln w="12600">
              <a:solidFill>
                <a:srgbClr val="000000"/>
              </a:solidFill>
              <a:miter/>
            </a:ln>
          </p:spPr>
          <p:style>
            <a:lnRef idx="0"/>
            <a:fillRef idx="0"/>
            <a:effectRef idx="0"/>
            <a:fontRef idx="minor"/>
          </p:style>
        </p:sp>
        <p:sp>
          <p:nvSpPr>
            <p:cNvPr id="181" name="CustomShape 6"/>
            <p:cNvSpPr/>
            <p:nvPr/>
          </p:nvSpPr>
          <p:spPr>
            <a:xfrm>
              <a:off x="8737560" y="382680"/>
              <a:ext cx="227520" cy="135360"/>
            </a:xfrm>
            <a:prstGeom prst="rect">
              <a:avLst/>
            </a:prstGeom>
            <a:solidFill>
              <a:srgbClr val="3366cc"/>
            </a:solidFill>
            <a:ln w="12600">
              <a:solidFill>
                <a:srgbClr val="000000"/>
              </a:solidFill>
              <a:miter/>
            </a:ln>
          </p:spPr>
          <p:style>
            <a:lnRef idx="0"/>
            <a:fillRef idx="0"/>
            <a:effectRef idx="0"/>
            <a:fontRef idx="minor"/>
          </p:style>
        </p:sp>
      </p:gr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8" name="CustomShape 1"/>
          <p:cNvSpPr/>
          <p:nvPr/>
        </p:nvSpPr>
        <p:spPr>
          <a:xfrm>
            <a:off x="611280" y="981000"/>
            <a:ext cx="8422560" cy="1554120"/>
          </a:xfrm>
          <a:prstGeom prst="rect">
            <a:avLst/>
          </a:prstGeom>
          <a:noFill/>
          <a:ln w="0">
            <a:noFill/>
          </a:ln>
        </p:spPr>
        <p:style>
          <a:lnRef idx="0"/>
          <a:fillRef idx="0"/>
          <a:effectRef idx="0"/>
          <a:fontRef idx="minor"/>
        </p:style>
        <p:txBody>
          <a:bodyPr lIns="90000" rIns="90000" tIns="46800" bIns="46800">
            <a:noAutofit/>
          </a:bodyPr>
          <a:p>
            <a:pPr algn="ctr">
              <a:lnSpc>
                <a:spcPct val="100000"/>
              </a:lnSpc>
            </a:pPr>
            <a:r>
              <a:rPr b="1" lang="tr-TR" sz="4800" spc="-1" strike="noStrike">
                <a:solidFill>
                  <a:srgbClr val="000000"/>
                </a:solidFill>
                <a:latin typeface="Comic Sans MS"/>
                <a:ea typeface="DejaVu Sans"/>
              </a:rPr>
              <a:t>TIBBİ ONKOLOJİ</a:t>
            </a:r>
            <a:endParaRPr b="0" lang="tr-TR" sz="4800" spc="-1" strike="noStrike">
              <a:latin typeface="Arial"/>
            </a:endParaRPr>
          </a:p>
          <a:p>
            <a:pPr algn="ctr">
              <a:lnSpc>
                <a:spcPct val="100000"/>
              </a:lnSpc>
            </a:pPr>
            <a:r>
              <a:rPr b="1" lang="tr-TR" sz="4800" spc="-1" strike="noStrike">
                <a:solidFill>
                  <a:srgbClr val="000000"/>
                </a:solidFill>
                <a:latin typeface="Comic Sans MS"/>
                <a:ea typeface="DejaVu Sans"/>
              </a:rPr>
              <a:t>İNTERAKTİF OLGULAR </a:t>
            </a:r>
            <a:endParaRPr b="0" lang="tr-TR" sz="4800" spc="-1" strike="noStrike">
              <a:latin typeface="Arial"/>
            </a:endParaRPr>
          </a:p>
        </p:txBody>
      </p:sp>
      <p:sp>
        <p:nvSpPr>
          <p:cNvPr id="219" name="CustomShape 2"/>
          <p:cNvSpPr/>
          <p:nvPr/>
        </p:nvSpPr>
        <p:spPr>
          <a:xfrm>
            <a:off x="900000" y="3500280"/>
            <a:ext cx="7498800" cy="1554120"/>
          </a:xfrm>
          <a:prstGeom prst="rect">
            <a:avLst/>
          </a:prstGeom>
          <a:noFill/>
          <a:ln w="38160">
            <a:solidFill>
              <a:srgbClr val="000000"/>
            </a:solidFill>
            <a:miter/>
          </a:ln>
        </p:spPr>
        <p:style>
          <a:lnRef idx="0"/>
          <a:fillRef idx="0"/>
          <a:effectRef idx="0"/>
          <a:fontRef idx="minor"/>
        </p:style>
        <p:txBody>
          <a:bodyPr lIns="90000" rIns="90000" tIns="46800" bIns="46800">
            <a:noAutofit/>
          </a:bodyPr>
          <a:p>
            <a:pPr algn="ctr">
              <a:lnSpc>
                <a:spcPct val="150000"/>
              </a:lnSpc>
            </a:pPr>
            <a:r>
              <a:rPr b="1" lang="tr-TR" sz="3200" spc="-1" strike="noStrike">
                <a:solidFill>
                  <a:srgbClr val="ff0000"/>
                </a:solidFill>
                <a:latin typeface="Comic Sans MS"/>
                <a:ea typeface="DejaVu Sans"/>
              </a:rPr>
              <a:t>DR. FİLİZ ÇAY ŞENLER</a:t>
            </a:r>
            <a:endParaRPr b="0" lang="tr-TR" sz="3200" spc="-1" strike="noStrike">
              <a:latin typeface="Arial"/>
            </a:endParaRPr>
          </a:p>
          <a:p>
            <a:pPr algn="ctr">
              <a:lnSpc>
                <a:spcPct val="150000"/>
              </a:lnSpc>
            </a:pPr>
            <a:r>
              <a:rPr b="1" lang="tr-TR" sz="3200" spc="-1" strike="noStrike">
                <a:solidFill>
                  <a:srgbClr val="ff0000"/>
                </a:solidFill>
                <a:latin typeface="Comic Sans MS"/>
                <a:ea typeface="DejaVu Sans"/>
              </a:rPr>
              <a:t>TIBBİ ONKOLOJİ BD</a:t>
            </a:r>
            <a:endParaRPr b="0" lang="tr-TR"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0" name="CustomShape 1_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HASTA NASIL BİLGİLENDİRİLİR? </a:t>
            </a:r>
            <a:endParaRPr b="0" lang="tr-TR" sz="3600" spc="-1" strike="noStrike">
              <a:latin typeface="Arial"/>
            </a:endParaRPr>
          </a:p>
        </p:txBody>
      </p:sp>
      <p:sp>
        <p:nvSpPr>
          <p:cNvPr id="251" name="CustomShape 2_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Durum ve amaç  tanımlanır.</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Tıbbi onkolojiye yönlendirme yapılır.</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2"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ADJUVAN TEDAVİ KARARI</a:t>
            </a:r>
            <a:endParaRPr b="0" lang="tr-TR" sz="3600" spc="-1" strike="noStrike">
              <a:latin typeface="Arial"/>
            </a:endParaRPr>
          </a:p>
        </p:txBody>
      </p:sp>
      <p:sp>
        <p:nvSpPr>
          <p:cNvPr id="253"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fontScale="59000"/>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Risk faktörleri değerlendirilir.</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N+</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T 3-4</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Bazı patolojik özellikler- greyd (ki67 indeksi...)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Moleküler incelemeler ( ER, PR, HER-2...)</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Tümör gen ekspresyon profili testleri</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Hasta özellikleri (yaş, menopoz durumu, ek sağlık sorunları...)</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4"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ADJUVAN TEDAVİ YAKLAŞIMLARI</a:t>
            </a:r>
            <a:endParaRPr b="0" lang="tr-TR" sz="3600" spc="-1" strike="noStrike">
              <a:latin typeface="Arial"/>
            </a:endParaRPr>
          </a:p>
        </p:txBody>
      </p:sp>
      <p:sp>
        <p:nvSpPr>
          <p:cNvPr id="255"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fontScale="80000"/>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Kemoterapi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Hormonal tedavi </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Hedefe yönelik ajanlar</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İmmünoterapi </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Radyoterapi- lokal kontrol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0"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ERKEN EVRE</a:t>
            </a:r>
            <a:endParaRPr b="0" lang="tr-TR" sz="3600" spc="-1" strike="noStrike">
              <a:latin typeface="Arial"/>
            </a:endParaRPr>
          </a:p>
        </p:txBody>
      </p:sp>
      <p:sp>
        <p:nvSpPr>
          <p:cNvPr id="221"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fontScale="91000"/>
          </a:bodyPr>
          <a:p>
            <a:pPr>
              <a:lnSpc>
                <a:spcPct val="100000"/>
              </a:lnSpc>
            </a:pPr>
            <a:r>
              <a:rPr b="0" lang="tr-TR" sz="2800" spc="-1" strike="noStrike">
                <a:solidFill>
                  <a:srgbClr val="000000"/>
                </a:solidFill>
                <a:latin typeface="Comic Sans MS"/>
                <a:ea typeface="DejaVu Sans"/>
              </a:rPr>
              <a:t>Meme kanseri tanısıyla 10 gün önce sağ mastektomi yapılmış ve erken evrede hastalığı bulunan bir kadın hasta size bilgi almak için başvurdu. Tanı ve tedavi sonrasında oluşan kaygıları kendisine önerilen onkolojik tedavilerle ilgili olarak artmış. </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Bu tedavinin amacı nedir, hangi kanserlerde yapılır?</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Hastayı nasıl bilgilendirirsiniz?</a:t>
            </a: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2"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ERKEN EVRE</a:t>
            </a:r>
            <a:endParaRPr b="0" lang="tr-TR" sz="3600" spc="-1" strike="noStrike">
              <a:latin typeface="Arial"/>
            </a:endParaRPr>
          </a:p>
        </p:txBody>
      </p:sp>
      <p:sp>
        <p:nvSpPr>
          <p:cNvPr id="223"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a:bodyPr>
          <a:p>
            <a:pPr>
              <a:lnSpc>
                <a:spcPct val="100000"/>
              </a:lnSpc>
            </a:pPr>
            <a:r>
              <a:rPr b="0" lang="tr-TR" sz="2800" spc="-1" strike="noStrike">
                <a:solidFill>
                  <a:srgbClr val="000000"/>
                </a:solidFill>
                <a:latin typeface="Comic Sans MS"/>
                <a:ea typeface="DejaVu Sans"/>
              </a:rPr>
              <a:t>Erken evrede tanı almış ve şifa sağlayıcı cerrahi uygulanmış  hastada ameliyat sonrasında uygulanan tedavi yaklaşımının amacı nedir?</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Bu tedavilere hangi isim verilir?</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4"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ERKEN EVRE</a:t>
            </a:r>
            <a:endParaRPr b="0" lang="tr-TR" sz="3600" spc="-1" strike="noStrike">
              <a:latin typeface="Arial"/>
            </a:endParaRPr>
          </a:p>
        </p:txBody>
      </p:sp>
      <p:sp>
        <p:nvSpPr>
          <p:cNvPr id="225"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fontScale="73000"/>
          </a:bodyPr>
          <a:p>
            <a:pPr>
              <a:lnSpc>
                <a:spcPct val="100000"/>
              </a:lnSpc>
            </a:pPr>
            <a:r>
              <a:rPr b="0" lang="tr-TR" sz="2800" spc="-1" strike="noStrike">
                <a:solidFill>
                  <a:srgbClr val="000000"/>
                </a:solidFill>
                <a:latin typeface="Comic Sans MS"/>
                <a:ea typeface="DejaVu Sans"/>
              </a:rPr>
              <a:t>Tedavi yaklaşımının amacı nüksleri önlemek ya da geciktirmektir.</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Kanıtlanmış başarı nükssüz sağkalım, genel sağkalım ve sonuçta şifa oranında artıştır.</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Adjuvan tedavi adı verilir.</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Cerrahiden sonraki 3 ile 6. haftada başlanması önerilir. Postoperatif sorunlar ve tedavi intoleransı olabilir.</a:t>
            </a: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6"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ERKEN EVRE</a:t>
            </a:r>
            <a:endParaRPr b="0" lang="tr-TR" sz="3600" spc="-1" strike="noStrike">
              <a:latin typeface="Arial"/>
            </a:endParaRPr>
          </a:p>
        </p:txBody>
      </p:sp>
      <p:sp>
        <p:nvSpPr>
          <p:cNvPr id="227"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Adjuvan tedavinin rasyoneli nedir?</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66"/>
        </a:solidFill>
      </p:bgPr>
    </p:bg>
    <p:spTree>
      <p:nvGrpSpPr>
        <p:cNvPr id="1" name=""/>
        <p:cNvGrpSpPr/>
        <p:nvPr/>
      </p:nvGrpSpPr>
      <p:grpSpPr>
        <a:xfrm>
          <a:off x="0" y="0"/>
          <a:ext cx="0" cy="0"/>
          <a:chOff x="0" y="0"/>
          <a:chExt cx="0" cy="0"/>
        </a:xfrm>
      </p:grpSpPr>
      <p:sp>
        <p:nvSpPr>
          <p:cNvPr id="228" name="CustomShape 1"/>
          <p:cNvSpPr/>
          <p:nvPr/>
        </p:nvSpPr>
        <p:spPr>
          <a:xfrm>
            <a:off x="394920" y="126720"/>
            <a:ext cx="8783640" cy="1716120"/>
          </a:xfrm>
          <a:prstGeom prst="rect">
            <a:avLst/>
          </a:prstGeom>
          <a:noFill/>
          <a:ln w="0">
            <a:noFill/>
          </a:ln>
          <a:effectLst>
            <a:outerShdw dir="2700000" dist="16800">
              <a:srgbClr val="000000"/>
            </a:outerShdw>
          </a:effectLst>
        </p:spPr>
        <p:style>
          <a:lnRef idx="0"/>
          <a:fillRef idx="0"/>
          <a:effectRef idx="0"/>
          <a:fontRef idx="minor"/>
        </p:style>
        <p:txBody>
          <a:bodyPr lIns="90360" rIns="90360" tIns="44280" bIns="44280" anchor="ctr">
            <a:no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tr-TR" sz="4400" spc="-1" strike="noStrike">
                <a:solidFill>
                  <a:srgbClr val="000000"/>
                </a:solidFill>
                <a:latin typeface="Comic Sans MS"/>
                <a:ea typeface="DejaVu Sans"/>
              </a:rPr>
              <a:t>  </a:t>
            </a:r>
            <a:r>
              <a:rPr b="0" lang="tr-TR" sz="4400" spc="-1" strike="noStrike">
                <a:solidFill>
                  <a:srgbClr val="000000"/>
                </a:solidFill>
                <a:latin typeface="Comic Sans MS"/>
                <a:ea typeface="DejaVu Sans"/>
              </a:rPr>
              <a:t>Kanserde sitokinetik özellikler</a:t>
            </a:r>
            <a:endParaRPr b="0" lang="tr-TR" sz="4400" spc="-1" strike="noStrike">
              <a:latin typeface="Arial"/>
            </a:endParaRPr>
          </a:p>
        </p:txBody>
      </p:sp>
      <p:sp>
        <p:nvSpPr>
          <p:cNvPr id="229" name="CustomShape 2"/>
          <p:cNvSpPr/>
          <p:nvPr/>
        </p:nvSpPr>
        <p:spPr>
          <a:xfrm>
            <a:off x="685800" y="1557000"/>
            <a:ext cx="7770960" cy="4537080"/>
          </a:xfrm>
          <a:prstGeom prst="rect">
            <a:avLst/>
          </a:prstGeom>
          <a:noFill/>
          <a:ln w="38160">
            <a:solidFill>
              <a:srgbClr val="ffff00"/>
            </a:solidFill>
            <a:miter/>
          </a:ln>
        </p:spPr>
        <p:style>
          <a:lnRef idx="0"/>
          <a:fillRef idx="0"/>
          <a:effectRef idx="0"/>
          <a:fontRef idx="minor"/>
        </p:style>
        <p:txBody>
          <a:bodyPr lIns="90360" rIns="90360" tIns="44280" bIns="44280">
            <a:normAutofit fontScale="89000"/>
          </a:bodyPr>
          <a:p>
            <a:pPr marL="342720" indent="-341280">
              <a:lnSpc>
                <a:spcPct val="80000"/>
              </a:lnSpc>
              <a:spcBef>
                <a:spcPts val="697"/>
              </a:spcBef>
              <a:buClr>
                <a:srgbClr val="ffffff"/>
              </a:buClr>
              <a:buFont typeface="Comic Sans MS"/>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tr-TR" sz="2800" spc="-1" strike="noStrike">
                <a:solidFill>
                  <a:srgbClr val="000000"/>
                </a:solidFill>
                <a:latin typeface="Comic Sans MS"/>
                <a:ea typeface="DejaVu Sans"/>
              </a:rPr>
              <a:t>Tümör hücre kinetiğinde </a:t>
            </a:r>
            <a:r>
              <a:rPr b="0" lang="tr-TR" sz="2800" spc="-1" strike="noStrike">
                <a:solidFill>
                  <a:srgbClr val="ffff00"/>
                </a:solidFill>
                <a:latin typeface="Comic Sans MS"/>
                <a:ea typeface="DejaVu Sans"/>
              </a:rPr>
              <a:t>Gompertizan modeli kabul edilir</a:t>
            </a:r>
            <a:endParaRPr b="0" lang="tr-TR" sz="2800" spc="-1" strike="noStrike">
              <a:latin typeface="Arial"/>
            </a:endParaRPr>
          </a:p>
          <a:p>
            <a:pPr marL="342720" indent="-341280">
              <a:lnSpc>
                <a:spcPct val="80000"/>
              </a:lnSpc>
              <a:spcBef>
                <a:spcPts val="697"/>
              </a:spcBef>
              <a:buClr>
                <a:srgbClr val="ffffff"/>
              </a:buClr>
              <a:buFont typeface="Comic Sans MS"/>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tr-TR" sz="2800" spc="-1" strike="noStrike">
                <a:solidFill>
                  <a:srgbClr val="ffff00"/>
                </a:solidFill>
                <a:latin typeface="Comic Sans MS"/>
                <a:ea typeface="DejaVu Sans"/>
              </a:rPr>
              <a:t>Kanser hücresi 30 mitoz ile 10</a:t>
            </a:r>
            <a:r>
              <a:rPr b="0" lang="tr-TR" sz="2800" spc="-1" strike="noStrike" baseline="30000">
                <a:solidFill>
                  <a:srgbClr val="ffff00"/>
                </a:solidFill>
                <a:latin typeface="Comic Sans MS"/>
                <a:ea typeface="DejaVu Sans"/>
              </a:rPr>
              <a:t>9</a:t>
            </a:r>
            <a:r>
              <a:rPr b="0" lang="tr-TR" sz="2800" spc="-1" strike="noStrike">
                <a:solidFill>
                  <a:srgbClr val="ffff00"/>
                </a:solidFill>
                <a:latin typeface="Comic Sans MS"/>
                <a:ea typeface="DejaVu Sans"/>
              </a:rPr>
              <a:t>=1cm</a:t>
            </a:r>
            <a:r>
              <a:rPr b="0" lang="tr-TR" sz="2800" spc="-1" strike="noStrike" baseline="30000">
                <a:solidFill>
                  <a:srgbClr val="ffff00"/>
                </a:solidFill>
                <a:latin typeface="Comic Sans MS"/>
                <a:ea typeface="DejaVu Sans"/>
              </a:rPr>
              <a:t>3</a:t>
            </a:r>
            <a:r>
              <a:rPr b="0" lang="tr-TR" sz="2800" spc="-1" strike="noStrike">
                <a:solidFill>
                  <a:srgbClr val="ffff00"/>
                </a:solidFill>
                <a:latin typeface="Comic Sans MS"/>
                <a:ea typeface="DejaVu Sans"/>
              </a:rPr>
              <a:t> hücre yığını haline gelir. Tümör kitlesi 1 cm</a:t>
            </a:r>
            <a:r>
              <a:rPr b="0" lang="tr-TR" sz="2800" spc="-1" strike="noStrike" baseline="30000">
                <a:solidFill>
                  <a:srgbClr val="ffff00"/>
                </a:solidFill>
                <a:latin typeface="Comic Sans MS"/>
                <a:ea typeface="DejaVu Sans"/>
              </a:rPr>
              <a:t>3’ </a:t>
            </a:r>
            <a:r>
              <a:rPr b="0" lang="tr-TR" sz="2800" spc="-1" strike="noStrike">
                <a:solidFill>
                  <a:srgbClr val="ffff00"/>
                </a:solidFill>
                <a:latin typeface="Comic Sans MS"/>
                <a:ea typeface="DejaVu Sans"/>
              </a:rPr>
              <a:t> e ulaşıncaya kadar proliferasyon çok fazladır </a:t>
            </a:r>
            <a:endParaRPr b="0" lang="tr-TR" sz="2800" spc="-1" strike="noStrike">
              <a:latin typeface="Arial"/>
            </a:endParaRPr>
          </a:p>
          <a:p>
            <a:pPr marL="342720" indent="-341280">
              <a:lnSpc>
                <a:spcPct val="80000"/>
              </a:lnSpc>
              <a:spcBef>
                <a:spcPts val="697"/>
              </a:spcBef>
              <a:buClr>
                <a:srgbClr val="ffffff"/>
              </a:buClr>
              <a:buFont typeface="Comic Sans MS"/>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tr-TR" sz="2800" spc="-1" strike="noStrike">
                <a:solidFill>
                  <a:srgbClr val="ffff00"/>
                </a:solidFill>
                <a:latin typeface="Comic Sans MS"/>
                <a:ea typeface="DejaVu Sans"/>
              </a:rPr>
              <a:t>Tümörün oksijenasyonu ve beslenmesi mükemmeldir </a:t>
            </a:r>
            <a:endParaRPr b="0" lang="tr-TR" sz="2800" spc="-1" strike="noStrike">
              <a:latin typeface="Arial"/>
            </a:endParaRPr>
          </a:p>
          <a:p>
            <a:pPr marL="342720" indent="-341280">
              <a:lnSpc>
                <a:spcPct val="80000"/>
              </a:lnSpc>
              <a:spcBef>
                <a:spcPts val="697"/>
              </a:spcBef>
              <a:buClr>
                <a:srgbClr val="ffff00"/>
              </a:buClr>
              <a:buFont typeface="Comic Sans MS"/>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tr-TR" sz="2800" spc="-1" strike="noStrike">
                <a:solidFill>
                  <a:srgbClr val="ffff00"/>
                </a:solidFill>
                <a:latin typeface="Comic Sans MS"/>
                <a:ea typeface="DejaVu Sans"/>
              </a:rPr>
              <a:t>Kemoterapiye en duyarlı süreçtir</a:t>
            </a:r>
            <a:endParaRPr b="0" lang="tr-TR" sz="2800" spc="-1" strike="noStrike">
              <a:latin typeface="Arial"/>
            </a:endParaRPr>
          </a:p>
          <a:p>
            <a:pPr marL="342720" indent="-341280">
              <a:lnSpc>
                <a:spcPct val="80000"/>
              </a:lnSpc>
              <a:spcBef>
                <a:spcPts val="697"/>
              </a:spcBef>
              <a:buClr>
                <a:srgbClr val="ffffff"/>
              </a:buClr>
              <a:buFont typeface="Comic Sans MS"/>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tr-TR" sz="2800" spc="-1" strike="noStrike">
                <a:solidFill>
                  <a:srgbClr val="ffff00"/>
                </a:solidFill>
                <a:latin typeface="Comic Sans MS"/>
                <a:ea typeface="DejaVu Sans"/>
              </a:rPr>
              <a:t>Klinik olarak saptanan bir tümörde hücrelerin %78-90’ ı geçici olarak G</a:t>
            </a:r>
            <a:r>
              <a:rPr b="0" lang="tr-TR" sz="2800" spc="-1" strike="noStrike" baseline="-25000">
                <a:solidFill>
                  <a:srgbClr val="ffff00"/>
                </a:solidFill>
                <a:latin typeface="Comic Sans MS"/>
                <a:ea typeface="DejaVu Sans"/>
              </a:rPr>
              <a:t>0</a:t>
            </a:r>
            <a:r>
              <a:rPr b="0" lang="tr-TR" sz="2800" spc="-1" strike="noStrike">
                <a:solidFill>
                  <a:srgbClr val="ffff00"/>
                </a:solidFill>
                <a:latin typeface="Comic Sans MS"/>
                <a:ea typeface="DejaVu Sans"/>
              </a:rPr>
              <a:t> fazında olup, kemoterapiden etkilenmez</a:t>
            </a:r>
            <a:endParaRPr b="0" lang="tr-TR" sz="2800" spc="-1" strike="noStrike">
              <a:latin typeface="Arial"/>
            </a:endParaRPr>
          </a:p>
          <a:p>
            <a:pPr>
              <a:lnSpc>
                <a:spcPct val="80000"/>
              </a:lnSpc>
              <a:spcBef>
                <a:spcPts val="697"/>
              </a:spcBef>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66"/>
        </a:solidFill>
      </p:bgPr>
    </p:bg>
    <p:spTree>
      <p:nvGrpSpPr>
        <p:cNvPr id="1" name=""/>
        <p:cNvGrpSpPr/>
        <p:nvPr/>
      </p:nvGrpSpPr>
      <p:grpSpPr>
        <a:xfrm>
          <a:off x="0" y="0"/>
          <a:ext cx="0" cy="0"/>
          <a:chOff x="0" y="0"/>
          <a:chExt cx="0" cy="0"/>
        </a:xfrm>
      </p:grpSpPr>
      <p:sp>
        <p:nvSpPr>
          <p:cNvPr id="230" name="CustomShape 1"/>
          <p:cNvSpPr/>
          <p:nvPr/>
        </p:nvSpPr>
        <p:spPr>
          <a:xfrm>
            <a:off x="887400" y="44280"/>
            <a:ext cx="8075880" cy="979920"/>
          </a:xfrm>
          <a:prstGeom prst="rect">
            <a:avLst/>
          </a:prstGeom>
          <a:noFill/>
          <a:ln w="0">
            <a:noFill/>
          </a:ln>
          <a:effectLst>
            <a:outerShdw dir="2700000" dist="16800">
              <a:srgbClr val="000000"/>
            </a:outerShdw>
          </a:effectLst>
        </p:spPr>
        <p:style>
          <a:lnRef idx="0"/>
          <a:fillRef idx="0"/>
          <a:effectRef idx="0"/>
          <a:fontRef idx="minor"/>
        </p:style>
        <p:txBody>
          <a:bodyPr lIns="90360" rIns="90360" tIns="44280" bIns="44280" anchor="ctr">
            <a:noAutofit/>
          </a:bodyPr>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tr-TR" sz="3800" spc="-1" strike="noStrike">
                <a:solidFill>
                  <a:srgbClr val="fafd00"/>
                </a:solidFill>
                <a:latin typeface="Comic Sans MS"/>
                <a:ea typeface="DejaVu Sans"/>
              </a:rPr>
              <a:t>    </a:t>
            </a:r>
            <a:endParaRPr b="0" lang="tr-TR" sz="3800" spc="-1" strike="noStrike">
              <a:latin typeface="Arial"/>
            </a:endParaRPr>
          </a:p>
          <a:p>
            <a:pPr>
              <a:lnSpc>
                <a:spcPct val="8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tr-TR" sz="3800" spc="-1" strike="noStrike">
                <a:solidFill>
                  <a:srgbClr val="fafd00"/>
                </a:solidFill>
                <a:latin typeface="Comic Sans MS"/>
                <a:ea typeface="DejaVu Sans"/>
              </a:rPr>
              <a:t>    </a:t>
            </a:r>
            <a:r>
              <a:rPr b="1" lang="tr-TR" sz="3800" spc="-1" strike="noStrike">
                <a:solidFill>
                  <a:srgbClr val="fafd00"/>
                </a:solidFill>
                <a:latin typeface="Comic Sans MS"/>
                <a:ea typeface="DejaVu Sans"/>
              </a:rPr>
              <a:t>Kanserde hücre kinetiği</a:t>
            </a:r>
            <a:endParaRPr b="0" lang="tr-TR" sz="3800" spc="-1" strike="noStrike">
              <a:latin typeface="Arial"/>
            </a:endParaRPr>
          </a:p>
        </p:txBody>
      </p:sp>
      <p:sp>
        <p:nvSpPr>
          <p:cNvPr id="231" name="CustomShape 2"/>
          <p:cNvSpPr/>
          <p:nvPr/>
        </p:nvSpPr>
        <p:spPr>
          <a:xfrm>
            <a:off x="1676520" y="990720"/>
            <a:ext cx="1817640" cy="70812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95000"/>
              </a:lnSpc>
              <a:tabLst>
                <a:tab algn="l" pos="0"/>
              </a:tabLst>
            </a:pPr>
            <a:r>
              <a:rPr b="1" lang="en-US" sz="1600" spc="-1" strike="noStrike">
                <a:solidFill>
                  <a:srgbClr val="ffffff"/>
                </a:solidFill>
                <a:latin typeface="Comic Sans MS"/>
                <a:ea typeface="DejaVu Sans"/>
              </a:rPr>
              <a:t>Kanser hücrelerinin sayısı</a:t>
            </a:r>
            <a:endParaRPr b="0" lang="tr-TR" sz="1600" spc="-1" strike="noStrike">
              <a:latin typeface="Arial"/>
            </a:endParaRPr>
          </a:p>
        </p:txBody>
      </p:sp>
      <p:sp>
        <p:nvSpPr>
          <p:cNvPr id="232" name="CustomShape 3"/>
          <p:cNvSpPr/>
          <p:nvPr/>
        </p:nvSpPr>
        <p:spPr>
          <a:xfrm>
            <a:off x="2506680" y="1849320"/>
            <a:ext cx="5079960" cy="3189600"/>
          </a:xfrm>
          <a:custGeom>
            <a:avLst/>
            <a:gdLst/>
            <a:ahLst/>
            <a:rect l="l" t="t" r="r" b="b"/>
            <a:pathLst>
              <a:path w="3200" h="2009">
                <a:moveTo>
                  <a:pt x="0" y="0"/>
                </a:moveTo>
                <a:lnTo>
                  <a:pt x="0" y="2009"/>
                </a:lnTo>
                <a:lnTo>
                  <a:pt x="3200" y="2009"/>
                </a:lnTo>
              </a:path>
            </a:pathLst>
          </a:custGeom>
          <a:noFill/>
          <a:ln cap="rnd" w="25560">
            <a:solidFill>
              <a:srgbClr val="ffffff"/>
            </a:solidFill>
            <a:round/>
          </a:ln>
        </p:spPr>
        <p:style>
          <a:lnRef idx="0"/>
          <a:fillRef idx="0"/>
          <a:effectRef idx="0"/>
          <a:fontRef idx="minor"/>
        </p:style>
      </p:sp>
      <p:sp>
        <p:nvSpPr>
          <p:cNvPr id="233" name="CustomShape 4"/>
          <p:cNvSpPr/>
          <p:nvPr/>
        </p:nvSpPr>
        <p:spPr>
          <a:xfrm>
            <a:off x="2506680" y="2311560"/>
            <a:ext cx="3276720" cy="2712960"/>
          </a:xfrm>
          <a:custGeom>
            <a:avLst/>
            <a:gdLst/>
            <a:ahLst/>
            <a:rect l="l" t="t" r="r" b="b"/>
            <a:pathLst>
              <a:path w="2064" h="1709">
                <a:moveTo>
                  <a:pt x="0" y="9"/>
                </a:moveTo>
                <a:lnTo>
                  <a:pt x="2064" y="0"/>
                </a:lnTo>
                <a:lnTo>
                  <a:pt x="2064" y="1709"/>
                </a:lnTo>
              </a:path>
            </a:pathLst>
          </a:custGeom>
          <a:noFill/>
          <a:ln cap="rnd" w="12600">
            <a:solidFill>
              <a:srgbClr val="ffffff"/>
            </a:solidFill>
            <a:round/>
          </a:ln>
        </p:spPr>
        <p:style>
          <a:lnRef idx="0"/>
          <a:fillRef idx="0"/>
          <a:effectRef idx="0"/>
          <a:fontRef idx="minor"/>
        </p:style>
      </p:sp>
      <p:sp>
        <p:nvSpPr>
          <p:cNvPr id="234" name="Line 5"/>
          <p:cNvSpPr/>
          <p:nvPr/>
        </p:nvSpPr>
        <p:spPr>
          <a:xfrm>
            <a:off x="2529000" y="3495600"/>
            <a:ext cx="4011480" cy="0"/>
          </a:xfrm>
          <a:prstGeom prst="line">
            <a:avLst/>
          </a:prstGeom>
          <a:ln w="12600">
            <a:solidFill>
              <a:srgbClr val="ffffff"/>
            </a:solidFill>
            <a:miter/>
            <a:tailEnd len="med" type="triangle" w="med"/>
          </a:ln>
        </p:spPr>
        <p:style>
          <a:lnRef idx="0"/>
          <a:fillRef idx="0"/>
          <a:effectRef idx="0"/>
          <a:fontRef idx="minor"/>
        </p:style>
      </p:sp>
      <p:sp>
        <p:nvSpPr>
          <p:cNvPr id="235" name="Line 6"/>
          <p:cNvSpPr/>
          <p:nvPr/>
        </p:nvSpPr>
        <p:spPr>
          <a:xfrm flipV="1">
            <a:off x="4613400" y="3489120"/>
            <a:ext cx="0" cy="1539720"/>
          </a:xfrm>
          <a:prstGeom prst="line">
            <a:avLst/>
          </a:prstGeom>
          <a:ln w="12600">
            <a:solidFill>
              <a:srgbClr val="ffffff"/>
            </a:solidFill>
            <a:miter/>
          </a:ln>
        </p:spPr>
        <p:style>
          <a:lnRef idx="0"/>
          <a:fillRef idx="0"/>
          <a:effectRef idx="0"/>
          <a:fontRef idx="minor"/>
        </p:style>
      </p:sp>
      <p:sp>
        <p:nvSpPr>
          <p:cNvPr id="236" name="CustomShape 7"/>
          <p:cNvSpPr/>
          <p:nvPr/>
        </p:nvSpPr>
        <p:spPr>
          <a:xfrm>
            <a:off x="2550960" y="1908000"/>
            <a:ext cx="4632480" cy="3024360"/>
          </a:xfrm>
          <a:custGeom>
            <a:avLst/>
            <a:gdLst/>
            <a:ahLst/>
            <a:rect l="l" t="t" r="r" b="b"/>
            <a:pathLst>
              <a:path w="2918" h="1905">
                <a:moveTo>
                  <a:pt x="0" y="1900"/>
                </a:moveTo>
                <a:lnTo>
                  <a:pt x="58" y="1905"/>
                </a:lnTo>
                <a:lnTo>
                  <a:pt x="123" y="1905"/>
                </a:lnTo>
                <a:lnTo>
                  <a:pt x="196" y="1895"/>
                </a:lnTo>
                <a:lnTo>
                  <a:pt x="232" y="1885"/>
                </a:lnTo>
                <a:lnTo>
                  <a:pt x="275" y="1870"/>
                </a:lnTo>
                <a:lnTo>
                  <a:pt x="362" y="1840"/>
                </a:lnTo>
                <a:lnTo>
                  <a:pt x="406" y="1820"/>
                </a:lnTo>
                <a:lnTo>
                  <a:pt x="449" y="1800"/>
                </a:lnTo>
                <a:lnTo>
                  <a:pt x="500" y="1775"/>
                </a:lnTo>
                <a:lnTo>
                  <a:pt x="551" y="1740"/>
                </a:lnTo>
                <a:lnTo>
                  <a:pt x="608" y="1701"/>
                </a:lnTo>
                <a:lnTo>
                  <a:pt x="674" y="1646"/>
                </a:lnTo>
                <a:lnTo>
                  <a:pt x="746" y="1581"/>
                </a:lnTo>
                <a:lnTo>
                  <a:pt x="818" y="1501"/>
                </a:lnTo>
                <a:lnTo>
                  <a:pt x="898" y="1416"/>
                </a:lnTo>
                <a:lnTo>
                  <a:pt x="985" y="1322"/>
                </a:lnTo>
                <a:lnTo>
                  <a:pt x="1159" y="1132"/>
                </a:lnTo>
                <a:lnTo>
                  <a:pt x="1238" y="1037"/>
                </a:lnTo>
                <a:lnTo>
                  <a:pt x="1318" y="952"/>
                </a:lnTo>
                <a:lnTo>
                  <a:pt x="1456" y="798"/>
                </a:lnTo>
                <a:lnTo>
                  <a:pt x="1593" y="643"/>
                </a:lnTo>
                <a:lnTo>
                  <a:pt x="1731" y="504"/>
                </a:lnTo>
                <a:lnTo>
                  <a:pt x="1803" y="439"/>
                </a:lnTo>
                <a:lnTo>
                  <a:pt x="1875" y="379"/>
                </a:lnTo>
                <a:lnTo>
                  <a:pt x="1955" y="324"/>
                </a:lnTo>
                <a:lnTo>
                  <a:pt x="2042" y="279"/>
                </a:lnTo>
                <a:lnTo>
                  <a:pt x="2223" y="189"/>
                </a:lnTo>
                <a:lnTo>
                  <a:pt x="2389" y="120"/>
                </a:lnTo>
                <a:lnTo>
                  <a:pt x="2469" y="90"/>
                </a:lnTo>
                <a:lnTo>
                  <a:pt x="2542" y="65"/>
                </a:lnTo>
                <a:lnTo>
                  <a:pt x="2607" y="45"/>
                </a:lnTo>
                <a:lnTo>
                  <a:pt x="2665" y="30"/>
                </a:lnTo>
                <a:lnTo>
                  <a:pt x="2773" y="10"/>
                </a:lnTo>
                <a:lnTo>
                  <a:pt x="2860" y="5"/>
                </a:lnTo>
                <a:lnTo>
                  <a:pt x="2918" y="0"/>
                </a:lnTo>
              </a:path>
            </a:pathLst>
          </a:custGeom>
          <a:noFill/>
          <a:ln cap="rnd" w="50760">
            <a:solidFill>
              <a:srgbClr val="339966"/>
            </a:solidFill>
            <a:round/>
          </a:ln>
          <a:effectLst>
            <a:outerShdw dir="2700000" dist="16800">
              <a:srgbClr val="000000"/>
            </a:outerShdw>
          </a:effectLst>
        </p:spPr>
        <p:style>
          <a:lnRef idx="0"/>
          <a:fillRef idx="0"/>
          <a:effectRef idx="0"/>
          <a:fontRef idx="minor"/>
        </p:style>
      </p:sp>
      <p:sp>
        <p:nvSpPr>
          <p:cNvPr id="237" name="CustomShape 8"/>
          <p:cNvSpPr/>
          <p:nvPr/>
        </p:nvSpPr>
        <p:spPr>
          <a:xfrm rot="16200000">
            <a:off x="4172040" y="5439960"/>
            <a:ext cx="865080" cy="214200"/>
          </a:xfrm>
          <a:custGeom>
            <a:avLst/>
            <a:gdLst/>
            <a:ahLst/>
            <a:rect l="l" t="t" r="r" b="b"/>
            <a:pathLst>
              <a:path w="2409" h="601">
                <a:moveTo>
                  <a:pt x="0" y="150"/>
                </a:moveTo>
                <a:lnTo>
                  <a:pt x="1806" y="150"/>
                </a:lnTo>
                <a:lnTo>
                  <a:pt x="1806" y="0"/>
                </a:lnTo>
                <a:lnTo>
                  <a:pt x="2408" y="300"/>
                </a:lnTo>
                <a:lnTo>
                  <a:pt x="1806" y="600"/>
                </a:lnTo>
                <a:lnTo>
                  <a:pt x="1806" y="450"/>
                </a:lnTo>
                <a:lnTo>
                  <a:pt x="0" y="450"/>
                </a:lnTo>
                <a:lnTo>
                  <a:pt x="0" y="150"/>
                </a:lnTo>
              </a:path>
            </a:pathLst>
          </a:custGeom>
          <a:gradFill rotWithShape="0">
            <a:gsLst>
              <a:gs pos="0">
                <a:srgbClr val="fc0128"/>
              </a:gs>
              <a:gs pos="100000">
                <a:srgbClr val="feb2be"/>
              </a:gs>
            </a:gsLst>
            <a:lin ang="5400000"/>
          </a:gradFill>
          <a:ln w="0">
            <a:noFill/>
          </a:ln>
        </p:spPr>
        <p:style>
          <a:lnRef idx="0"/>
          <a:fillRef idx="0"/>
          <a:effectRef idx="0"/>
          <a:fontRef idx="minor"/>
        </p:style>
      </p:sp>
      <p:sp>
        <p:nvSpPr>
          <p:cNvPr id="238" name="CustomShape 9"/>
          <p:cNvSpPr/>
          <p:nvPr/>
        </p:nvSpPr>
        <p:spPr>
          <a:xfrm rot="16200000">
            <a:off x="5365800" y="5439600"/>
            <a:ext cx="865080" cy="214560"/>
          </a:xfrm>
          <a:custGeom>
            <a:avLst/>
            <a:gdLst/>
            <a:ahLst/>
            <a:rect l="l" t="t" r="r" b="b"/>
            <a:pathLst>
              <a:path w="2409" h="602">
                <a:moveTo>
                  <a:pt x="0" y="150"/>
                </a:moveTo>
                <a:lnTo>
                  <a:pt x="1806" y="150"/>
                </a:lnTo>
                <a:lnTo>
                  <a:pt x="1806" y="0"/>
                </a:lnTo>
                <a:lnTo>
                  <a:pt x="2408" y="300"/>
                </a:lnTo>
                <a:lnTo>
                  <a:pt x="1806" y="601"/>
                </a:lnTo>
                <a:lnTo>
                  <a:pt x="1806" y="450"/>
                </a:lnTo>
                <a:lnTo>
                  <a:pt x="0" y="450"/>
                </a:lnTo>
                <a:lnTo>
                  <a:pt x="0" y="150"/>
                </a:lnTo>
              </a:path>
            </a:pathLst>
          </a:custGeom>
          <a:gradFill rotWithShape="0">
            <a:gsLst>
              <a:gs pos="0">
                <a:srgbClr val="fc0128"/>
              </a:gs>
              <a:gs pos="100000">
                <a:srgbClr val="feb2be"/>
              </a:gs>
            </a:gsLst>
            <a:lin ang="5400000"/>
          </a:gradFill>
          <a:ln w="0">
            <a:noFill/>
          </a:ln>
        </p:spPr>
        <p:style>
          <a:lnRef idx="0"/>
          <a:fillRef idx="0"/>
          <a:effectRef idx="0"/>
          <a:fontRef idx="minor"/>
        </p:style>
      </p:sp>
      <p:sp>
        <p:nvSpPr>
          <p:cNvPr id="239" name="CustomShape 10"/>
          <p:cNvSpPr/>
          <p:nvPr/>
        </p:nvSpPr>
        <p:spPr>
          <a:xfrm>
            <a:off x="6391440" y="3281400"/>
            <a:ext cx="1817640" cy="70812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100000"/>
              </a:lnSpc>
              <a:tabLst>
                <a:tab algn="l" pos="0"/>
              </a:tabLst>
            </a:pPr>
            <a:r>
              <a:rPr b="1" lang="en-US" sz="1600" spc="-1" strike="noStrike">
                <a:solidFill>
                  <a:srgbClr val="ffffff"/>
                </a:solidFill>
                <a:latin typeface="Comic Sans MS"/>
                <a:ea typeface="DejaVu Sans"/>
              </a:rPr>
              <a:t>Tanı eşiği</a:t>
            </a:r>
            <a:endParaRPr b="0" lang="tr-TR" sz="1600" spc="-1" strike="noStrike">
              <a:latin typeface="Arial"/>
            </a:endParaRPr>
          </a:p>
          <a:p>
            <a:pPr marL="342720" indent="-341280" algn="ctr">
              <a:lnSpc>
                <a:spcPct val="100000"/>
              </a:lnSpc>
              <a:tabLst>
                <a:tab algn="l" pos="0"/>
              </a:tabLst>
            </a:pPr>
            <a:r>
              <a:rPr b="1" lang="en-US" sz="1600" spc="-1" strike="noStrike">
                <a:solidFill>
                  <a:srgbClr val="ffffff"/>
                </a:solidFill>
                <a:latin typeface="Comic Sans MS"/>
                <a:ea typeface="DejaVu Sans"/>
              </a:rPr>
              <a:t>(1cm)</a:t>
            </a:r>
            <a:endParaRPr b="0" lang="tr-TR" sz="1600" spc="-1" strike="noStrike">
              <a:latin typeface="Arial"/>
            </a:endParaRPr>
          </a:p>
        </p:txBody>
      </p:sp>
      <p:sp>
        <p:nvSpPr>
          <p:cNvPr id="240" name="CustomShape 11"/>
          <p:cNvSpPr/>
          <p:nvPr/>
        </p:nvSpPr>
        <p:spPr>
          <a:xfrm>
            <a:off x="6594480" y="4614840"/>
            <a:ext cx="1818000" cy="37800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100000"/>
              </a:lnSpc>
              <a:tabLst>
                <a:tab algn="l" pos="0"/>
              </a:tabLst>
            </a:pPr>
            <a:r>
              <a:rPr b="1" lang="tr-TR" sz="1600" spc="-1" strike="noStrike">
                <a:solidFill>
                  <a:srgbClr val="ffffff"/>
                </a:solidFill>
                <a:latin typeface="Comic Sans MS"/>
                <a:ea typeface="DejaVu Sans"/>
              </a:rPr>
              <a:t>Z</a:t>
            </a:r>
            <a:r>
              <a:rPr b="1" lang="en-US" sz="1600" spc="-1" strike="noStrike">
                <a:solidFill>
                  <a:srgbClr val="ffffff"/>
                </a:solidFill>
                <a:latin typeface="Comic Sans MS"/>
                <a:ea typeface="DejaVu Sans"/>
              </a:rPr>
              <a:t>aman</a:t>
            </a:r>
            <a:endParaRPr b="0" lang="tr-TR" sz="1600" spc="-1" strike="noStrike">
              <a:latin typeface="Arial"/>
            </a:endParaRPr>
          </a:p>
        </p:txBody>
      </p:sp>
      <p:sp>
        <p:nvSpPr>
          <p:cNvPr id="241" name="CustomShape 12"/>
          <p:cNvSpPr/>
          <p:nvPr/>
        </p:nvSpPr>
        <p:spPr>
          <a:xfrm>
            <a:off x="2619360" y="5072040"/>
            <a:ext cx="1818000" cy="70812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100000"/>
              </a:lnSpc>
              <a:tabLst>
                <a:tab algn="l" pos="0"/>
              </a:tabLst>
            </a:pPr>
            <a:r>
              <a:rPr b="1" lang="en-US" sz="1600" spc="-1" strike="noStrike">
                <a:solidFill>
                  <a:srgbClr val="ffffff"/>
                </a:solidFill>
                <a:latin typeface="Comic Sans MS"/>
                <a:ea typeface="DejaVu Sans"/>
              </a:rPr>
              <a:t>Farkedilemeyen kanser</a:t>
            </a:r>
            <a:endParaRPr b="0" lang="tr-TR" sz="1600" spc="-1" strike="noStrike">
              <a:latin typeface="Arial"/>
            </a:endParaRPr>
          </a:p>
        </p:txBody>
      </p:sp>
      <p:sp>
        <p:nvSpPr>
          <p:cNvPr id="242" name="CustomShape 13"/>
          <p:cNvSpPr/>
          <p:nvPr/>
        </p:nvSpPr>
        <p:spPr>
          <a:xfrm>
            <a:off x="4282920" y="5033880"/>
            <a:ext cx="1818000" cy="70812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100000"/>
              </a:lnSpc>
              <a:tabLst>
                <a:tab algn="l" pos="0"/>
              </a:tabLst>
            </a:pPr>
            <a:r>
              <a:rPr b="1" lang="en-US" sz="1600" spc="-1" strike="noStrike">
                <a:solidFill>
                  <a:srgbClr val="ffffff"/>
                </a:solidFill>
                <a:latin typeface="Comic Sans MS"/>
                <a:ea typeface="DejaVu Sans"/>
              </a:rPr>
              <a:t>Farkedilebilir kanser</a:t>
            </a:r>
            <a:endParaRPr b="0" lang="tr-TR" sz="1600" spc="-1" strike="noStrike">
              <a:latin typeface="Arial"/>
            </a:endParaRPr>
          </a:p>
        </p:txBody>
      </p:sp>
      <p:sp>
        <p:nvSpPr>
          <p:cNvPr id="243" name="CustomShape 14"/>
          <p:cNvSpPr/>
          <p:nvPr/>
        </p:nvSpPr>
        <p:spPr>
          <a:xfrm>
            <a:off x="3581280" y="5977080"/>
            <a:ext cx="1922760" cy="70812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95000"/>
              </a:lnSpc>
              <a:tabLst>
                <a:tab algn="l" pos="0"/>
              </a:tabLst>
            </a:pPr>
            <a:r>
              <a:rPr b="1" lang="en-US" sz="1600" spc="-1" strike="noStrike">
                <a:solidFill>
                  <a:srgbClr val="ffcc99"/>
                </a:solidFill>
                <a:latin typeface="Comic Sans MS"/>
                <a:ea typeface="DejaVu Sans"/>
              </a:rPr>
              <a:t>Klinik olarak saptama eşiği</a:t>
            </a:r>
            <a:endParaRPr b="0" lang="tr-TR" sz="1600" spc="-1" strike="noStrike">
              <a:latin typeface="Arial"/>
            </a:endParaRPr>
          </a:p>
        </p:txBody>
      </p:sp>
      <p:sp>
        <p:nvSpPr>
          <p:cNvPr id="244" name="CustomShape 15"/>
          <p:cNvSpPr/>
          <p:nvPr/>
        </p:nvSpPr>
        <p:spPr>
          <a:xfrm>
            <a:off x="5146560" y="5964120"/>
            <a:ext cx="1322640" cy="555840"/>
          </a:xfrm>
          <a:prstGeom prst="rect">
            <a:avLst/>
          </a:prstGeom>
          <a:noFill/>
          <a:ln w="0">
            <a:noFill/>
          </a:ln>
        </p:spPr>
        <p:style>
          <a:lnRef idx="0"/>
          <a:fillRef idx="0"/>
          <a:effectRef idx="0"/>
          <a:fontRef idx="minor"/>
        </p:style>
        <p:txBody>
          <a:bodyPr lIns="90360" rIns="90360" tIns="44280" bIns="44280">
            <a:noAutofit/>
          </a:bodyPr>
          <a:p>
            <a:pPr marL="342720" indent="-341280" algn="ctr">
              <a:lnSpc>
                <a:spcPct val="95000"/>
              </a:lnSpc>
              <a:tabLst>
                <a:tab algn="l" pos="0"/>
              </a:tabLst>
            </a:pPr>
            <a:r>
              <a:rPr b="1" lang="tr-TR" sz="1600" spc="-1" strike="noStrike">
                <a:solidFill>
                  <a:srgbClr val="618ffd"/>
                </a:solidFill>
                <a:latin typeface="Comic Sans MS"/>
                <a:ea typeface="DejaVu Sans"/>
              </a:rPr>
              <a:t>Ha</a:t>
            </a:r>
            <a:r>
              <a:rPr b="1" lang="en-US" sz="1600" spc="-1" strike="noStrike">
                <a:solidFill>
                  <a:srgbClr val="618ffd"/>
                </a:solidFill>
                <a:latin typeface="Comic Sans MS"/>
                <a:ea typeface="DejaVu Sans"/>
              </a:rPr>
              <a:t>st</a:t>
            </a:r>
            <a:r>
              <a:rPr b="1" lang="tr-TR" sz="1600" spc="-1" strike="noStrike">
                <a:solidFill>
                  <a:srgbClr val="618ffd"/>
                </a:solidFill>
                <a:latin typeface="Comic Sans MS"/>
                <a:ea typeface="DejaVu Sans"/>
              </a:rPr>
              <a:t>anın</a:t>
            </a:r>
            <a:endParaRPr b="0" lang="tr-TR" sz="1600" spc="-1" strike="noStrike">
              <a:latin typeface="Arial"/>
            </a:endParaRPr>
          </a:p>
          <a:p>
            <a:pPr marL="342720" indent="-341280" algn="ctr">
              <a:lnSpc>
                <a:spcPct val="95000"/>
              </a:lnSpc>
              <a:tabLst>
                <a:tab algn="l" pos="0"/>
              </a:tabLst>
            </a:pPr>
            <a:r>
              <a:rPr b="1" lang="en-US" sz="1600" spc="-1" strike="noStrike">
                <a:solidFill>
                  <a:srgbClr val="618ffd"/>
                </a:solidFill>
                <a:latin typeface="Comic Sans MS"/>
                <a:ea typeface="DejaVu Sans"/>
              </a:rPr>
              <a:t>ölümü</a:t>
            </a:r>
            <a:endParaRPr b="0" lang="tr-TR" sz="1600" spc="-1" strike="noStrike">
              <a:latin typeface="Arial"/>
            </a:endParaRPr>
          </a:p>
        </p:txBody>
      </p:sp>
      <p:sp>
        <p:nvSpPr>
          <p:cNvPr id="245" name="CustomShape 16"/>
          <p:cNvSpPr/>
          <p:nvPr/>
        </p:nvSpPr>
        <p:spPr>
          <a:xfrm>
            <a:off x="1600200" y="2133720"/>
            <a:ext cx="944640" cy="708120"/>
          </a:xfrm>
          <a:prstGeom prst="rect">
            <a:avLst/>
          </a:prstGeom>
          <a:noFill/>
          <a:ln w="0">
            <a:noFill/>
          </a:ln>
        </p:spPr>
        <p:style>
          <a:lnRef idx="0"/>
          <a:fillRef idx="0"/>
          <a:effectRef idx="0"/>
          <a:fontRef idx="minor"/>
        </p:style>
        <p:txBody>
          <a:bodyPr lIns="90360" rIns="90360" tIns="44280" bIns="44280">
            <a:noAutofit/>
          </a:bodyPr>
          <a:p>
            <a:pPr marL="342720" indent="-341280">
              <a:lnSpc>
                <a:spcPct val="95000"/>
              </a:lnSpc>
              <a:tabLst>
                <a:tab algn="l" pos="0"/>
              </a:tabLst>
            </a:pPr>
            <a:r>
              <a:rPr b="1" lang="tr-TR" sz="2400" spc="-1" strike="noStrike">
                <a:solidFill>
                  <a:srgbClr val="ffffff"/>
                </a:solidFill>
                <a:latin typeface="Arial"/>
                <a:ea typeface="DejaVu Sans"/>
              </a:rPr>
              <a:t>10 </a:t>
            </a:r>
            <a:r>
              <a:rPr b="1" lang="tr-TR" sz="2400" spc="-1" strike="noStrike" baseline="64000">
                <a:solidFill>
                  <a:srgbClr val="ffffff"/>
                </a:solidFill>
                <a:latin typeface="Arial"/>
                <a:ea typeface="DejaVu Sans"/>
              </a:rPr>
              <a:t>12</a:t>
            </a:r>
            <a:endParaRPr b="0" lang="tr-TR" sz="2400" spc="-1" strike="noStrike">
              <a:latin typeface="Arial"/>
            </a:endParaRPr>
          </a:p>
          <a:p>
            <a:pPr marL="342720" indent="-341280">
              <a:lnSpc>
                <a:spcPct val="95000"/>
              </a:lnSpc>
              <a:tabLst>
                <a:tab algn="l" pos="0"/>
              </a:tabLst>
            </a:pPr>
            <a:endParaRPr b="0" lang="tr-TR" sz="2400" spc="-1" strike="noStrike">
              <a:latin typeface="Arial"/>
            </a:endParaRPr>
          </a:p>
          <a:p>
            <a:pPr marL="342720" indent="-341280">
              <a:lnSpc>
                <a:spcPct val="95000"/>
              </a:lnSpc>
              <a:tabLst>
                <a:tab algn="l" pos="0"/>
              </a:tabLst>
            </a:pPr>
            <a:endParaRPr b="0" lang="tr-TR" sz="2400" spc="-1" strike="noStrike">
              <a:latin typeface="Arial"/>
            </a:endParaRPr>
          </a:p>
          <a:p>
            <a:pPr marL="342720" indent="-341280">
              <a:lnSpc>
                <a:spcPct val="95000"/>
              </a:lnSpc>
              <a:tabLst>
                <a:tab algn="l" pos="0"/>
              </a:tabLst>
            </a:pPr>
            <a:endParaRPr b="0" lang="tr-TR" sz="2400" spc="-1" strike="noStrike">
              <a:latin typeface="Arial"/>
            </a:endParaRPr>
          </a:p>
          <a:p>
            <a:pPr marL="342720" indent="-341280">
              <a:lnSpc>
                <a:spcPct val="70000"/>
              </a:lnSpc>
              <a:tabLst>
                <a:tab algn="l" pos="0"/>
              </a:tabLst>
            </a:pPr>
            <a:endParaRPr b="0" lang="tr-TR" sz="2400" spc="-1" strike="noStrike">
              <a:latin typeface="Arial"/>
            </a:endParaRPr>
          </a:p>
          <a:p>
            <a:pPr marL="342720" indent="-341280">
              <a:lnSpc>
                <a:spcPct val="95000"/>
              </a:lnSpc>
              <a:tabLst>
                <a:tab algn="l" pos="0"/>
              </a:tabLst>
            </a:pPr>
            <a:r>
              <a:rPr b="1" lang="tr-TR" sz="2400" spc="-1" strike="noStrike">
                <a:solidFill>
                  <a:srgbClr val="ffffff"/>
                </a:solidFill>
                <a:latin typeface="Arial"/>
                <a:ea typeface="DejaVu Sans"/>
              </a:rPr>
              <a:t>10 </a:t>
            </a:r>
            <a:r>
              <a:rPr b="1" lang="tr-TR" sz="2400" spc="-1" strike="noStrike" baseline="64000">
                <a:solidFill>
                  <a:srgbClr val="ffffff"/>
                </a:solidFill>
                <a:latin typeface="Arial"/>
                <a:ea typeface="DejaVu Sans"/>
              </a:rPr>
              <a:t>9</a:t>
            </a:r>
            <a:endParaRPr b="0" lang="tr-TR"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6" name="CustomShape 1"/>
          <p:cNvSpPr/>
          <p:nvPr/>
        </p:nvSpPr>
        <p:spPr>
          <a:xfrm rot="22800">
            <a:off x="363600" y="547200"/>
            <a:ext cx="8630640" cy="1126080"/>
          </a:xfrm>
          <a:prstGeom prst="rect">
            <a:avLst/>
          </a:prstGeom>
          <a:noFill/>
          <a:ln w="0">
            <a:noFill/>
          </a:ln>
        </p:spPr>
        <p:style>
          <a:lnRef idx="0"/>
          <a:fillRef idx="0"/>
          <a:effectRef idx="0"/>
          <a:fontRef idx="minor"/>
        </p:style>
      </p:sp>
      <p:sp>
        <p:nvSpPr>
          <p:cNvPr id="247" name="CustomShape 2"/>
          <p:cNvSpPr/>
          <p:nvPr/>
        </p:nvSpPr>
        <p:spPr>
          <a:xfrm>
            <a:off x="360000" y="1746000"/>
            <a:ext cx="8227440" cy="4299840"/>
          </a:xfrm>
          <a:prstGeom prst="rect">
            <a:avLst/>
          </a:prstGeom>
          <a:noFill/>
          <a:ln w="0">
            <a:noFill/>
          </a:ln>
        </p:spPr>
        <p:style>
          <a:lnRef idx="0"/>
          <a:fillRef idx="0"/>
          <a:effectRef idx="0"/>
          <a:fontRef idx="minor"/>
        </p:style>
        <p:txBody>
          <a:bodyPr lIns="90000" rIns="90000" tIns="46800" bIns="46800">
            <a:normAutofit/>
          </a:bodyPr>
          <a:p>
            <a:pPr>
              <a:lnSpc>
                <a:spcPct val="100000"/>
              </a:lnSpc>
            </a:pPr>
            <a:r>
              <a:rPr b="1" lang="tr-TR" sz="3600" spc="-1" strike="noStrike">
                <a:solidFill>
                  <a:srgbClr val="ff0000"/>
                </a:solidFill>
                <a:latin typeface="Comic Sans MS"/>
                <a:ea typeface="DejaVu Sans"/>
              </a:rPr>
              <a:t>ADJUVAN TEDAVİNİN ÖNERİLDİĞİ KANSERLER HANGİLERİDİR?</a:t>
            </a:r>
            <a:endParaRPr b="0" lang="tr-TR" sz="3600" spc="-1" strike="noStrike">
              <a:latin typeface="Arial"/>
            </a:endParaRPr>
          </a:p>
          <a:p>
            <a:pPr>
              <a:lnSpc>
                <a:spcPct val="100000"/>
              </a:lnSpc>
              <a:spcBef>
                <a:spcPts val="799"/>
              </a:spcBef>
            </a:pPr>
            <a:endParaRPr b="0" lang="tr-TR" sz="3600" spc="-1" strike="noStrike">
              <a:latin typeface="Arial"/>
            </a:endParaRPr>
          </a:p>
          <a:p>
            <a:pPr>
              <a:lnSpc>
                <a:spcPct val="100000"/>
              </a:lnSpc>
              <a:spcBef>
                <a:spcPts val="799"/>
              </a:spcBef>
            </a:pPr>
            <a:endParaRPr b="0" lang="tr-TR"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8" name="CustomShape 1"/>
          <p:cNvSpPr/>
          <p:nvPr/>
        </p:nvSpPr>
        <p:spPr>
          <a:xfrm>
            <a:off x="457200" y="533160"/>
            <a:ext cx="8227440" cy="114084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KANSERLER</a:t>
            </a:r>
            <a:endParaRPr b="0" lang="tr-TR" sz="3600" spc="-1" strike="noStrike">
              <a:latin typeface="Arial"/>
            </a:endParaRPr>
          </a:p>
        </p:txBody>
      </p:sp>
      <p:sp>
        <p:nvSpPr>
          <p:cNvPr id="249" name="CustomShape 2"/>
          <p:cNvSpPr/>
          <p:nvPr/>
        </p:nvSpPr>
        <p:spPr>
          <a:xfrm>
            <a:off x="457200" y="1828800"/>
            <a:ext cx="8227440" cy="4299840"/>
          </a:xfrm>
          <a:prstGeom prst="rect">
            <a:avLst/>
          </a:prstGeom>
          <a:noFill/>
          <a:ln w="0">
            <a:noFill/>
          </a:ln>
        </p:spPr>
        <p:style>
          <a:lnRef idx="0"/>
          <a:fillRef idx="0"/>
          <a:effectRef idx="0"/>
          <a:fontRef idx="minor"/>
        </p:style>
        <p:txBody>
          <a:bodyPr lIns="90000" rIns="90000" tIns="46800" bIns="46800">
            <a:normAutofit fontScale="66000"/>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Pek çok kanserde önerilmektedir.</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Hastaların tümünde tıbbi onkoloji görüşünü alın.</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Meme kanseri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Kolorektal kanserler, mide kanseri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Küçük hücreli dışı akciğer kanseri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Over kanseri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Osteosarkom</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Malign melanom</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2044</TotalTime>
  <Application>LibreOffice/7.1.0.3$Linux_X86_64 LibreOffice_project/10$Build-3</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tr-TR</dc:language>
  <cp:lastModifiedBy/>
  <dcterms:modified xsi:type="dcterms:W3CDTF">2021-03-11T20:52:03Z</dcterms:modified>
  <cp:revision>497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file>