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6" r:id="rId2"/>
    <p:sldId id="260" r:id="rId3"/>
    <p:sldId id="262" r:id="rId4"/>
    <p:sldId id="263" r:id="rId5"/>
    <p:sldId id="259" r:id="rId6"/>
    <p:sldId id="264" r:id="rId7"/>
    <p:sldId id="267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Başlık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Bağlayıcı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Oval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32" name="31 İçerik Yer Tutucusu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34" name="33 İçerik Yer Tutucusu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cxnSp>
        <p:nvCxnSpPr>
          <p:cNvPr id="10" name="9 Düz Bağlayıcı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İçerik Yer Tutucusu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31" name="30 Başlık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500" dirty="0">
                <a:latin typeface="Comic Sans MS" pitchFamily="66" charset="0"/>
              </a:rPr>
              <a:t>Kar, işletmenin farklı dönemlerine ait faaliyet sonuçlarını ölçme ve değerlendirme aracıdır.</a:t>
            </a:r>
          </a:p>
          <a:p>
            <a:pPr algn="just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500" dirty="0">
                <a:latin typeface="Comic Sans MS" pitchFamily="66" charset="0"/>
              </a:rPr>
              <a:t>Bütün işletme faaliyetlerinin ve sonuçlarının değerlendirilmesinde bir denetim aracıdır.</a:t>
            </a:r>
          </a:p>
          <a:p>
            <a:pPr algn="just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500" dirty="0">
                <a:latin typeface="Comic Sans MS" pitchFamily="66" charset="0"/>
              </a:rPr>
              <a:t>İşletmenin yaşamını sürdürmesi ve büyümesi veya işletme tarafından başka girişimlerin gerçekleştirilmesi durumlarında, bir finans sağlama (oto finansman) aracıdır.</a:t>
            </a:r>
          </a:p>
          <a:p>
            <a:pPr algn="just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500" dirty="0">
                <a:latin typeface="Comic Sans MS" pitchFamily="66" charset="0"/>
              </a:rPr>
              <a:t>Daha verimli çalışmak, var olanı iyileştirmek ve üstün kılmak için, işletme içinde çalışanları motive etme (güdülendirme) aracıdır.</a:t>
            </a:r>
          </a:p>
          <a:p>
            <a:pPr algn="just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500" dirty="0">
                <a:latin typeface="Comic Sans MS" pitchFamily="66" charset="0"/>
              </a:rPr>
              <a:t>İşletmenin mal ve/veya hizmetlerini satın alan tüketiciler açısından bir güvence aracıdır.</a:t>
            </a:r>
          </a:p>
          <a:p>
            <a:pPr algn="just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500" dirty="0">
                <a:latin typeface="Comic Sans MS" pitchFamily="66" charset="0"/>
              </a:rPr>
              <a:t> İşletmenin bazı yükümlülüklerinin yerine getirilmesine (vergi verme gibi) olanak sağlama aracıdır.</a:t>
            </a:r>
          </a:p>
          <a:p>
            <a:pPr>
              <a:buNone/>
            </a:pPr>
            <a:endParaRPr lang="tr-TR" sz="2000" dirty="0">
              <a:latin typeface="Comic Sans MS" pitchFamily="66" charset="0"/>
            </a:endParaRPr>
          </a:p>
          <a:p>
            <a:pPr>
              <a:buNone/>
            </a:pPr>
            <a:endParaRPr lang="tr-TR" sz="2000" dirty="0">
              <a:latin typeface="Comic Sans MS" pitchFamily="66" charset="0"/>
            </a:endParaRPr>
          </a:p>
          <a:p>
            <a:pPr>
              <a:buNone/>
            </a:pPr>
            <a:endParaRPr lang="tr-TR" sz="2000" dirty="0">
              <a:latin typeface="Comic Sans MS" pitchFamily="66" charset="0"/>
            </a:endParaRPr>
          </a:p>
          <a:p>
            <a:pPr>
              <a:buNone/>
            </a:pPr>
            <a:endParaRPr lang="tr-TR" sz="2000" dirty="0">
              <a:latin typeface="Comic Sans MS" pitchFamily="66" charset="0"/>
            </a:endParaRPr>
          </a:p>
          <a:p>
            <a:pPr>
              <a:buNone/>
            </a:pPr>
            <a:endParaRPr lang="tr-TR" sz="2000" dirty="0">
              <a:latin typeface="Comic Sans MS" pitchFamily="66" charset="0"/>
            </a:endParaRP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İşletmelerin Genel Amaçları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4458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>
                <a:latin typeface="Comic Sans MS" pitchFamily="66" charset="0"/>
              </a:rPr>
              <a:t>Toplumsal Fayda Amacı;</a:t>
            </a:r>
          </a:p>
          <a:p>
            <a:pPr>
              <a:buNone/>
            </a:pPr>
            <a:r>
              <a:rPr lang="tr-TR" dirty="0">
                <a:latin typeface="Comic Sans MS" pitchFamily="66" charset="0"/>
              </a:rPr>
              <a:t>Tüketicilerine faydalı olan bir işletme, çevreye duyarlı olmalı; toplumsal kıt kaynakları verimli kullanmaya özen göstermeli; rekabet ve etik kurallara saygılı davranmalı; çalışanlarının işletmeden beklentilerini yanıtlamalı; iş ilişkisi içindeki diğer işletmeleri istismar etmemeli; devlete karşı sorumluluklarını yerine getirmeli ve benzeri toplumsal fayda yaratacak faaliyetlerde bulunmalıdır.</a:t>
            </a:r>
          </a:p>
          <a:p>
            <a:pPr>
              <a:buNone/>
            </a:pPr>
            <a:endParaRPr lang="tr-TR" dirty="0">
              <a:latin typeface="Comic Sans MS" pitchFamily="66" charset="0"/>
            </a:endParaRP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İşletmelerin Genel Amaçları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10140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  <a:buNone/>
            </a:pPr>
            <a:r>
              <a:rPr lang="tr-TR" sz="2400" b="1" dirty="0">
                <a:latin typeface="Comic Sans MS" pitchFamily="66" charset="0"/>
              </a:rPr>
              <a:t>Toplumsal Fayda Amacı;</a:t>
            </a:r>
          </a:p>
          <a:p>
            <a:pPr>
              <a:lnSpc>
                <a:spcPct val="120000"/>
              </a:lnSpc>
              <a:buNone/>
            </a:pPr>
            <a:r>
              <a:rPr lang="tr-TR" sz="1800" dirty="0">
                <a:latin typeface="Comic Sans MS" pitchFamily="66" charset="0"/>
              </a:rPr>
              <a:t>İşletmelerin toplumsal fayda amacını benimsemelerine neden olan sosyal bilincin başlıca etmenleri;</a:t>
            </a: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800" b="1" dirty="0">
                <a:latin typeface="Comic Sans MS" pitchFamily="66" charset="0"/>
              </a:rPr>
              <a:t> </a:t>
            </a:r>
            <a:r>
              <a:rPr lang="tr-TR" sz="1800" dirty="0">
                <a:latin typeface="Comic Sans MS" pitchFamily="66" charset="0"/>
              </a:rPr>
              <a:t>Profesyonel yöneticilerin işletmelerin yönetimine geçmesi.</a:t>
            </a: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İşletmelerin gittikçe büyümesi ve ortak sayısının artması.</a:t>
            </a: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Birbirine rakip olan işletme sayısının artması ve rekabetin yoğunlaşması.</a:t>
            </a: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İşletmelerin toplumdaki imajlarının daha da iyileştirilmesi ve güçlendirilmesinin sağlayacağı faydaların farkına varılması.</a:t>
            </a: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İşletmelerin faaliyet alanlarının bölgesel boyuttan ulusal, ulusal boyuttan uluslararası boyutlara ulaşması ve bu bağlamda küreselleşmenin etkisinin görülmesi,</a:t>
            </a: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İşletmelerin Genel Amaçları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1285860"/>
            <a:ext cx="8329642" cy="4810140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buNone/>
            </a:pPr>
            <a:r>
              <a:rPr lang="tr-TR" sz="2200" b="1" dirty="0">
                <a:latin typeface="Comic Sans MS" pitchFamily="66" charset="0"/>
              </a:rPr>
              <a:t>Toplumsal Fayda Amacı;</a:t>
            </a:r>
          </a:p>
          <a:p>
            <a:pPr algn="just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Teknoloji çağından bilgi çağına geçilmesi sonucu, özellikle işletmelerce destek bulan bilimsel araştırma ve geliştirme (Ar-</a:t>
            </a:r>
            <a:r>
              <a:rPr lang="tr-TR" sz="1800" dirty="0" err="1">
                <a:latin typeface="Comic Sans MS" pitchFamily="66" charset="0"/>
              </a:rPr>
              <a:t>Ge</a:t>
            </a:r>
            <a:r>
              <a:rPr lang="tr-TR" sz="1800" dirty="0">
                <a:latin typeface="Comic Sans MS" pitchFamily="66" charset="0"/>
              </a:rPr>
              <a:t>) faaliyetlerine daha fazla önem verilmesi,</a:t>
            </a:r>
          </a:p>
          <a:p>
            <a:pPr algn="just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Kalite kavramının işletmelerin temel bir yönetim felsefesi haline dönüşmesi,</a:t>
            </a:r>
          </a:p>
          <a:p>
            <a:pPr algn="just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Meslek kuruluşları, işçi sendikaları ve tüketici koruma dernekleri vb. demokratik kitle örgütlenmelerinin güç kazanması ve baskılarının artması,</a:t>
            </a:r>
          </a:p>
          <a:p>
            <a:pPr algn="just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Piyasa mekanizmasının sağlıklı işlemesine yönelik olarak ulusal ve uluslararası hukuki (yasal) düzenlemelerin yapılması,</a:t>
            </a:r>
          </a:p>
          <a:p>
            <a:pPr algn="just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800" dirty="0">
                <a:latin typeface="Comic Sans MS" pitchFamily="66" charset="0"/>
              </a:rPr>
              <a:t>Ülkenin sınırlı olan doğal kaynaklarının en verimli şekilde kullanılması konusunda teşvik önlemlerinin alınması ve yasaklar getirilmesi.</a:t>
            </a:r>
          </a:p>
          <a:p>
            <a:pPr algn="just">
              <a:lnSpc>
                <a:spcPct val="120000"/>
              </a:lnSpc>
              <a:buNone/>
            </a:pPr>
            <a:endParaRPr lang="tr-TR" sz="1800" dirty="0">
              <a:latin typeface="Comic Sans MS" pitchFamily="66" charset="0"/>
            </a:endParaRPr>
          </a:p>
          <a:p>
            <a:pPr algn="just">
              <a:lnSpc>
                <a:spcPct val="120000"/>
              </a:lnSpc>
              <a:buNone/>
            </a:pPr>
            <a:endParaRPr lang="tr-TR" sz="1800" dirty="0">
              <a:latin typeface="Comic Sans MS" pitchFamily="66" charset="0"/>
            </a:endParaRP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İşletmelerin Genel Amaçları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>
                <a:latin typeface="Comic Sans MS" pitchFamily="66" charset="0"/>
              </a:rPr>
              <a:t> </a:t>
            </a:r>
            <a:r>
              <a:rPr lang="tr-TR" sz="3200" b="1" dirty="0">
                <a:latin typeface="Comic Sans MS" pitchFamily="66" charset="0"/>
              </a:rPr>
              <a:t>Süreklilik Amacı</a:t>
            </a:r>
          </a:p>
          <a:p>
            <a:pPr>
              <a:buNone/>
            </a:pPr>
            <a:r>
              <a:rPr lang="tr-TR" dirty="0">
                <a:latin typeface="Comic Sans MS" pitchFamily="66" charset="0"/>
              </a:rPr>
              <a:t>Varlığını devam ettirme bir işletmenin nihai amacıdır. İşletmenin sürekliliği (yaşamını sürekli kılması) ve bunu devam ettirmesi değişen ve gelişen çevre içinde büyümesi ve bununla birlikte karlı olmasına bağlıdır. </a:t>
            </a:r>
          </a:p>
          <a:p>
            <a:pPr>
              <a:buNone/>
            </a:pPr>
            <a:endParaRPr lang="tr-TR" dirty="0">
              <a:latin typeface="Comic Sans MS" pitchFamily="66" charset="0"/>
            </a:endParaRP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İşletmelerin Genel Amaçları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006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buNone/>
            </a:pPr>
            <a:r>
              <a:rPr lang="tr-TR" dirty="0">
                <a:latin typeface="Comic Sans MS" pitchFamily="66" charset="0"/>
              </a:rPr>
              <a:t>Özel amaçlar, işletmelerin türlerine, kuruluş amaçlarına, sahip ve hissedarlarının az veya çokluğuna, niteliklerine göre değişebilir. Bu konuda geçerli olabilecek bazı özel amaçlar şu şekilde sıralanabilir;</a:t>
            </a:r>
          </a:p>
          <a:p>
            <a:pPr marL="0" indent="0" algn="just">
              <a:lnSpc>
                <a:spcPct val="140000"/>
              </a:lnSpc>
              <a:buNone/>
            </a:pPr>
            <a:endParaRPr lang="tr-TR" dirty="0">
              <a:latin typeface="Comic Sans MS" pitchFamily="66" charset="0"/>
            </a:endParaRP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latin typeface="Comic Sans MS" pitchFamily="66" charset="0"/>
              </a:rPr>
              <a:t> İşletmenin Özel Amaçları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00660"/>
          </a:xfrm>
        </p:spPr>
        <p:txBody>
          <a:bodyPr>
            <a:normAutofit fontScale="85000" lnSpcReduction="20000"/>
          </a:bodyPr>
          <a:lstStyle/>
          <a:p>
            <a:pPr lvl="1">
              <a:lnSpc>
                <a:spcPct val="14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sz="2200">
                <a:latin typeface="Comic Sans MS" pitchFamily="66" charset="0"/>
              </a:rPr>
              <a:t>Satış </a:t>
            </a:r>
            <a:r>
              <a:rPr lang="tr-TR" sz="2200" dirty="0">
                <a:latin typeface="Comic Sans MS" pitchFamily="66" charset="0"/>
              </a:rPr>
              <a:t>gelirlerini artırarak en yüksek düzeye çıkarmak,</a:t>
            </a:r>
          </a:p>
          <a:p>
            <a:pPr lvl="1">
              <a:lnSpc>
                <a:spcPct val="14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Yeni buluş ve fikirlere dayalı mal ve hizmetler yaratmak,</a:t>
            </a:r>
          </a:p>
          <a:p>
            <a:pPr lvl="1">
              <a:lnSpc>
                <a:spcPct val="14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Tüketicilere daha kaliteli mal ve/veya hizmet sunmak,</a:t>
            </a:r>
          </a:p>
          <a:p>
            <a:pPr lvl="1">
              <a:lnSpc>
                <a:spcPct val="14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Ucuza mal ederek ucuza satmak,</a:t>
            </a:r>
          </a:p>
          <a:p>
            <a:pPr lvl="1">
              <a:lnSpc>
                <a:spcPct val="14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İstihdam olanağı sağlamak,</a:t>
            </a:r>
          </a:p>
          <a:p>
            <a:pPr lvl="1">
              <a:lnSpc>
                <a:spcPct val="14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Büyümek ve gelişmek,</a:t>
            </a:r>
          </a:p>
          <a:p>
            <a:pPr lvl="1">
              <a:lnSpc>
                <a:spcPct val="14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Topluma ve devlete yardımcı olmak ve hizmet etmek,</a:t>
            </a:r>
          </a:p>
          <a:p>
            <a:pPr lvl="1">
              <a:lnSpc>
                <a:spcPct val="14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İşletmede çalışanların çıkarlarını gözeterek, onlara iyi ücret vermek, güvenli bir iş ortamı sağlamak, işletmenin kazancından pay almalarını sağlamak,</a:t>
            </a:r>
          </a:p>
          <a:p>
            <a:pPr lvl="1">
              <a:lnSpc>
                <a:spcPct val="14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Ulusal veya uluslararası bir işletme olmak,</a:t>
            </a:r>
          </a:p>
          <a:p>
            <a:pPr lvl="1">
              <a:lnSpc>
                <a:spcPct val="14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İyi bir imaja sahip olmak,</a:t>
            </a:r>
          </a:p>
          <a:p>
            <a:pPr marL="0" indent="0" algn="just">
              <a:lnSpc>
                <a:spcPct val="140000"/>
              </a:lnSpc>
              <a:buNone/>
            </a:pPr>
            <a:endParaRPr lang="tr-TR" dirty="0">
              <a:latin typeface="Comic Sans MS" pitchFamily="66" charset="0"/>
            </a:endParaRP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latin typeface="Comic Sans MS" pitchFamily="66" charset="0"/>
              </a:rPr>
              <a:t> İşletmenin Özel Amaçları</a:t>
            </a:r>
          </a:p>
        </p:txBody>
      </p:sp>
    </p:spTree>
    <p:extLst>
      <p:ext uri="{BB962C8B-B14F-4D97-AF65-F5344CB8AC3E}">
        <p14:creationId xmlns:p14="http://schemas.microsoft.com/office/powerpoint/2010/main" val="1519385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ğıt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ğıt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52</TotalTime>
  <Words>375</Words>
  <Application>Microsoft Office PowerPoint</Application>
  <PresentationFormat>Ekran Gösterisi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Comic Sans MS</vt:lpstr>
      <vt:lpstr>Constantia</vt:lpstr>
      <vt:lpstr>Wingdings</vt:lpstr>
      <vt:lpstr>Wingdings 2</vt:lpstr>
      <vt:lpstr>Kağıt</vt:lpstr>
      <vt:lpstr>İşletmelerin Genel Amaçları</vt:lpstr>
      <vt:lpstr>İşletmelerin Genel Amaçları</vt:lpstr>
      <vt:lpstr>İşletmelerin Genel Amaçları</vt:lpstr>
      <vt:lpstr>İşletmelerin Genel Amaçları</vt:lpstr>
      <vt:lpstr>İşletmelerin Genel Amaçları</vt:lpstr>
      <vt:lpstr> İşletmenin Özel Amaçları</vt:lpstr>
      <vt:lpstr> İşletmenin Özel Amaçları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İşletmenin Amaç ve Sorumlulukları</dc:title>
  <dc:creator>User</dc:creator>
  <cp:lastModifiedBy>User</cp:lastModifiedBy>
  <cp:revision>4</cp:revision>
  <dcterms:created xsi:type="dcterms:W3CDTF">2020-05-01T14:39:05Z</dcterms:created>
  <dcterms:modified xsi:type="dcterms:W3CDTF">2020-05-06T00:18:54Z</dcterms:modified>
</cp:coreProperties>
</file>