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63" r:id="rId4"/>
    <p:sldId id="257" r:id="rId5"/>
    <p:sldId id="258" r:id="rId6"/>
    <p:sldId id="259" r:id="rId7"/>
    <p:sldId id="260" r:id="rId8"/>
    <p:sldId id="264" r:id="rId9"/>
    <p:sldId id="261"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CC9463F-28BC-40D8-ACC5-DA237CE07F5C}"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1F28CEA-CC82-4AD1-9A71-A91509BE7B88}" type="slidenum">
              <a:rPr lang="tr-TR" smtClean="0"/>
              <a:t>‹#›</a:t>
            </a:fld>
            <a:endParaRPr lang="tr-TR"/>
          </a:p>
        </p:txBody>
      </p:sp>
    </p:spTree>
    <p:extLst>
      <p:ext uri="{BB962C8B-B14F-4D97-AF65-F5344CB8AC3E}">
        <p14:creationId xmlns:p14="http://schemas.microsoft.com/office/powerpoint/2010/main" val="2981394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CC9463F-28BC-40D8-ACC5-DA237CE07F5C}"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1F28CEA-CC82-4AD1-9A71-A91509BE7B88}" type="slidenum">
              <a:rPr lang="tr-TR" smtClean="0"/>
              <a:t>‹#›</a:t>
            </a:fld>
            <a:endParaRPr lang="tr-TR"/>
          </a:p>
        </p:txBody>
      </p:sp>
    </p:spTree>
    <p:extLst>
      <p:ext uri="{BB962C8B-B14F-4D97-AF65-F5344CB8AC3E}">
        <p14:creationId xmlns:p14="http://schemas.microsoft.com/office/powerpoint/2010/main" val="533852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CC9463F-28BC-40D8-ACC5-DA237CE07F5C}"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1F28CEA-CC82-4AD1-9A71-A91509BE7B88}"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41058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CC9463F-28BC-40D8-ACC5-DA237CE07F5C}"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1F28CEA-CC82-4AD1-9A71-A91509BE7B88}" type="slidenum">
              <a:rPr lang="tr-TR" smtClean="0"/>
              <a:t>‹#›</a:t>
            </a:fld>
            <a:endParaRPr lang="tr-TR"/>
          </a:p>
        </p:txBody>
      </p:sp>
    </p:spTree>
    <p:extLst>
      <p:ext uri="{BB962C8B-B14F-4D97-AF65-F5344CB8AC3E}">
        <p14:creationId xmlns:p14="http://schemas.microsoft.com/office/powerpoint/2010/main" val="590701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CC9463F-28BC-40D8-ACC5-DA237CE07F5C}"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1F28CEA-CC82-4AD1-9A71-A91509BE7B88}"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959890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CC9463F-28BC-40D8-ACC5-DA237CE07F5C}"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1F28CEA-CC82-4AD1-9A71-A91509BE7B88}" type="slidenum">
              <a:rPr lang="tr-TR" smtClean="0"/>
              <a:t>‹#›</a:t>
            </a:fld>
            <a:endParaRPr lang="tr-TR"/>
          </a:p>
        </p:txBody>
      </p:sp>
    </p:spTree>
    <p:extLst>
      <p:ext uri="{BB962C8B-B14F-4D97-AF65-F5344CB8AC3E}">
        <p14:creationId xmlns:p14="http://schemas.microsoft.com/office/powerpoint/2010/main" val="24793445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CC9463F-28BC-40D8-ACC5-DA237CE07F5C}"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1F28CEA-CC82-4AD1-9A71-A91509BE7B88}" type="slidenum">
              <a:rPr lang="tr-TR" smtClean="0"/>
              <a:t>‹#›</a:t>
            </a:fld>
            <a:endParaRPr lang="tr-TR"/>
          </a:p>
        </p:txBody>
      </p:sp>
    </p:spTree>
    <p:extLst>
      <p:ext uri="{BB962C8B-B14F-4D97-AF65-F5344CB8AC3E}">
        <p14:creationId xmlns:p14="http://schemas.microsoft.com/office/powerpoint/2010/main" val="38650720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CC9463F-28BC-40D8-ACC5-DA237CE07F5C}"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1F28CEA-CC82-4AD1-9A71-A91509BE7B88}" type="slidenum">
              <a:rPr lang="tr-TR" smtClean="0"/>
              <a:t>‹#›</a:t>
            </a:fld>
            <a:endParaRPr lang="tr-TR"/>
          </a:p>
        </p:txBody>
      </p:sp>
    </p:spTree>
    <p:extLst>
      <p:ext uri="{BB962C8B-B14F-4D97-AF65-F5344CB8AC3E}">
        <p14:creationId xmlns:p14="http://schemas.microsoft.com/office/powerpoint/2010/main" val="967564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CC9463F-28BC-40D8-ACC5-DA237CE07F5C}"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1F28CEA-CC82-4AD1-9A71-A91509BE7B88}" type="slidenum">
              <a:rPr lang="tr-TR" smtClean="0"/>
              <a:t>‹#›</a:t>
            </a:fld>
            <a:endParaRPr lang="tr-TR"/>
          </a:p>
        </p:txBody>
      </p:sp>
    </p:spTree>
    <p:extLst>
      <p:ext uri="{BB962C8B-B14F-4D97-AF65-F5344CB8AC3E}">
        <p14:creationId xmlns:p14="http://schemas.microsoft.com/office/powerpoint/2010/main" val="1643633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CC9463F-28BC-40D8-ACC5-DA237CE07F5C}"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1F28CEA-CC82-4AD1-9A71-A91509BE7B88}" type="slidenum">
              <a:rPr lang="tr-TR" smtClean="0"/>
              <a:t>‹#›</a:t>
            </a:fld>
            <a:endParaRPr lang="tr-TR"/>
          </a:p>
        </p:txBody>
      </p:sp>
    </p:spTree>
    <p:extLst>
      <p:ext uri="{BB962C8B-B14F-4D97-AF65-F5344CB8AC3E}">
        <p14:creationId xmlns:p14="http://schemas.microsoft.com/office/powerpoint/2010/main" val="2678989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CC9463F-28BC-40D8-ACC5-DA237CE07F5C}"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1F28CEA-CC82-4AD1-9A71-A91509BE7B88}" type="slidenum">
              <a:rPr lang="tr-TR" smtClean="0"/>
              <a:t>‹#›</a:t>
            </a:fld>
            <a:endParaRPr lang="tr-TR"/>
          </a:p>
        </p:txBody>
      </p:sp>
    </p:spTree>
    <p:extLst>
      <p:ext uri="{BB962C8B-B14F-4D97-AF65-F5344CB8AC3E}">
        <p14:creationId xmlns:p14="http://schemas.microsoft.com/office/powerpoint/2010/main" val="1357850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CC9463F-28BC-40D8-ACC5-DA237CE07F5C}" type="datetimeFigureOut">
              <a:rPr lang="tr-TR" smtClean="0"/>
              <a:t>3.12.2017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1F28CEA-CC82-4AD1-9A71-A91509BE7B88}" type="slidenum">
              <a:rPr lang="tr-TR" smtClean="0"/>
              <a:t>‹#›</a:t>
            </a:fld>
            <a:endParaRPr lang="tr-TR"/>
          </a:p>
        </p:txBody>
      </p:sp>
    </p:spTree>
    <p:extLst>
      <p:ext uri="{BB962C8B-B14F-4D97-AF65-F5344CB8AC3E}">
        <p14:creationId xmlns:p14="http://schemas.microsoft.com/office/powerpoint/2010/main" val="670490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CC9463F-28BC-40D8-ACC5-DA237CE07F5C}" type="datetimeFigureOut">
              <a:rPr lang="tr-TR" smtClean="0"/>
              <a:t>3.12.2017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1F28CEA-CC82-4AD1-9A71-A91509BE7B88}" type="slidenum">
              <a:rPr lang="tr-TR" smtClean="0"/>
              <a:t>‹#›</a:t>
            </a:fld>
            <a:endParaRPr lang="tr-TR"/>
          </a:p>
        </p:txBody>
      </p:sp>
    </p:spTree>
    <p:extLst>
      <p:ext uri="{BB962C8B-B14F-4D97-AF65-F5344CB8AC3E}">
        <p14:creationId xmlns:p14="http://schemas.microsoft.com/office/powerpoint/2010/main" val="2621312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C9463F-28BC-40D8-ACC5-DA237CE07F5C}" type="datetimeFigureOut">
              <a:rPr lang="tr-TR" smtClean="0"/>
              <a:t>3.12.2017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1F28CEA-CC82-4AD1-9A71-A91509BE7B88}" type="slidenum">
              <a:rPr lang="tr-TR" smtClean="0"/>
              <a:t>‹#›</a:t>
            </a:fld>
            <a:endParaRPr lang="tr-TR"/>
          </a:p>
        </p:txBody>
      </p:sp>
    </p:spTree>
    <p:extLst>
      <p:ext uri="{BB962C8B-B14F-4D97-AF65-F5344CB8AC3E}">
        <p14:creationId xmlns:p14="http://schemas.microsoft.com/office/powerpoint/2010/main" val="707931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CC9463F-28BC-40D8-ACC5-DA237CE07F5C}"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1F28CEA-CC82-4AD1-9A71-A91509BE7B88}" type="slidenum">
              <a:rPr lang="tr-TR" smtClean="0"/>
              <a:t>‹#›</a:t>
            </a:fld>
            <a:endParaRPr lang="tr-TR"/>
          </a:p>
        </p:txBody>
      </p:sp>
    </p:spTree>
    <p:extLst>
      <p:ext uri="{BB962C8B-B14F-4D97-AF65-F5344CB8AC3E}">
        <p14:creationId xmlns:p14="http://schemas.microsoft.com/office/powerpoint/2010/main" val="4243267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CC9463F-28BC-40D8-ACC5-DA237CE07F5C}"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1F28CEA-CC82-4AD1-9A71-A91509BE7B88}" type="slidenum">
              <a:rPr lang="tr-TR" smtClean="0"/>
              <a:t>‹#›</a:t>
            </a:fld>
            <a:endParaRPr lang="tr-TR"/>
          </a:p>
        </p:txBody>
      </p:sp>
    </p:spTree>
    <p:extLst>
      <p:ext uri="{BB962C8B-B14F-4D97-AF65-F5344CB8AC3E}">
        <p14:creationId xmlns:p14="http://schemas.microsoft.com/office/powerpoint/2010/main" val="3761940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lumMod val="75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CC9463F-28BC-40D8-ACC5-DA237CE07F5C}" type="datetimeFigureOut">
              <a:rPr lang="tr-TR" smtClean="0"/>
              <a:t>3.12.2017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1F28CEA-CC82-4AD1-9A71-A91509BE7B88}" type="slidenum">
              <a:rPr lang="tr-TR" smtClean="0"/>
              <a:t>‹#›</a:t>
            </a:fld>
            <a:endParaRPr lang="tr-TR"/>
          </a:p>
        </p:txBody>
      </p:sp>
    </p:spTree>
    <p:extLst>
      <p:ext uri="{BB962C8B-B14F-4D97-AF65-F5344CB8AC3E}">
        <p14:creationId xmlns:p14="http://schemas.microsoft.com/office/powerpoint/2010/main" val="27464296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592926" y="626634"/>
            <a:ext cx="7015770" cy="749509"/>
          </a:xfrm>
        </p:spPr>
        <p:txBody>
          <a:bodyPr>
            <a:norm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Tebligat</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570762" y="1495837"/>
            <a:ext cx="11317574" cy="5583836"/>
          </a:xfrm>
        </p:spPr>
        <p:txBody>
          <a:bodyPr>
            <a:normAutofit fontScale="92500" lnSpcReduction="10000"/>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a:t>
            </a:r>
            <a:r>
              <a:rPr lang="tr-TR" b="1" dirty="0">
                <a:solidFill>
                  <a:schemeClr val="tx1">
                    <a:lumMod val="65000"/>
                    <a:lumOff val="35000"/>
                  </a:schemeClr>
                </a:solidFill>
                <a:latin typeface="Arial" panose="020B0604020202020204" pitchFamily="34" charset="0"/>
                <a:cs typeface="Arial" panose="020B0604020202020204" pitchFamily="34" charset="0"/>
              </a:rPr>
              <a:t>16 – </a:t>
            </a:r>
            <a:r>
              <a:rPr lang="tr-TR" dirty="0">
                <a:solidFill>
                  <a:schemeClr val="tx1">
                    <a:lumMod val="65000"/>
                    <a:lumOff val="35000"/>
                  </a:schemeClr>
                </a:solidFill>
                <a:latin typeface="Arial" panose="020B0604020202020204" pitchFamily="34" charset="0"/>
                <a:cs typeface="Arial" panose="020B0604020202020204" pitchFamily="34" charset="0"/>
              </a:rPr>
              <a:t>1. </a:t>
            </a:r>
            <a:r>
              <a:rPr lang="tr-TR" i="1" dirty="0">
                <a:solidFill>
                  <a:schemeClr val="tx1">
                    <a:lumMod val="65000"/>
                    <a:lumOff val="35000"/>
                  </a:schemeClr>
                </a:solidFill>
                <a:latin typeface="Arial" panose="020B0604020202020204" pitchFamily="34" charset="0"/>
                <a:cs typeface="Arial" panose="020B0604020202020204" pitchFamily="34" charset="0"/>
              </a:rPr>
              <a:t>Dava dilekçelerinin ve eklerinin birer örneği davalıya, davalının vereceği savunma davacıya tebliğ olunur.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2</a:t>
            </a:r>
            <a:r>
              <a:rPr lang="tr-TR" i="1" dirty="0">
                <a:solidFill>
                  <a:schemeClr val="tx1">
                    <a:lumMod val="65000"/>
                    <a:lumOff val="35000"/>
                  </a:schemeClr>
                </a:solidFill>
                <a:latin typeface="Arial" panose="020B0604020202020204" pitchFamily="34" charset="0"/>
                <a:cs typeface="Arial" panose="020B0604020202020204" pitchFamily="34" charset="0"/>
              </a:rPr>
              <a:t>. Davacının ikinci dilekçesi davalıya, davalının vereceği ikinci savunma da davacıya tebliğ edilir. Buna karşı davacı cevap veremez. Ancak, davalının ikinci savunmasında, davacının cevaplandırmasını gerektiren hususlar bulunduğu, davanın görülmesi sırasında anlaşılırsa, davacıya cevap vermesi için bir süre verilir.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3</a:t>
            </a:r>
            <a:r>
              <a:rPr lang="tr-TR" i="1" dirty="0">
                <a:solidFill>
                  <a:schemeClr val="tx1">
                    <a:lumMod val="65000"/>
                    <a:lumOff val="35000"/>
                  </a:schemeClr>
                </a:solidFill>
                <a:latin typeface="Arial" panose="020B0604020202020204" pitchFamily="34" charset="0"/>
                <a:cs typeface="Arial" panose="020B0604020202020204" pitchFamily="34" charset="0"/>
              </a:rPr>
              <a:t>. Taraflar, yapılacak tebliğlere karşı, tebliğ tarihinden itibaren otuz gün içinde cevap verebilirler. Bu süre, ancak haklı sebeplerin bulunması halinde, taraflardan birinin isteği üzerine görevli mahkeme kararı ile otuz günü geçmemek ve bir defaya mahsus olmak üzere uzatılabilir. Sürenin geçmesinden sonra yapılan uzatma talepleri kabul edilmez.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4</a:t>
            </a:r>
            <a:r>
              <a:rPr lang="tr-TR" i="1" dirty="0">
                <a:solidFill>
                  <a:schemeClr val="tx1">
                    <a:lumMod val="65000"/>
                    <a:lumOff val="35000"/>
                  </a:schemeClr>
                </a:solidFill>
                <a:latin typeface="Arial" panose="020B0604020202020204" pitchFamily="34" charset="0"/>
                <a:cs typeface="Arial" panose="020B0604020202020204" pitchFamily="34" charset="0"/>
              </a:rPr>
              <a:t>. Taraflar, sürenin geçmesinden sonra verecekleri savunmalara veya ikinci dilekçelere dayanarak hak iddia edemezler. (Ek cümle: 11/4/2013-6459/4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Ancak, tam yargı davalarında dava dilekçesinde belirtilen miktar, süre veya diğer usul kuralları gözetilmeksizin nihai karar verilinceye kadar, harcı ödenmek suretiyle bir defaya mahsus olmak üzere artırılabilir ve miktarın artırılmasına ilişkin dilekçe otuz gün içinde cevap verilmek üzere karşı tarafa tebliğ edilir.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5</a:t>
            </a:r>
            <a:r>
              <a:rPr lang="tr-TR" i="1" dirty="0">
                <a:solidFill>
                  <a:schemeClr val="tx1">
                    <a:lumMod val="65000"/>
                    <a:lumOff val="35000"/>
                  </a:schemeClr>
                </a:solidFill>
                <a:latin typeface="Arial" panose="020B0604020202020204" pitchFamily="34" charset="0"/>
                <a:cs typeface="Arial" panose="020B0604020202020204" pitchFamily="34" charset="0"/>
              </a:rPr>
              <a:t>. (Değişik: 10/6/1994 - 4001/8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Davalara ilişkin işlem dosyalarının aslı veya onaylı örneği idarenin savunması ile birlikte, Danıştay veya ilgili mahkeme başkanlığına gönderilir.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6</a:t>
            </a:r>
            <a:r>
              <a:rPr lang="tr-TR" i="1" dirty="0">
                <a:solidFill>
                  <a:schemeClr val="tx1">
                    <a:lumMod val="65000"/>
                    <a:lumOff val="35000"/>
                  </a:schemeClr>
                </a:solidFill>
                <a:latin typeface="Arial" panose="020B0604020202020204" pitchFamily="34" charset="0"/>
                <a:cs typeface="Arial" panose="020B0604020202020204" pitchFamily="34" charset="0"/>
              </a:rPr>
              <a:t>. (Ek: 2/7/2012 - 6352/54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Danıştayda</a:t>
            </a:r>
            <a:r>
              <a:rPr lang="tr-TR" i="1" dirty="0">
                <a:solidFill>
                  <a:schemeClr val="tx1">
                    <a:lumMod val="65000"/>
                    <a:lumOff val="35000"/>
                  </a:schemeClr>
                </a:solidFill>
                <a:latin typeface="Arial" panose="020B0604020202020204" pitchFamily="34" charset="0"/>
                <a:cs typeface="Arial" panose="020B0604020202020204" pitchFamily="34" charset="0"/>
              </a:rPr>
              <a:t> ilk derece mahkemesi sıfatıyla görülen davalarda savcının esas hakkındaki yazılı düşüncesi taraflara tebliğ edilir. Taraflar, tebliğden itibaren on gün içinde görüşlerini yazılı olarak </a:t>
            </a:r>
            <a:r>
              <a:rPr lang="tr-TR" i="1" dirty="0" smtClean="0">
                <a:solidFill>
                  <a:schemeClr val="tx1">
                    <a:lumMod val="65000"/>
                    <a:lumOff val="35000"/>
                  </a:schemeClr>
                </a:solidFill>
                <a:latin typeface="Arial" panose="020B0604020202020204" pitchFamily="34" charset="0"/>
                <a:cs typeface="Arial" panose="020B0604020202020204" pitchFamily="34" charset="0"/>
              </a:rPr>
              <a:t>bildirebilirler.</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7088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592926" y="585070"/>
            <a:ext cx="7015770" cy="749509"/>
          </a:xfrm>
        </p:spPr>
        <p:txBody>
          <a:bodyPr>
            <a:norm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Tebligat</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584617" y="1440419"/>
            <a:ext cx="11317574" cy="5583836"/>
          </a:xfrm>
        </p:spPr>
        <p:txBody>
          <a:bodyPr>
            <a:normAutofit/>
          </a:bodyPr>
          <a:lstStyle/>
          <a:p>
            <a:pPr marL="0" indent="0" algn="just">
              <a:buNone/>
            </a:pPr>
            <a:r>
              <a:rPr lang="tr-TR" b="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a:t>
            </a:r>
            <a:r>
              <a:rPr lang="tr-TR" b="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D.3D</a:t>
            </a:r>
            <a:r>
              <a:rPr lang="tr-TR" b="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E. </a:t>
            </a:r>
            <a:r>
              <a:rPr lang="tr-TR" b="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2012/4976, </a:t>
            </a:r>
            <a:r>
              <a:rPr lang="tr-TR" b="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K. </a:t>
            </a:r>
            <a:r>
              <a:rPr lang="tr-TR" b="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2015/10200, </a:t>
            </a:r>
            <a:r>
              <a:rPr lang="tr-TR" b="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T. </a:t>
            </a:r>
            <a:r>
              <a:rPr lang="tr-TR" b="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29.12.2015): «</a:t>
            </a:r>
            <a:r>
              <a:rPr lang="tr-TR" i="1" dirty="0" smtClean="0">
                <a:solidFill>
                  <a:schemeClr val="tx1">
                    <a:lumMod val="65000"/>
                    <a:lumOff val="35000"/>
                  </a:schemeClr>
                </a:solidFill>
                <a:latin typeface="Arial" panose="020B0604020202020204" pitchFamily="34" charset="0"/>
                <a:cs typeface="Arial" panose="020B0604020202020204" pitchFamily="34" charset="0"/>
              </a:rPr>
              <a:t>2577 </a:t>
            </a:r>
            <a:r>
              <a:rPr lang="tr-TR" i="1" dirty="0">
                <a:solidFill>
                  <a:schemeClr val="tx1">
                    <a:lumMod val="65000"/>
                    <a:lumOff val="35000"/>
                  </a:schemeClr>
                </a:solidFill>
                <a:latin typeface="Arial" panose="020B0604020202020204" pitchFamily="34" charset="0"/>
                <a:cs typeface="Arial" panose="020B0604020202020204" pitchFamily="34" charset="0"/>
              </a:rPr>
              <a:t>sayılı İdari Yargılama Usulü Kanunu'nun "Tebligat ve cevap verme" başlıklı 16. maddesinde, dava dilekçelerinin ve eklerinin birer örneğinin davalıya, davalının vereceği savunmanın ise davacıya tebliğ olunacağı, davacının ikinci dilekçesinin davalıya, davalının vereceği ikinci savunmanın da davacıya tebliğ edileceği, buna karşı davacının cevap veremeyeceği, ancak, davalının ikinci savunmasında, davacının cevaplandırmasını gerektiren hususlar bulunduğunun davanın görülmesi sırasında anlaşılması halinde, davacıya cevap vermesi için bir süre verileceği, tarafların, yapılacak tebliğlere karşı, tebliğ tarihinden itibaren otuz gün içinde cevap verebilecekleri, bu sürenin, ancak haklı sebeplerin bulunması halinde, taraflardan birinin isteği üzerine görevli mahkeme kararı ile otuz günü geçmemek ve bir defaya mahsus olmak üzere uzatılabileceği, "Dosyaların incelenmesi" başlıklı 20. maddesinin 5. fıkrasında ise; dosyaların tekemmül ettikten sonra, tekemmül sırasına göre incelenerek karara bağlanacağı hükmüne yer verilmiştir.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Uyuşmazlıkta; davacı tarafından açılan davada dava dilekçesinin davalı idareye tebliği üzerine davalı idare tarafından verilen savunma dilekçesinin davacıya tebliği gerekmekte iken savunma dilekçesinin tekrar davalıya tebliğ edildiği, böylece süresi içerisinde davacının cevap vermediğinden hareketle dosyanın tekemmül ettiği sonucuna ulaşılarak işin esası hakkında temyize konu kararın verildiği görülmüştür.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Savunma dilekçesinin davacıya tebliğ edilerek 2577 sayılı Kanun'un yukarıda yazılı 16. maddesi hükmü uyarınca dosya tekemmül ettirildikten sonra bir karar verilmesi gerekirken, dosya tekemmül ettirilmeden verilen kararda usul hükümlerine uyarlık bulunmamaktadır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2585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592926" y="524655"/>
            <a:ext cx="7015770" cy="749509"/>
          </a:xfrm>
        </p:spPr>
        <p:txBody>
          <a:bodyPr>
            <a:norm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Tebligat</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584617" y="1274164"/>
            <a:ext cx="11317574" cy="5583836"/>
          </a:xfrm>
        </p:spPr>
        <p:txBody>
          <a:bodyPr>
            <a:normAutofit/>
          </a:bodyPr>
          <a:lstStyle/>
          <a:p>
            <a:pPr marL="0" indent="0" algn="just">
              <a:buNone/>
            </a:pPr>
            <a:r>
              <a:rPr lang="tr-TR" b="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a:t>
            </a:r>
            <a:r>
              <a:rPr lang="tr-TR" b="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D.5D</a:t>
            </a:r>
            <a:r>
              <a:rPr lang="tr-TR" b="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E. </a:t>
            </a:r>
            <a:r>
              <a:rPr lang="tr-TR" b="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2015/4089, </a:t>
            </a:r>
            <a:r>
              <a:rPr lang="tr-TR" b="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K. </a:t>
            </a:r>
            <a:r>
              <a:rPr lang="tr-TR" b="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2015/8104, </a:t>
            </a:r>
            <a:r>
              <a:rPr lang="tr-TR" b="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T. </a:t>
            </a:r>
            <a:r>
              <a:rPr lang="tr-TR" b="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20.10.2015</a:t>
            </a:r>
            <a:r>
              <a:rPr lang="tr-TR" b="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30/04/2013 tarihli Resmi Gazetede yayımlanarak yürürlüğe giren 6459 sayılı Kanunun 4. maddesi ile 2577 sayılı Kanunun 16. maddesine 4. fıkra olarak "Ancak, tam yargı davalarında dava dilekçesinde belirtilen miktar, süre veya diğer usul kuralları gözetilmeksizin nihai karar verilinceye kadar, harcı ödenmek suretiyle bir defaya mahsus olmak üzere artırılabilir ve miktarın artırılmasına ilişkin dilekçe otuz gün içinde cevap verilmek üzere karşı tarafa tebliğ edilir." hükmü eklenmiştir</a:t>
            </a:r>
            <a:r>
              <a:rPr lang="tr-TR" i="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6459 sayılı Kanun ile 2577 sayılı İdari Yargılama Usulü Kanununa eklenen yukarıda belirtilen hükümlerle; ıslah müessesesinin, idari yargıda da uygulanma imkanı getirilmiş; tam yargı davalarında, dava dilekçesinde belirtilen miktarın, süre veya diğer usul kuralları gözetilmeksizin artırılmasına olanak tanınmıştır. Anılan değişiklikle, ilgililerin uğramış olduğu maddi kaybın dava dilekçesinde göstermiş oldukları tutardan fazla olmasına rağmen, Mahkemelerce taleple bağlı kalınarak, istemden fazlasına hükmedilmemesi nedeniyle doğan hak kayıplarının giderilmesi amaçlanmıştır</a:t>
            </a:r>
            <a:r>
              <a:rPr lang="tr-TR" i="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Nitekim, 6459 sayılı Kanun'un 4. maddesinin (Tasarının 3. maddesi) gerekçesinde, "AİHM, devletin sorumluluğuna ilişkin tazminat davalarında, davacıların yargılamanın yavaş işlemesinden doğan zararlarını ortadan kaldıracak yeterli bir çözüm bulunmadığı yönünde ülkemiz aleyhinde ihlal kararları vermektedir. Düzenlemeyle, </a:t>
            </a:r>
            <a:r>
              <a:rPr lang="tr-TR" i="1" dirty="0" err="1">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idarİ</a:t>
            </a: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yargıda açılan tam yargı davalarında talep edilen tazminatın daha yüksek olduğunun dava devam ederken anlaşılması durumunda, davacıya talep edilen miktarı arttırma hakkı verilmemesinin adil yargılama hakkının ihlali olarak kabul edilmesi sebebiyle, nihai karar verilinceye kadar ıslah suretiyle talep edilen tazminat miktarını arttırma hakkı tanınmaktadır." ifadesine yer </a:t>
            </a:r>
            <a:r>
              <a:rPr lang="tr-TR" i="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verilmiştir.»</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3185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575413" y="429296"/>
            <a:ext cx="7015770" cy="749509"/>
          </a:xfrm>
        </p:spPr>
        <p:txBody>
          <a:bodyPr>
            <a:norm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Duruşma </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264405" y="1178805"/>
            <a:ext cx="11637786" cy="5679195"/>
          </a:xfrm>
        </p:spPr>
        <p:txBody>
          <a:bodyPr>
            <a:noAutofit/>
          </a:bodyPr>
          <a:lstStyle/>
          <a:p>
            <a:pPr algn="just"/>
            <a:r>
              <a:rPr lang="tr-TR" sz="1600" b="1" dirty="0" smtClean="0">
                <a:solidFill>
                  <a:schemeClr val="tx1">
                    <a:lumMod val="65000"/>
                    <a:lumOff val="35000"/>
                  </a:schemeClr>
                </a:solidFill>
                <a:latin typeface="Arial" panose="020B0604020202020204" pitchFamily="34" charset="0"/>
                <a:cs typeface="Arial" panose="020B0604020202020204" pitchFamily="34" charset="0"/>
              </a:rPr>
              <a:t>Hangi hallerde duruşma yapılır?</a:t>
            </a:r>
          </a:p>
          <a:p>
            <a:pPr marL="0" lvl="0" indent="0" algn="just">
              <a:buClr>
                <a:srgbClr val="A53010"/>
              </a:buClr>
              <a:buNone/>
            </a:pPr>
            <a:r>
              <a:rPr lang="tr-TR" sz="1600" b="1" dirty="0">
                <a:solidFill>
                  <a:schemeClr val="tx1">
                    <a:lumMod val="65000"/>
                    <a:lumOff val="35000"/>
                  </a:schemeClr>
                </a:solidFill>
                <a:latin typeface="Arial" panose="020B0604020202020204" pitchFamily="34" charset="0"/>
                <a:cs typeface="Arial" panose="020B0604020202020204" pitchFamily="34" charset="0"/>
              </a:rPr>
              <a:t>İYUK Madde </a:t>
            </a:r>
            <a:r>
              <a:rPr lang="tr-TR" sz="1600" b="1" dirty="0" smtClean="0">
                <a:solidFill>
                  <a:schemeClr val="tx1">
                    <a:lumMod val="65000"/>
                    <a:lumOff val="35000"/>
                  </a:schemeClr>
                </a:solidFill>
                <a:latin typeface="Arial" panose="020B0604020202020204" pitchFamily="34" charset="0"/>
                <a:cs typeface="Arial" panose="020B0604020202020204" pitchFamily="34" charset="0"/>
              </a:rPr>
              <a:t>17 </a:t>
            </a:r>
            <a:r>
              <a:rPr lang="tr-TR" sz="1600" b="1" dirty="0">
                <a:solidFill>
                  <a:schemeClr val="tx1">
                    <a:lumMod val="65000"/>
                    <a:lumOff val="35000"/>
                  </a:schemeClr>
                </a:solidFill>
                <a:latin typeface="Arial" panose="020B0604020202020204" pitchFamily="34" charset="0"/>
                <a:cs typeface="Arial" panose="020B0604020202020204" pitchFamily="34" charset="0"/>
              </a:rPr>
              <a:t>– </a:t>
            </a:r>
            <a:r>
              <a:rPr lang="tr-TR" sz="1600" i="1" dirty="0">
                <a:solidFill>
                  <a:schemeClr val="tx1">
                    <a:lumMod val="65000"/>
                    <a:lumOff val="35000"/>
                  </a:schemeClr>
                </a:solidFill>
                <a:latin typeface="Arial" panose="020B0604020202020204" pitchFamily="34" charset="0"/>
                <a:cs typeface="Arial" panose="020B0604020202020204" pitchFamily="34" charset="0"/>
              </a:rPr>
              <a:t>Danıştay ile idare ve vergi mahkemelerinde açılan iptal ve </a:t>
            </a:r>
            <a:r>
              <a:rPr lang="tr-TR" sz="1600" i="1" dirty="0" err="1">
                <a:solidFill>
                  <a:schemeClr val="tx1">
                    <a:lumMod val="65000"/>
                    <a:lumOff val="35000"/>
                  </a:schemeClr>
                </a:solidFill>
                <a:latin typeface="Arial" panose="020B0604020202020204" pitchFamily="34" charset="0"/>
                <a:cs typeface="Arial" panose="020B0604020202020204" pitchFamily="34" charset="0"/>
              </a:rPr>
              <a:t>yirmibeşbin</a:t>
            </a:r>
            <a:r>
              <a:rPr lang="tr-TR" sz="1600" i="1" dirty="0">
                <a:solidFill>
                  <a:schemeClr val="tx1">
                    <a:lumMod val="65000"/>
                    <a:lumOff val="35000"/>
                  </a:schemeClr>
                </a:solidFill>
                <a:latin typeface="Arial" panose="020B0604020202020204" pitchFamily="34" charset="0"/>
                <a:cs typeface="Arial" panose="020B0604020202020204" pitchFamily="34" charset="0"/>
              </a:rPr>
              <a:t> Türk Lirasını aşan tam yargı davaları ile tarh edilen vergi, resim ve harçlarla benzeri mali yükümler ve bunların zam ve cezaları toplamı </a:t>
            </a:r>
            <a:r>
              <a:rPr lang="tr-TR" sz="1600" i="1" dirty="0" err="1">
                <a:solidFill>
                  <a:schemeClr val="tx1">
                    <a:lumMod val="65000"/>
                    <a:lumOff val="35000"/>
                  </a:schemeClr>
                </a:solidFill>
                <a:latin typeface="Arial" panose="020B0604020202020204" pitchFamily="34" charset="0"/>
                <a:cs typeface="Arial" panose="020B0604020202020204" pitchFamily="34" charset="0"/>
              </a:rPr>
              <a:t>yirmibeşbin</a:t>
            </a:r>
            <a:r>
              <a:rPr lang="tr-TR" sz="1600" i="1" dirty="0">
                <a:solidFill>
                  <a:schemeClr val="tx1">
                    <a:lumMod val="65000"/>
                    <a:lumOff val="35000"/>
                  </a:schemeClr>
                </a:solidFill>
                <a:latin typeface="Arial" panose="020B0604020202020204" pitchFamily="34" charset="0"/>
                <a:cs typeface="Arial" panose="020B0604020202020204" pitchFamily="34" charset="0"/>
              </a:rPr>
              <a:t> Türk Lirasını aşan vergi davalarında, taraflardan birinin isteği üzerine duruşma </a:t>
            </a:r>
            <a:r>
              <a:rPr lang="tr-TR" sz="1600" i="1" dirty="0" smtClean="0">
                <a:solidFill>
                  <a:schemeClr val="tx1">
                    <a:lumMod val="65000"/>
                    <a:lumOff val="35000"/>
                  </a:schemeClr>
                </a:solidFill>
                <a:latin typeface="Arial" panose="020B0604020202020204" pitchFamily="34" charset="0"/>
                <a:cs typeface="Arial" panose="020B0604020202020204" pitchFamily="34" charset="0"/>
              </a:rPr>
              <a:t>yapılır.</a:t>
            </a:r>
          </a:p>
          <a:p>
            <a:pPr marL="0" lvl="0" indent="0" algn="just">
              <a:buClr>
                <a:srgbClr val="A53010"/>
              </a:buClr>
              <a:buNone/>
            </a:pPr>
            <a:r>
              <a:rPr lang="tr-TR" sz="1600" i="1" dirty="0" smtClean="0">
                <a:solidFill>
                  <a:schemeClr val="tx1">
                    <a:lumMod val="65000"/>
                    <a:lumOff val="35000"/>
                  </a:schemeClr>
                </a:solidFill>
                <a:latin typeface="Arial" panose="020B0604020202020204" pitchFamily="34" charset="0"/>
                <a:cs typeface="Arial" panose="020B0604020202020204" pitchFamily="34" charset="0"/>
              </a:rPr>
              <a:t>2</a:t>
            </a:r>
            <a:r>
              <a:rPr lang="tr-TR" sz="1600" i="1" dirty="0">
                <a:solidFill>
                  <a:schemeClr val="tx1">
                    <a:lumMod val="65000"/>
                    <a:lumOff val="35000"/>
                  </a:schemeClr>
                </a:solidFill>
                <a:latin typeface="Arial" panose="020B0604020202020204" pitchFamily="34" charset="0"/>
                <a:cs typeface="Arial" panose="020B0604020202020204" pitchFamily="34" charset="0"/>
              </a:rPr>
              <a:t>. Temyiz ve istinaflarda duruşma yapılması tarafların istemine ve Danıştay veya ilgili bölge idare mahkemesi kararına bağlıdır. </a:t>
            </a:r>
          </a:p>
          <a:p>
            <a:pPr marL="0" lvl="0" indent="0" algn="just">
              <a:buClr>
                <a:srgbClr val="A53010"/>
              </a:buClr>
              <a:buNone/>
            </a:pPr>
            <a:r>
              <a:rPr lang="tr-TR" sz="1600" i="1" dirty="0" smtClean="0">
                <a:solidFill>
                  <a:schemeClr val="tx1">
                    <a:lumMod val="65000"/>
                    <a:lumOff val="35000"/>
                  </a:schemeClr>
                </a:solidFill>
                <a:latin typeface="Arial" panose="020B0604020202020204" pitchFamily="34" charset="0"/>
                <a:cs typeface="Arial" panose="020B0604020202020204" pitchFamily="34" charset="0"/>
              </a:rPr>
              <a:t>3</a:t>
            </a:r>
            <a:r>
              <a:rPr lang="tr-TR" sz="1600" i="1" dirty="0">
                <a:solidFill>
                  <a:schemeClr val="tx1">
                    <a:lumMod val="65000"/>
                    <a:lumOff val="35000"/>
                  </a:schemeClr>
                </a:solidFill>
                <a:latin typeface="Arial" panose="020B0604020202020204" pitchFamily="34" charset="0"/>
                <a:cs typeface="Arial" panose="020B0604020202020204" pitchFamily="34" charset="0"/>
              </a:rPr>
              <a:t>. Duruşma talebi, dava dilekçesi ile cevap ve savunmalarda yapılabilir. </a:t>
            </a:r>
            <a:endParaRPr lang="tr-TR" sz="1600" i="1" dirty="0" smtClean="0">
              <a:solidFill>
                <a:schemeClr val="tx1">
                  <a:lumMod val="65000"/>
                  <a:lumOff val="35000"/>
                </a:schemeClr>
              </a:solidFill>
              <a:latin typeface="Arial" panose="020B0604020202020204" pitchFamily="34" charset="0"/>
              <a:cs typeface="Arial" panose="020B0604020202020204" pitchFamily="34" charset="0"/>
            </a:endParaRPr>
          </a:p>
          <a:p>
            <a:pPr marL="0" lvl="0" indent="0" algn="just">
              <a:buClr>
                <a:srgbClr val="A53010"/>
              </a:buClr>
              <a:buNone/>
            </a:pPr>
            <a:r>
              <a:rPr lang="tr-TR" sz="1600" i="1" dirty="0" smtClean="0">
                <a:solidFill>
                  <a:schemeClr val="tx1">
                    <a:lumMod val="65000"/>
                    <a:lumOff val="35000"/>
                  </a:schemeClr>
                </a:solidFill>
                <a:latin typeface="Arial" panose="020B0604020202020204" pitchFamily="34" charset="0"/>
                <a:cs typeface="Arial" panose="020B0604020202020204" pitchFamily="34" charset="0"/>
              </a:rPr>
              <a:t>4</a:t>
            </a:r>
            <a:r>
              <a:rPr lang="tr-TR" sz="1600" i="1" dirty="0">
                <a:solidFill>
                  <a:schemeClr val="tx1">
                    <a:lumMod val="65000"/>
                    <a:lumOff val="35000"/>
                  </a:schemeClr>
                </a:solidFill>
                <a:latin typeface="Arial" panose="020B0604020202020204" pitchFamily="34" charset="0"/>
                <a:cs typeface="Arial" panose="020B0604020202020204" pitchFamily="34" charset="0"/>
              </a:rPr>
              <a:t>. (Değişik: 5/4/1990 - 3622/7 </a:t>
            </a:r>
            <a:r>
              <a:rPr lang="tr-TR" sz="1600" i="1" dirty="0" err="1">
                <a:solidFill>
                  <a:schemeClr val="tx1">
                    <a:lumMod val="65000"/>
                    <a:lumOff val="35000"/>
                  </a:schemeClr>
                </a:solidFill>
                <a:latin typeface="Arial" panose="020B0604020202020204" pitchFamily="34" charset="0"/>
                <a:cs typeface="Arial" panose="020B0604020202020204" pitchFamily="34" charset="0"/>
              </a:rPr>
              <a:t>md.</a:t>
            </a:r>
            <a:r>
              <a:rPr lang="tr-TR" sz="1600" i="1" dirty="0">
                <a:solidFill>
                  <a:schemeClr val="tx1">
                    <a:lumMod val="65000"/>
                    <a:lumOff val="35000"/>
                  </a:schemeClr>
                </a:solidFill>
                <a:latin typeface="Arial" panose="020B0604020202020204" pitchFamily="34" charset="0"/>
                <a:cs typeface="Arial" panose="020B0604020202020204" pitchFamily="34" charset="0"/>
              </a:rPr>
              <a:t>) 1 ve 2 </a:t>
            </a:r>
            <a:r>
              <a:rPr lang="tr-TR" sz="1600" i="1" dirty="0" err="1">
                <a:solidFill>
                  <a:schemeClr val="tx1">
                    <a:lumMod val="65000"/>
                    <a:lumOff val="35000"/>
                  </a:schemeClr>
                </a:solidFill>
                <a:latin typeface="Arial" panose="020B0604020202020204" pitchFamily="34" charset="0"/>
                <a:cs typeface="Arial" panose="020B0604020202020204" pitchFamily="34" charset="0"/>
              </a:rPr>
              <a:t>nci</a:t>
            </a:r>
            <a:r>
              <a:rPr lang="tr-TR" sz="1600" i="1" dirty="0">
                <a:solidFill>
                  <a:schemeClr val="tx1">
                    <a:lumMod val="65000"/>
                    <a:lumOff val="35000"/>
                  </a:schemeClr>
                </a:solidFill>
                <a:latin typeface="Arial" panose="020B0604020202020204" pitchFamily="34" charset="0"/>
                <a:cs typeface="Arial" panose="020B0604020202020204" pitchFamily="34" charset="0"/>
              </a:rPr>
              <a:t> fıkralarda yer alan kayıtlara bağlı </a:t>
            </a:r>
            <a:r>
              <a:rPr lang="tr-TR" sz="1600" i="1" dirty="0" smtClean="0">
                <a:solidFill>
                  <a:schemeClr val="tx1">
                    <a:lumMod val="65000"/>
                    <a:lumOff val="35000"/>
                  </a:schemeClr>
                </a:solidFill>
                <a:latin typeface="Arial" panose="020B0604020202020204" pitchFamily="34" charset="0"/>
                <a:cs typeface="Arial" panose="020B0604020202020204" pitchFamily="34" charset="0"/>
              </a:rPr>
              <a:t>olmaksızın </a:t>
            </a:r>
            <a:r>
              <a:rPr lang="tr-TR" sz="1600" i="1" dirty="0">
                <a:solidFill>
                  <a:schemeClr val="tx1">
                    <a:lumMod val="65000"/>
                    <a:lumOff val="35000"/>
                  </a:schemeClr>
                </a:solidFill>
                <a:latin typeface="Arial" panose="020B0604020202020204" pitchFamily="34" charset="0"/>
                <a:cs typeface="Arial" panose="020B0604020202020204" pitchFamily="34" charset="0"/>
              </a:rPr>
              <a:t>Danıştay, mahkeme ve hakim kendiliğinden duruşma yapılmasına karar verebilir. </a:t>
            </a:r>
            <a:endParaRPr lang="tr-TR" sz="1600" i="1" dirty="0" smtClean="0">
              <a:solidFill>
                <a:schemeClr val="tx1">
                  <a:lumMod val="65000"/>
                  <a:lumOff val="35000"/>
                </a:schemeClr>
              </a:solidFill>
              <a:latin typeface="Arial" panose="020B0604020202020204" pitchFamily="34" charset="0"/>
              <a:cs typeface="Arial" panose="020B0604020202020204" pitchFamily="34" charset="0"/>
            </a:endParaRPr>
          </a:p>
          <a:p>
            <a:pPr marL="0" lvl="0" indent="0" algn="just">
              <a:buClr>
                <a:srgbClr val="A53010"/>
              </a:buClr>
              <a:buNone/>
            </a:pPr>
            <a:r>
              <a:rPr lang="tr-TR" sz="1600" i="1" dirty="0" smtClean="0">
                <a:solidFill>
                  <a:schemeClr val="tx1">
                    <a:lumMod val="65000"/>
                    <a:lumOff val="35000"/>
                  </a:schemeClr>
                </a:solidFill>
                <a:latin typeface="Arial" panose="020B0604020202020204" pitchFamily="34" charset="0"/>
                <a:cs typeface="Arial" panose="020B0604020202020204" pitchFamily="34" charset="0"/>
              </a:rPr>
              <a:t>5</a:t>
            </a:r>
            <a:r>
              <a:rPr lang="tr-TR" sz="1600" i="1" dirty="0">
                <a:solidFill>
                  <a:schemeClr val="tx1">
                    <a:lumMod val="65000"/>
                    <a:lumOff val="35000"/>
                  </a:schemeClr>
                </a:solidFill>
                <a:latin typeface="Arial" panose="020B0604020202020204" pitchFamily="34" charset="0"/>
                <a:cs typeface="Arial" panose="020B0604020202020204" pitchFamily="34" charset="0"/>
              </a:rPr>
              <a:t>. Duruşma davetiyeleri duruşma gününden en az otuz gün önce taraflara gönderilir</a:t>
            </a:r>
            <a:r>
              <a:rPr lang="tr-TR" sz="1600"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lnSpc>
                <a:spcPct val="106000"/>
              </a:lnSpc>
              <a:spcAft>
                <a:spcPts val="800"/>
              </a:spcAft>
              <a:buNone/>
            </a:pPr>
            <a:r>
              <a:rPr lang="tr-TR" sz="1600" b="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(D.8D, E. </a:t>
            </a:r>
            <a:r>
              <a:rPr lang="tr-TR" sz="1600" b="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2014/898</a:t>
            </a:r>
            <a:r>
              <a:rPr lang="tr-TR" sz="1600" b="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T. 4.7.2014):</a:t>
            </a:r>
            <a:r>
              <a:rPr lang="tr-TR" sz="1600"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a:t>
            </a:r>
            <a:r>
              <a:rPr lang="tr-TR" sz="1600" i="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«2577 </a:t>
            </a:r>
            <a:r>
              <a:rPr lang="tr-TR" sz="1600"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sayılı İdari Yargılama Usulü Kanunu gereğince yazılı yargılama usulünün geçerli olduğu idare ve vergi mahkemeleri ile Danıştay'da, dosya üzerinden inceleme yapılmak suretiyle yargılama yapılması kural, duruşma yapılması ise istisna(</a:t>
            </a:r>
            <a:r>
              <a:rPr lang="tr-TR" sz="1600" i="1" dirty="0" err="1">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dır</a:t>
            </a:r>
            <a:r>
              <a:rPr lang="tr-TR" sz="1600"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a:t>
            </a:r>
            <a:r>
              <a:rPr lang="tr-TR" sz="1600" i="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a:t>
            </a:r>
          </a:p>
          <a:p>
            <a:pPr marL="0" indent="0" algn="just">
              <a:lnSpc>
                <a:spcPct val="106000"/>
              </a:lnSpc>
              <a:spcAft>
                <a:spcPts val="800"/>
              </a:spcAft>
              <a:buNone/>
            </a:pPr>
            <a:r>
              <a:rPr lang="tr-TR" sz="1600" b="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(D.12D, E. 2012/5188, K. 2015/6621, T. 8.12.2015): </a:t>
            </a:r>
            <a:r>
              <a:rPr lang="tr-TR" sz="1600" b="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a:t>
            </a:r>
            <a:r>
              <a:rPr lang="tr-TR" sz="1600"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2577 sayılı İdari Yargılama Usulü Kanununun 17. maddesinin 1. fıkrasında; Danıştay ile idare ve vergi mahkemelerinde açılan iptal davalarında taraflardan birinin isteği üzerine duruşma yapılacağı belirtildikten sonra, 3. fıkrasında; duruşma talebinin, dava dilekçesi ile cevap ve savunmalarda yapılabileceği kurala </a:t>
            </a:r>
            <a:r>
              <a:rPr lang="tr-TR" sz="1600" i="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bağlanmıştır. Bakılan </a:t>
            </a:r>
            <a:r>
              <a:rPr lang="tr-TR" sz="1600"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olayda; davacı, dava dilekçesinde yargılamanın duruşmalı olarak yapılması isteminde bulunduğundan yukarıda aktarılan 2577 sayılı İdari Yargılama Usulü Kanununun 17. maddesinin 1. fıkrasında yer alan düzenlemeye aykırı olarak duruşma yapılmaksızın verilen temyize konu kararda hukuka ve usule uyarlık </a:t>
            </a:r>
            <a:r>
              <a:rPr lang="tr-TR" sz="1600" i="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bulunmamaktadır.</a:t>
            </a:r>
            <a:r>
              <a:rPr lang="tr-TR" sz="1600"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a:t>
            </a:r>
          </a:p>
          <a:p>
            <a:pPr marL="0" lvl="0" indent="0" algn="just">
              <a:buClr>
                <a:srgbClr val="A53010"/>
              </a:buClr>
              <a:buNone/>
            </a:pPr>
            <a:endParaRPr lang="tr-TR" sz="160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endParaRPr lang="tr-TR" sz="1600" b="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7825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592926" y="640489"/>
            <a:ext cx="7015770" cy="749509"/>
          </a:xfrm>
        </p:spPr>
        <p:txBody>
          <a:bodyPr>
            <a:normAutofit/>
          </a:bodyPr>
          <a:lstStyle/>
          <a:p>
            <a:pPr algn="ctr"/>
            <a:r>
              <a:rPr lang="tr-TR" sz="3200" b="1" dirty="0" smtClean="0">
                <a:solidFill>
                  <a:schemeClr val="tx1">
                    <a:lumMod val="75000"/>
                    <a:lumOff val="25000"/>
                  </a:schemeClr>
                </a:solidFill>
                <a:latin typeface="Arial" panose="020B0604020202020204" pitchFamily="34" charset="0"/>
                <a:cs typeface="Arial" panose="020B0604020202020204" pitchFamily="34" charset="0"/>
              </a:rPr>
              <a:t>Duruşma </a:t>
            </a:r>
            <a:endParaRPr lang="tr-TR" sz="32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584617" y="1592818"/>
            <a:ext cx="11317574" cy="5583836"/>
          </a:xfrm>
        </p:spPr>
        <p:txBody>
          <a:bodyPr>
            <a:normAutofit/>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Duruşmalara İlişkin Esaslar</a:t>
            </a:r>
          </a:p>
          <a:p>
            <a:pPr marL="0" lvl="0" indent="0" algn="just">
              <a:buClr>
                <a:srgbClr val="A53010"/>
              </a:buClr>
              <a:buNone/>
            </a:pPr>
            <a:r>
              <a:rPr lang="tr-TR" b="1" dirty="0">
                <a:solidFill>
                  <a:schemeClr val="tx1">
                    <a:lumMod val="65000"/>
                    <a:lumOff val="35000"/>
                  </a:schemeClr>
                </a:solidFill>
                <a:latin typeface="Arial" panose="020B0604020202020204" pitchFamily="34" charset="0"/>
                <a:cs typeface="Arial" panose="020B0604020202020204" pitchFamily="34" charset="0"/>
              </a:rPr>
              <a:t>İYUK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18 </a:t>
            </a:r>
            <a:r>
              <a:rPr lang="tr-TR" b="1"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1. Duruşmalar açık olarak yapılır. Genel ahlakın veya kamu güvenliğinin gerekli kıldığı hallerde, görevli daire veya mahkemenin kararı ile, duruşmanın bir kısmı veya tamamı gizli olarak yapılır.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lvl="0" indent="0" algn="just">
              <a:buClr>
                <a:srgbClr val="A53010"/>
              </a:buClr>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2</a:t>
            </a:r>
            <a:r>
              <a:rPr lang="tr-TR" i="1" dirty="0">
                <a:solidFill>
                  <a:schemeClr val="tx1">
                    <a:lumMod val="65000"/>
                    <a:lumOff val="35000"/>
                  </a:schemeClr>
                </a:solidFill>
                <a:latin typeface="Arial" panose="020B0604020202020204" pitchFamily="34" charset="0"/>
                <a:cs typeface="Arial" panose="020B0604020202020204" pitchFamily="34" charset="0"/>
              </a:rPr>
              <a:t>. Duruşmaları başkan yönetir.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lvl="0" indent="0" algn="just">
              <a:buClr>
                <a:srgbClr val="A53010"/>
              </a:buClr>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3</a:t>
            </a:r>
            <a:r>
              <a:rPr lang="tr-TR" i="1" dirty="0">
                <a:solidFill>
                  <a:schemeClr val="tx1">
                    <a:lumMod val="65000"/>
                    <a:lumOff val="35000"/>
                  </a:schemeClr>
                </a:solidFill>
                <a:latin typeface="Arial" panose="020B0604020202020204" pitchFamily="34" charset="0"/>
                <a:cs typeface="Arial" panose="020B0604020202020204" pitchFamily="34" charset="0"/>
              </a:rPr>
              <a:t>. Duruşmalarda taraflara ikişer defa söz verilir. Taraflardan yalnız biri gelirse onun açıklamaları dinlenir; hiç biri gelmezse duruşma açılmaz, inceleme evrak üzerinde yapılır.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lvl="0" indent="0" algn="just">
              <a:buClr>
                <a:srgbClr val="A53010"/>
              </a:buClr>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4</a:t>
            </a:r>
            <a:r>
              <a:rPr lang="tr-TR" i="1" dirty="0">
                <a:solidFill>
                  <a:schemeClr val="tx1">
                    <a:lumMod val="65000"/>
                    <a:lumOff val="35000"/>
                  </a:schemeClr>
                </a:solidFill>
                <a:latin typeface="Arial" panose="020B0604020202020204" pitchFamily="34" charset="0"/>
                <a:cs typeface="Arial" panose="020B0604020202020204" pitchFamily="34" charset="0"/>
              </a:rPr>
              <a:t>.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Danıştayda</a:t>
            </a:r>
            <a:r>
              <a:rPr lang="tr-TR" i="1" dirty="0">
                <a:solidFill>
                  <a:schemeClr val="tx1">
                    <a:lumMod val="65000"/>
                    <a:lumOff val="35000"/>
                  </a:schemeClr>
                </a:solidFill>
                <a:latin typeface="Arial" panose="020B0604020202020204" pitchFamily="34" charset="0"/>
                <a:cs typeface="Arial" panose="020B0604020202020204" pitchFamily="34" charset="0"/>
              </a:rPr>
              <a:t> görülen davaların duruşmalarında savcının bulunması şarttır. Taraflar dinlendikten sonra savcı yazılı düşüncesini açıklar. Bundan sonra taraflara son olarak ne diyecekleri sorulur ve duruşmaya son verilir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lvl="0" indent="0" algn="just">
              <a:buClr>
                <a:srgbClr val="A53010"/>
              </a:buClr>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5</a:t>
            </a:r>
            <a:r>
              <a:rPr lang="tr-TR" i="1" dirty="0">
                <a:solidFill>
                  <a:schemeClr val="tx1">
                    <a:lumMod val="65000"/>
                    <a:lumOff val="35000"/>
                  </a:schemeClr>
                </a:solidFill>
                <a:latin typeface="Arial" panose="020B0604020202020204" pitchFamily="34" charset="0"/>
                <a:cs typeface="Arial" panose="020B0604020202020204" pitchFamily="34" charset="0"/>
              </a:rPr>
              <a:t>. Duruşmalı işlerde savcılar, keşif, bilirkişi incelemesi veya delil tespiti yapılmasını yahut işlem dosyasının getirtilmesini istedikleri takdirde, bu istekleri görevli daire veya kurul tarafından kabul edilmezse, işin esası hakkında ayrıca yazılı olarak düşünce bildirirler. </a:t>
            </a:r>
            <a:endParaRPr lang="tr-TR" b="1"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6339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592926" y="612779"/>
            <a:ext cx="7015770" cy="749509"/>
          </a:xfrm>
        </p:spPr>
        <p:txBody>
          <a:bodyPr>
            <a:norm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Delil ve İspat</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584617" y="1634382"/>
            <a:ext cx="11317574" cy="5583836"/>
          </a:xfrm>
        </p:spPr>
        <p:txBody>
          <a:bodyPr>
            <a:normAutofit/>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Dosyaların </a:t>
            </a:r>
            <a:r>
              <a:rPr lang="tr-TR" b="1" dirty="0">
                <a:solidFill>
                  <a:schemeClr val="tx1">
                    <a:lumMod val="65000"/>
                    <a:lumOff val="35000"/>
                  </a:schemeClr>
                </a:solidFill>
                <a:latin typeface="Arial" panose="020B0604020202020204" pitchFamily="34" charset="0"/>
                <a:cs typeface="Arial" panose="020B0604020202020204" pitchFamily="34" charset="0"/>
              </a:rPr>
              <a:t>incelenmesi:</a:t>
            </a:r>
            <a:endParaRPr lang="tr-TR" b="1" dirty="0" smtClean="0">
              <a:solidFill>
                <a:schemeClr val="tx1">
                  <a:lumMod val="65000"/>
                  <a:lumOff val="35000"/>
                </a:schemeClr>
              </a:solidFill>
              <a:latin typeface="Arial" panose="020B0604020202020204" pitchFamily="34" charset="0"/>
              <a:cs typeface="Arial" panose="020B0604020202020204" pitchFamily="34" charset="0"/>
            </a:endParaRPr>
          </a:p>
          <a:p>
            <a:pPr marL="0" lvl="0" indent="0" algn="just">
              <a:buClr>
                <a:srgbClr val="A53010"/>
              </a:buClr>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20 – </a:t>
            </a:r>
            <a:r>
              <a:rPr lang="tr-TR" i="1" dirty="0" smtClean="0">
                <a:solidFill>
                  <a:schemeClr val="tx1">
                    <a:lumMod val="65000"/>
                    <a:lumOff val="35000"/>
                  </a:schemeClr>
                </a:solidFill>
                <a:latin typeface="Arial" panose="020B0604020202020204" pitchFamily="34" charset="0"/>
                <a:cs typeface="Arial" panose="020B0604020202020204" pitchFamily="34" charset="0"/>
              </a:rPr>
              <a:t>1</a:t>
            </a:r>
            <a:r>
              <a:rPr lang="tr-TR" i="1" dirty="0">
                <a:solidFill>
                  <a:schemeClr val="tx1">
                    <a:lumMod val="65000"/>
                    <a:lumOff val="35000"/>
                  </a:schemeClr>
                </a:solidFill>
                <a:latin typeface="Arial" panose="020B0604020202020204" pitchFamily="34" charset="0"/>
                <a:cs typeface="Arial" panose="020B0604020202020204" pitchFamily="34" charset="0"/>
              </a:rPr>
              <a:t>. (Değişik birinci cümle: 18/6/2014-6545/17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Danıştay, bölge idare mahkemeleri ile idare ve vergi mahkemeleri, bakmakta oldukları davalara ait her türlü incelemeyi kendiliğinden yapar. Mahkemeler belirlenen süre içinde lüzum gördükleri evrakın gönderilmesini ve her türlü bilgilerin verilmesini taraflardan ve ilgili diğer yerlerden isteyebilirler. Bu husustaki kararların, ilgililerce, süresi içinde yerine getirilmesi mecburidir. Haklı sebeplerin bulunması halinde bu süre, bir defaya mahsus olmak üzere uzatılabilir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lvl="0" indent="0" algn="just">
              <a:buClr>
                <a:srgbClr val="A53010"/>
              </a:buClr>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2. Taraflardan biri ara kararının icaplarını yerine getirmediği takdirde, bu durumun verilecek karar üzerindeki etkisi mahkemece önceden takdir edilir ve </a:t>
            </a:r>
            <a:r>
              <a:rPr lang="tr-TR" i="1" dirty="0" err="1">
                <a:solidFill>
                  <a:schemeClr val="tx1">
                    <a:lumMod val="65000"/>
                    <a:lumOff val="35000"/>
                  </a:schemeClr>
                </a:solidFill>
                <a:latin typeface="Arial" panose="020B0604020202020204" pitchFamily="34" charset="0"/>
                <a:cs typeface="Arial" panose="020B0604020202020204" pitchFamily="34" charset="0"/>
              </a:rPr>
              <a:t>arakararında</a:t>
            </a:r>
            <a:r>
              <a:rPr lang="tr-TR" i="1" dirty="0">
                <a:solidFill>
                  <a:schemeClr val="tx1">
                    <a:lumMod val="65000"/>
                    <a:lumOff val="35000"/>
                  </a:schemeClr>
                </a:solidFill>
                <a:latin typeface="Arial" panose="020B0604020202020204" pitchFamily="34" charset="0"/>
                <a:cs typeface="Arial" panose="020B0604020202020204" pitchFamily="34" charset="0"/>
              </a:rPr>
              <a:t> bu husus ayrıca belirtilir.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lvl="0" indent="0" algn="just">
              <a:buClr>
                <a:srgbClr val="A53010"/>
              </a:buClr>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3</a:t>
            </a:r>
            <a:r>
              <a:rPr lang="tr-TR" i="1" dirty="0">
                <a:solidFill>
                  <a:schemeClr val="tx1">
                    <a:lumMod val="65000"/>
                    <a:lumOff val="35000"/>
                  </a:schemeClr>
                </a:solidFill>
                <a:latin typeface="Arial" panose="020B0604020202020204" pitchFamily="34" charset="0"/>
                <a:cs typeface="Arial" panose="020B0604020202020204" pitchFamily="34" charset="0"/>
              </a:rPr>
              <a:t>. Ancak, istenen bilgi ve belgeler Devletin güvenliğine veya yüksek menfaatlerine veya Devletin güvenliği ve yüksek menfaatleriyle birlikte yabancı devletlere de ilişkin ise, Başbakan veya ilgili bakan, gerekçesini bildirmek suretiyle, söz konusu bilgi ve belgeleri vermeyebilir. (Ek Cümle: 10/6/1994 - 4001/10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Verilmeyen bilgi ve belgelere dayanılarak ileri sürülen savunmaya göre karar verilemez. </a:t>
            </a:r>
            <a:r>
              <a:rPr lang="tr-TR" i="1" dirty="0" smtClean="0">
                <a:solidFill>
                  <a:schemeClr val="tx1">
                    <a:lumMod val="65000"/>
                    <a:lumOff val="35000"/>
                  </a:schemeClr>
                </a:solidFill>
                <a:latin typeface="Arial" panose="020B0604020202020204" pitchFamily="34" charset="0"/>
                <a:cs typeface="Arial" panose="020B0604020202020204" pitchFamily="34" charset="0"/>
              </a:rPr>
              <a:t>. </a:t>
            </a:r>
            <a:endParaRPr lang="tr-TR" b="1"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9389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592926" y="640489"/>
            <a:ext cx="7015770" cy="749509"/>
          </a:xfrm>
        </p:spPr>
        <p:txBody>
          <a:bodyPr>
            <a:norm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Delil ve İspat</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215861" y="1911473"/>
            <a:ext cx="10436948" cy="2284284"/>
          </a:xfrm>
        </p:spPr>
        <p:txBody>
          <a:bodyPr>
            <a:normAutofit/>
          </a:bodyPr>
          <a:lstStyle/>
          <a:p>
            <a:pPr algn="just"/>
            <a:r>
              <a:rPr lang="tr-TR" b="1" dirty="0" smtClean="0">
                <a:solidFill>
                  <a:schemeClr val="tx1">
                    <a:lumMod val="65000"/>
                    <a:lumOff val="35000"/>
                  </a:schemeClr>
                </a:solidFill>
              </a:rPr>
              <a:t>Hukuk </a:t>
            </a:r>
            <a:r>
              <a:rPr lang="tr-TR" b="1" dirty="0">
                <a:solidFill>
                  <a:schemeClr val="tx1">
                    <a:lumMod val="65000"/>
                    <a:lumOff val="35000"/>
                  </a:schemeClr>
                </a:solidFill>
              </a:rPr>
              <a:t>Usulü Muhakemeleri Kanunu ile Vergi Usul Kanununun uygulanacağı haller</a:t>
            </a:r>
            <a:endParaRPr lang="tr-TR" b="1" dirty="0" smtClean="0">
              <a:solidFill>
                <a:schemeClr val="tx1">
                  <a:lumMod val="65000"/>
                  <a:lumOff val="35000"/>
                </a:schemeClr>
              </a:solidFill>
            </a:endParaRPr>
          </a:p>
          <a:p>
            <a:pPr marL="0" lvl="0" indent="0" algn="just">
              <a:buClr>
                <a:srgbClr val="A53010"/>
              </a:buClr>
              <a:buNone/>
            </a:pPr>
            <a:r>
              <a:rPr lang="tr-TR" b="1" dirty="0" smtClean="0">
                <a:solidFill>
                  <a:schemeClr val="tx1">
                    <a:lumMod val="65000"/>
                    <a:lumOff val="35000"/>
                  </a:schemeClr>
                </a:solidFill>
              </a:rPr>
              <a:t>İYUK Madde 31 – </a:t>
            </a:r>
            <a:r>
              <a:rPr lang="tr-TR" i="1" dirty="0">
                <a:solidFill>
                  <a:schemeClr val="tx1">
                    <a:lumMod val="65000"/>
                    <a:lumOff val="35000"/>
                  </a:schemeClr>
                </a:solidFill>
              </a:rPr>
              <a:t>1. Bu Kanunda hüküm bulunmayan hususlarda; </a:t>
            </a:r>
            <a:r>
              <a:rPr lang="tr-TR" i="1" dirty="0" smtClean="0">
                <a:solidFill>
                  <a:schemeClr val="tx1">
                    <a:lumMod val="65000"/>
                    <a:lumOff val="35000"/>
                  </a:schemeClr>
                </a:solidFill>
              </a:rPr>
              <a:t>(...)bilirkişi</a:t>
            </a:r>
            <a:r>
              <a:rPr lang="tr-TR" i="1" dirty="0">
                <a:solidFill>
                  <a:schemeClr val="tx1">
                    <a:lumMod val="65000"/>
                    <a:lumOff val="35000"/>
                  </a:schemeClr>
                </a:solidFill>
              </a:rPr>
              <a:t>, keşif, delillerin tespiti, </a:t>
            </a:r>
            <a:r>
              <a:rPr lang="tr-TR" i="1" dirty="0" smtClean="0">
                <a:solidFill>
                  <a:schemeClr val="tx1">
                    <a:lumMod val="65000"/>
                    <a:lumOff val="35000"/>
                  </a:schemeClr>
                </a:solidFill>
              </a:rPr>
              <a:t>(…)hallerinde Hukuk </a:t>
            </a:r>
            <a:r>
              <a:rPr lang="tr-TR" i="1" dirty="0">
                <a:solidFill>
                  <a:schemeClr val="tx1">
                    <a:lumMod val="65000"/>
                    <a:lumOff val="35000"/>
                  </a:schemeClr>
                </a:solidFill>
              </a:rPr>
              <a:t>Usulü Muhakemeleri Kanunu hükümleri </a:t>
            </a:r>
            <a:r>
              <a:rPr lang="tr-TR" i="1" dirty="0" smtClean="0">
                <a:solidFill>
                  <a:schemeClr val="tx1">
                    <a:lumMod val="65000"/>
                    <a:lumOff val="35000"/>
                  </a:schemeClr>
                </a:solidFill>
              </a:rPr>
              <a:t>uygulanır. (…) Bilirkişiler</a:t>
            </a:r>
            <a:r>
              <a:rPr lang="tr-TR" i="1" dirty="0">
                <a:solidFill>
                  <a:schemeClr val="tx1">
                    <a:lumMod val="65000"/>
                    <a:lumOff val="35000"/>
                  </a:schemeClr>
                </a:solidFill>
              </a:rPr>
              <a:t>, bilirkişilik bölge kurulları tarafından hazırlanan listelerden seçilir ve bilirkişiler hakkında Bilirkişilik Kanunu ve 12/1/2011 tarihli ve 6100 sayılı </a:t>
            </a:r>
            <a:r>
              <a:rPr lang="tr-TR" i="1" dirty="0" smtClean="0">
                <a:solidFill>
                  <a:schemeClr val="tx1">
                    <a:lumMod val="65000"/>
                    <a:lumOff val="35000"/>
                  </a:schemeClr>
                </a:solidFill>
              </a:rPr>
              <a:t>Hukuk </a:t>
            </a:r>
            <a:r>
              <a:rPr lang="tr-TR" i="1" dirty="0">
                <a:solidFill>
                  <a:schemeClr val="tx1">
                    <a:lumMod val="65000"/>
                    <a:lumOff val="35000"/>
                  </a:schemeClr>
                </a:solidFill>
              </a:rPr>
              <a:t>Muhakemeleri Kanununun ilgili hükümleri uygulanır</a:t>
            </a:r>
            <a:r>
              <a:rPr lang="tr-TR" i="1" dirty="0" smtClean="0">
                <a:solidFill>
                  <a:schemeClr val="tx1">
                    <a:lumMod val="65000"/>
                    <a:lumOff val="35000"/>
                  </a:schemeClr>
                </a:solidFill>
              </a:rPr>
              <a:t>. </a:t>
            </a:r>
            <a:endParaRPr lang="tr-TR" i="1" dirty="0">
              <a:solidFill>
                <a:schemeClr val="tx1">
                  <a:lumMod val="65000"/>
                  <a:lumOff val="35000"/>
                </a:schemeClr>
              </a:solidFill>
            </a:endParaRPr>
          </a:p>
          <a:p>
            <a:pPr marL="0" lvl="0" indent="0" algn="just">
              <a:buClr>
                <a:srgbClr val="A53010"/>
              </a:buClr>
              <a:buNone/>
            </a:pPr>
            <a:endParaRPr lang="tr-TR" b="1" i="1" dirty="0" smtClean="0">
              <a:solidFill>
                <a:schemeClr val="tx1">
                  <a:lumMod val="65000"/>
                  <a:lumOff val="35000"/>
                </a:schemeClr>
              </a:solidFill>
            </a:endParaRPr>
          </a:p>
        </p:txBody>
      </p:sp>
    </p:spTree>
    <p:extLst>
      <p:ext uri="{BB962C8B-B14F-4D97-AF65-F5344CB8AC3E}">
        <p14:creationId xmlns:p14="http://schemas.microsoft.com/office/powerpoint/2010/main" val="2776861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592926" y="524655"/>
            <a:ext cx="7015770" cy="749509"/>
          </a:xfrm>
        </p:spPr>
        <p:txBody>
          <a:bodyPr>
            <a:norm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Delil ve İspat</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584617" y="1274164"/>
            <a:ext cx="11317574" cy="5583836"/>
          </a:xfrm>
        </p:spPr>
        <p:txBody>
          <a:bodyPr>
            <a:normAutofit fontScale="92500" lnSpcReduction="20000"/>
          </a:bodyPr>
          <a:lstStyle/>
          <a:p>
            <a:pPr algn="just">
              <a:buClr>
                <a:srgbClr val="A53010"/>
              </a:buClr>
            </a:pPr>
            <a:r>
              <a:rPr lang="tr-TR" b="1" dirty="0" smtClean="0">
                <a:solidFill>
                  <a:schemeClr val="tx1">
                    <a:lumMod val="65000"/>
                    <a:lumOff val="35000"/>
                  </a:schemeClr>
                </a:solidFill>
                <a:latin typeface="Arial" panose="020B0604020202020204" pitchFamily="34" charset="0"/>
                <a:cs typeface="Arial" panose="020B0604020202020204" pitchFamily="34" charset="0"/>
              </a:rPr>
              <a:t>Delillerin Tespiti </a:t>
            </a:r>
          </a:p>
          <a:p>
            <a:pPr marL="0" indent="0" algn="just">
              <a:buClr>
                <a:srgbClr val="A53010"/>
              </a:buClr>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a:t>
            </a:r>
            <a:r>
              <a:rPr lang="tr-TR" b="1" dirty="0">
                <a:solidFill>
                  <a:schemeClr val="tx1">
                    <a:lumMod val="65000"/>
                    <a:lumOff val="35000"/>
                  </a:schemeClr>
                </a:solidFill>
                <a:latin typeface="Arial" panose="020B0604020202020204" pitchFamily="34" charset="0"/>
                <a:cs typeface="Arial" panose="020B0604020202020204" pitchFamily="34" charset="0"/>
              </a:rPr>
              <a:t>58 – </a:t>
            </a:r>
            <a:r>
              <a:rPr lang="tr-TR" i="1" dirty="0">
                <a:solidFill>
                  <a:schemeClr val="tx1">
                    <a:lumMod val="65000"/>
                    <a:lumOff val="35000"/>
                  </a:schemeClr>
                </a:solidFill>
                <a:latin typeface="Arial" panose="020B0604020202020204" pitchFamily="34" charset="0"/>
                <a:cs typeface="Arial" panose="020B0604020202020204" pitchFamily="34" charset="0"/>
              </a:rPr>
              <a:t>1. Taraflar, idari dava açtıktan sonra bu davalara ilişkin delillerin tespitini ancak davaya bakan Danıştay, idare ve vergi mahkemelerinden isteyebilirler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Clr>
                <a:srgbClr val="A53010"/>
              </a:buClr>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2</a:t>
            </a:r>
            <a:r>
              <a:rPr lang="tr-TR" i="1" dirty="0">
                <a:solidFill>
                  <a:schemeClr val="tx1">
                    <a:lumMod val="65000"/>
                    <a:lumOff val="35000"/>
                  </a:schemeClr>
                </a:solidFill>
                <a:latin typeface="Arial" panose="020B0604020202020204" pitchFamily="34" charset="0"/>
                <a:cs typeface="Arial" panose="020B0604020202020204" pitchFamily="34" charset="0"/>
              </a:rPr>
              <a:t>. Davaya bakan Danıştay, İdare ve Vergi Mahkemeleri istemi uygun gördüğü takdirde üyelerden birini bu işle görevlendirebileceği gibi, tespitin mahalli idari veya adli yargı mercilerince yaptırılmasına da karar verebilir.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Clr>
                <a:srgbClr val="A53010"/>
              </a:buClr>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3</a:t>
            </a:r>
            <a:r>
              <a:rPr lang="tr-TR" i="1" dirty="0">
                <a:solidFill>
                  <a:schemeClr val="tx1">
                    <a:lumMod val="65000"/>
                    <a:lumOff val="35000"/>
                  </a:schemeClr>
                </a:solidFill>
                <a:latin typeface="Arial" panose="020B0604020202020204" pitchFamily="34" charset="0"/>
                <a:cs typeface="Arial" panose="020B0604020202020204" pitchFamily="34" charset="0"/>
              </a:rPr>
              <a:t>. Delillerin tespiti </a:t>
            </a:r>
            <a:r>
              <a:rPr lang="tr-TR" i="1" dirty="0" smtClean="0">
                <a:solidFill>
                  <a:schemeClr val="tx1">
                    <a:lumMod val="65000"/>
                    <a:lumOff val="35000"/>
                  </a:schemeClr>
                </a:solidFill>
                <a:latin typeface="Arial" panose="020B0604020202020204" pitchFamily="34" charset="0"/>
                <a:cs typeface="Arial" panose="020B0604020202020204" pitchFamily="34" charset="0"/>
              </a:rPr>
              <a:t>istemi</a:t>
            </a:r>
            <a:r>
              <a:rPr lang="tr-TR" i="1" dirty="0">
                <a:solidFill>
                  <a:schemeClr val="tx1">
                    <a:lumMod val="65000"/>
                    <a:lumOff val="35000"/>
                  </a:schemeClr>
                </a:solidFill>
                <a:latin typeface="Arial" panose="020B0604020202020204" pitchFamily="34" charset="0"/>
                <a:cs typeface="Arial" panose="020B0604020202020204" pitchFamily="34" charset="0"/>
              </a:rPr>
              <a:t>, ivedilikle karara </a:t>
            </a:r>
            <a:r>
              <a:rPr lang="tr-TR" i="1" dirty="0" smtClean="0">
                <a:solidFill>
                  <a:schemeClr val="tx1">
                    <a:lumMod val="65000"/>
                    <a:lumOff val="35000"/>
                  </a:schemeClr>
                </a:solidFill>
                <a:latin typeface="Arial" panose="020B0604020202020204" pitchFamily="34" charset="0"/>
                <a:cs typeface="Arial" panose="020B0604020202020204" pitchFamily="34" charset="0"/>
              </a:rPr>
              <a:t>bağlanır</a:t>
            </a:r>
            <a:r>
              <a:rPr lang="tr-TR"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Clr>
                <a:srgbClr val="A53010"/>
              </a:buClr>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(D.13D, E. 2005/208, K. 2005/1561, T. 16.3.2005): «</a:t>
            </a:r>
            <a:r>
              <a:rPr lang="tr-TR" i="1" dirty="0" smtClean="0">
                <a:solidFill>
                  <a:schemeClr val="tx1">
                    <a:lumMod val="65000"/>
                    <a:lumOff val="35000"/>
                  </a:schemeClr>
                </a:solidFill>
                <a:latin typeface="Arial" panose="020B0604020202020204" pitchFamily="34" charset="0"/>
                <a:cs typeface="Arial" panose="020B0604020202020204" pitchFamily="34" charset="0"/>
              </a:rPr>
              <a:t>2577 </a:t>
            </a:r>
            <a:r>
              <a:rPr lang="tr-TR" i="1" dirty="0">
                <a:solidFill>
                  <a:schemeClr val="tx1">
                    <a:lumMod val="65000"/>
                    <a:lumOff val="35000"/>
                  </a:schemeClr>
                </a:solidFill>
                <a:latin typeface="Arial" panose="020B0604020202020204" pitchFamily="34" charset="0"/>
                <a:cs typeface="Arial" panose="020B0604020202020204" pitchFamily="34" charset="0"/>
              </a:rPr>
              <a:t>sayılı İdari Yargılama Usulü Kanunu'nun İdare Dava Türleri ve İdari Yargı Yetkisinin Sınırları başlıklı 2. maddesinde, idari dava türleri, idari işlemlere karşı açılan iptal davaları, idari eylem ve işlemlerden dolayı açılacak tam yargı davaları ve idari sözleşmelerden dolayı çıkan uyuşmazlıklara ilişkin davalar olarak belirlenmiş, idari dava türleri arasında ""tespit"" ve ""yorum"" davası adı altında dava türlerine yer verilmemiştir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Clr>
                <a:srgbClr val="A53010"/>
              </a:buClr>
              <a:buNone/>
            </a:pPr>
            <a:r>
              <a:rPr lang="tr-TR" i="1" dirty="0">
                <a:solidFill>
                  <a:schemeClr val="tx1">
                    <a:lumMod val="65000"/>
                    <a:lumOff val="35000"/>
                  </a:schemeClr>
                </a:solidFill>
                <a:latin typeface="Arial" panose="020B0604020202020204" pitchFamily="34" charset="0"/>
                <a:cs typeface="Arial" panose="020B0604020202020204" pitchFamily="34" charset="0"/>
              </a:rPr>
              <a:t>Aynı Yasanın ""İdari Davalarda Delillerin Tespiti"" başlıklı 58. maddesinde yer alan ""Taraflar, idari dava açtıktan sonra bu davalara ilişkin delillerin tespitini ancak davaya bakan Danıştay, İdare ve Vergi Mahkemelerinden isteyebilirler"" yolundaki hüküm ise, 2. maddede sayılan idari davalardan birinin açılması halinde bu davayla ilgili ""delillerin"" tespitinin de yine idari yargı mercilerinden istenebileceğini düzenlemektedir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Clr>
                <a:srgbClr val="A53010"/>
              </a:buClr>
              <a:buNone/>
            </a:pPr>
            <a:r>
              <a:rPr lang="tr-TR" i="1" dirty="0">
                <a:solidFill>
                  <a:schemeClr val="tx1">
                    <a:lumMod val="65000"/>
                    <a:lumOff val="35000"/>
                  </a:schemeClr>
                </a:solidFill>
                <a:latin typeface="Arial" panose="020B0604020202020204" pitchFamily="34" charset="0"/>
                <a:cs typeface="Arial" panose="020B0604020202020204" pitchFamily="34" charset="0"/>
              </a:rPr>
              <a:t>Dosyanın </a:t>
            </a:r>
            <a:r>
              <a:rPr lang="tr-TR" i="1" dirty="0" err="1">
                <a:solidFill>
                  <a:schemeClr val="tx1">
                    <a:lumMod val="65000"/>
                    <a:lumOff val="35000"/>
                  </a:schemeClr>
                </a:solidFill>
                <a:latin typeface="Arial" panose="020B0604020202020204" pitchFamily="34" charset="0"/>
                <a:cs typeface="Arial" panose="020B0604020202020204" pitchFamily="34" charset="0"/>
              </a:rPr>
              <a:t>incelenmesinden,davacının</a:t>
            </a:r>
            <a:r>
              <a:rPr lang="tr-TR" i="1" dirty="0">
                <a:solidFill>
                  <a:schemeClr val="tx1">
                    <a:lumMod val="65000"/>
                    <a:lumOff val="35000"/>
                  </a:schemeClr>
                </a:solidFill>
                <a:latin typeface="Arial" panose="020B0604020202020204" pitchFamily="34" charset="0"/>
                <a:cs typeface="Arial" panose="020B0604020202020204" pitchFamily="34" charset="0"/>
              </a:rPr>
              <a:t> 01.08.2003 tarihli 2. dilekçesinde açıkça belirtildiği üzere, kendisinin dava dilekçesinde adı geçen Yönetmelik maddelerinin iptalini değil tespit ve yorumunu istediğini, idare hukukumuza göre davacıların tespit ve yorum davası açabileceklerini, bu yolla idarenin yanlış uygulamalarının önüne geçilebileceğini öne sürdüğü anlaşılmaktadır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Clr>
                <a:srgbClr val="A53010"/>
              </a:buClr>
              <a:buNone/>
            </a:pPr>
            <a:r>
              <a:rPr lang="tr-TR" i="1" dirty="0">
                <a:solidFill>
                  <a:schemeClr val="tx1">
                    <a:lumMod val="65000"/>
                    <a:lumOff val="35000"/>
                  </a:schemeClr>
                </a:solidFill>
                <a:latin typeface="Arial" panose="020B0604020202020204" pitchFamily="34" charset="0"/>
                <a:cs typeface="Arial" panose="020B0604020202020204" pitchFamily="34" charset="0"/>
              </a:rPr>
              <a:t>İdari yargıda ""tespit"" veya ""yorum"" davası adı altında dava türleri bulunmadığından, herhangi bir iptal talebi bulunmaksızın sadece </a:t>
            </a:r>
            <a:r>
              <a:rPr lang="tr-TR" i="1" dirty="0" err="1">
                <a:solidFill>
                  <a:schemeClr val="tx1">
                    <a:lumMod val="65000"/>
                    <a:lumOff val="35000"/>
                  </a:schemeClr>
                </a:solidFill>
                <a:latin typeface="Arial" panose="020B0604020202020204" pitchFamily="34" charset="0"/>
                <a:cs typeface="Arial" panose="020B0604020202020204" pitchFamily="34" charset="0"/>
              </a:rPr>
              <a:t>sözkonusu</a:t>
            </a:r>
            <a:r>
              <a:rPr lang="tr-TR" i="1" dirty="0">
                <a:solidFill>
                  <a:schemeClr val="tx1">
                    <a:lumMod val="65000"/>
                    <a:lumOff val="35000"/>
                  </a:schemeClr>
                </a:solidFill>
                <a:latin typeface="Arial" panose="020B0604020202020204" pitchFamily="34" charset="0"/>
                <a:cs typeface="Arial" panose="020B0604020202020204" pitchFamily="34" charset="0"/>
              </a:rPr>
              <a:t> yönetmelik değişikliğinin, Anayasa'ya, Yasalara ve yargı kararlarına uygun olup olmadığının tespitinin ve yorumunun yapılması isteminin incelenmesine olanak bulunmamaktadır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1171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551362" y="626634"/>
            <a:ext cx="7015770" cy="749509"/>
          </a:xfrm>
        </p:spPr>
        <p:txBody>
          <a:bodyPr>
            <a:norm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Delil ve İspat</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595634" y="1628040"/>
            <a:ext cx="11317574" cy="5583836"/>
          </a:xfrm>
        </p:spPr>
        <p:txBody>
          <a:bodyPr>
            <a:normAutofit/>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İdari Yargıda Tanık</a:t>
            </a:r>
          </a:p>
          <a:p>
            <a:pPr marL="0" lvl="0" indent="0" algn="just">
              <a:lnSpc>
                <a:spcPct val="106000"/>
              </a:lnSpc>
              <a:spcAft>
                <a:spcPts val="800"/>
              </a:spcAft>
              <a:buClr>
                <a:srgbClr val="A53010"/>
              </a:buClr>
              <a:buNone/>
            </a:pPr>
            <a:r>
              <a:rPr lang="tr-TR" b="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a:t>
            </a:r>
            <a:r>
              <a:rPr lang="tr-TR" b="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D.8D, E. 2003/3369, K. 2004/917, T. </a:t>
            </a:r>
            <a:r>
              <a:rPr lang="tr-TR" b="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25.2.2004): «</a:t>
            </a:r>
            <a:r>
              <a:rPr lang="tr-TR" i="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Anılan </a:t>
            </a: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Yasa hükümleri ve yerleşmiş idari yargılama usulü ilkelerine göre; yazılı yargılama yapmak zorunda olan idari yargı yerlerinin kendiliğinden yapacakları her çeşit inceleme için, lüzum gördükleri ve taraflar veya ilgili yerlerden isteyebilecekleri evrak ve bilgiler kapsamında, tanık veya şahit dinlenmesi yada ifade alınması şeklinde bir yöntem bulunmamaktadır. Ayrıca, Hukuk Usulü Muhakemeleri Yasasına atıfta bulunulan konular arasında da bu yönde bir kural mevcut </a:t>
            </a:r>
            <a:r>
              <a:rPr lang="tr-TR" i="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değildir.»</a:t>
            </a:r>
            <a:endParaRPr lang="tr-TR" b="1" dirty="0" smtClean="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404137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59</TotalTime>
  <Words>1731</Words>
  <Application>Microsoft Office PowerPoint</Application>
  <PresentationFormat>Geniş ekran</PresentationFormat>
  <Paragraphs>51</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Century Gothic</vt:lpstr>
      <vt:lpstr>Wingdings 3</vt:lpstr>
      <vt:lpstr>Duman</vt:lpstr>
      <vt:lpstr>Tebligat</vt:lpstr>
      <vt:lpstr>Tebligat</vt:lpstr>
      <vt:lpstr>Tebligat</vt:lpstr>
      <vt:lpstr>Duruşma </vt:lpstr>
      <vt:lpstr>Duruşma </vt:lpstr>
      <vt:lpstr>Delil ve İspat</vt:lpstr>
      <vt:lpstr>Delil ve İspat</vt:lpstr>
      <vt:lpstr>Delil ve İspat</vt:lpstr>
      <vt:lpstr>Delil ve İspat</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Tebligat ve Duruşma</dc:title>
  <dc:creator>betül damar</dc:creator>
  <cp:lastModifiedBy>betül damar</cp:lastModifiedBy>
  <cp:revision>11</cp:revision>
  <dcterms:created xsi:type="dcterms:W3CDTF">2017-11-16T12:10:43Z</dcterms:created>
  <dcterms:modified xsi:type="dcterms:W3CDTF">2017-12-03T08:30:17Z</dcterms:modified>
</cp:coreProperties>
</file>