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70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35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00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1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41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1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3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51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24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8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12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E875-DE10-49F5-AA07-1F9F1D85FAC8}" type="datetimeFigureOut">
              <a:rPr lang="tr-TR" smtClean="0"/>
              <a:t>24.06.2020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86A2-8640-446A-B89E-E31F087C8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17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359696" y="2348880"/>
            <a:ext cx="380354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00B0F0"/>
                </a:solidFill>
              </a:rPr>
              <a:t>Stem Cells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511824" y="55892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647728" y="530120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Prof.Dr</a:t>
            </a: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.Asuman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Sunguroğlu</a:t>
            </a:r>
            <a:endParaRPr lang="tr-TR" b="1" i="1" dirty="0">
              <a:solidFill>
                <a:srgbClr val="0070C0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Ankara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University</a:t>
            </a: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Medical</a:t>
            </a: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Faculty</a:t>
            </a:r>
            <a:endParaRPr lang="tr-TR" b="1" i="1" dirty="0">
              <a:solidFill>
                <a:srgbClr val="0070C0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Department</a:t>
            </a: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 of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Medical</a:t>
            </a:r>
            <a:r>
              <a:rPr lang="tr-TR" b="1" i="1" dirty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i="1" dirty="0" err="1">
                <a:solidFill>
                  <a:srgbClr val="0070C0"/>
                </a:solidFill>
                <a:latin typeface="Arial" pitchFamily="34" charset="0"/>
              </a:rPr>
              <a:t>Biology</a:t>
            </a:r>
            <a:endParaRPr lang="tr-TR" b="1" i="1" dirty="0">
              <a:solidFill>
                <a:srgbClr val="0070C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8"/>
            <a:ext cx="7239000" cy="623731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842" y="1988840"/>
            <a:ext cx="7346317" cy="4534148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7032104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STEM CELL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2711624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SELF RENEWAL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7032104" y="62314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DIFFERENTIATION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836204" y="47319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</a:t>
            </a:r>
            <a:r>
              <a:rPr lang="en-US" dirty="0" smtClean="0"/>
              <a:t>tem cells undergo an asymmetric type of cell division. When the stem cell divides, it gives rise to two cells that are different from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6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09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Stem Cell</a:t>
            </a:r>
            <a:r>
              <a:rPr lang="tr-TR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alt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524000" y="838201"/>
            <a:ext cx="81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1961-</a:t>
            </a:r>
            <a:r>
              <a:rPr lang="tr-TR" dirty="0"/>
              <a:t>Multipotent </a:t>
            </a:r>
            <a:r>
              <a:rPr lang="tr-TR" dirty="0" err="1"/>
              <a:t>stem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discovered</a:t>
            </a:r>
            <a:r>
              <a:rPr lang="tr-TR" dirty="0"/>
              <a:t> (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Culough</a:t>
            </a:r>
            <a:r>
              <a:rPr lang="tr-TR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1996-</a:t>
            </a:r>
            <a:r>
              <a:rPr lang="tr-TR" dirty="0"/>
              <a:t> </a:t>
            </a:r>
            <a:r>
              <a:rPr lang="tr-TR" dirty="0" err="1"/>
              <a:t>Dolly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sheep</a:t>
            </a:r>
            <a:r>
              <a:rPr lang="tr-TR" dirty="0"/>
              <a:t> </a:t>
            </a:r>
            <a:r>
              <a:rPr lang="tr-TR" dirty="0" err="1"/>
              <a:t>cloned</a:t>
            </a:r>
            <a:r>
              <a:rPr lang="tr-TR" dirty="0"/>
              <a:t> (</a:t>
            </a:r>
            <a:r>
              <a:rPr lang="tr-TR" dirty="0" err="1"/>
              <a:t>Willnut</a:t>
            </a:r>
            <a:r>
              <a:rPr lang="tr-TR" dirty="0"/>
              <a:t> 1997)</a:t>
            </a:r>
          </a:p>
          <a:p>
            <a:r>
              <a:rPr lang="tr-TR" dirty="0">
                <a:solidFill>
                  <a:srgbClr val="FF0000"/>
                </a:solidFill>
              </a:rPr>
              <a:t>1998-</a:t>
            </a:r>
            <a:r>
              <a:rPr lang="tr-TR" dirty="0"/>
              <a:t>Research </a:t>
            </a:r>
            <a:r>
              <a:rPr lang="tr-TR" dirty="0" err="1"/>
              <a:t>team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Wisconsin </a:t>
            </a:r>
            <a:r>
              <a:rPr lang="tr-TR" dirty="0" err="1"/>
              <a:t>University</a:t>
            </a:r>
            <a:r>
              <a:rPr lang="tr-TR" dirty="0"/>
              <a:t>  </a:t>
            </a:r>
            <a:r>
              <a:rPr lang="tr-TR" dirty="0" err="1"/>
              <a:t>isolated</a:t>
            </a:r>
            <a:r>
              <a:rPr lang="tr-TR" dirty="0"/>
              <a:t> </a:t>
            </a:r>
            <a:r>
              <a:rPr lang="tr-TR" dirty="0" err="1"/>
              <a:t>stem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IVF </a:t>
            </a:r>
            <a:r>
              <a:rPr lang="tr-TR" dirty="0" err="1"/>
              <a:t>Blastocyts</a:t>
            </a:r>
            <a:r>
              <a:rPr lang="tr-TR" dirty="0"/>
              <a:t> (</a:t>
            </a:r>
            <a:r>
              <a:rPr lang="tr-TR" dirty="0" err="1"/>
              <a:t>Thomson</a:t>
            </a:r>
            <a:r>
              <a:rPr lang="tr-TR" dirty="0"/>
              <a:t> et al)</a:t>
            </a:r>
          </a:p>
          <a:p>
            <a:r>
              <a:rPr lang="tr-TR" altLang="en-US" dirty="0"/>
              <a:t>F</a:t>
            </a:r>
            <a:r>
              <a:rPr lang="en-US" altLang="en-US" dirty="0" err="1"/>
              <a:t>irst</a:t>
            </a:r>
            <a:r>
              <a:rPr lang="en-US" altLang="en-US" dirty="0"/>
              <a:t> extract</a:t>
            </a:r>
            <a:r>
              <a:rPr lang="tr-TR" altLang="en-US" dirty="0" err="1"/>
              <a:t>ion</a:t>
            </a:r>
            <a:r>
              <a:rPr lang="tr-TR" altLang="en-US" dirty="0"/>
              <a:t> of </a:t>
            </a:r>
            <a:r>
              <a:rPr lang="en-US" altLang="en-US" dirty="0"/>
              <a:t>stem cells from human embryos 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1999-</a:t>
            </a:r>
            <a:r>
              <a:rPr lang="en-US" dirty="0"/>
              <a:t>First transplantation insulin producing cells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cadaver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2004-</a:t>
            </a:r>
            <a:r>
              <a:rPr lang="tr-TR" dirty="0"/>
              <a:t> Human </a:t>
            </a:r>
            <a:r>
              <a:rPr lang="tr-TR" dirty="0" err="1"/>
              <a:t>Embriyonal</a:t>
            </a:r>
            <a:r>
              <a:rPr lang="tr-TR" dirty="0"/>
              <a:t> </a:t>
            </a:r>
            <a:r>
              <a:rPr lang="tr-TR" dirty="0" err="1"/>
              <a:t>stem</a:t>
            </a:r>
            <a:r>
              <a:rPr lang="tr-TR" dirty="0"/>
              <a:t> </a:t>
            </a:r>
            <a:r>
              <a:rPr lang="tr-TR" dirty="0" err="1"/>
              <a:t>sells</a:t>
            </a:r>
            <a:r>
              <a:rPr lang="tr-TR" dirty="0"/>
              <a:t> can </a:t>
            </a:r>
            <a:r>
              <a:rPr lang="tr-TR" dirty="0" err="1"/>
              <a:t>differantiate</a:t>
            </a:r>
            <a:r>
              <a:rPr lang="tr-TR" dirty="0"/>
              <a:t> 3 </a:t>
            </a:r>
            <a:r>
              <a:rPr lang="tr-TR" dirty="0" err="1"/>
              <a:t>germ</a:t>
            </a:r>
            <a:r>
              <a:rPr lang="tr-TR" dirty="0"/>
              <a:t> </a:t>
            </a:r>
            <a:r>
              <a:rPr lang="tr-TR" dirty="0" err="1"/>
              <a:t>layer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(</a:t>
            </a:r>
            <a:r>
              <a:rPr lang="tr-TR" dirty="0" err="1"/>
              <a:t>Clark</a:t>
            </a:r>
            <a:r>
              <a:rPr lang="tr-TR" dirty="0"/>
              <a:t> et al)</a:t>
            </a:r>
          </a:p>
          <a:p>
            <a:r>
              <a:rPr lang="tr-TR" dirty="0">
                <a:solidFill>
                  <a:srgbClr val="FF0000"/>
                </a:solidFill>
              </a:rPr>
              <a:t>2006-</a:t>
            </a:r>
            <a:r>
              <a:rPr lang="tr-TR" dirty="0"/>
              <a:t> </a:t>
            </a:r>
            <a:r>
              <a:rPr lang="en-US" dirty="0"/>
              <a:t>the discovery that mature cells can be reprogrammed</a:t>
            </a:r>
            <a:r>
              <a:rPr lang="tr-TR" dirty="0"/>
              <a:t> </a:t>
            </a:r>
            <a:r>
              <a:rPr lang="en-US" dirty="0"/>
              <a:t>to become pluripotent</a:t>
            </a:r>
            <a:r>
              <a:rPr lang="tr-TR" dirty="0"/>
              <a:t> </a:t>
            </a:r>
            <a:r>
              <a:rPr lang="tr-TR" dirty="0" err="1"/>
              <a:t>Yamanaka</a:t>
            </a:r>
            <a:r>
              <a:rPr lang="tr-TR" dirty="0"/>
              <a:t> et al </a:t>
            </a:r>
            <a:r>
              <a:rPr lang="tr-TR" dirty="0">
                <a:solidFill>
                  <a:srgbClr val="FF0000"/>
                </a:solidFill>
              </a:rPr>
              <a:t>2007-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iPSCs</a:t>
            </a:r>
            <a:r>
              <a:rPr lang="tr-TR" dirty="0"/>
              <a:t>  (</a:t>
            </a:r>
            <a:r>
              <a:rPr lang="tr-TR" dirty="0" err="1"/>
              <a:t>Takakashi</a:t>
            </a:r>
            <a:r>
              <a:rPr lang="tr-TR" dirty="0"/>
              <a:t> et al)</a:t>
            </a:r>
          </a:p>
          <a:p>
            <a:r>
              <a:rPr lang="tr-TR" dirty="0">
                <a:solidFill>
                  <a:srgbClr val="FF0000"/>
                </a:solidFill>
              </a:rPr>
              <a:t>2012-</a:t>
            </a:r>
            <a:r>
              <a:rPr lang="tr-TR" dirty="0"/>
              <a:t> Nobel </a:t>
            </a:r>
            <a:r>
              <a:rPr lang="tr-TR" dirty="0" err="1"/>
              <a:t>priseDiscovery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of </a:t>
            </a:r>
            <a:r>
              <a:rPr lang="tr-TR" dirty="0" err="1"/>
              <a:t>iPSCs</a:t>
            </a:r>
            <a:r>
              <a:rPr lang="tr-TR" dirty="0"/>
              <a:t> </a:t>
            </a:r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jGurdon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 </a:t>
            </a:r>
            <a:r>
              <a:rPr lang="tr-TR" dirty="0" err="1"/>
              <a:t>Yamanaka</a:t>
            </a:r>
            <a:r>
              <a:rPr lang="tr-TR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2014</a:t>
            </a:r>
            <a:r>
              <a:rPr lang="tr-TR" dirty="0"/>
              <a:t> First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trial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hiPSCs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initiated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2015-</a:t>
            </a:r>
            <a:r>
              <a:rPr lang="tr-TR" dirty="0"/>
              <a:t> CRISPR CAS9 </a:t>
            </a:r>
            <a:r>
              <a:rPr lang="tr-TR" dirty="0" err="1"/>
              <a:t>techology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hESCs</a:t>
            </a:r>
            <a:endParaRPr lang="tr-TR" dirty="0"/>
          </a:p>
          <a:p>
            <a:r>
              <a:rPr lang="tr-TR" dirty="0" err="1"/>
              <a:t>Organoids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hESCs</a:t>
            </a:r>
            <a:r>
              <a:rPr lang="tr-TR" dirty="0"/>
              <a:t> -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organogenesis</a:t>
            </a:r>
            <a:r>
              <a:rPr lang="tr-TR" dirty="0"/>
              <a:t> (</a:t>
            </a:r>
            <a:r>
              <a:rPr lang="tr-TR" dirty="0" err="1"/>
              <a:t>Takasato</a:t>
            </a:r>
            <a:r>
              <a:rPr lang="tr-TR" dirty="0"/>
              <a:t> 2015)</a:t>
            </a:r>
          </a:p>
          <a:p>
            <a:r>
              <a:rPr lang="tr-TR" dirty="0">
                <a:solidFill>
                  <a:srgbClr val="FF0000"/>
                </a:solidFill>
              </a:rPr>
              <a:t>2017-</a:t>
            </a:r>
            <a:r>
              <a:rPr lang="tr-TR" dirty="0"/>
              <a:t> </a:t>
            </a:r>
            <a:r>
              <a:rPr lang="tr-TR" dirty="0" err="1"/>
              <a:t>Chimeric</a:t>
            </a:r>
            <a:r>
              <a:rPr lang="tr-TR" dirty="0"/>
              <a:t> </a:t>
            </a:r>
            <a:r>
              <a:rPr lang="tr-TR" dirty="0" err="1"/>
              <a:t>pig</a:t>
            </a:r>
            <a:r>
              <a:rPr lang="tr-TR" dirty="0"/>
              <a:t> embriyo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hiPSCs</a:t>
            </a:r>
            <a:r>
              <a:rPr lang="tr-TR" dirty="0"/>
              <a:t> (</a:t>
            </a:r>
            <a:r>
              <a:rPr lang="tr-TR" dirty="0" err="1"/>
              <a:t>Wu</a:t>
            </a:r>
            <a:r>
              <a:rPr lang="tr-TR" dirty="0"/>
              <a:t> et al)</a:t>
            </a:r>
          </a:p>
          <a:p>
            <a:r>
              <a:rPr lang="tr-TR" dirty="0">
                <a:solidFill>
                  <a:srgbClr val="FF0000"/>
                </a:solidFill>
              </a:rPr>
              <a:t>2017</a:t>
            </a:r>
            <a:r>
              <a:rPr lang="tr-TR" dirty="0"/>
              <a:t>-iPSC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Retinal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transplanted</a:t>
            </a:r>
            <a:r>
              <a:rPr lang="tr-TR" dirty="0"/>
              <a:t> in a </a:t>
            </a:r>
            <a:r>
              <a:rPr lang="tr-TR" dirty="0" err="1"/>
              <a:t>patient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Macular</a:t>
            </a:r>
            <a:r>
              <a:rPr lang="tr-TR" dirty="0"/>
              <a:t> </a:t>
            </a:r>
            <a:r>
              <a:rPr lang="tr-TR" dirty="0" err="1"/>
              <a:t>degeneration</a:t>
            </a:r>
            <a:r>
              <a:rPr lang="tr-TR" dirty="0"/>
              <a:t> (Mandal et al)</a:t>
            </a:r>
          </a:p>
          <a:p>
            <a:r>
              <a:rPr lang="tr-TR" dirty="0">
                <a:solidFill>
                  <a:srgbClr val="FF0000"/>
                </a:solidFill>
              </a:rPr>
              <a:t>2018</a:t>
            </a:r>
            <a:r>
              <a:rPr lang="tr-TR" dirty="0"/>
              <a:t>-Nuclear transfer </a:t>
            </a:r>
            <a:r>
              <a:rPr lang="tr-TR" dirty="0" err="1"/>
              <a:t>stem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clone</a:t>
            </a:r>
            <a:r>
              <a:rPr lang="tr-TR" dirty="0"/>
              <a:t> </a:t>
            </a:r>
            <a:r>
              <a:rPr lang="tr-TR" dirty="0" err="1"/>
              <a:t>monkeys</a:t>
            </a:r>
            <a:r>
              <a:rPr lang="tr-TR" dirty="0"/>
              <a:t> (</a:t>
            </a:r>
            <a:r>
              <a:rPr lang="tr-TR" dirty="0" err="1"/>
              <a:t>Liu</a:t>
            </a:r>
            <a:r>
              <a:rPr lang="tr-TR" dirty="0"/>
              <a:t> 2018)</a:t>
            </a:r>
          </a:p>
          <a:p>
            <a:r>
              <a:rPr lang="tr-TR" dirty="0">
                <a:solidFill>
                  <a:srgbClr val="FF0000"/>
                </a:solidFill>
              </a:rPr>
              <a:t>2018-</a:t>
            </a:r>
            <a:r>
              <a:rPr lang="tr-TR" dirty="0"/>
              <a:t> CRISPR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germline</a:t>
            </a:r>
            <a:r>
              <a:rPr lang="tr-TR" dirty="0"/>
              <a:t> </a:t>
            </a:r>
            <a:r>
              <a:rPr lang="tr-TR" dirty="0" err="1"/>
              <a:t>editing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genetically</a:t>
            </a:r>
            <a:r>
              <a:rPr lang="tr-TR" dirty="0"/>
              <a:t> </a:t>
            </a:r>
            <a:r>
              <a:rPr lang="tr-TR" dirty="0" err="1"/>
              <a:t>alter</a:t>
            </a:r>
            <a:r>
              <a:rPr lang="tr-TR" dirty="0"/>
              <a:t> </a:t>
            </a:r>
            <a:r>
              <a:rPr lang="tr-TR" dirty="0" err="1"/>
              <a:t>twins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HIV </a:t>
            </a:r>
            <a:r>
              <a:rPr lang="tr-TR" dirty="0" err="1"/>
              <a:t>infection</a:t>
            </a:r>
            <a:r>
              <a:rPr lang="tr-TR" dirty="0"/>
              <a:t> (</a:t>
            </a:r>
            <a:r>
              <a:rPr lang="tr-TR" dirty="0" err="1"/>
              <a:t>ethical</a:t>
            </a:r>
            <a:r>
              <a:rPr lang="tr-TR" dirty="0"/>
              <a:t>)</a:t>
            </a:r>
          </a:p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223265" y="4221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67714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cells have the ability to continuously divide and differentiate into various other kinds of cells of tissues and organs</a:t>
            </a:r>
          </a:p>
          <a:p>
            <a:endParaRPr lang="en-US" dirty="0" smtClean="0"/>
          </a:p>
          <a:p>
            <a:r>
              <a:rPr lang="tr-TR" dirty="0" smtClean="0"/>
              <a:t>Stem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unspecialized</a:t>
            </a:r>
            <a:r>
              <a:rPr lang="tr-TR" dirty="0" smtClean="0"/>
              <a:t> «B</a:t>
            </a:r>
            <a:r>
              <a:rPr lang="en-US" dirty="0" smtClean="0"/>
              <a:t>lank </a:t>
            </a:r>
            <a:r>
              <a:rPr lang="tr-TR" dirty="0" smtClean="0"/>
              <a:t>C</a:t>
            </a:r>
            <a:r>
              <a:rPr lang="en-US" dirty="0" smtClean="0"/>
              <a:t>ells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Stem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proliferation and renewal</a:t>
            </a:r>
            <a:r>
              <a:rPr lang="tr-TR" dirty="0" smtClean="0"/>
              <a:t> </a:t>
            </a:r>
            <a:r>
              <a:rPr lang="tr-TR" dirty="0" err="1" smtClean="0"/>
              <a:t>capability</a:t>
            </a:r>
            <a:r>
              <a:rPr lang="tr-TR" dirty="0" smtClean="0"/>
              <a:t> (</a:t>
            </a:r>
            <a:r>
              <a:rPr lang="en-US" dirty="0" smtClean="0"/>
              <a:t>dividing and renewing themselves for long periods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Stem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en-US" dirty="0" smtClean="0"/>
              <a:t> differentiation</a:t>
            </a:r>
            <a:r>
              <a:rPr lang="tr-TR" dirty="0" smtClean="0"/>
              <a:t>  </a:t>
            </a:r>
            <a:r>
              <a:rPr lang="tr-TR" dirty="0" err="1" smtClean="0"/>
              <a:t>capacity</a:t>
            </a:r>
            <a:r>
              <a:rPr lang="tr-TR" dirty="0" smtClean="0"/>
              <a:t> </a:t>
            </a:r>
            <a:r>
              <a:rPr lang="en-US" dirty="0" smtClean="0"/>
              <a:t>to give rise to specialized cell types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728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743" y="626382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Stem cells can be classified into </a:t>
            </a:r>
            <a:r>
              <a:rPr lang="tr-TR" dirty="0" smtClean="0"/>
              <a:t>3</a:t>
            </a:r>
            <a:r>
              <a:rPr lang="en-US" dirty="0" smtClean="0"/>
              <a:t> </a:t>
            </a:r>
            <a:r>
              <a:rPr lang="tr-TR" dirty="0" smtClean="0"/>
              <a:t>main</a:t>
            </a:r>
            <a:r>
              <a:rPr lang="en-US" dirty="0" smtClean="0"/>
              <a:t> categories based on their ability to differentiate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Totipotent stem cells</a:t>
            </a:r>
            <a:r>
              <a:rPr lang="tr-TR" b="1" dirty="0" smtClean="0"/>
              <a:t>: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unlimited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form </a:t>
            </a:r>
            <a:r>
              <a:rPr lang="tr-TR" dirty="0" err="1" smtClean="0"/>
              <a:t>extrembriyonic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fertilization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blastomers</a:t>
            </a:r>
            <a:r>
              <a:rPr lang="tr-TR" dirty="0" smtClean="0"/>
              <a:t> can form a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organism</a:t>
            </a: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Pluripotent stem cells</a:t>
            </a:r>
            <a:r>
              <a:rPr lang="tr-TR" b="1" dirty="0" smtClean="0"/>
              <a:t>: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found only in early embryos</a:t>
            </a:r>
            <a:r>
              <a:rPr lang="tr-TR" dirty="0" smtClean="0"/>
              <a:t>,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capable</a:t>
            </a:r>
            <a:r>
              <a:rPr lang="tr-TR" dirty="0" smtClean="0"/>
              <a:t> of </a:t>
            </a:r>
            <a:r>
              <a:rPr lang="tr-TR" dirty="0" err="1" smtClean="0"/>
              <a:t>giving</a:t>
            </a:r>
            <a:r>
              <a:rPr lang="tr-TR" dirty="0" smtClean="0"/>
              <a:t> </a:t>
            </a:r>
            <a:r>
              <a:rPr lang="tr-TR" dirty="0" err="1" smtClean="0"/>
              <a:t>rise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, but not </a:t>
            </a:r>
            <a:r>
              <a:rPr lang="tr-TR" dirty="0" err="1" smtClean="0"/>
              <a:t>all</a:t>
            </a:r>
            <a:r>
              <a:rPr lang="tr-TR" dirty="0" smtClean="0"/>
              <a:t>,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organism</a:t>
            </a:r>
            <a:r>
              <a:rPr lang="tr-TR" dirty="0" smtClean="0"/>
              <a:t>. 5th </a:t>
            </a:r>
            <a:r>
              <a:rPr lang="tr-TR" dirty="0" err="1" smtClean="0"/>
              <a:t>day</a:t>
            </a:r>
            <a:r>
              <a:rPr lang="tr-TR" dirty="0" smtClean="0"/>
              <a:t> </a:t>
            </a:r>
            <a:r>
              <a:rPr lang="tr-TR" dirty="0" err="1" smtClean="0"/>
              <a:t>blastocyst</a:t>
            </a:r>
            <a:r>
              <a:rPr lang="tr-TR" dirty="0" smtClean="0"/>
              <a:t> </a:t>
            </a:r>
            <a:r>
              <a:rPr lang="tr-TR" dirty="0" err="1" smtClean="0"/>
              <a:t>inner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mass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almost</a:t>
            </a:r>
            <a:r>
              <a:rPr lang="tr-TR" dirty="0" smtClean="0"/>
              <a:t> </a:t>
            </a:r>
            <a:r>
              <a:rPr lang="tr-TR" dirty="0" err="1" smtClean="0"/>
              <a:t>undifferantiated</a:t>
            </a:r>
            <a:r>
              <a:rPr lang="tr-TR" dirty="0" smtClean="0"/>
              <a:t> 100 </a:t>
            </a:r>
            <a:r>
              <a:rPr lang="tr-TR" dirty="0" err="1" smtClean="0"/>
              <a:t>cells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rise</a:t>
            </a:r>
            <a:r>
              <a:rPr lang="tr-TR" dirty="0" smtClean="0"/>
              <a:t> 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250 </a:t>
            </a:r>
            <a:r>
              <a:rPr lang="tr-TR" dirty="0" err="1" smtClean="0"/>
              <a:t>specialized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Multipotent stem cells</a:t>
            </a:r>
            <a:r>
              <a:rPr lang="tr-TR" b="1" dirty="0" smtClean="0"/>
              <a:t>: </a:t>
            </a:r>
            <a:r>
              <a:rPr lang="en-US" dirty="0" smtClean="0"/>
              <a:t>are derived from fetal tissue, cord blood and adult stem cells</a:t>
            </a:r>
            <a:r>
              <a:rPr lang="tr-TR" dirty="0" smtClean="0"/>
              <a:t>,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differentiate</a:t>
            </a:r>
            <a:r>
              <a:rPr lang="tr-TR" dirty="0" smtClean="0"/>
              <a:t> is </a:t>
            </a:r>
            <a:r>
              <a:rPr lang="tr-TR" dirty="0" err="1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pluripotent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894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stem cells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</a:t>
            </a:r>
            <a:r>
              <a:rPr lang="en-US" dirty="0" smtClean="0"/>
              <a:t>Embryonic stem cells </a:t>
            </a:r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en-US" dirty="0" smtClean="0"/>
              <a:t>Fetal stem cells are isolated from the germline tissues that will make up the gonads of aborted fetuses.</a:t>
            </a:r>
          </a:p>
          <a:p>
            <a:pPr marL="0" indent="0">
              <a:buNone/>
            </a:pPr>
            <a:r>
              <a:rPr lang="tr-TR" dirty="0" smtClean="0"/>
              <a:t>3. </a:t>
            </a:r>
            <a:r>
              <a:rPr lang="en-US" dirty="0" smtClean="0"/>
              <a:t>Umbilical cord stem cells</a:t>
            </a:r>
          </a:p>
          <a:p>
            <a:pPr marL="0" indent="0">
              <a:buNone/>
            </a:pPr>
            <a:r>
              <a:rPr lang="tr-TR" dirty="0" smtClean="0"/>
              <a:t>4. </a:t>
            </a:r>
            <a:r>
              <a:rPr lang="en-US" dirty="0" smtClean="0"/>
              <a:t>Placenta derived stem cells</a:t>
            </a:r>
          </a:p>
          <a:p>
            <a:pPr marL="0" indent="0">
              <a:buNone/>
            </a:pPr>
            <a:r>
              <a:rPr lang="tr-TR" dirty="0" smtClean="0"/>
              <a:t>5. </a:t>
            </a:r>
            <a:r>
              <a:rPr lang="en-US" dirty="0" smtClean="0"/>
              <a:t>Adult stem cells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644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474</Words>
  <Application>Microsoft Office PowerPoint</Application>
  <PresentationFormat>Geniş ekran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3 basic characteristics of the stem cells</vt:lpstr>
      <vt:lpstr>PowerPoint Sunusu</vt:lpstr>
      <vt:lpstr>Sources of stem cells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A.SUNGUROGLU</dc:creator>
  <cp:lastModifiedBy>A.SUNGUROGLU</cp:lastModifiedBy>
  <cp:revision>7</cp:revision>
  <dcterms:created xsi:type="dcterms:W3CDTF">2020-06-16T11:45:03Z</dcterms:created>
  <dcterms:modified xsi:type="dcterms:W3CDTF">2020-06-24T12:29:54Z</dcterms:modified>
</cp:coreProperties>
</file>