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7" autoAdjust="0"/>
    <p:restoredTop sz="94660"/>
  </p:normalViewPr>
  <p:slideViewPr>
    <p:cSldViewPr snapToGrid="0">
      <p:cViewPr varScale="1">
        <p:scale>
          <a:sx n="59" d="100"/>
          <a:sy n="59" d="100"/>
        </p:scale>
        <p:origin x="7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8E875-DE10-49F5-AA07-1F9F1D85FAC8}" type="datetimeFigureOut">
              <a:rPr lang="tr-TR" smtClean="0"/>
              <a:t>24.06.2020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886A2-8640-446A-B89E-E31F087C8A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57051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8E875-DE10-49F5-AA07-1F9F1D85FAC8}" type="datetimeFigureOut">
              <a:rPr lang="tr-TR" smtClean="0"/>
              <a:t>24.06.2020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886A2-8640-446A-B89E-E31F087C8A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7358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8E875-DE10-49F5-AA07-1F9F1D85FAC8}" type="datetimeFigureOut">
              <a:rPr lang="tr-TR" smtClean="0"/>
              <a:t>24.06.2020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886A2-8640-446A-B89E-E31F087C8A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140067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8E875-DE10-49F5-AA07-1F9F1D85FAC8}" type="datetimeFigureOut">
              <a:rPr lang="tr-TR" smtClean="0"/>
              <a:t>24.06.2020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886A2-8640-446A-B89E-E31F087C8A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3120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8E875-DE10-49F5-AA07-1F9F1D85FAC8}" type="datetimeFigureOut">
              <a:rPr lang="tr-TR" smtClean="0"/>
              <a:t>24.06.2020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886A2-8640-446A-B89E-E31F087C8A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74160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8E875-DE10-49F5-AA07-1F9F1D85FAC8}" type="datetimeFigureOut">
              <a:rPr lang="tr-TR" smtClean="0"/>
              <a:t>24.06.2020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886A2-8640-446A-B89E-E31F087C8A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73168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8E875-DE10-49F5-AA07-1F9F1D85FAC8}" type="datetimeFigureOut">
              <a:rPr lang="tr-TR" smtClean="0"/>
              <a:t>24.06.2020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886A2-8640-446A-B89E-E31F087C8A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73109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8E875-DE10-49F5-AA07-1F9F1D85FAC8}" type="datetimeFigureOut">
              <a:rPr lang="tr-TR" smtClean="0"/>
              <a:t>24.06.2020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886A2-8640-446A-B89E-E31F087C8A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8519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8E875-DE10-49F5-AA07-1F9F1D85FAC8}" type="datetimeFigureOut">
              <a:rPr lang="tr-TR" smtClean="0"/>
              <a:t>24.06.2020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886A2-8640-446A-B89E-E31F087C8A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12490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8E875-DE10-49F5-AA07-1F9F1D85FAC8}" type="datetimeFigureOut">
              <a:rPr lang="tr-TR" smtClean="0"/>
              <a:t>24.06.2020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886A2-8640-446A-B89E-E31F087C8A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8680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8E875-DE10-49F5-AA07-1F9F1D85FAC8}" type="datetimeFigureOut">
              <a:rPr lang="tr-TR" smtClean="0"/>
              <a:t>24.06.2020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886A2-8640-446A-B89E-E31F087C8A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61242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88E875-DE10-49F5-AA07-1F9F1D85FAC8}" type="datetimeFigureOut">
              <a:rPr lang="tr-TR" smtClean="0"/>
              <a:t>24.06.2020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E886A2-8640-446A-B89E-E31F087C8A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61716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3359696" y="2348880"/>
            <a:ext cx="3803542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6600" b="1" dirty="0">
                <a:solidFill>
                  <a:srgbClr val="00B0F0"/>
                </a:solidFill>
              </a:rPr>
              <a:t>Stem Cells</a:t>
            </a:r>
          </a:p>
        </p:txBody>
      </p:sp>
      <p:sp>
        <p:nvSpPr>
          <p:cNvPr id="4" name="3 Metin kutusu"/>
          <p:cNvSpPr txBox="1"/>
          <p:nvPr/>
        </p:nvSpPr>
        <p:spPr>
          <a:xfrm>
            <a:off x="4511824" y="5589240"/>
            <a:ext cx="4968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dirty="0"/>
          </a:p>
        </p:txBody>
      </p:sp>
      <p:sp>
        <p:nvSpPr>
          <p:cNvPr id="5" name="4 Dikdörtgen"/>
          <p:cNvSpPr/>
          <p:nvPr/>
        </p:nvSpPr>
        <p:spPr>
          <a:xfrm>
            <a:off x="3647728" y="5301209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r-TR" b="1" i="1" dirty="0" err="1">
                <a:solidFill>
                  <a:srgbClr val="0070C0"/>
                </a:solidFill>
                <a:latin typeface="Arial" pitchFamily="34" charset="0"/>
              </a:rPr>
              <a:t>Prof.Dr</a:t>
            </a:r>
            <a:r>
              <a:rPr lang="tr-TR" b="1" i="1" dirty="0">
                <a:solidFill>
                  <a:srgbClr val="0070C0"/>
                </a:solidFill>
                <a:latin typeface="Arial" pitchFamily="34" charset="0"/>
              </a:rPr>
              <a:t>.Asuman </a:t>
            </a:r>
            <a:r>
              <a:rPr lang="tr-TR" b="1" i="1" dirty="0" err="1">
                <a:solidFill>
                  <a:srgbClr val="0070C0"/>
                </a:solidFill>
                <a:latin typeface="Arial" pitchFamily="34" charset="0"/>
              </a:rPr>
              <a:t>Sunguroğlu</a:t>
            </a:r>
            <a:endParaRPr lang="tr-TR" b="1" i="1" dirty="0">
              <a:solidFill>
                <a:srgbClr val="0070C0"/>
              </a:solidFill>
              <a:latin typeface="Arial" pitchFamily="34" charset="0"/>
            </a:endParaRPr>
          </a:p>
          <a:p>
            <a:pPr algn="ctr">
              <a:spcBef>
                <a:spcPct val="50000"/>
              </a:spcBef>
            </a:pPr>
            <a:r>
              <a:rPr lang="tr-TR" b="1" i="1" dirty="0">
                <a:solidFill>
                  <a:srgbClr val="0070C0"/>
                </a:solidFill>
                <a:latin typeface="Arial" pitchFamily="34" charset="0"/>
              </a:rPr>
              <a:t>Ankara </a:t>
            </a:r>
            <a:r>
              <a:rPr lang="tr-TR" b="1" i="1" dirty="0" err="1">
                <a:solidFill>
                  <a:srgbClr val="0070C0"/>
                </a:solidFill>
                <a:latin typeface="Arial" pitchFamily="34" charset="0"/>
              </a:rPr>
              <a:t>University</a:t>
            </a:r>
            <a:r>
              <a:rPr lang="tr-TR" b="1" i="1" dirty="0">
                <a:solidFill>
                  <a:srgbClr val="0070C0"/>
                </a:solidFill>
                <a:latin typeface="Arial" pitchFamily="34" charset="0"/>
              </a:rPr>
              <a:t> </a:t>
            </a:r>
            <a:r>
              <a:rPr lang="tr-TR" b="1" i="1" dirty="0" err="1">
                <a:solidFill>
                  <a:srgbClr val="0070C0"/>
                </a:solidFill>
                <a:latin typeface="Arial" pitchFamily="34" charset="0"/>
              </a:rPr>
              <a:t>Medical</a:t>
            </a:r>
            <a:r>
              <a:rPr lang="tr-TR" b="1" i="1" dirty="0">
                <a:solidFill>
                  <a:srgbClr val="0070C0"/>
                </a:solidFill>
                <a:latin typeface="Arial" pitchFamily="34" charset="0"/>
              </a:rPr>
              <a:t> </a:t>
            </a:r>
            <a:r>
              <a:rPr lang="tr-TR" b="1" i="1" dirty="0" err="1">
                <a:solidFill>
                  <a:srgbClr val="0070C0"/>
                </a:solidFill>
                <a:latin typeface="Arial" pitchFamily="34" charset="0"/>
              </a:rPr>
              <a:t>Faculty</a:t>
            </a:r>
            <a:endParaRPr lang="tr-TR" b="1" i="1" dirty="0">
              <a:solidFill>
                <a:srgbClr val="0070C0"/>
              </a:solidFill>
              <a:latin typeface="Arial" pitchFamily="34" charset="0"/>
            </a:endParaRPr>
          </a:p>
          <a:p>
            <a:pPr algn="ctr">
              <a:spcBef>
                <a:spcPct val="50000"/>
              </a:spcBef>
            </a:pPr>
            <a:r>
              <a:rPr lang="tr-TR" b="1" i="1" dirty="0" err="1">
                <a:solidFill>
                  <a:srgbClr val="0070C0"/>
                </a:solidFill>
                <a:latin typeface="Arial" pitchFamily="34" charset="0"/>
              </a:rPr>
              <a:t>Department</a:t>
            </a:r>
            <a:r>
              <a:rPr lang="tr-TR" b="1" i="1" dirty="0">
                <a:solidFill>
                  <a:srgbClr val="0070C0"/>
                </a:solidFill>
                <a:latin typeface="Arial" pitchFamily="34" charset="0"/>
              </a:rPr>
              <a:t> of </a:t>
            </a:r>
            <a:r>
              <a:rPr lang="tr-TR" b="1" i="1" dirty="0" err="1">
                <a:solidFill>
                  <a:srgbClr val="0070C0"/>
                </a:solidFill>
                <a:latin typeface="Arial" pitchFamily="34" charset="0"/>
              </a:rPr>
              <a:t>Medical</a:t>
            </a:r>
            <a:r>
              <a:rPr lang="tr-TR" b="1" i="1" dirty="0">
                <a:solidFill>
                  <a:srgbClr val="0070C0"/>
                </a:solidFill>
                <a:latin typeface="Arial" pitchFamily="34" charset="0"/>
              </a:rPr>
              <a:t> </a:t>
            </a:r>
            <a:r>
              <a:rPr lang="tr-TR" b="1" i="1" dirty="0" err="1">
                <a:solidFill>
                  <a:srgbClr val="0070C0"/>
                </a:solidFill>
                <a:latin typeface="Arial" pitchFamily="34" charset="0"/>
              </a:rPr>
              <a:t>Biology</a:t>
            </a:r>
            <a:endParaRPr lang="tr-TR" b="1" i="1" dirty="0">
              <a:solidFill>
                <a:srgbClr val="0070C0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355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81200" y="620688"/>
            <a:ext cx="7239000" cy="6237312"/>
          </a:xfrm>
        </p:spPr>
        <p:txBody>
          <a:bodyPr/>
          <a:lstStyle/>
          <a:p>
            <a:endParaRPr lang="tr-TR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2842" y="1988840"/>
            <a:ext cx="7346317" cy="4534148"/>
          </a:xfrm>
          <a:prstGeom prst="rect">
            <a:avLst/>
          </a:prstGeom>
        </p:spPr>
      </p:pic>
      <p:sp>
        <p:nvSpPr>
          <p:cNvPr id="6" name="Metin kutusu 5"/>
          <p:cNvSpPr txBox="1"/>
          <p:nvPr/>
        </p:nvSpPr>
        <p:spPr>
          <a:xfrm>
            <a:off x="7032104" y="1988840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STEM CELL</a:t>
            </a:r>
          </a:p>
        </p:txBody>
      </p:sp>
      <p:sp>
        <p:nvSpPr>
          <p:cNvPr id="7" name="Metin kutusu 6"/>
          <p:cNvSpPr txBox="1"/>
          <p:nvPr/>
        </p:nvSpPr>
        <p:spPr>
          <a:xfrm>
            <a:off x="2711624" y="6309320"/>
            <a:ext cx="2160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SELF RENEWAL</a:t>
            </a:r>
          </a:p>
        </p:txBody>
      </p:sp>
      <p:sp>
        <p:nvSpPr>
          <p:cNvPr id="8" name="Metin kutusu 7"/>
          <p:cNvSpPr txBox="1"/>
          <p:nvPr/>
        </p:nvSpPr>
        <p:spPr>
          <a:xfrm>
            <a:off x="7032104" y="6231488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DIFFERENTIATION</a:t>
            </a:r>
          </a:p>
        </p:txBody>
      </p:sp>
      <p:sp>
        <p:nvSpPr>
          <p:cNvPr id="4" name="Dikdörtgen 3"/>
          <p:cNvSpPr/>
          <p:nvPr/>
        </p:nvSpPr>
        <p:spPr>
          <a:xfrm>
            <a:off x="1836204" y="473199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 smtClean="0"/>
              <a:t>S</a:t>
            </a:r>
            <a:r>
              <a:rPr lang="en-US" dirty="0" smtClean="0"/>
              <a:t>tem cells undergo an asymmetric type of cell division. When the stem cell divides, it gives rise to two cells that are different from each other.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63679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2" name="Rectangle 6"/>
          <p:cNvSpPr>
            <a:spLocks noChangeArrowheads="1"/>
          </p:cNvSpPr>
          <p:nvPr/>
        </p:nvSpPr>
        <p:spPr bwMode="auto">
          <a:xfrm>
            <a:off x="2209800" y="76200"/>
            <a:ext cx="7772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en-US" altLang="en-US" sz="4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Stem Cell</a:t>
            </a:r>
            <a:r>
              <a:rPr lang="tr-TR" altLang="en-US" sz="4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</a:t>
            </a:r>
            <a:r>
              <a:rPr lang="en-US" altLang="en-US" sz="4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History</a:t>
            </a:r>
          </a:p>
        </p:txBody>
      </p:sp>
      <p:sp>
        <p:nvSpPr>
          <p:cNvPr id="2" name="Metin kutusu 1"/>
          <p:cNvSpPr txBox="1"/>
          <p:nvPr/>
        </p:nvSpPr>
        <p:spPr>
          <a:xfrm>
            <a:off x="1524000" y="838201"/>
            <a:ext cx="81724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rgbClr val="FF0000"/>
                </a:solidFill>
              </a:rPr>
              <a:t>1961-</a:t>
            </a:r>
            <a:r>
              <a:rPr lang="tr-TR" dirty="0"/>
              <a:t>Multipotent </a:t>
            </a:r>
            <a:r>
              <a:rPr lang="tr-TR" dirty="0" err="1"/>
              <a:t>stem</a:t>
            </a:r>
            <a:r>
              <a:rPr lang="tr-TR" dirty="0"/>
              <a:t> </a:t>
            </a:r>
            <a:r>
              <a:rPr lang="tr-TR" dirty="0" err="1"/>
              <a:t>cells</a:t>
            </a:r>
            <a:r>
              <a:rPr lang="tr-TR" dirty="0"/>
              <a:t> </a:t>
            </a:r>
            <a:r>
              <a:rPr lang="tr-TR" dirty="0" err="1"/>
              <a:t>discovered</a:t>
            </a:r>
            <a:r>
              <a:rPr lang="tr-TR" dirty="0"/>
              <a:t> (</a:t>
            </a:r>
            <a:r>
              <a:rPr lang="tr-TR" dirty="0" err="1"/>
              <a:t>Mc</a:t>
            </a:r>
            <a:r>
              <a:rPr lang="tr-TR" dirty="0"/>
              <a:t> </a:t>
            </a:r>
            <a:r>
              <a:rPr lang="tr-TR" dirty="0" err="1"/>
              <a:t>Culough</a:t>
            </a:r>
            <a:r>
              <a:rPr lang="tr-TR" dirty="0"/>
              <a:t>)</a:t>
            </a:r>
          </a:p>
          <a:p>
            <a:r>
              <a:rPr lang="tr-TR" dirty="0">
                <a:solidFill>
                  <a:srgbClr val="FF0000"/>
                </a:solidFill>
              </a:rPr>
              <a:t>1996-</a:t>
            </a:r>
            <a:r>
              <a:rPr lang="tr-TR" dirty="0"/>
              <a:t> </a:t>
            </a:r>
            <a:r>
              <a:rPr lang="tr-TR" dirty="0" err="1"/>
              <a:t>Dolly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sheep</a:t>
            </a:r>
            <a:r>
              <a:rPr lang="tr-TR" dirty="0"/>
              <a:t> </a:t>
            </a:r>
            <a:r>
              <a:rPr lang="tr-TR" dirty="0" err="1"/>
              <a:t>cloned</a:t>
            </a:r>
            <a:r>
              <a:rPr lang="tr-TR" dirty="0"/>
              <a:t> (</a:t>
            </a:r>
            <a:r>
              <a:rPr lang="tr-TR" dirty="0" err="1"/>
              <a:t>Willnut</a:t>
            </a:r>
            <a:r>
              <a:rPr lang="tr-TR" dirty="0"/>
              <a:t> 1997)</a:t>
            </a:r>
          </a:p>
          <a:p>
            <a:r>
              <a:rPr lang="tr-TR" dirty="0">
                <a:solidFill>
                  <a:srgbClr val="FF0000"/>
                </a:solidFill>
              </a:rPr>
              <a:t>1998-</a:t>
            </a:r>
            <a:r>
              <a:rPr lang="tr-TR" dirty="0"/>
              <a:t>Research </a:t>
            </a:r>
            <a:r>
              <a:rPr lang="tr-TR" dirty="0" err="1"/>
              <a:t>team</a:t>
            </a:r>
            <a:r>
              <a:rPr lang="tr-TR" dirty="0"/>
              <a:t> </a:t>
            </a:r>
            <a:r>
              <a:rPr lang="tr-TR" dirty="0" err="1"/>
              <a:t>from</a:t>
            </a:r>
            <a:r>
              <a:rPr lang="tr-TR" dirty="0"/>
              <a:t> Wisconsin </a:t>
            </a:r>
            <a:r>
              <a:rPr lang="tr-TR" dirty="0" err="1"/>
              <a:t>University</a:t>
            </a:r>
            <a:r>
              <a:rPr lang="tr-TR" dirty="0"/>
              <a:t>  </a:t>
            </a:r>
            <a:r>
              <a:rPr lang="tr-TR" dirty="0" err="1"/>
              <a:t>isolated</a:t>
            </a:r>
            <a:r>
              <a:rPr lang="tr-TR" dirty="0"/>
              <a:t> </a:t>
            </a:r>
            <a:r>
              <a:rPr lang="tr-TR" dirty="0" err="1"/>
              <a:t>stem</a:t>
            </a:r>
            <a:r>
              <a:rPr lang="tr-TR" dirty="0"/>
              <a:t> </a:t>
            </a:r>
            <a:r>
              <a:rPr lang="tr-TR" dirty="0" err="1"/>
              <a:t>cells</a:t>
            </a:r>
            <a:r>
              <a:rPr lang="tr-TR" dirty="0"/>
              <a:t> </a:t>
            </a:r>
            <a:r>
              <a:rPr lang="tr-TR" dirty="0" err="1"/>
              <a:t>from</a:t>
            </a:r>
            <a:r>
              <a:rPr lang="tr-TR" dirty="0"/>
              <a:t> IVF </a:t>
            </a:r>
            <a:r>
              <a:rPr lang="tr-TR" dirty="0" err="1"/>
              <a:t>Blastocyts</a:t>
            </a:r>
            <a:r>
              <a:rPr lang="tr-TR" dirty="0"/>
              <a:t> (</a:t>
            </a:r>
            <a:r>
              <a:rPr lang="tr-TR" dirty="0" err="1"/>
              <a:t>Thomson</a:t>
            </a:r>
            <a:r>
              <a:rPr lang="tr-TR" dirty="0"/>
              <a:t> et al)</a:t>
            </a:r>
          </a:p>
          <a:p>
            <a:r>
              <a:rPr lang="tr-TR" altLang="en-US" dirty="0"/>
              <a:t>F</a:t>
            </a:r>
            <a:r>
              <a:rPr lang="en-US" altLang="en-US" dirty="0" err="1"/>
              <a:t>irst</a:t>
            </a:r>
            <a:r>
              <a:rPr lang="en-US" altLang="en-US" dirty="0"/>
              <a:t> extract</a:t>
            </a:r>
            <a:r>
              <a:rPr lang="tr-TR" altLang="en-US" dirty="0" err="1"/>
              <a:t>ion</a:t>
            </a:r>
            <a:r>
              <a:rPr lang="tr-TR" altLang="en-US" dirty="0"/>
              <a:t> of </a:t>
            </a:r>
            <a:r>
              <a:rPr lang="en-US" altLang="en-US" dirty="0"/>
              <a:t>stem cells from human embryos </a:t>
            </a:r>
            <a:endParaRPr lang="tr-TR" dirty="0"/>
          </a:p>
          <a:p>
            <a:r>
              <a:rPr lang="tr-TR" dirty="0">
                <a:solidFill>
                  <a:srgbClr val="FF0000"/>
                </a:solidFill>
              </a:rPr>
              <a:t>1999-</a:t>
            </a:r>
            <a:r>
              <a:rPr lang="en-US" dirty="0"/>
              <a:t>First transplantation insulin producing cells</a:t>
            </a:r>
            <a:r>
              <a:rPr lang="tr-TR" dirty="0"/>
              <a:t> </a:t>
            </a:r>
            <a:r>
              <a:rPr lang="tr-TR" dirty="0" err="1"/>
              <a:t>from</a:t>
            </a:r>
            <a:r>
              <a:rPr lang="tr-TR" dirty="0"/>
              <a:t> </a:t>
            </a:r>
            <a:r>
              <a:rPr lang="tr-TR" dirty="0" err="1"/>
              <a:t>cadaver</a:t>
            </a:r>
            <a:endParaRPr lang="tr-TR" dirty="0"/>
          </a:p>
          <a:p>
            <a:r>
              <a:rPr lang="tr-TR" dirty="0">
                <a:solidFill>
                  <a:srgbClr val="FF0000"/>
                </a:solidFill>
              </a:rPr>
              <a:t>2004-</a:t>
            </a:r>
            <a:r>
              <a:rPr lang="tr-TR" dirty="0"/>
              <a:t> Human </a:t>
            </a:r>
            <a:r>
              <a:rPr lang="tr-TR" dirty="0" err="1"/>
              <a:t>Embriyonal</a:t>
            </a:r>
            <a:r>
              <a:rPr lang="tr-TR" dirty="0"/>
              <a:t> </a:t>
            </a:r>
            <a:r>
              <a:rPr lang="tr-TR" dirty="0" err="1"/>
              <a:t>stem</a:t>
            </a:r>
            <a:r>
              <a:rPr lang="tr-TR" dirty="0"/>
              <a:t> </a:t>
            </a:r>
            <a:r>
              <a:rPr lang="tr-TR" dirty="0" err="1"/>
              <a:t>sells</a:t>
            </a:r>
            <a:r>
              <a:rPr lang="tr-TR" dirty="0"/>
              <a:t> can </a:t>
            </a:r>
            <a:r>
              <a:rPr lang="tr-TR" dirty="0" err="1"/>
              <a:t>differantiate</a:t>
            </a:r>
            <a:r>
              <a:rPr lang="tr-TR" dirty="0"/>
              <a:t> 3 </a:t>
            </a:r>
            <a:r>
              <a:rPr lang="tr-TR" dirty="0" err="1"/>
              <a:t>germ</a:t>
            </a:r>
            <a:r>
              <a:rPr lang="tr-TR" dirty="0"/>
              <a:t> </a:t>
            </a:r>
            <a:r>
              <a:rPr lang="tr-TR" dirty="0" err="1"/>
              <a:t>layer</a:t>
            </a:r>
            <a:r>
              <a:rPr lang="tr-TR" dirty="0"/>
              <a:t> </a:t>
            </a:r>
            <a:r>
              <a:rPr lang="tr-TR" dirty="0" err="1"/>
              <a:t>cells</a:t>
            </a:r>
            <a:r>
              <a:rPr lang="tr-TR" dirty="0"/>
              <a:t>(</a:t>
            </a:r>
            <a:r>
              <a:rPr lang="tr-TR" dirty="0" err="1"/>
              <a:t>Clark</a:t>
            </a:r>
            <a:r>
              <a:rPr lang="tr-TR" dirty="0"/>
              <a:t> et al)</a:t>
            </a:r>
          </a:p>
          <a:p>
            <a:r>
              <a:rPr lang="tr-TR" dirty="0">
                <a:solidFill>
                  <a:srgbClr val="FF0000"/>
                </a:solidFill>
              </a:rPr>
              <a:t>2006-</a:t>
            </a:r>
            <a:r>
              <a:rPr lang="tr-TR" dirty="0"/>
              <a:t> </a:t>
            </a:r>
            <a:r>
              <a:rPr lang="en-US" dirty="0"/>
              <a:t>the discovery that mature cells can be reprogrammed</a:t>
            </a:r>
            <a:r>
              <a:rPr lang="tr-TR" dirty="0"/>
              <a:t> </a:t>
            </a:r>
            <a:r>
              <a:rPr lang="en-US" dirty="0"/>
              <a:t>to become pluripotent</a:t>
            </a:r>
            <a:r>
              <a:rPr lang="tr-TR" dirty="0"/>
              <a:t> </a:t>
            </a:r>
            <a:r>
              <a:rPr lang="tr-TR" dirty="0" err="1"/>
              <a:t>Yamanaka</a:t>
            </a:r>
            <a:r>
              <a:rPr lang="tr-TR" dirty="0"/>
              <a:t> et al </a:t>
            </a:r>
            <a:r>
              <a:rPr lang="tr-TR" dirty="0">
                <a:solidFill>
                  <a:srgbClr val="FF0000"/>
                </a:solidFill>
              </a:rPr>
              <a:t>2007-</a:t>
            </a:r>
            <a:r>
              <a:rPr lang="tr-TR" dirty="0"/>
              <a:t> </a:t>
            </a:r>
            <a:r>
              <a:rPr lang="tr-TR" dirty="0" err="1"/>
              <a:t>Generation</a:t>
            </a:r>
            <a:r>
              <a:rPr lang="tr-TR" dirty="0"/>
              <a:t> of </a:t>
            </a:r>
            <a:r>
              <a:rPr lang="tr-TR" dirty="0" err="1"/>
              <a:t>human</a:t>
            </a:r>
            <a:r>
              <a:rPr lang="tr-TR" dirty="0"/>
              <a:t> </a:t>
            </a:r>
            <a:r>
              <a:rPr lang="tr-TR" dirty="0" err="1"/>
              <a:t>iPSCs</a:t>
            </a:r>
            <a:r>
              <a:rPr lang="tr-TR" dirty="0"/>
              <a:t>  (</a:t>
            </a:r>
            <a:r>
              <a:rPr lang="tr-TR" dirty="0" err="1"/>
              <a:t>Takakashi</a:t>
            </a:r>
            <a:r>
              <a:rPr lang="tr-TR" dirty="0"/>
              <a:t> et al)</a:t>
            </a:r>
          </a:p>
          <a:p>
            <a:r>
              <a:rPr lang="tr-TR" dirty="0">
                <a:solidFill>
                  <a:srgbClr val="FF0000"/>
                </a:solidFill>
              </a:rPr>
              <a:t>2012-</a:t>
            </a:r>
            <a:r>
              <a:rPr lang="tr-TR" dirty="0"/>
              <a:t> Nobel </a:t>
            </a:r>
            <a:r>
              <a:rPr lang="tr-TR" dirty="0" err="1"/>
              <a:t>priseDiscovery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generation</a:t>
            </a:r>
            <a:r>
              <a:rPr lang="tr-TR" dirty="0"/>
              <a:t> of </a:t>
            </a:r>
            <a:r>
              <a:rPr lang="tr-TR" dirty="0" err="1"/>
              <a:t>iPSCs</a:t>
            </a:r>
            <a:r>
              <a:rPr lang="tr-TR" dirty="0"/>
              <a:t> </a:t>
            </a:r>
            <a:r>
              <a:rPr lang="tr-TR" dirty="0" err="1"/>
              <a:t>Sir</a:t>
            </a:r>
            <a:r>
              <a:rPr lang="tr-TR" dirty="0"/>
              <a:t> </a:t>
            </a:r>
            <a:r>
              <a:rPr lang="tr-TR" dirty="0" err="1"/>
              <a:t>jGurdon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S </a:t>
            </a:r>
            <a:r>
              <a:rPr lang="tr-TR" dirty="0" err="1"/>
              <a:t>Yamanaka</a:t>
            </a:r>
            <a:r>
              <a:rPr lang="tr-TR" dirty="0"/>
              <a:t>)</a:t>
            </a:r>
          </a:p>
          <a:p>
            <a:r>
              <a:rPr lang="tr-TR" dirty="0">
                <a:solidFill>
                  <a:srgbClr val="FF0000"/>
                </a:solidFill>
              </a:rPr>
              <a:t>2014</a:t>
            </a:r>
            <a:r>
              <a:rPr lang="tr-TR" dirty="0"/>
              <a:t> First </a:t>
            </a:r>
            <a:r>
              <a:rPr lang="tr-TR" dirty="0" err="1"/>
              <a:t>clinical</a:t>
            </a:r>
            <a:r>
              <a:rPr lang="tr-TR" dirty="0"/>
              <a:t> </a:t>
            </a:r>
            <a:r>
              <a:rPr lang="tr-TR" dirty="0" err="1"/>
              <a:t>trial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hiPSCs</a:t>
            </a:r>
            <a:r>
              <a:rPr lang="tr-TR" dirty="0"/>
              <a:t> </a:t>
            </a:r>
            <a:r>
              <a:rPr lang="tr-TR" dirty="0" err="1"/>
              <a:t>was</a:t>
            </a:r>
            <a:r>
              <a:rPr lang="tr-TR" dirty="0"/>
              <a:t> </a:t>
            </a:r>
            <a:r>
              <a:rPr lang="tr-TR" dirty="0" err="1"/>
              <a:t>initiated</a:t>
            </a:r>
            <a:endParaRPr lang="tr-TR" dirty="0"/>
          </a:p>
          <a:p>
            <a:r>
              <a:rPr lang="tr-TR" dirty="0">
                <a:solidFill>
                  <a:srgbClr val="FF0000"/>
                </a:solidFill>
              </a:rPr>
              <a:t>2015-</a:t>
            </a:r>
            <a:r>
              <a:rPr lang="tr-TR" dirty="0"/>
              <a:t> CRISPR CAS9 </a:t>
            </a:r>
            <a:r>
              <a:rPr lang="tr-TR" dirty="0" err="1"/>
              <a:t>techology</a:t>
            </a:r>
            <a:r>
              <a:rPr lang="tr-TR" dirty="0"/>
              <a:t> </a:t>
            </a:r>
            <a:r>
              <a:rPr lang="tr-TR" dirty="0" err="1"/>
              <a:t>was</a:t>
            </a:r>
            <a:r>
              <a:rPr lang="tr-TR" dirty="0"/>
              <a:t> </a:t>
            </a:r>
            <a:r>
              <a:rPr lang="tr-TR" dirty="0" err="1"/>
              <a:t>applied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hESCs</a:t>
            </a:r>
            <a:endParaRPr lang="tr-TR" dirty="0"/>
          </a:p>
          <a:p>
            <a:r>
              <a:rPr lang="tr-TR" dirty="0" err="1"/>
              <a:t>Organoids</a:t>
            </a:r>
            <a:r>
              <a:rPr lang="tr-TR" dirty="0"/>
              <a:t> </a:t>
            </a:r>
            <a:r>
              <a:rPr lang="tr-TR" dirty="0" err="1"/>
              <a:t>from</a:t>
            </a:r>
            <a:r>
              <a:rPr lang="tr-TR" dirty="0"/>
              <a:t> </a:t>
            </a:r>
            <a:r>
              <a:rPr lang="tr-TR" dirty="0" err="1"/>
              <a:t>hESCs</a:t>
            </a:r>
            <a:r>
              <a:rPr lang="tr-TR" dirty="0"/>
              <a:t> - </a:t>
            </a:r>
            <a:r>
              <a:rPr lang="tr-TR" dirty="0" err="1"/>
              <a:t>fetal</a:t>
            </a:r>
            <a:r>
              <a:rPr lang="tr-TR" dirty="0"/>
              <a:t> </a:t>
            </a:r>
            <a:r>
              <a:rPr lang="tr-TR" dirty="0" err="1"/>
              <a:t>organogenesis</a:t>
            </a:r>
            <a:r>
              <a:rPr lang="tr-TR" dirty="0"/>
              <a:t> (</a:t>
            </a:r>
            <a:r>
              <a:rPr lang="tr-TR" dirty="0" err="1"/>
              <a:t>Takasato</a:t>
            </a:r>
            <a:r>
              <a:rPr lang="tr-TR" dirty="0"/>
              <a:t> 2015)</a:t>
            </a:r>
          </a:p>
          <a:p>
            <a:r>
              <a:rPr lang="tr-TR" dirty="0">
                <a:solidFill>
                  <a:srgbClr val="FF0000"/>
                </a:solidFill>
              </a:rPr>
              <a:t>2017-</a:t>
            </a:r>
            <a:r>
              <a:rPr lang="tr-TR" dirty="0"/>
              <a:t> </a:t>
            </a:r>
            <a:r>
              <a:rPr lang="tr-TR" dirty="0" err="1"/>
              <a:t>Chimeric</a:t>
            </a:r>
            <a:r>
              <a:rPr lang="tr-TR" dirty="0"/>
              <a:t> </a:t>
            </a:r>
            <a:r>
              <a:rPr lang="tr-TR" dirty="0" err="1"/>
              <a:t>pig</a:t>
            </a:r>
            <a:r>
              <a:rPr lang="tr-TR" dirty="0"/>
              <a:t> embriyo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hiPSCs</a:t>
            </a:r>
            <a:r>
              <a:rPr lang="tr-TR" dirty="0"/>
              <a:t> (</a:t>
            </a:r>
            <a:r>
              <a:rPr lang="tr-TR" dirty="0" err="1"/>
              <a:t>Wu</a:t>
            </a:r>
            <a:r>
              <a:rPr lang="tr-TR" dirty="0"/>
              <a:t> et al)</a:t>
            </a:r>
          </a:p>
          <a:p>
            <a:r>
              <a:rPr lang="tr-TR" dirty="0">
                <a:solidFill>
                  <a:srgbClr val="FF0000"/>
                </a:solidFill>
              </a:rPr>
              <a:t>2017</a:t>
            </a:r>
            <a:r>
              <a:rPr lang="tr-TR" dirty="0"/>
              <a:t>-iPSC </a:t>
            </a:r>
            <a:r>
              <a:rPr lang="tr-TR" dirty="0" err="1"/>
              <a:t>derived</a:t>
            </a:r>
            <a:r>
              <a:rPr lang="tr-TR" dirty="0"/>
              <a:t> </a:t>
            </a:r>
            <a:r>
              <a:rPr lang="tr-TR" dirty="0" err="1"/>
              <a:t>Retinal</a:t>
            </a:r>
            <a:r>
              <a:rPr lang="tr-TR" dirty="0"/>
              <a:t> </a:t>
            </a:r>
            <a:r>
              <a:rPr lang="tr-TR" dirty="0" err="1"/>
              <a:t>cells</a:t>
            </a:r>
            <a:r>
              <a:rPr lang="tr-TR" dirty="0"/>
              <a:t> </a:t>
            </a:r>
            <a:r>
              <a:rPr lang="tr-TR" dirty="0" err="1"/>
              <a:t>transplanted</a:t>
            </a:r>
            <a:r>
              <a:rPr lang="tr-TR" dirty="0"/>
              <a:t> in a </a:t>
            </a:r>
            <a:r>
              <a:rPr lang="tr-TR" dirty="0" err="1"/>
              <a:t>patient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Macular</a:t>
            </a:r>
            <a:r>
              <a:rPr lang="tr-TR" dirty="0"/>
              <a:t> </a:t>
            </a:r>
            <a:r>
              <a:rPr lang="tr-TR" dirty="0" err="1"/>
              <a:t>degeneration</a:t>
            </a:r>
            <a:r>
              <a:rPr lang="tr-TR" dirty="0"/>
              <a:t> (Mandal et al)</a:t>
            </a:r>
          </a:p>
          <a:p>
            <a:r>
              <a:rPr lang="tr-TR" dirty="0">
                <a:solidFill>
                  <a:srgbClr val="FF0000"/>
                </a:solidFill>
              </a:rPr>
              <a:t>2018</a:t>
            </a:r>
            <a:r>
              <a:rPr lang="tr-TR" dirty="0"/>
              <a:t>-Nuclear transfer </a:t>
            </a:r>
            <a:r>
              <a:rPr lang="tr-TR" dirty="0" err="1"/>
              <a:t>stem</a:t>
            </a:r>
            <a:r>
              <a:rPr lang="tr-TR" dirty="0"/>
              <a:t> </a:t>
            </a:r>
            <a:r>
              <a:rPr lang="tr-TR" dirty="0" err="1"/>
              <a:t>cells</a:t>
            </a:r>
            <a:r>
              <a:rPr lang="tr-TR" dirty="0"/>
              <a:t> </a:t>
            </a:r>
            <a:r>
              <a:rPr lang="tr-TR" dirty="0" err="1"/>
              <a:t>used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clone</a:t>
            </a:r>
            <a:r>
              <a:rPr lang="tr-TR" dirty="0"/>
              <a:t> </a:t>
            </a:r>
            <a:r>
              <a:rPr lang="tr-TR" dirty="0" err="1"/>
              <a:t>monkeys</a:t>
            </a:r>
            <a:r>
              <a:rPr lang="tr-TR" dirty="0"/>
              <a:t> (</a:t>
            </a:r>
            <a:r>
              <a:rPr lang="tr-TR" dirty="0" err="1"/>
              <a:t>Liu</a:t>
            </a:r>
            <a:r>
              <a:rPr lang="tr-TR" dirty="0"/>
              <a:t> 2018)</a:t>
            </a:r>
          </a:p>
          <a:p>
            <a:r>
              <a:rPr lang="tr-TR" dirty="0">
                <a:solidFill>
                  <a:srgbClr val="FF0000"/>
                </a:solidFill>
              </a:rPr>
              <a:t>2018-</a:t>
            </a:r>
            <a:r>
              <a:rPr lang="tr-TR" dirty="0"/>
              <a:t> CRISPR </a:t>
            </a:r>
            <a:r>
              <a:rPr lang="tr-TR" dirty="0" err="1"/>
              <a:t>used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germline</a:t>
            </a:r>
            <a:r>
              <a:rPr lang="tr-TR" dirty="0"/>
              <a:t> </a:t>
            </a:r>
            <a:r>
              <a:rPr lang="tr-TR" dirty="0" err="1"/>
              <a:t>editing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genetically</a:t>
            </a:r>
            <a:r>
              <a:rPr lang="tr-TR" dirty="0"/>
              <a:t> </a:t>
            </a:r>
            <a:r>
              <a:rPr lang="tr-TR" dirty="0" err="1"/>
              <a:t>alter</a:t>
            </a:r>
            <a:r>
              <a:rPr lang="tr-TR" dirty="0"/>
              <a:t> </a:t>
            </a:r>
            <a:r>
              <a:rPr lang="tr-TR" dirty="0" err="1"/>
              <a:t>twins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prevent</a:t>
            </a:r>
            <a:r>
              <a:rPr lang="tr-TR" dirty="0"/>
              <a:t> HIV </a:t>
            </a:r>
            <a:r>
              <a:rPr lang="tr-TR" dirty="0" err="1"/>
              <a:t>infection</a:t>
            </a:r>
            <a:r>
              <a:rPr lang="tr-TR" dirty="0"/>
              <a:t> (</a:t>
            </a:r>
            <a:r>
              <a:rPr lang="tr-TR" dirty="0" err="1"/>
              <a:t>ethical</a:t>
            </a:r>
            <a:r>
              <a:rPr lang="tr-TR" dirty="0"/>
              <a:t>)</a:t>
            </a:r>
          </a:p>
          <a:p>
            <a:endParaRPr lang="tr-TR" dirty="0"/>
          </a:p>
        </p:txBody>
      </p:sp>
      <p:sp>
        <p:nvSpPr>
          <p:cNvPr id="3" name="Dikdörtgen 2"/>
          <p:cNvSpPr/>
          <p:nvPr/>
        </p:nvSpPr>
        <p:spPr>
          <a:xfrm>
            <a:off x="2223265" y="4221088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44677148"/>
      </p:ext>
    </p:extLst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3 </a:t>
            </a:r>
            <a:r>
              <a:rPr lang="tr-TR" dirty="0" err="1" smtClean="0"/>
              <a:t>basic</a:t>
            </a:r>
            <a:r>
              <a:rPr lang="tr-TR" dirty="0" smtClean="0"/>
              <a:t> </a:t>
            </a:r>
            <a:r>
              <a:rPr lang="tr-TR" dirty="0" err="1" smtClean="0"/>
              <a:t>characteristics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stem</a:t>
            </a:r>
            <a:r>
              <a:rPr lang="tr-TR" dirty="0" smtClean="0"/>
              <a:t> </a:t>
            </a:r>
            <a:r>
              <a:rPr lang="tr-TR" dirty="0" err="1" smtClean="0"/>
              <a:t>cells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Stem cells have the ability to continuously divide and differentiate into various other kinds of cells of tissues and organs</a:t>
            </a:r>
          </a:p>
          <a:p>
            <a:endParaRPr lang="en-US" dirty="0" smtClean="0"/>
          </a:p>
          <a:p>
            <a:r>
              <a:rPr lang="tr-TR" dirty="0" smtClean="0"/>
              <a:t>Stem </a:t>
            </a:r>
            <a:r>
              <a:rPr lang="tr-TR" dirty="0" err="1" smtClean="0"/>
              <a:t>cells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unspecialized</a:t>
            </a:r>
            <a:r>
              <a:rPr lang="tr-TR" dirty="0" smtClean="0"/>
              <a:t> «B</a:t>
            </a:r>
            <a:r>
              <a:rPr lang="en-US" dirty="0" smtClean="0"/>
              <a:t>lank </a:t>
            </a:r>
            <a:r>
              <a:rPr lang="tr-TR" dirty="0" smtClean="0"/>
              <a:t>C</a:t>
            </a:r>
            <a:r>
              <a:rPr lang="en-US" dirty="0" smtClean="0"/>
              <a:t>ells</a:t>
            </a:r>
            <a:r>
              <a:rPr lang="tr-TR" dirty="0" smtClean="0"/>
              <a:t>»</a:t>
            </a:r>
            <a:r>
              <a:rPr lang="en-US" dirty="0" smtClean="0"/>
              <a:t> </a:t>
            </a:r>
            <a:endParaRPr lang="tr-TR" dirty="0" smtClean="0"/>
          </a:p>
          <a:p>
            <a:r>
              <a:rPr lang="tr-TR" dirty="0" smtClean="0"/>
              <a:t>Stem </a:t>
            </a:r>
            <a:r>
              <a:rPr lang="tr-TR" dirty="0" err="1" smtClean="0"/>
              <a:t>cells</a:t>
            </a:r>
            <a:r>
              <a:rPr lang="tr-TR" dirty="0" smtClean="0"/>
              <a:t> </a:t>
            </a:r>
            <a:r>
              <a:rPr lang="tr-TR" dirty="0" err="1" smtClean="0"/>
              <a:t>have</a:t>
            </a:r>
            <a:r>
              <a:rPr lang="tr-TR" dirty="0" smtClean="0"/>
              <a:t> </a:t>
            </a:r>
            <a:r>
              <a:rPr lang="en-US" dirty="0" smtClean="0"/>
              <a:t>proliferation and renewal</a:t>
            </a:r>
            <a:r>
              <a:rPr lang="tr-TR" dirty="0" smtClean="0"/>
              <a:t> </a:t>
            </a:r>
            <a:r>
              <a:rPr lang="tr-TR" dirty="0" err="1" smtClean="0"/>
              <a:t>capability</a:t>
            </a:r>
            <a:r>
              <a:rPr lang="tr-TR" dirty="0" smtClean="0"/>
              <a:t> (</a:t>
            </a:r>
            <a:r>
              <a:rPr lang="en-US" dirty="0" smtClean="0"/>
              <a:t>dividing and renewing themselves for long periods</a:t>
            </a:r>
            <a:r>
              <a:rPr lang="tr-TR" dirty="0" smtClean="0"/>
              <a:t>)</a:t>
            </a:r>
            <a:r>
              <a:rPr lang="en-US" dirty="0" smtClean="0"/>
              <a:t> </a:t>
            </a:r>
            <a:endParaRPr lang="tr-TR" dirty="0" smtClean="0"/>
          </a:p>
          <a:p>
            <a:r>
              <a:rPr lang="tr-TR" dirty="0" smtClean="0"/>
              <a:t>Stem </a:t>
            </a:r>
            <a:r>
              <a:rPr lang="tr-TR" dirty="0" err="1" smtClean="0"/>
              <a:t>cells</a:t>
            </a:r>
            <a:r>
              <a:rPr lang="tr-TR" dirty="0" smtClean="0"/>
              <a:t> </a:t>
            </a:r>
            <a:r>
              <a:rPr lang="tr-TR" dirty="0" err="1" smtClean="0"/>
              <a:t>have</a:t>
            </a:r>
            <a:r>
              <a:rPr lang="en-US" dirty="0" smtClean="0"/>
              <a:t> differentiation</a:t>
            </a:r>
            <a:r>
              <a:rPr lang="tr-TR" dirty="0" smtClean="0"/>
              <a:t>  </a:t>
            </a:r>
            <a:r>
              <a:rPr lang="tr-TR" dirty="0" err="1" smtClean="0"/>
              <a:t>capacity</a:t>
            </a:r>
            <a:r>
              <a:rPr lang="tr-TR" dirty="0" smtClean="0"/>
              <a:t> </a:t>
            </a:r>
            <a:r>
              <a:rPr lang="en-US" dirty="0" smtClean="0"/>
              <a:t>to give rise to specialized cell types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272868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9743" y="626382"/>
            <a:ext cx="10515600" cy="58118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Stem cells can be classified into </a:t>
            </a:r>
            <a:r>
              <a:rPr lang="tr-TR" dirty="0" smtClean="0"/>
              <a:t>3</a:t>
            </a:r>
            <a:r>
              <a:rPr lang="en-US" dirty="0" smtClean="0"/>
              <a:t> </a:t>
            </a:r>
            <a:r>
              <a:rPr lang="tr-TR" dirty="0" smtClean="0"/>
              <a:t>main</a:t>
            </a:r>
            <a:r>
              <a:rPr lang="en-US" dirty="0" smtClean="0"/>
              <a:t> categories based on their ability to differentiate</a:t>
            </a:r>
            <a:r>
              <a:rPr lang="tr-TR" dirty="0" smtClean="0"/>
              <a:t>:</a:t>
            </a:r>
          </a:p>
          <a:p>
            <a:pPr marL="0" indent="0">
              <a:buNone/>
            </a:pPr>
            <a:r>
              <a:rPr lang="en-US" b="1" dirty="0" smtClean="0"/>
              <a:t>Totipotent stem cells</a:t>
            </a:r>
            <a:r>
              <a:rPr lang="tr-TR" b="1" dirty="0" smtClean="0"/>
              <a:t>: </a:t>
            </a:r>
            <a:r>
              <a:rPr lang="tr-TR" dirty="0" err="1" smtClean="0"/>
              <a:t>have</a:t>
            </a:r>
            <a:r>
              <a:rPr lang="tr-TR" dirty="0" smtClean="0"/>
              <a:t> </a:t>
            </a:r>
            <a:r>
              <a:rPr lang="tr-TR" dirty="0" err="1" smtClean="0"/>
              <a:t>unlimited</a:t>
            </a:r>
            <a:r>
              <a:rPr lang="tr-TR" dirty="0" smtClean="0"/>
              <a:t> </a:t>
            </a:r>
            <a:r>
              <a:rPr lang="tr-TR" dirty="0" err="1" smtClean="0"/>
              <a:t>capacity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have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ability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form </a:t>
            </a:r>
            <a:r>
              <a:rPr lang="tr-TR" dirty="0" err="1" smtClean="0"/>
              <a:t>extrembriyonic</a:t>
            </a:r>
            <a:r>
              <a:rPr lang="tr-TR" dirty="0" smtClean="0"/>
              <a:t> </a:t>
            </a:r>
            <a:r>
              <a:rPr lang="tr-TR" dirty="0" err="1" smtClean="0"/>
              <a:t>membrane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tissues</a:t>
            </a:r>
            <a:r>
              <a:rPr lang="tr-TR" dirty="0" smtClean="0"/>
              <a:t>. </a:t>
            </a:r>
            <a:r>
              <a:rPr lang="tr-TR" dirty="0" err="1" smtClean="0"/>
              <a:t>After</a:t>
            </a:r>
            <a:r>
              <a:rPr lang="tr-TR" dirty="0" smtClean="0"/>
              <a:t> </a:t>
            </a:r>
            <a:r>
              <a:rPr lang="tr-TR" dirty="0" err="1" smtClean="0"/>
              <a:t>fertilization</a:t>
            </a:r>
            <a:r>
              <a:rPr lang="tr-TR" dirty="0" smtClean="0"/>
              <a:t>, </a:t>
            </a:r>
            <a:r>
              <a:rPr lang="tr-TR" dirty="0" err="1" smtClean="0"/>
              <a:t>each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blastomers</a:t>
            </a:r>
            <a:r>
              <a:rPr lang="tr-TR" dirty="0" smtClean="0"/>
              <a:t> can form a </a:t>
            </a:r>
            <a:r>
              <a:rPr lang="tr-TR" dirty="0" err="1" smtClean="0"/>
              <a:t>complete</a:t>
            </a:r>
            <a:r>
              <a:rPr lang="tr-TR" dirty="0" smtClean="0"/>
              <a:t> </a:t>
            </a:r>
            <a:r>
              <a:rPr lang="tr-TR" dirty="0" err="1" smtClean="0"/>
              <a:t>organism</a:t>
            </a:r>
            <a:endParaRPr lang="tr-TR" dirty="0" smtClean="0"/>
          </a:p>
          <a:p>
            <a:pPr marL="0" indent="0">
              <a:buNone/>
            </a:pPr>
            <a:r>
              <a:rPr lang="en-US" b="1" dirty="0" smtClean="0"/>
              <a:t>Pluripotent stem cells</a:t>
            </a:r>
            <a:r>
              <a:rPr lang="tr-TR" b="1" dirty="0" smtClean="0"/>
              <a:t>: </a:t>
            </a:r>
            <a:r>
              <a:rPr lang="en-US" dirty="0" smtClean="0"/>
              <a:t>are</a:t>
            </a:r>
            <a:r>
              <a:rPr lang="tr-TR" dirty="0" smtClean="0"/>
              <a:t> </a:t>
            </a:r>
            <a:r>
              <a:rPr lang="en-US" dirty="0" smtClean="0"/>
              <a:t>found only in early embryos</a:t>
            </a:r>
            <a:r>
              <a:rPr lang="tr-TR" dirty="0" smtClean="0"/>
              <a:t>, </a:t>
            </a:r>
            <a:r>
              <a:rPr lang="tr-TR" dirty="0" err="1" smtClean="0"/>
              <a:t>have</a:t>
            </a:r>
            <a:r>
              <a:rPr lang="tr-TR" dirty="0" smtClean="0"/>
              <a:t> </a:t>
            </a:r>
            <a:r>
              <a:rPr lang="tr-TR" dirty="0" err="1" smtClean="0"/>
              <a:t>capable</a:t>
            </a:r>
            <a:r>
              <a:rPr lang="tr-TR" dirty="0" smtClean="0"/>
              <a:t> of </a:t>
            </a:r>
            <a:r>
              <a:rPr lang="tr-TR" dirty="0" err="1" smtClean="0"/>
              <a:t>giving</a:t>
            </a:r>
            <a:r>
              <a:rPr lang="tr-TR" dirty="0" smtClean="0"/>
              <a:t> </a:t>
            </a:r>
            <a:r>
              <a:rPr lang="tr-TR" dirty="0" err="1" smtClean="0"/>
              <a:t>rise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most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cells</a:t>
            </a:r>
            <a:r>
              <a:rPr lang="tr-TR" dirty="0" smtClean="0"/>
              <a:t> , but not </a:t>
            </a:r>
            <a:r>
              <a:rPr lang="tr-TR" dirty="0" err="1" smtClean="0"/>
              <a:t>all</a:t>
            </a:r>
            <a:r>
              <a:rPr lang="tr-TR" dirty="0" smtClean="0"/>
              <a:t>, </a:t>
            </a:r>
            <a:r>
              <a:rPr lang="tr-TR" dirty="0" err="1" smtClean="0"/>
              <a:t>tissue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organism</a:t>
            </a:r>
            <a:r>
              <a:rPr lang="tr-TR" dirty="0" smtClean="0"/>
              <a:t>. 5th </a:t>
            </a:r>
            <a:r>
              <a:rPr lang="tr-TR" dirty="0" err="1" smtClean="0"/>
              <a:t>day</a:t>
            </a:r>
            <a:r>
              <a:rPr lang="tr-TR" dirty="0" smtClean="0"/>
              <a:t> </a:t>
            </a:r>
            <a:r>
              <a:rPr lang="tr-TR" dirty="0" err="1" smtClean="0"/>
              <a:t>blastocyst</a:t>
            </a:r>
            <a:r>
              <a:rPr lang="tr-TR" dirty="0" smtClean="0"/>
              <a:t> </a:t>
            </a:r>
            <a:r>
              <a:rPr lang="tr-TR" dirty="0" err="1" smtClean="0"/>
              <a:t>inner</a:t>
            </a:r>
            <a:r>
              <a:rPr lang="tr-TR" dirty="0" smtClean="0"/>
              <a:t> </a:t>
            </a:r>
            <a:r>
              <a:rPr lang="tr-TR" dirty="0" err="1" smtClean="0"/>
              <a:t>cell</a:t>
            </a:r>
            <a:r>
              <a:rPr lang="tr-TR" dirty="0" smtClean="0"/>
              <a:t> </a:t>
            </a:r>
            <a:r>
              <a:rPr lang="tr-TR" dirty="0" err="1" smtClean="0"/>
              <a:t>mass</a:t>
            </a:r>
            <a:r>
              <a:rPr lang="tr-TR" dirty="0" smtClean="0"/>
              <a:t> </a:t>
            </a:r>
            <a:r>
              <a:rPr lang="tr-TR" dirty="0" err="1" smtClean="0"/>
              <a:t>have</a:t>
            </a:r>
            <a:r>
              <a:rPr lang="tr-TR" dirty="0" smtClean="0"/>
              <a:t> </a:t>
            </a:r>
            <a:r>
              <a:rPr lang="tr-TR" dirty="0" err="1" smtClean="0"/>
              <a:t>almost</a:t>
            </a:r>
            <a:r>
              <a:rPr lang="tr-TR" dirty="0" smtClean="0"/>
              <a:t> </a:t>
            </a:r>
            <a:r>
              <a:rPr lang="tr-TR" dirty="0" err="1" smtClean="0"/>
              <a:t>undifferantiated</a:t>
            </a:r>
            <a:r>
              <a:rPr lang="tr-TR" dirty="0" smtClean="0"/>
              <a:t> 100 </a:t>
            </a:r>
            <a:r>
              <a:rPr lang="tr-TR" dirty="0" err="1" smtClean="0"/>
              <a:t>cells</a:t>
            </a:r>
            <a:r>
              <a:rPr lang="tr-TR" dirty="0" smtClean="0"/>
              <a:t>. </a:t>
            </a:r>
            <a:r>
              <a:rPr lang="tr-TR" dirty="0" err="1" smtClean="0"/>
              <a:t>These</a:t>
            </a:r>
            <a:r>
              <a:rPr lang="tr-TR" dirty="0" smtClean="0"/>
              <a:t> </a:t>
            </a:r>
            <a:r>
              <a:rPr lang="tr-TR" dirty="0" err="1" smtClean="0"/>
              <a:t>cells</a:t>
            </a:r>
            <a:r>
              <a:rPr lang="tr-TR" dirty="0" smtClean="0"/>
              <a:t> </a:t>
            </a:r>
            <a:r>
              <a:rPr lang="tr-TR" dirty="0" err="1" smtClean="0"/>
              <a:t>give</a:t>
            </a:r>
            <a:r>
              <a:rPr lang="tr-TR" dirty="0" smtClean="0"/>
              <a:t> </a:t>
            </a:r>
            <a:r>
              <a:rPr lang="tr-TR" dirty="0" err="1" smtClean="0"/>
              <a:t>rise</a:t>
            </a:r>
            <a:r>
              <a:rPr lang="tr-TR" dirty="0" smtClean="0"/>
              <a:t>  </a:t>
            </a:r>
            <a:r>
              <a:rPr lang="tr-TR" dirty="0" err="1" smtClean="0"/>
              <a:t>more</a:t>
            </a:r>
            <a:r>
              <a:rPr lang="tr-TR" dirty="0" smtClean="0"/>
              <a:t> </a:t>
            </a:r>
            <a:r>
              <a:rPr lang="tr-TR" dirty="0" err="1" smtClean="0"/>
              <a:t>than</a:t>
            </a:r>
            <a:r>
              <a:rPr lang="tr-TR" dirty="0" smtClean="0"/>
              <a:t> 250 </a:t>
            </a:r>
            <a:r>
              <a:rPr lang="tr-TR" dirty="0" err="1" smtClean="0"/>
              <a:t>specialized</a:t>
            </a:r>
            <a:r>
              <a:rPr lang="tr-TR" dirty="0" smtClean="0"/>
              <a:t> </a:t>
            </a:r>
            <a:r>
              <a:rPr lang="tr-TR" dirty="0" err="1" smtClean="0"/>
              <a:t>cell</a:t>
            </a:r>
            <a:r>
              <a:rPr lang="tr-TR" dirty="0" smtClean="0"/>
              <a:t>.</a:t>
            </a:r>
          </a:p>
          <a:p>
            <a:pPr marL="0" indent="0">
              <a:buNone/>
            </a:pPr>
            <a:r>
              <a:rPr lang="en-US" b="1" dirty="0" smtClean="0"/>
              <a:t>Multipotent stem cells</a:t>
            </a:r>
            <a:r>
              <a:rPr lang="tr-TR" b="1" dirty="0" smtClean="0"/>
              <a:t>: </a:t>
            </a:r>
            <a:r>
              <a:rPr lang="en-US" dirty="0" smtClean="0"/>
              <a:t>are derived from fetal tissue, cord blood and adult stem cells</a:t>
            </a:r>
            <a:r>
              <a:rPr lang="tr-TR" dirty="0" smtClean="0"/>
              <a:t>, </a:t>
            </a:r>
            <a:r>
              <a:rPr lang="tr-TR" dirty="0" err="1" smtClean="0"/>
              <a:t>their</a:t>
            </a:r>
            <a:r>
              <a:rPr lang="tr-TR" dirty="0" smtClean="0"/>
              <a:t> </a:t>
            </a:r>
            <a:r>
              <a:rPr lang="tr-TR" dirty="0" err="1" smtClean="0"/>
              <a:t>ability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differentiate</a:t>
            </a:r>
            <a:r>
              <a:rPr lang="tr-TR" dirty="0" smtClean="0"/>
              <a:t> is </a:t>
            </a:r>
            <a:r>
              <a:rPr lang="tr-TR" dirty="0" err="1" smtClean="0"/>
              <a:t>limited</a:t>
            </a:r>
            <a:r>
              <a:rPr lang="tr-TR" dirty="0" smtClean="0"/>
              <a:t> </a:t>
            </a:r>
            <a:r>
              <a:rPr lang="tr-TR" dirty="0" err="1" smtClean="0"/>
              <a:t>than</a:t>
            </a:r>
            <a:r>
              <a:rPr lang="tr-TR" dirty="0" smtClean="0"/>
              <a:t> </a:t>
            </a:r>
            <a:r>
              <a:rPr lang="tr-TR" dirty="0" err="1" smtClean="0"/>
              <a:t>pluripotent</a:t>
            </a:r>
            <a:r>
              <a:rPr lang="tr-TR" dirty="0" smtClean="0"/>
              <a:t> </a:t>
            </a:r>
            <a:r>
              <a:rPr lang="tr-TR" dirty="0" err="1" smtClean="0"/>
              <a:t>stem</a:t>
            </a:r>
            <a:r>
              <a:rPr lang="tr-TR" dirty="0" smtClean="0"/>
              <a:t> </a:t>
            </a:r>
            <a:r>
              <a:rPr lang="tr-TR" dirty="0" err="1" smtClean="0"/>
              <a:t>cells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0389415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Sources of stem cells</a:t>
            </a:r>
            <a:br>
              <a:rPr lang="en-US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1. </a:t>
            </a:r>
            <a:r>
              <a:rPr lang="en-US" dirty="0" smtClean="0"/>
              <a:t>Embryonic stem cells </a:t>
            </a:r>
          </a:p>
          <a:p>
            <a:pPr marL="0" indent="0">
              <a:buNone/>
            </a:pPr>
            <a:r>
              <a:rPr lang="tr-TR" dirty="0" smtClean="0"/>
              <a:t>2. </a:t>
            </a:r>
            <a:r>
              <a:rPr lang="en-US" dirty="0" smtClean="0"/>
              <a:t>Fetal stem cells are isolated from the germline tissues that will make up the gonads of aborted fetuses.</a:t>
            </a:r>
          </a:p>
          <a:p>
            <a:pPr marL="0" indent="0">
              <a:buNone/>
            </a:pPr>
            <a:r>
              <a:rPr lang="tr-TR" dirty="0" smtClean="0"/>
              <a:t>3. </a:t>
            </a:r>
            <a:r>
              <a:rPr lang="en-US" dirty="0" smtClean="0"/>
              <a:t>Umbilical cord stem cells</a:t>
            </a:r>
          </a:p>
          <a:p>
            <a:pPr marL="0" indent="0">
              <a:buNone/>
            </a:pPr>
            <a:r>
              <a:rPr lang="tr-TR" dirty="0" smtClean="0"/>
              <a:t>4. </a:t>
            </a:r>
            <a:r>
              <a:rPr lang="en-US" dirty="0" smtClean="0"/>
              <a:t>Placenta derived stem cells</a:t>
            </a:r>
          </a:p>
          <a:p>
            <a:pPr marL="0" indent="0">
              <a:buNone/>
            </a:pPr>
            <a:r>
              <a:rPr lang="tr-TR" dirty="0" smtClean="0"/>
              <a:t>5. </a:t>
            </a:r>
            <a:r>
              <a:rPr lang="en-US" dirty="0" smtClean="0"/>
              <a:t>Adult stem cells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364485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</TotalTime>
  <Words>474</Words>
  <Application>Microsoft Office PowerPoint</Application>
  <PresentationFormat>Geniş ekran</PresentationFormat>
  <Paragraphs>40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Teması</vt:lpstr>
      <vt:lpstr>PowerPoint Sunusu</vt:lpstr>
      <vt:lpstr>PowerPoint Sunusu</vt:lpstr>
      <vt:lpstr>PowerPoint Sunusu</vt:lpstr>
      <vt:lpstr>3 basic characteristics of the stem cells</vt:lpstr>
      <vt:lpstr>PowerPoint Sunusu</vt:lpstr>
      <vt:lpstr>Sources of stem cells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A.SUNGUROGLU</dc:creator>
  <cp:lastModifiedBy>A.SUNGUROGLU</cp:lastModifiedBy>
  <cp:revision>7</cp:revision>
  <dcterms:created xsi:type="dcterms:W3CDTF">2020-06-16T11:45:03Z</dcterms:created>
  <dcterms:modified xsi:type="dcterms:W3CDTF">2020-06-24T12:29:54Z</dcterms:modified>
</cp:coreProperties>
</file>