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421" r:id="rId3"/>
    <p:sldId id="396" r:id="rId4"/>
    <p:sldId id="397" r:id="rId5"/>
    <p:sldId id="398" r:id="rId6"/>
    <p:sldId id="418" r:id="rId7"/>
    <p:sldId id="399" r:id="rId8"/>
    <p:sldId id="400" r:id="rId9"/>
    <p:sldId id="401" r:id="rId10"/>
    <p:sldId id="402" r:id="rId11"/>
    <p:sldId id="405" r:id="rId12"/>
    <p:sldId id="419" r:id="rId13"/>
    <p:sldId id="407" r:id="rId14"/>
    <p:sldId id="409" r:id="rId15"/>
    <p:sldId id="42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5BECE4-BCAF-4A15-B578-083E3E2F2A9A}" type="datetimeFigureOut">
              <a:rPr lang="tr-TR" smtClean="0"/>
              <a:t>31.01.2020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BBD9A8-0979-4088-B5FA-10CF32210383}" type="slidenum">
              <a:rPr lang="tr-TR" smtClean="0"/>
              <a:t>‹#›</a:t>
            </a:fld>
            <a:endParaRPr lang="tr-TR"/>
          </a:p>
        </p:txBody>
      </p:sp>
    </p:spTree>
    <p:extLst>
      <p:ext uri="{BB962C8B-B14F-4D97-AF65-F5344CB8AC3E}">
        <p14:creationId xmlns:p14="http://schemas.microsoft.com/office/powerpoint/2010/main" val="361943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37D74F1-88ED-4547-B57B-76CEEAC7CBDA}" type="datetimeFigureOut">
              <a:rPr lang="tr-TR" smtClean="0"/>
              <a:pPr/>
              <a:t>31.01.2020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0CC5590-9574-4B74-A1E2-7B4C3F66433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7D74F1-88ED-4547-B57B-76CEEAC7CBDA}" type="datetimeFigureOut">
              <a:rPr lang="tr-TR" smtClean="0"/>
              <a:pPr/>
              <a:t>31.01.2020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CC5590-9574-4B74-A1E2-7B4C3F66433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2204864"/>
            <a:ext cx="7200800" cy="1656184"/>
          </a:xfrm>
        </p:spPr>
        <p:txBody>
          <a:bodyPr>
            <a:noAutofit/>
          </a:bodyPr>
          <a:lstStyle/>
          <a:p>
            <a:r>
              <a:rPr lang="tr-TR" sz="6000" b="1" dirty="0" smtClean="0">
                <a:solidFill>
                  <a:srgbClr val="7030A0"/>
                </a:solidFill>
                <a:latin typeface="Times New Roman" pitchFamily="18" charset="0"/>
                <a:cs typeface="Times New Roman" pitchFamily="18" charset="0"/>
              </a:rPr>
              <a:t>EĞİTİM HUKUKU</a:t>
            </a:r>
            <a:endParaRPr lang="tr-TR" sz="6000" b="1" dirty="0">
              <a:solidFill>
                <a:srgbClr val="7030A0"/>
              </a:solidFill>
              <a:latin typeface="Times New Roman" pitchFamily="18" charset="0"/>
              <a:cs typeface="Times New Roman" pitchFamily="18" charset="0"/>
            </a:endParaRPr>
          </a:p>
        </p:txBody>
      </p:sp>
      <p:sp>
        <p:nvSpPr>
          <p:cNvPr id="3" name="Metin kutusu 2"/>
          <p:cNvSpPr txBox="1"/>
          <p:nvPr/>
        </p:nvSpPr>
        <p:spPr>
          <a:xfrm>
            <a:off x="6228184" y="4725144"/>
            <a:ext cx="2342949" cy="369332"/>
          </a:xfrm>
          <a:prstGeom prst="rect">
            <a:avLst/>
          </a:prstGeom>
          <a:noFill/>
        </p:spPr>
        <p:txBody>
          <a:bodyPr wrap="none" rtlCol="0">
            <a:spAutoFit/>
          </a:bodyPr>
          <a:lstStyle/>
          <a:p>
            <a:r>
              <a:rPr lang="tr-TR" b="1" dirty="0" smtClean="0"/>
              <a:t>DOÇ.DR. PELİN TAŞKIN</a:t>
            </a:r>
            <a:endParaRPr lang="tr-T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1143000"/>
          </a:xfrm>
        </p:spPr>
        <p:txBody>
          <a:bodyPr>
            <a:normAutofit/>
          </a:bodyPr>
          <a:lstStyle/>
          <a:p>
            <a:r>
              <a:rPr lang="tr-TR" b="1" dirty="0" smtClean="0">
                <a:solidFill>
                  <a:srgbClr val="7030A0"/>
                </a:solidFill>
                <a:latin typeface="Times New Roman" pitchFamily="18" charset="0"/>
                <a:cs typeface="Times New Roman" pitchFamily="18" charset="0"/>
              </a:rPr>
              <a:t>Okul Yöneticisinin Hakları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23235" y="1145591"/>
            <a:ext cx="8229600" cy="5523769"/>
          </a:xfrm>
        </p:spPr>
        <p:txBody>
          <a:bodyPr>
            <a:noAutofit/>
          </a:bodyPr>
          <a:lstStyle/>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Öğretmenlere </a:t>
            </a:r>
            <a:r>
              <a:rPr lang="tr-TR" sz="2200" dirty="0">
                <a:latin typeface="Arial" panose="020B0604020202020204" pitchFamily="34" charset="0"/>
                <a:cs typeface="Arial" panose="020B0604020202020204" pitchFamily="34" charset="0"/>
              </a:rPr>
              <a:t>sağlanan tüm hakların yanı sıra okul yöneticilerine ek dersler açısından bir ayrıcalık tanınmıştır. </a:t>
            </a:r>
            <a:endParaRPr lang="tr-TR" sz="22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Şöyle </a:t>
            </a:r>
            <a:r>
              <a:rPr lang="tr-TR" sz="2200" dirty="0">
                <a:latin typeface="Arial" panose="020B0604020202020204" pitchFamily="34" charset="0"/>
                <a:cs typeface="Arial" panose="020B0604020202020204" pitchFamily="34" charset="0"/>
              </a:rPr>
              <a:t>ki, MEB Yönetici ve Öğretmenlerinin Ders ve Ek Ders Saatlerine İlişkin Karar’ın 5. maddesi uyarınca örgün ve yaygın eğitim kurumlarının </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müdürü, müdür başyardımcısı ve müdür yardımcıları haftada altı saat ders okutmakla yükümlüdürler</a:t>
            </a:r>
            <a:r>
              <a:rPr lang="tr-TR" sz="2200" dirty="0">
                <a:latin typeface="Arial" panose="020B0604020202020204" pitchFamily="34" charset="0"/>
                <a:cs typeface="Arial" panose="020B0604020202020204" pitchFamily="34" charset="0"/>
              </a:rPr>
              <a:t>. </a:t>
            </a:r>
            <a:endParaRPr lang="tr-TR" sz="22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Okul </a:t>
            </a:r>
            <a:r>
              <a:rPr lang="tr-TR" sz="2200" dirty="0">
                <a:latin typeface="Arial" panose="020B0604020202020204" pitchFamily="34" charset="0"/>
                <a:cs typeface="Arial" panose="020B0604020202020204" pitchFamily="34" charset="0"/>
              </a:rPr>
              <a:t>yöneticileri eğitim ve öğretim hizmetleri sınıfında yer aldıkları ve asıl görevleri öğretmenlik olduğu için belirlenen saatler çerçevesinde derslere girmeleri</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zorunlu </a:t>
            </a:r>
            <a:r>
              <a:rPr lang="tr-TR" sz="2200" dirty="0">
                <a:latin typeface="Arial" panose="020B0604020202020204" pitchFamily="34" charset="0"/>
                <a:cs typeface="Arial" panose="020B0604020202020204" pitchFamily="34" charset="0"/>
              </a:rPr>
              <a:t>görülmüştür. </a:t>
            </a:r>
            <a:endParaRPr lang="tr-TR" sz="22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Aynı </a:t>
            </a:r>
            <a:r>
              <a:rPr lang="tr-TR" sz="2200" dirty="0">
                <a:latin typeface="Arial" panose="020B0604020202020204" pitchFamily="34" charset="0"/>
                <a:cs typeface="Arial" panose="020B0604020202020204" pitchFamily="34" charset="0"/>
              </a:rPr>
              <a:t>maddeye göre okul öncesi ve sınıf öğretmenleri haftada 18 saat, genel bilgi ve meslek dersleri öğretmenleri haftada 15 saat ve atölye ve </a:t>
            </a:r>
            <a:r>
              <a:rPr lang="tr-TR" sz="2200" dirty="0" err="1">
                <a:latin typeface="Arial" panose="020B0604020202020204" pitchFamily="34" charset="0"/>
                <a:cs typeface="Arial" panose="020B0604020202020204" pitchFamily="34" charset="0"/>
              </a:rPr>
              <a:t>laboratuar</a:t>
            </a:r>
            <a:r>
              <a:rPr lang="tr-TR" sz="2200" dirty="0">
                <a:latin typeface="Arial" panose="020B0604020202020204" pitchFamily="34" charset="0"/>
                <a:cs typeface="Arial" panose="020B0604020202020204" pitchFamily="34" charset="0"/>
              </a:rPr>
              <a:t> öğretmenleri haftada 20 saat ders okutmakla yükümlüdür</a:t>
            </a:r>
            <a:r>
              <a:rPr lang="tr-TR" sz="2200" dirty="0" smtClean="0">
                <a:latin typeface="Arial" panose="020B0604020202020204" pitchFamily="34" charset="0"/>
                <a:cs typeface="Arial" panose="020B0604020202020204" pitchFamily="34" charset="0"/>
              </a:rPr>
              <a:t>. </a:t>
            </a: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9387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66484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57200" y="699840"/>
            <a:ext cx="8229600" cy="6041528"/>
          </a:xfrm>
        </p:spPr>
        <p:txBody>
          <a:bodyPr>
            <a:noAutofit/>
          </a:bodyPr>
          <a:lstStyle/>
          <a:p>
            <a:pPr marL="0" indent="0" algn="just">
              <a:spcBef>
                <a:spcPts val="0"/>
              </a:spcBef>
              <a:buNone/>
              <a:tabLst>
                <a:tab pos="0" algn="l"/>
              </a:tabLst>
            </a:pPr>
            <a:r>
              <a:rPr lang="tr-TR" sz="2000" dirty="0" err="1" smtClean="0">
                <a:latin typeface="Arial" panose="020B0604020202020204" pitchFamily="34" charset="0"/>
                <a:cs typeface="Arial" panose="020B0604020202020204" pitchFamily="34" charset="0"/>
              </a:rPr>
              <a:t>OÖİKY’nin</a:t>
            </a:r>
            <a:r>
              <a:rPr lang="tr-TR" sz="2000" dirty="0" smtClean="0">
                <a:latin typeface="Arial" panose="020B0604020202020204" pitchFamily="34" charset="0"/>
                <a:cs typeface="Arial" panose="020B0604020202020204" pitchFamily="34" charset="0"/>
              </a:rPr>
              <a:t> 39</a:t>
            </a:r>
            <a:r>
              <a:rPr lang="tr-TR" sz="2000" dirty="0">
                <a:latin typeface="Arial" panose="020B0604020202020204" pitchFamily="34" charset="0"/>
                <a:cs typeface="Arial" panose="020B0604020202020204" pitchFamily="34" charset="0"/>
              </a:rPr>
              <a:t>. maddesinde okul öncesi eğitim ve ilköğretim kurumlarının ilgili mevzuat hükümleri doğrultusunda diğer çalışanlarla birlikte müdür tarafından yönetileceği belirtilmektedir. Müdür; </a:t>
            </a:r>
            <a:endParaRPr lang="tr-TR" sz="20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000" dirty="0" smtClean="0">
                <a:latin typeface="Arial" panose="020B0604020202020204" pitchFamily="34" charset="0"/>
                <a:cs typeface="Arial" panose="020B0604020202020204" pitchFamily="34" charset="0"/>
              </a:rPr>
              <a:t>okulun </a:t>
            </a:r>
            <a:r>
              <a:rPr lang="tr-TR" sz="2000" dirty="0">
                <a:latin typeface="Arial" panose="020B0604020202020204" pitchFamily="34" charset="0"/>
                <a:cs typeface="Arial" panose="020B0604020202020204" pitchFamily="34" charset="0"/>
              </a:rPr>
              <a:t>öğrenci, </a:t>
            </a:r>
            <a:endParaRPr lang="tr-TR" sz="20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000" dirty="0" smtClean="0">
                <a:latin typeface="Arial" panose="020B0604020202020204" pitchFamily="34" charset="0"/>
                <a:cs typeface="Arial" panose="020B0604020202020204" pitchFamily="34" charset="0"/>
              </a:rPr>
              <a:t>her </a:t>
            </a:r>
            <a:r>
              <a:rPr lang="tr-TR" sz="2000" dirty="0">
                <a:latin typeface="Arial" panose="020B0604020202020204" pitchFamily="34" charset="0"/>
                <a:cs typeface="Arial" panose="020B0604020202020204" pitchFamily="34" charset="0"/>
              </a:rPr>
              <a:t>türlü eğitim ve öğretim, </a:t>
            </a:r>
            <a:endParaRPr lang="tr-TR" sz="20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yönetim</a:t>
            </a:r>
            <a:r>
              <a:rPr lang="tr-TR" sz="1800" dirty="0">
                <a:latin typeface="Arial" panose="020B0604020202020204" pitchFamily="34" charset="0"/>
                <a:cs typeface="Arial" panose="020B0604020202020204" pitchFamily="34" charset="0"/>
              </a:rPr>
              <a:t>,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personel</a:t>
            </a:r>
            <a:r>
              <a:rPr lang="tr-TR" sz="1800" dirty="0">
                <a:latin typeface="Arial" panose="020B0604020202020204" pitchFamily="34" charset="0"/>
                <a:cs typeface="Arial" panose="020B0604020202020204" pitchFamily="34" charset="0"/>
              </a:rPr>
              <a:t>,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tahakkuk</a:t>
            </a:r>
            <a:r>
              <a:rPr lang="tr-TR" sz="1800" dirty="0">
                <a:latin typeface="Arial" panose="020B0604020202020204" pitchFamily="34" charset="0"/>
                <a:cs typeface="Arial" panose="020B0604020202020204" pitchFamily="34" charset="0"/>
              </a:rPr>
              <a:t>,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taşınır </a:t>
            </a:r>
            <a:r>
              <a:rPr lang="tr-TR" sz="1800" dirty="0">
                <a:latin typeface="Arial" panose="020B0604020202020204" pitchFamily="34" charset="0"/>
                <a:cs typeface="Arial" panose="020B0604020202020204" pitchFamily="34" charset="0"/>
              </a:rPr>
              <a:t>mal,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yazışma</a:t>
            </a:r>
            <a:r>
              <a:rPr lang="tr-TR" sz="1800" dirty="0">
                <a:latin typeface="Arial" panose="020B0604020202020204" pitchFamily="34" charset="0"/>
                <a:cs typeface="Arial" panose="020B0604020202020204" pitchFamily="34" charset="0"/>
              </a:rPr>
              <a:t>,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eğitici </a:t>
            </a:r>
            <a:r>
              <a:rPr lang="tr-TR" sz="1800" dirty="0">
                <a:latin typeface="Arial" panose="020B0604020202020204" pitchFamily="34" charset="0"/>
                <a:cs typeface="Arial" panose="020B0604020202020204" pitchFamily="34" charset="0"/>
              </a:rPr>
              <a:t>ve sosyal etkinlikler,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yatılılık</a:t>
            </a:r>
            <a:r>
              <a:rPr lang="tr-TR" sz="1800" dirty="0">
                <a:latin typeface="Arial" panose="020B0604020202020204" pitchFamily="34" charset="0"/>
                <a:cs typeface="Arial" panose="020B0604020202020204" pitchFamily="34" charset="0"/>
              </a:rPr>
              <a:t>,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bursluluk</a:t>
            </a:r>
            <a:r>
              <a:rPr lang="tr-TR" sz="1800" dirty="0">
                <a:latin typeface="Arial" panose="020B0604020202020204" pitchFamily="34" charset="0"/>
                <a:cs typeface="Arial" panose="020B0604020202020204" pitchFamily="34" charset="0"/>
              </a:rPr>
              <a:t>,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taşımalı </a:t>
            </a:r>
            <a:r>
              <a:rPr lang="tr-TR" sz="1800" dirty="0">
                <a:latin typeface="Arial" panose="020B0604020202020204" pitchFamily="34" charset="0"/>
                <a:cs typeface="Arial" panose="020B0604020202020204" pitchFamily="34" charset="0"/>
              </a:rPr>
              <a:t>eğitim,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güvenlik</a:t>
            </a:r>
            <a:r>
              <a:rPr lang="tr-TR" sz="1800" dirty="0">
                <a:latin typeface="Arial" panose="020B0604020202020204" pitchFamily="34" charset="0"/>
                <a:cs typeface="Arial" panose="020B0604020202020204" pitchFamily="34" charset="0"/>
              </a:rPr>
              <a:t>,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beslenme</a:t>
            </a:r>
            <a:r>
              <a:rPr lang="tr-TR" sz="1800" dirty="0">
                <a:latin typeface="Arial" panose="020B0604020202020204" pitchFamily="34" charset="0"/>
                <a:cs typeface="Arial" panose="020B0604020202020204" pitchFamily="34" charset="0"/>
              </a:rPr>
              <a:t>,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bakım</a:t>
            </a:r>
            <a:r>
              <a:rPr lang="tr-TR" sz="1800" dirty="0">
                <a:latin typeface="Arial" panose="020B0604020202020204" pitchFamily="34" charset="0"/>
                <a:cs typeface="Arial" panose="020B0604020202020204" pitchFamily="34" charset="0"/>
              </a:rPr>
              <a:t>, koruma, temizlik, düzen, nöbet, halkla ilişkiler ve benzeri görevler</a:t>
            </a: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a:t>
            </a:r>
          </a:p>
          <a:p>
            <a:pPr algn="just">
              <a:spcBef>
                <a:spcPts val="0"/>
              </a:spcBef>
              <a:tabLst>
                <a:tab pos="0" algn="l"/>
              </a:tabLst>
            </a:pPr>
            <a:r>
              <a:rPr lang="tr-TR" sz="1800" dirty="0" smtClean="0">
                <a:latin typeface="Arial" panose="020B0604020202020204" pitchFamily="34" charset="0"/>
                <a:cs typeface="Arial" panose="020B0604020202020204" pitchFamily="34" charset="0"/>
              </a:rPr>
              <a:t>Bakanlık </a:t>
            </a:r>
            <a:r>
              <a:rPr lang="tr-TR" sz="1800" dirty="0">
                <a:latin typeface="Arial" panose="020B0604020202020204" pitchFamily="34" charset="0"/>
                <a:cs typeface="Arial" panose="020B0604020202020204" pitchFamily="34" charset="0"/>
              </a:rPr>
              <a:t>ve il veya ilçe millî eğitim müdürlüklerince verilen görevler ile </a:t>
            </a:r>
            <a:endParaRPr lang="tr-TR" sz="1800" dirty="0" smtClean="0">
              <a:latin typeface="Arial" panose="020B0604020202020204" pitchFamily="34" charset="0"/>
              <a:cs typeface="Arial" panose="020B0604020202020204" pitchFamily="34" charset="0"/>
            </a:endParaRPr>
          </a:p>
          <a:p>
            <a:pPr algn="just">
              <a:spcBef>
                <a:spcPts val="0"/>
              </a:spcBef>
              <a:tabLst>
                <a:tab pos="0" algn="l"/>
              </a:tabLst>
            </a:pPr>
            <a:r>
              <a:rPr lang="tr-TR" sz="1800" dirty="0" smtClean="0">
                <a:latin typeface="Arial" panose="020B0604020202020204" pitchFamily="34" charset="0"/>
                <a:cs typeface="Arial" panose="020B0604020202020204" pitchFamily="34" charset="0"/>
              </a:rPr>
              <a:t>görev </a:t>
            </a:r>
            <a:r>
              <a:rPr lang="tr-TR" sz="1800" dirty="0">
                <a:latin typeface="Arial" panose="020B0604020202020204" pitchFamily="34" charset="0"/>
                <a:cs typeface="Arial" panose="020B0604020202020204" pitchFamily="34" charset="0"/>
              </a:rPr>
              <a:t>tanımında belirtilen diğer görevlerin </a:t>
            </a:r>
            <a:r>
              <a:rPr lang="tr-TR" sz="2000" dirty="0">
                <a:latin typeface="Arial" panose="020B0604020202020204" pitchFamily="34" charset="0"/>
                <a:cs typeface="Arial" panose="020B0604020202020204" pitchFamily="34" charset="0"/>
              </a:rPr>
              <a:t>yerine getirilmesini sağlamakla yükümlüdür. </a:t>
            </a:r>
          </a:p>
          <a:p>
            <a:pPr marL="0" indent="0" algn="just">
              <a:spcBef>
                <a:spcPts val="0"/>
              </a:spcBef>
              <a:buNone/>
              <a:tabLst>
                <a:tab pos="0" algn="l"/>
              </a:tabLst>
            </a:pP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45559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66484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57200" y="699840"/>
            <a:ext cx="8229600" cy="5523769"/>
          </a:xfrm>
        </p:spPr>
        <p:txBody>
          <a:bodyPr>
            <a:noAutofit/>
          </a:bodyPr>
          <a:lstStyle/>
          <a:p>
            <a:pPr marL="0" indent="0" algn="just">
              <a:spcBef>
                <a:spcPts val="0"/>
              </a:spcBef>
              <a:buNone/>
              <a:tabLst>
                <a:tab pos="0" algn="l"/>
              </a:tabLst>
            </a:pPr>
            <a:r>
              <a:rPr lang="tr-TR" sz="2200" dirty="0" err="1" smtClean="0">
                <a:latin typeface="Arial" panose="020B0604020202020204" pitchFamily="34" charset="0"/>
                <a:cs typeface="Arial" panose="020B0604020202020204" pitchFamily="34" charset="0"/>
              </a:rPr>
              <a:t>OÖİKY’nin</a:t>
            </a:r>
            <a:r>
              <a:rPr lang="tr-TR" sz="2200" dirty="0">
                <a:latin typeface="Arial" panose="020B0604020202020204" pitchFamily="34" charset="0"/>
                <a:cs typeface="Arial" panose="020B0604020202020204" pitchFamily="34" charset="0"/>
              </a:rPr>
              <a:t>, 40. maddesinde müdür başyardımcısı açıklanmış ve görevleri belirtilmiştir. </a:t>
            </a:r>
            <a:endParaRPr lang="tr-TR" sz="22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Müdür </a:t>
            </a:r>
            <a:r>
              <a:rPr lang="tr-TR" sz="2200" dirty="0">
                <a:latin typeface="Arial" panose="020B0604020202020204" pitchFamily="34" charset="0"/>
                <a:cs typeface="Arial" panose="020B0604020202020204" pitchFamily="34" charset="0"/>
              </a:rPr>
              <a:t>başyardımcısı, </a:t>
            </a:r>
            <a:endParaRPr lang="tr-TR" sz="22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müdürün </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olmadığı zamanlarda müdüre vekâlet eden ve </a:t>
            </a:r>
            <a:endParaRPr lang="tr-TR" sz="2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müdürden </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sonra okulun yönetiminde birinci derecede sorumlu olan</a:t>
            </a:r>
            <a:r>
              <a:rPr lang="tr-TR" sz="2200" dirty="0">
                <a:latin typeface="Arial" panose="020B0604020202020204" pitchFamily="34" charset="0"/>
                <a:cs typeface="Arial" panose="020B0604020202020204" pitchFamily="34" charset="0"/>
              </a:rPr>
              <a:t> kişidir. </a:t>
            </a:r>
            <a:endParaRPr lang="tr-TR" sz="22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Müdür </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başyardımcısı, görev tanımında belirtilen görevler ile müdür tarafından verilen görevleri </a:t>
            </a:r>
            <a:r>
              <a:rPr lang="tr-TR" sz="2200" dirty="0">
                <a:latin typeface="Arial" panose="020B0604020202020204" pitchFamily="34" charset="0"/>
                <a:cs typeface="Arial" panose="020B0604020202020204" pitchFamily="34" charset="0"/>
              </a:rPr>
              <a:t>yerine getirir. </a:t>
            </a:r>
            <a:endParaRPr lang="tr-TR" sz="2200" dirty="0" smtClean="0">
              <a:latin typeface="Arial" panose="020B0604020202020204" pitchFamily="34" charset="0"/>
              <a:cs typeface="Arial" panose="020B0604020202020204" pitchFamily="34" charset="0"/>
            </a:endParaRPr>
          </a:p>
          <a:p>
            <a:pPr marL="0" lvl="0" indent="0" algn="just">
              <a:spcBef>
                <a:spcPts val="0"/>
              </a:spcBef>
              <a:buNone/>
              <a:tabLst>
                <a:tab pos="0" algn="l"/>
              </a:tabLst>
            </a:pPr>
            <a:endParaRPr lang="tr-TR" sz="2200" dirty="0" smtClean="0">
              <a:solidFill>
                <a:prstClr val="black"/>
              </a:solidFill>
              <a:latin typeface="Arial" panose="020B0604020202020204" pitchFamily="34" charset="0"/>
              <a:cs typeface="Arial" panose="020B0604020202020204" pitchFamily="34" charset="0"/>
            </a:endParaRPr>
          </a:p>
          <a:p>
            <a:pPr marL="0" lvl="0" indent="0" algn="just">
              <a:spcBef>
                <a:spcPts val="0"/>
              </a:spcBef>
              <a:buNone/>
              <a:tabLst>
                <a:tab pos="0" algn="l"/>
              </a:tabLst>
            </a:pPr>
            <a:r>
              <a:rPr lang="tr-TR" sz="2200" dirty="0" smtClean="0">
                <a:solidFill>
                  <a:prstClr val="black"/>
                </a:solidFill>
                <a:latin typeface="Arial" panose="020B0604020202020204" pitchFamily="34" charset="0"/>
                <a:cs typeface="Arial" panose="020B0604020202020204" pitchFamily="34" charset="0"/>
              </a:rPr>
              <a:t>Bağımsız </a:t>
            </a:r>
            <a:r>
              <a:rPr lang="tr-TR" sz="2200" dirty="0">
                <a:solidFill>
                  <a:prstClr val="black"/>
                </a:solidFill>
                <a:latin typeface="Arial" panose="020B0604020202020204" pitchFamily="34" charset="0"/>
                <a:cs typeface="Arial" panose="020B0604020202020204" pitchFamily="34" charset="0"/>
              </a:rPr>
              <a:t>müdürlüğü bulunmayan ilkokullarda sınıf öğretmenlerinden biri müdür yetkili öğretmen olarak görevlendirilir. Müdür yetkili öğretmen, müdürün görev, yetki ve sorumluluklarını üstlenir</a:t>
            </a:r>
            <a:r>
              <a:rPr lang="tr-TR" sz="2200" dirty="0" smtClean="0">
                <a:solidFill>
                  <a:prstClr val="black"/>
                </a:solidFill>
                <a:latin typeface="Arial" panose="020B0604020202020204" pitchFamily="34" charset="0"/>
                <a:cs typeface="Arial" panose="020B0604020202020204" pitchFamily="34" charset="0"/>
              </a:rPr>
              <a:t>.</a:t>
            </a:r>
            <a:r>
              <a:rPr lang="tr-TR" sz="2200" dirty="0">
                <a:solidFill>
                  <a:prstClr val="black"/>
                </a:solidFill>
                <a:latin typeface="Arial" panose="020B0604020202020204" pitchFamily="34" charset="0"/>
                <a:cs typeface="Arial" panose="020B0604020202020204" pitchFamily="34" charset="0"/>
              </a:rPr>
              <a:t> </a:t>
            </a:r>
            <a:r>
              <a:rPr lang="tr-TR" sz="2200" dirty="0" smtClean="0">
                <a:solidFill>
                  <a:prstClr val="black"/>
                </a:solidFill>
                <a:latin typeface="Arial" panose="020B0604020202020204" pitchFamily="34" charset="0"/>
                <a:cs typeface="Arial" panose="020B0604020202020204" pitchFamily="34" charset="0"/>
              </a:rPr>
              <a:t>(</a:t>
            </a:r>
            <a:r>
              <a:rPr lang="tr-TR" sz="2200" dirty="0" err="1" smtClean="0">
                <a:solidFill>
                  <a:prstClr val="black"/>
                </a:solidFill>
                <a:latin typeface="Arial" panose="020B0604020202020204" pitchFamily="34" charset="0"/>
                <a:cs typeface="Arial" panose="020B0604020202020204" pitchFamily="34" charset="0"/>
              </a:rPr>
              <a:t>OÖİKY’nin</a:t>
            </a:r>
            <a:r>
              <a:rPr lang="tr-TR" sz="2200" dirty="0" smtClean="0">
                <a:solidFill>
                  <a:prstClr val="black"/>
                </a:solidFill>
                <a:latin typeface="Arial" panose="020B0604020202020204" pitchFamily="34" charset="0"/>
                <a:cs typeface="Arial" panose="020B0604020202020204" pitchFamily="34" charset="0"/>
              </a:rPr>
              <a:t> 42). </a:t>
            </a:r>
            <a:endParaRPr lang="tr-TR" sz="2200" dirty="0">
              <a:solidFill>
                <a:prstClr val="black"/>
              </a:solidFill>
              <a:latin typeface="Arial" panose="020B0604020202020204" pitchFamily="34" charset="0"/>
              <a:cs typeface="Arial" panose="020B0604020202020204" pitchFamily="34" charset="0"/>
            </a:endParaRP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5451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66484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57200" y="699840"/>
            <a:ext cx="8229600" cy="5523769"/>
          </a:xfrm>
        </p:spPr>
        <p:txBody>
          <a:bodyPr>
            <a:noAutofit/>
          </a:bodyPr>
          <a:lstStyle/>
          <a:p>
            <a:pPr marL="0" indent="0" algn="just">
              <a:spcBef>
                <a:spcPts val="0"/>
              </a:spcBef>
              <a:buNone/>
              <a:tabLst>
                <a:tab pos="0" algn="l"/>
              </a:tabLst>
            </a:pPr>
            <a:r>
              <a:rPr lang="tr-TR" sz="2200" dirty="0" err="1" smtClean="0">
                <a:latin typeface="Arial" panose="020B0604020202020204" pitchFamily="34" charset="0"/>
                <a:cs typeface="Arial" panose="020B0604020202020204" pitchFamily="34" charset="0"/>
              </a:rPr>
              <a:t>OKY’nin</a:t>
            </a:r>
            <a:r>
              <a:rPr lang="tr-TR" sz="2200" dirty="0" smtClean="0">
                <a:latin typeface="Arial" panose="020B0604020202020204" pitchFamily="34" charset="0"/>
                <a:cs typeface="Arial" panose="020B0604020202020204" pitchFamily="34" charset="0"/>
              </a:rPr>
              <a:t> </a:t>
            </a:r>
            <a:r>
              <a:rPr lang="tr-TR" sz="2200" dirty="0">
                <a:latin typeface="Arial" panose="020B0604020202020204" pitchFamily="34" charset="0"/>
                <a:cs typeface="Arial" panose="020B0604020202020204" pitchFamily="34" charset="0"/>
              </a:rPr>
              <a:t>77. maddesinde öncelikle okul yöneticilerinin genel görevlerine yer verildiği görülmektedir. Buna göre, okul yöneticileri; </a:t>
            </a:r>
          </a:p>
          <a:p>
            <a:pPr marL="706438" algn="just">
              <a:spcBef>
                <a:spcPts val="0"/>
              </a:spcBef>
              <a:tabLst>
                <a:tab pos="363538" algn="l"/>
              </a:tabLst>
            </a:pPr>
            <a:r>
              <a:rPr lang="tr-TR" sz="2200" dirty="0">
                <a:latin typeface="Arial" panose="020B0604020202020204" pitchFamily="34" charset="0"/>
                <a:cs typeface="Arial" panose="020B0604020202020204" pitchFamily="34" charset="0"/>
              </a:rPr>
              <a:t>- Öğretmenlere, öğrencilere, velilere ve çevreye eğitim ve öğretime liderlik yapar.</a:t>
            </a:r>
          </a:p>
          <a:p>
            <a:pPr marL="706438" algn="just">
              <a:spcBef>
                <a:spcPts val="0"/>
              </a:spcBef>
              <a:tabLst>
                <a:tab pos="363538" algn="l"/>
              </a:tabLst>
            </a:pPr>
            <a:r>
              <a:rPr lang="tr-TR" sz="2200" dirty="0">
                <a:latin typeface="Arial" panose="020B0604020202020204" pitchFamily="34" charset="0"/>
                <a:cs typeface="Arial" panose="020B0604020202020204" pitchFamily="34" charset="0"/>
              </a:rPr>
              <a:t>-Verimliliğin artırılmasına, ekip ruhunun oluşturulmasına, okulun çevreyle bütünleşmesine ve kurum kültürünün geliştirilmesine yönelik çalışmalar yapar.</a:t>
            </a:r>
          </a:p>
          <a:p>
            <a:pPr marL="706438" algn="just">
              <a:spcBef>
                <a:spcPts val="0"/>
              </a:spcBef>
              <a:tabLst>
                <a:tab pos="363538" algn="l"/>
              </a:tabLst>
            </a:pPr>
            <a:r>
              <a:rPr lang="tr-TR" sz="2200" dirty="0">
                <a:latin typeface="Arial" panose="020B0604020202020204" pitchFamily="34" charset="0"/>
                <a:cs typeface="Arial" panose="020B0604020202020204" pitchFamily="34" charset="0"/>
              </a:rPr>
              <a:t>- Okulu hizmete hazır duruma bulundurur. </a:t>
            </a:r>
          </a:p>
          <a:p>
            <a:pPr marL="706438" algn="just">
              <a:spcBef>
                <a:spcPts val="0"/>
              </a:spcBef>
              <a:tabLst>
                <a:tab pos="363538" algn="l"/>
              </a:tabLst>
            </a:pPr>
            <a:r>
              <a:rPr lang="tr-TR" sz="2200" dirty="0">
                <a:latin typeface="Arial" panose="020B0604020202020204" pitchFamily="34" charset="0"/>
                <a:cs typeface="Arial" panose="020B0604020202020204" pitchFamily="34" charset="0"/>
              </a:rPr>
              <a:t>- Bilimsel ve teknolojik gelişmeler, verimlilik ve saydamlık ilkeleri doğrultusunda okulu sürekli yeniler ve geliştirir, zamanı ve tüm imkânları okulun amaçlarını gerçekleştirmek için kullanır. </a:t>
            </a:r>
          </a:p>
          <a:p>
            <a:pPr marL="706438" algn="just">
              <a:spcBef>
                <a:spcPts val="0"/>
              </a:spcBef>
              <a:tabLst>
                <a:tab pos="363538" algn="l"/>
              </a:tabLst>
            </a:pPr>
            <a:r>
              <a:rPr lang="tr-TR" sz="2200" dirty="0">
                <a:latin typeface="Arial" panose="020B0604020202020204" pitchFamily="34" charset="0"/>
                <a:cs typeface="Arial" panose="020B0604020202020204" pitchFamily="34" charset="0"/>
              </a:rPr>
              <a:t>- Araştırma ve planlama, örgütleme, rehberlik, izleme, denetim ve değerlendirme, iletişim ve yönetişim görevlerini yerine getirir.</a:t>
            </a: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04271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66484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57200" y="699840"/>
            <a:ext cx="8229600" cy="5523769"/>
          </a:xfrm>
        </p:spPr>
        <p:txBody>
          <a:bodyPr>
            <a:noAutofit/>
          </a:bodyPr>
          <a:lstStyle/>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Okul </a:t>
            </a:r>
            <a:r>
              <a:rPr lang="tr-TR" sz="2200" dirty="0">
                <a:latin typeface="Arial" panose="020B0604020202020204" pitchFamily="34" charset="0"/>
                <a:cs typeface="Arial" panose="020B0604020202020204" pitchFamily="34" charset="0"/>
              </a:rPr>
              <a:t>yöneticilerinin </a:t>
            </a:r>
            <a:endParaRPr lang="tr-TR" sz="2200" dirty="0" smtClean="0">
              <a:latin typeface="Arial" panose="020B0604020202020204" pitchFamily="34" charset="0"/>
              <a:cs typeface="Arial" panose="020B0604020202020204" pitchFamily="34" charset="0"/>
            </a:endParaRPr>
          </a:p>
          <a:p>
            <a:pPr algn="just">
              <a:spcBef>
                <a:spcPts val="0"/>
              </a:spcBef>
              <a:tabLst>
                <a:tab pos="0" algn="l"/>
              </a:tabLst>
            </a:pPr>
            <a:r>
              <a:rPr lang="tr-TR" sz="2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eğitim ve öğretim etkinlikleri” </a:t>
            </a:r>
            <a:r>
              <a:rPr lang="tr-TR" sz="2200" dirty="0">
                <a:latin typeface="Arial" panose="020B0604020202020204" pitchFamily="34" charset="0"/>
                <a:cs typeface="Arial" panose="020B0604020202020204" pitchFamily="34" charset="0"/>
              </a:rPr>
              <a:t>kapsamındaki </a:t>
            </a:r>
            <a:r>
              <a:rPr lang="tr-TR" sz="2200" dirty="0" smtClean="0">
                <a:latin typeface="Arial" panose="020B0604020202020204" pitchFamily="34" charset="0"/>
                <a:cs typeface="Arial" panose="020B0604020202020204" pitchFamily="34" charset="0"/>
              </a:rPr>
              <a:t>sorumlulukları</a:t>
            </a:r>
          </a:p>
          <a:p>
            <a:pPr algn="just">
              <a:spcBef>
                <a:spcPts val="0"/>
              </a:spcBef>
              <a:tabLst>
                <a:tab pos="0" algn="l"/>
              </a:tabLst>
            </a:pPr>
            <a:r>
              <a:rPr lang="tr-TR" sz="2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öğrenci işleri” </a:t>
            </a:r>
            <a:r>
              <a:rPr lang="tr-TR" sz="2200" dirty="0">
                <a:latin typeface="Arial" panose="020B0604020202020204" pitchFamily="34" charset="0"/>
                <a:cs typeface="Arial" panose="020B0604020202020204" pitchFamily="34" charset="0"/>
              </a:rPr>
              <a:t>ile ilgili </a:t>
            </a:r>
            <a:r>
              <a:rPr lang="tr-TR" sz="2200" dirty="0" smtClean="0">
                <a:latin typeface="Arial" panose="020B0604020202020204" pitchFamily="34" charset="0"/>
                <a:cs typeface="Arial" panose="020B0604020202020204" pitchFamily="34" charset="0"/>
              </a:rPr>
              <a:t>sorumlulukları</a:t>
            </a:r>
          </a:p>
          <a:p>
            <a:pPr algn="just">
              <a:spcBef>
                <a:spcPts val="0"/>
              </a:spcBef>
              <a:tabLst>
                <a:tab pos="0" algn="l"/>
              </a:tabLst>
            </a:pPr>
            <a:r>
              <a:rPr lang="tr-TR" sz="2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personel işleri” </a:t>
            </a:r>
            <a:r>
              <a:rPr lang="tr-TR" sz="2200" dirty="0">
                <a:latin typeface="Arial" panose="020B0604020202020204" pitchFamily="34" charset="0"/>
                <a:cs typeface="Arial" panose="020B0604020202020204" pitchFamily="34" charset="0"/>
              </a:rPr>
              <a:t>ile ilgili </a:t>
            </a:r>
            <a:r>
              <a:rPr lang="tr-TR" sz="2200" dirty="0" smtClean="0">
                <a:latin typeface="Arial" panose="020B0604020202020204" pitchFamily="34" charset="0"/>
                <a:cs typeface="Arial" panose="020B0604020202020204" pitchFamily="34" charset="0"/>
              </a:rPr>
              <a:t>sorumlulukları</a:t>
            </a:r>
          </a:p>
          <a:p>
            <a:pPr algn="just">
              <a:spcBef>
                <a:spcPts val="0"/>
              </a:spcBef>
              <a:tabLst>
                <a:tab pos="0" algn="l"/>
              </a:tabLst>
            </a:pPr>
            <a:r>
              <a:rPr lang="tr-TR" sz="2200" dirty="0" smtClean="0">
                <a:latin typeface="Arial" panose="020B0604020202020204" pitchFamily="34" charset="0"/>
                <a:cs typeface="Arial" panose="020B0604020202020204" pitchFamily="34" charset="0"/>
              </a:rPr>
              <a:t>“</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mali işler</a:t>
            </a:r>
            <a:r>
              <a:rPr lang="tr-TR" sz="2200" dirty="0">
                <a:latin typeface="Arial" panose="020B0604020202020204" pitchFamily="34" charset="0"/>
                <a:cs typeface="Arial" panose="020B0604020202020204" pitchFamily="34" charset="0"/>
              </a:rPr>
              <a:t>” (taşınır ve taşınmaz tüm demirbaşlar, personel ödemeleri, öğrenci harçlıkları, ödenekler vb.) ile ilgili </a:t>
            </a:r>
            <a:r>
              <a:rPr lang="tr-TR" sz="2200" dirty="0" smtClean="0">
                <a:latin typeface="Arial" panose="020B0604020202020204" pitchFamily="34" charset="0"/>
                <a:cs typeface="Arial" panose="020B0604020202020204" pitchFamily="34" charset="0"/>
              </a:rPr>
              <a:t>sorumlulukları</a:t>
            </a:r>
          </a:p>
          <a:p>
            <a:pPr algn="just">
              <a:spcBef>
                <a:spcPts val="0"/>
              </a:spcBef>
              <a:tabLst>
                <a:tab pos="0" algn="l"/>
              </a:tabLst>
            </a:pPr>
            <a:r>
              <a:rPr lang="tr-TR" sz="2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fiziksel ortamı düzenleme” </a:t>
            </a:r>
            <a:r>
              <a:rPr lang="tr-TR" sz="2200" dirty="0">
                <a:latin typeface="Arial" panose="020B0604020202020204" pitchFamily="34" charset="0"/>
                <a:cs typeface="Arial" panose="020B0604020202020204" pitchFamily="34" charset="0"/>
              </a:rPr>
              <a:t>ile ilgili </a:t>
            </a:r>
            <a:r>
              <a:rPr lang="tr-TR" sz="2200" dirty="0" smtClean="0">
                <a:latin typeface="Arial" panose="020B0604020202020204" pitchFamily="34" charset="0"/>
                <a:cs typeface="Arial" panose="020B0604020202020204" pitchFamily="34" charset="0"/>
              </a:rPr>
              <a:t>sorumlulukları</a:t>
            </a:r>
          </a:p>
          <a:p>
            <a:pPr algn="just">
              <a:spcBef>
                <a:spcPts val="0"/>
              </a:spcBef>
              <a:tabLst>
                <a:tab pos="0" algn="l"/>
              </a:tabLst>
            </a:pPr>
            <a:r>
              <a:rPr lang="tr-TR" sz="2200" dirty="0" smtClean="0">
                <a:latin typeface="Arial" panose="020B0604020202020204" pitchFamily="34" charset="0"/>
                <a:cs typeface="Arial" panose="020B0604020202020204" pitchFamily="34" charset="0"/>
              </a:rPr>
              <a:t>“</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okul çevre ilişkileri</a:t>
            </a:r>
            <a:r>
              <a:rPr lang="tr-TR" sz="2200" dirty="0">
                <a:latin typeface="Arial" panose="020B0604020202020204" pitchFamily="34" charset="0"/>
                <a:cs typeface="Arial" panose="020B0604020202020204" pitchFamily="34" charset="0"/>
              </a:rPr>
              <a:t>” ile ilgili </a:t>
            </a:r>
            <a:r>
              <a:rPr lang="tr-TR" sz="2200" dirty="0" smtClean="0">
                <a:latin typeface="Arial" panose="020B0604020202020204" pitchFamily="34" charset="0"/>
                <a:cs typeface="Arial" panose="020B0604020202020204" pitchFamily="34" charset="0"/>
              </a:rPr>
              <a:t>sorumlulukları</a:t>
            </a:r>
          </a:p>
          <a:p>
            <a:pPr algn="just">
              <a:spcBef>
                <a:spcPts val="0"/>
              </a:spcBef>
              <a:tabLst>
                <a:tab pos="0" algn="l"/>
              </a:tabLst>
            </a:pPr>
            <a:r>
              <a:rPr lang="tr-TR" sz="2200" dirty="0" smtClean="0">
                <a:latin typeface="Arial" panose="020B0604020202020204" pitchFamily="34" charset="0"/>
                <a:cs typeface="Arial" panose="020B0604020202020204" pitchFamily="34" charset="0"/>
              </a:rPr>
              <a:t>“</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okul geliştirme</a:t>
            </a:r>
            <a:r>
              <a:rPr lang="tr-TR" sz="2200" dirty="0">
                <a:latin typeface="Arial" panose="020B0604020202020204" pitchFamily="34" charset="0"/>
                <a:cs typeface="Arial" panose="020B0604020202020204" pitchFamily="34" charset="0"/>
              </a:rPr>
              <a:t>” ile ilgili </a:t>
            </a:r>
            <a:r>
              <a:rPr lang="tr-TR" sz="2200" dirty="0" smtClean="0">
                <a:latin typeface="Arial" panose="020B0604020202020204" pitchFamily="34" charset="0"/>
                <a:cs typeface="Arial" panose="020B0604020202020204" pitchFamily="34" charset="0"/>
              </a:rPr>
              <a:t>sorumlulukları</a:t>
            </a:r>
          </a:p>
          <a:p>
            <a:pPr algn="just">
              <a:spcBef>
                <a:spcPts val="0"/>
              </a:spcBef>
              <a:tabLst>
                <a:tab pos="0" algn="l"/>
              </a:tabLst>
            </a:pPr>
            <a:r>
              <a:rPr lang="tr-TR" sz="2200" dirty="0">
                <a:latin typeface="Arial" panose="020B0604020202020204" pitchFamily="34" charset="0"/>
                <a:cs typeface="Arial" panose="020B0604020202020204" pitchFamily="34" charset="0"/>
              </a:rPr>
              <a:t>Daha önce müfettişler tarafından yerine getirilen </a:t>
            </a:r>
            <a:r>
              <a:rPr lang="tr-TR" sz="2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ders denetimlerini gerçekleştirmek </a:t>
            </a:r>
            <a:r>
              <a:rPr lang="tr-TR" sz="2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görevi </a:t>
            </a:r>
            <a:r>
              <a:rPr lang="tr-TR" sz="2200" dirty="0" smtClean="0">
                <a:latin typeface="Arial" panose="020B0604020202020204" pitchFamily="34" charset="0"/>
                <a:cs typeface="Arial" panose="020B0604020202020204" pitchFamily="34" charset="0"/>
              </a:rPr>
              <a:t>ilgili mevzuatta tek tek sayılmıştır.</a:t>
            </a: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3291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2 İçerik Yer Tutucusu"/>
          <p:cNvSpPr>
            <a:spLocks noGrp="1"/>
          </p:cNvSpPr>
          <p:nvPr>
            <p:ph idx="1"/>
          </p:nvPr>
        </p:nvSpPr>
        <p:spPr/>
        <p:txBody>
          <a:bodyPr/>
          <a:lstStyle/>
          <a:p>
            <a:pPr algn="ctr">
              <a:buFont typeface="Arial" charset="0"/>
              <a:buNone/>
            </a:pPr>
            <a:endParaRPr lang="tr-TR" altLang="tr-TR" dirty="0" smtClean="0">
              <a:ea typeface="ＭＳ Ｐゴシック" pitchFamily="34" charset="-128"/>
            </a:endParaRPr>
          </a:p>
          <a:p>
            <a:pPr algn="ctr">
              <a:buFont typeface="Arial" charset="0"/>
              <a:buNone/>
            </a:pPr>
            <a:endParaRPr lang="tr-TR" altLang="tr-TR" sz="3000" b="1" dirty="0">
              <a:solidFill>
                <a:srgbClr val="C00000"/>
              </a:solidFill>
              <a:latin typeface="Bauhaus 93" pitchFamily="82" charset="0"/>
              <a:ea typeface="ＭＳ Ｐゴシック" pitchFamily="34" charset="-128"/>
            </a:endParaRPr>
          </a:p>
        </p:txBody>
      </p:sp>
      <p:sp>
        <p:nvSpPr>
          <p:cNvPr id="52228" name="3 Veri Yer Tutucusu"/>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1800">
                <a:solidFill>
                  <a:schemeClr val="tx1"/>
                </a:solidFill>
                <a:latin typeface="Arial" charset="0"/>
                <a:ea typeface="ＭＳ Ｐゴシック" pitchFamily="34" charset="-128"/>
              </a:defRPr>
            </a:lvl1pPr>
            <a:lvl2pPr marL="557213" indent="-214313" eaLnBrk="0" hangingPunct="0">
              <a:defRPr sz="1800">
                <a:solidFill>
                  <a:schemeClr val="tx1"/>
                </a:solidFill>
                <a:latin typeface="Arial" charset="0"/>
                <a:ea typeface="ＭＳ Ｐゴシック" pitchFamily="34" charset="-128"/>
              </a:defRPr>
            </a:lvl2pPr>
            <a:lvl3pPr marL="857250" indent="-171450" eaLnBrk="0" hangingPunct="0">
              <a:defRPr sz="1800">
                <a:solidFill>
                  <a:schemeClr val="tx1"/>
                </a:solidFill>
                <a:latin typeface="Arial" charset="0"/>
                <a:ea typeface="ＭＳ Ｐゴシック" pitchFamily="34" charset="-128"/>
              </a:defRPr>
            </a:lvl3pPr>
            <a:lvl4pPr marL="1200150" indent="-171450" eaLnBrk="0" hangingPunct="0">
              <a:defRPr sz="1800">
                <a:solidFill>
                  <a:schemeClr val="tx1"/>
                </a:solidFill>
                <a:latin typeface="Arial" charset="0"/>
                <a:ea typeface="ＭＳ Ｐゴシック" pitchFamily="34" charset="-128"/>
              </a:defRPr>
            </a:lvl4pPr>
            <a:lvl5pPr marL="1543050" indent="-171450" eaLnBrk="0" hangingPunct="0">
              <a:defRPr sz="1800">
                <a:solidFill>
                  <a:schemeClr val="tx1"/>
                </a:solidFill>
                <a:latin typeface="Arial" charset="0"/>
                <a:ea typeface="ＭＳ Ｐゴシック" pitchFamily="34" charset="-128"/>
              </a:defRPr>
            </a:lvl5pPr>
            <a:lvl6pPr marL="1885950" indent="-171450" eaLnBrk="0" fontAlgn="base" hangingPunct="0">
              <a:spcBef>
                <a:spcPct val="0"/>
              </a:spcBef>
              <a:spcAft>
                <a:spcPct val="0"/>
              </a:spcAft>
              <a:defRPr sz="1800">
                <a:solidFill>
                  <a:schemeClr val="tx1"/>
                </a:solidFill>
                <a:latin typeface="Arial" charset="0"/>
                <a:ea typeface="ＭＳ Ｐゴシック" pitchFamily="34" charset="-128"/>
              </a:defRPr>
            </a:lvl6pPr>
            <a:lvl7pPr marL="2228850" indent="-171450" eaLnBrk="0" fontAlgn="base" hangingPunct="0">
              <a:spcBef>
                <a:spcPct val="0"/>
              </a:spcBef>
              <a:spcAft>
                <a:spcPct val="0"/>
              </a:spcAft>
              <a:defRPr sz="1800">
                <a:solidFill>
                  <a:schemeClr val="tx1"/>
                </a:solidFill>
                <a:latin typeface="Arial" charset="0"/>
                <a:ea typeface="ＭＳ Ｐゴシック" pitchFamily="34" charset="-128"/>
              </a:defRPr>
            </a:lvl7pPr>
            <a:lvl8pPr marL="2571750" indent="-171450" eaLnBrk="0" fontAlgn="base" hangingPunct="0">
              <a:spcBef>
                <a:spcPct val="0"/>
              </a:spcBef>
              <a:spcAft>
                <a:spcPct val="0"/>
              </a:spcAft>
              <a:defRPr sz="1800">
                <a:solidFill>
                  <a:schemeClr val="tx1"/>
                </a:solidFill>
                <a:latin typeface="Arial" charset="0"/>
                <a:ea typeface="ＭＳ Ｐゴシック" pitchFamily="34" charset="-128"/>
              </a:defRPr>
            </a:lvl8pPr>
            <a:lvl9pPr marL="2914650" indent="-171450" eaLnBrk="0" fontAlgn="base" hangingPunct="0">
              <a:spcBef>
                <a:spcPct val="0"/>
              </a:spcBef>
              <a:spcAft>
                <a:spcPct val="0"/>
              </a:spcAft>
              <a:defRPr sz="1800">
                <a:solidFill>
                  <a:schemeClr val="tx1"/>
                </a:solidFill>
                <a:latin typeface="Arial" charset="0"/>
                <a:ea typeface="ＭＳ Ｐゴシック" pitchFamily="34" charset="-128"/>
              </a:defRPr>
            </a:lvl9pPr>
          </a:lstStyle>
          <a:p>
            <a:pPr eaLnBrk="1" hangingPunct="1"/>
            <a:fld id="{47B68596-435D-414B-8659-57E8E7350044}" type="datetime1">
              <a:rPr lang="tr-TR" altLang="tr-TR" sz="900">
                <a:solidFill>
                  <a:srgbClr val="898989"/>
                </a:solidFill>
              </a:rPr>
              <a:pPr eaLnBrk="1" hangingPunct="1"/>
              <a:t>31.01.2020</a:t>
            </a:fld>
            <a:endParaRPr lang="tr-TR" altLang="tr-TR" sz="900">
              <a:solidFill>
                <a:srgbClr val="898989"/>
              </a:solidFill>
            </a:endParaRPr>
          </a:p>
        </p:txBody>
      </p:sp>
      <p:sp>
        <p:nvSpPr>
          <p:cNvPr id="52229" name="4 Slayt Numarası Yer Tutucusu"/>
          <p:cNvSpPr>
            <a:spLocks noGrp="1"/>
          </p:cNvSpPr>
          <p:nvPr>
            <p:ph type="sldNum" sz="quarter" idx="12"/>
          </p:nvPr>
        </p:nvSpPr>
        <p:spPr bwMode="auto">
          <a:xfrm>
            <a:off x="4644008" y="5281303"/>
            <a:ext cx="4422268" cy="95601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800">
                <a:solidFill>
                  <a:schemeClr val="tx1"/>
                </a:solidFill>
                <a:latin typeface="Arial" charset="0"/>
                <a:ea typeface="ＭＳ Ｐゴシック" pitchFamily="34" charset="-128"/>
              </a:defRPr>
            </a:lvl1pPr>
            <a:lvl2pPr marL="557213" indent="-214313" eaLnBrk="0" hangingPunct="0">
              <a:defRPr sz="1800">
                <a:solidFill>
                  <a:schemeClr val="tx1"/>
                </a:solidFill>
                <a:latin typeface="Arial" charset="0"/>
                <a:ea typeface="ＭＳ Ｐゴシック" pitchFamily="34" charset="-128"/>
              </a:defRPr>
            </a:lvl2pPr>
            <a:lvl3pPr marL="857250" indent="-171450" eaLnBrk="0" hangingPunct="0">
              <a:defRPr sz="1800">
                <a:solidFill>
                  <a:schemeClr val="tx1"/>
                </a:solidFill>
                <a:latin typeface="Arial" charset="0"/>
                <a:ea typeface="ＭＳ Ｐゴシック" pitchFamily="34" charset="-128"/>
              </a:defRPr>
            </a:lvl3pPr>
            <a:lvl4pPr marL="1200150" indent="-171450" eaLnBrk="0" hangingPunct="0">
              <a:defRPr sz="1800">
                <a:solidFill>
                  <a:schemeClr val="tx1"/>
                </a:solidFill>
                <a:latin typeface="Arial" charset="0"/>
                <a:ea typeface="ＭＳ Ｐゴシック" pitchFamily="34" charset="-128"/>
              </a:defRPr>
            </a:lvl4pPr>
            <a:lvl5pPr marL="1543050" indent="-171450" eaLnBrk="0" hangingPunct="0">
              <a:defRPr sz="1800">
                <a:solidFill>
                  <a:schemeClr val="tx1"/>
                </a:solidFill>
                <a:latin typeface="Arial" charset="0"/>
                <a:ea typeface="ＭＳ Ｐゴシック" pitchFamily="34" charset="-128"/>
              </a:defRPr>
            </a:lvl5pPr>
            <a:lvl6pPr marL="1885950" indent="-171450" eaLnBrk="0" fontAlgn="base" hangingPunct="0">
              <a:spcBef>
                <a:spcPct val="0"/>
              </a:spcBef>
              <a:spcAft>
                <a:spcPct val="0"/>
              </a:spcAft>
              <a:defRPr sz="1800">
                <a:solidFill>
                  <a:schemeClr val="tx1"/>
                </a:solidFill>
                <a:latin typeface="Arial" charset="0"/>
                <a:ea typeface="ＭＳ Ｐゴシック" pitchFamily="34" charset="-128"/>
              </a:defRPr>
            </a:lvl6pPr>
            <a:lvl7pPr marL="2228850" indent="-171450" eaLnBrk="0" fontAlgn="base" hangingPunct="0">
              <a:spcBef>
                <a:spcPct val="0"/>
              </a:spcBef>
              <a:spcAft>
                <a:spcPct val="0"/>
              </a:spcAft>
              <a:defRPr sz="1800">
                <a:solidFill>
                  <a:schemeClr val="tx1"/>
                </a:solidFill>
                <a:latin typeface="Arial" charset="0"/>
                <a:ea typeface="ＭＳ Ｐゴシック" pitchFamily="34" charset="-128"/>
              </a:defRPr>
            </a:lvl7pPr>
            <a:lvl8pPr marL="2571750" indent="-171450" eaLnBrk="0" fontAlgn="base" hangingPunct="0">
              <a:spcBef>
                <a:spcPct val="0"/>
              </a:spcBef>
              <a:spcAft>
                <a:spcPct val="0"/>
              </a:spcAft>
              <a:defRPr sz="1800">
                <a:solidFill>
                  <a:schemeClr val="tx1"/>
                </a:solidFill>
                <a:latin typeface="Arial" charset="0"/>
                <a:ea typeface="ＭＳ Ｐゴシック" pitchFamily="34" charset="-128"/>
              </a:defRPr>
            </a:lvl8pPr>
            <a:lvl9pPr marL="2914650" indent="-171450" eaLnBrk="0" fontAlgn="base" hangingPunct="0">
              <a:spcBef>
                <a:spcPct val="0"/>
              </a:spcBef>
              <a:spcAft>
                <a:spcPct val="0"/>
              </a:spcAft>
              <a:defRPr sz="1800">
                <a:solidFill>
                  <a:schemeClr val="tx1"/>
                </a:solidFill>
                <a:latin typeface="Arial" charset="0"/>
                <a:ea typeface="ＭＳ Ｐゴシック" pitchFamily="34" charset="-128"/>
              </a:defRPr>
            </a:lvl9pPr>
          </a:lstStyle>
          <a:p>
            <a:pPr algn="just" eaLnBrk="1" hangingPunct="1"/>
            <a:r>
              <a:rPr lang="tr-TR" altLang="tr-TR" sz="1400" dirty="0"/>
              <a:t>Kaynak kitap: </a:t>
            </a:r>
            <a:r>
              <a:rPr lang="tr-TR" sz="1400" dirty="0" smtClean="0"/>
              <a:t>Yasemin </a:t>
            </a:r>
            <a:r>
              <a:rPr lang="tr-TR" sz="1400" dirty="0"/>
              <a:t>Karaman </a:t>
            </a:r>
            <a:r>
              <a:rPr lang="tr-TR" sz="1400" dirty="0" err="1"/>
              <a:t>Kepenekci</a:t>
            </a:r>
            <a:r>
              <a:rPr lang="tr-TR" sz="1400" dirty="0"/>
              <a:t> ve Pelin Taşkın (2017). Eğitim Hukuku. </a:t>
            </a:r>
            <a:r>
              <a:rPr lang="tr-TR" sz="1400" dirty="0" err="1"/>
              <a:t>Ankara:Siyasal</a:t>
            </a:r>
            <a:r>
              <a:rPr lang="tr-TR" sz="1400" dirty="0"/>
              <a:t> Kitabevi.</a:t>
            </a:r>
          </a:p>
          <a:p>
            <a:pPr algn="just" eaLnBrk="1" hangingPunct="1"/>
            <a:endParaRPr lang="tr-TR" altLang="tr-TR" sz="75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9780" y="1148443"/>
            <a:ext cx="5540244" cy="3924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8076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11560" y="404664"/>
            <a:ext cx="7772400" cy="4032448"/>
          </a:xfrm>
        </p:spPr>
        <p:txBody>
          <a:bodyPr>
            <a:noAutofit/>
          </a:bodyPr>
          <a:lstStyle/>
          <a:p>
            <a:r>
              <a:rPr lang="tr-TR" sz="5400" b="1" dirty="0" smtClean="0">
                <a:solidFill>
                  <a:srgbClr val="7030A0"/>
                </a:solidFill>
                <a:latin typeface="Times New Roman" pitchFamily="18" charset="0"/>
                <a:cs typeface="Times New Roman" pitchFamily="18" charset="0"/>
              </a:rPr>
              <a:t>OKUL YÖNETİCİLERİNİN</a:t>
            </a:r>
            <a:br>
              <a:rPr lang="tr-TR" sz="5400" b="1" dirty="0" smtClean="0">
                <a:solidFill>
                  <a:srgbClr val="7030A0"/>
                </a:solidFill>
                <a:latin typeface="Times New Roman" pitchFamily="18" charset="0"/>
                <a:cs typeface="Times New Roman" pitchFamily="18" charset="0"/>
              </a:rPr>
            </a:br>
            <a:r>
              <a:rPr lang="tr-TR" sz="5400" b="1" dirty="0" smtClean="0">
                <a:solidFill>
                  <a:srgbClr val="7030A0"/>
                </a:solidFill>
                <a:latin typeface="Times New Roman" pitchFamily="18" charset="0"/>
                <a:cs typeface="Times New Roman" pitchFamily="18" charset="0"/>
              </a:rPr>
              <a:t>HAKLARI </a:t>
            </a:r>
            <a:br>
              <a:rPr lang="tr-TR" sz="5400" b="1" dirty="0" smtClean="0">
                <a:solidFill>
                  <a:srgbClr val="7030A0"/>
                </a:solidFill>
                <a:latin typeface="Times New Roman" pitchFamily="18" charset="0"/>
                <a:cs typeface="Times New Roman" pitchFamily="18" charset="0"/>
              </a:rPr>
            </a:br>
            <a:r>
              <a:rPr lang="tr-TR" sz="5400" b="1" dirty="0" smtClean="0">
                <a:solidFill>
                  <a:srgbClr val="7030A0"/>
                </a:solidFill>
                <a:latin typeface="Times New Roman" pitchFamily="18" charset="0"/>
                <a:cs typeface="Times New Roman" pitchFamily="18" charset="0"/>
              </a:rPr>
              <a:t>VE </a:t>
            </a:r>
            <a:br>
              <a:rPr lang="tr-TR" sz="5400" b="1" dirty="0" smtClean="0">
                <a:solidFill>
                  <a:srgbClr val="7030A0"/>
                </a:solidFill>
                <a:latin typeface="Times New Roman" pitchFamily="18" charset="0"/>
                <a:cs typeface="Times New Roman" pitchFamily="18" charset="0"/>
              </a:rPr>
            </a:br>
            <a:r>
              <a:rPr lang="tr-TR" sz="5400" b="1" dirty="0" smtClean="0">
                <a:solidFill>
                  <a:srgbClr val="7030A0"/>
                </a:solidFill>
                <a:latin typeface="Times New Roman" pitchFamily="18" charset="0"/>
                <a:cs typeface="Times New Roman" pitchFamily="18" charset="0"/>
              </a:rPr>
              <a:t>SORUMLULUKLARI</a:t>
            </a:r>
            <a:endParaRPr lang="tr-TR" sz="54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3654513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114300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Hakları ve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23234" y="1145591"/>
            <a:ext cx="8541253" cy="5307745"/>
          </a:xfrm>
        </p:spPr>
        <p:txBody>
          <a:bodyPr>
            <a:noAutofit/>
          </a:bodyPr>
          <a:lstStyle/>
          <a:p>
            <a:pPr marL="0" indent="0" algn="just">
              <a:spcBef>
                <a:spcPts val="0"/>
              </a:spcBef>
              <a:buNone/>
              <a:tabLst>
                <a:tab pos="0" algn="l"/>
              </a:tabLst>
            </a:pPr>
            <a:r>
              <a:rPr lang="tr-TR" sz="2100" dirty="0" smtClean="0">
                <a:latin typeface="Arial" panose="020B0604020202020204" pitchFamily="34" charset="0"/>
                <a:cs typeface="Arial" panose="020B0604020202020204" pitchFamily="34" charset="0"/>
              </a:rPr>
              <a:t>Okul </a:t>
            </a:r>
            <a:r>
              <a:rPr lang="tr-TR" sz="2100" dirty="0">
                <a:latin typeface="Arial" panose="020B0604020202020204" pitchFamily="34" charset="0"/>
                <a:cs typeface="Arial" panose="020B0604020202020204" pitchFamily="34" charset="0"/>
              </a:rPr>
              <a:t>müdürü, </a:t>
            </a:r>
            <a:r>
              <a:rPr lang="tr-TR" sz="21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okulun eğitsel amaçlarının gerçekleştirilmesine dönük etkinlikleri planlayan, örgütleyen ve son aşamada denetimini gerçekleştiren bir alan </a:t>
            </a:r>
            <a:r>
              <a:rPr lang="tr-TR" sz="21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uzmanıdır</a:t>
            </a:r>
            <a:r>
              <a:rPr lang="tr-TR" sz="2100" dirty="0" smtClean="0">
                <a:latin typeface="Arial" panose="020B0604020202020204" pitchFamily="34" charset="0"/>
                <a:cs typeface="Arial" panose="020B0604020202020204" pitchFamily="34" charset="0"/>
              </a:rPr>
              <a:t>.</a:t>
            </a:r>
          </a:p>
          <a:p>
            <a:pPr marL="0" indent="0" algn="just">
              <a:spcBef>
                <a:spcPts val="0"/>
              </a:spcBef>
              <a:buNone/>
              <a:tabLst>
                <a:tab pos="0" algn="l"/>
              </a:tabLst>
            </a:pPr>
            <a:endParaRPr lang="tr-TR" sz="10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100" dirty="0" smtClean="0">
                <a:latin typeface="Arial" panose="020B0604020202020204" pitchFamily="34" charset="0"/>
                <a:cs typeface="Arial" panose="020B0604020202020204" pitchFamily="34" charset="0"/>
              </a:rPr>
              <a:t>Öğretide </a:t>
            </a:r>
            <a:r>
              <a:rPr lang="tr-TR" sz="2100" dirty="0">
                <a:latin typeface="Arial" panose="020B0604020202020204" pitchFamily="34" charset="0"/>
                <a:cs typeface="Arial" panose="020B0604020202020204" pitchFamily="34" charset="0"/>
              </a:rPr>
              <a:t>okul müdürünün </a:t>
            </a:r>
            <a:endParaRPr lang="tr-TR" sz="2100" dirty="0" smtClean="0">
              <a:latin typeface="Arial" panose="020B0604020202020204" pitchFamily="34" charset="0"/>
              <a:cs typeface="Arial" panose="020B0604020202020204" pitchFamily="34" charset="0"/>
            </a:endParaRPr>
          </a:p>
          <a:p>
            <a:pPr marL="534988" indent="-174625" algn="just">
              <a:spcBef>
                <a:spcPts val="0"/>
              </a:spcBef>
              <a:buFont typeface="Wingdings" panose="05000000000000000000" pitchFamily="2" charset="2"/>
              <a:buChar char="§"/>
              <a:tabLst>
                <a:tab pos="0" algn="l"/>
              </a:tabLst>
            </a:pPr>
            <a:r>
              <a:rPr lang="tr-TR" sz="2100" dirty="0" smtClean="0">
                <a:latin typeface="Arial" panose="020B0604020202020204" pitchFamily="34" charset="0"/>
                <a:cs typeface="Arial" panose="020B0604020202020204" pitchFamily="34" charset="0"/>
              </a:rPr>
              <a:t>okulun </a:t>
            </a:r>
            <a:r>
              <a:rPr lang="tr-TR" sz="2100" dirty="0">
                <a:latin typeface="Arial" panose="020B0604020202020204" pitchFamily="34" charset="0"/>
                <a:cs typeface="Arial" panose="020B0604020202020204" pitchFamily="34" charset="0"/>
              </a:rPr>
              <a:t>insan ve madde kaynaklarının sağlanması, </a:t>
            </a:r>
            <a:endParaRPr lang="tr-TR" sz="2100" dirty="0" smtClean="0">
              <a:latin typeface="Arial" panose="020B0604020202020204" pitchFamily="34" charset="0"/>
              <a:cs typeface="Arial" panose="020B0604020202020204" pitchFamily="34" charset="0"/>
            </a:endParaRPr>
          </a:p>
          <a:p>
            <a:pPr marL="534988" indent="-174625" algn="just">
              <a:spcBef>
                <a:spcPts val="0"/>
              </a:spcBef>
              <a:buFont typeface="Wingdings" panose="05000000000000000000" pitchFamily="2" charset="2"/>
              <a:buChar char="§"/>
              <a:tabLst>
                <a:tab pos="0" algn="l"/>
              </a:tabLst>
            </a:pPr>
            <a:r>
              <a:rPr lang="tr-TR" sz="2100" dirty="0" smtClean="0">
                <a:latin typeface="Arial" panose="020B0604020202020204" pitchFamily="34" charset="0"/>
                <a:cs typeface="Arial" panose="020B0604020202020204" pitchFamily="34" charset="0"/>
              </a:rPr>
              <a:t>bu </a:t>
            </a:r>
            <a:r>
              <a:rPr lang="tr-TR" sz="2100" dirty="0">
                <a:latin typeface="Arial" panose="020B0604020202020204" pitchFamily="34" charset="0"/>
                <a:cs typeface="Arial" panose="020B0604020202020204" pitchFamily="34" charset="0"/>
              </a:rPr>
              <a:t>kaynakların yerli yerinde kullanılması, </a:t>
            </a:r>
            <a:endParaRPr lang="tr-TR" sz="2100" dirty="0" smtClean="0">
              <a:latin typeface="Arial" panose="020B0604020202020204" pitchFamily="34" charset="0"/>
              <a:cs typeface="Arial" panose="020B0604020202020204" pitchFamily="34" charset="0"/>
            </a:endParaRPr>
          </a:p>
          <a:p>
            <a:pPr marL="534988" indent="-174625" algn="just">
              <a:spcBef>
                <a:spcPts val="0"/>
              </a:spcBef>
              <a:buFont typeface="Wingdings" panose="05000000000000000000" pitchFamily="2" charset="2"/>
              <a:buChar char="§"/>
              <a:tabLst>
                <a:tab pos="0" algn="l"/>
              </a:tabLst>
            </a:pPr>
            <a:r>
              <a:rPr lang="tr-TR" sz="2100" dirty="0" smtClean="0">
                <a:latin typeface="Arial" panose="020B0604020202020204" pitchFamily="34" charset="0"/>
                <a:cs typeface="Arial" panose="020B0604020202020204" pitchFamily="34" charset="0"/>
              </a:rPr>
              <a:t>tüm </a:t>
            </a:r>
            <a:r>
              <a:rPr lang="tr-TR" sz="2100" dirty="0">
                <a:latin typeface="Arial" panose="020B0604020202020204" pitchFamily="34" charset="0"/>
                <a:cs typeface="Arial" panose="020B0604020202020204" pitchFamily="34" charset="0"/>
              </a:rPr>
              <a:t>eğitsel etkinliklerin planlanması, uygulanması, denetlenmesi, </a:t>
            </a:r>
            <a:endParaRPr lang="tr-TR" sz="2100" dirty="0" smtClean="0">
              <a:latin typeface="Arial" panose="020B0604020202020204" pitchFamily="34" charset="0"/>
              <a:cs typeface="Arial" panose="020B0604020202020204" pitchFamily="34" charset="0"/>
            </a:endParaRPr>
          </a:p>
          <a:p>
            <a:pPr marL="534988" indent="-174625" algn="just">
              <a:spcBef>
                <a:spcPts val="0"/>
              </a:spcBef>
              <a:buFont typeface="Wingdings" panose="05000000000000000000" pitchFamily="2" charset="2"/>
              <a:buChar char="§"/>
              <a:tabLst>
                <a:tab pos="0" algn="l"/>
              </a:tabLst>
            </a:pPr>
            <a:r>
              <a:rPr lang="tr-TR" sz="2100" dirty="0" smtClean="0">
                <a:latin typeface="Arial" panose="020B0604020202020204" pitchFamily="34" charset="0"/>
                <a:cs typeface="Arial" panose="020B0604020202020204" pitchFamily="34" charset="0"/>
              </a:rPr>
              <a:t>okulda </a:t>
            </a:r>
            <a:r>
              <a:rPr lang="tr-TR" sz="2100" dirty="0">
                <a:latin typeface="Arial" panose="020B0604020202020204" pitchFamily="34" charset="0"/>
                <a:cs typeface="Arial" panose="020B0604020202020204" pitchFamily="34" charset="0"/>
              </a:rPr>
              <a:t>olumlu etkileşim-iletişim ve işbirliği ortamının yaratılması, okul ortamında karşılaşılan her tür sorunun çözülmesi </a:t>
            </a:r>
            <a:endParaRPr lang="tr-TR" sz="2100" dirty="0" smtClean="0">
              <a:latin typeface="Arial" panose="020B0604020202020204" pitchFamily="34" charset="0"/>
              <a:cs typeface="Arial" panose="020B0604020202020204" pitchFamily="34" charset="0"/>
            </a:endParaRPr>
          </a:p>
          <a:p>
            <a:pPr marL="534988" indent="-174625" algn="just">
              <a:spcBef>
                <a:spcPts val="0"/>
              </a:spcBef>
              <a:buFont typeface="Wingdings" panose="05000000000000000000" pitchFamily="2" charset="2"/>
              <a:buChar char="§"/>
              <a:tabLst>
                <a:tab pos="0" algn="l"/>
              </a:tabLst>
            </a:pPr>
            <a:r>
              <a:rPr lang="tr-TR" sz="2100" dirty="0">
                <a:latin typeface="Arial" panose="020B0604020202020204" pitchFamily="34" charset="0"/>
                <a:cs typeface="Arial" panose="020B0604020202020204" pitchFamily="34" charset="0"/>
              </a:rPr>
              <a:t>öğretmenlerin, eğitim gören öğrencilerin başarılarını </a:t>
            </a:r>
            <a:r>
              <a:rPr lang="tr-TR" sz="2100" dirty="0" smtClean="0">
                <a:latin typeface="Arial" panose="020B0604020202020204" pitchFamily="34" charset="0"/>
                <a:cs typeface="Arial" panose="020B0604020202020204" pitchFamily="34" charset="0"/>
              </a:rPr>
              <a:t>sağlamak</a:t>
            </a:r>
          </a:p>
          <a:p>
            <a:pPr marL="0" indent="0" algn="just">
              <a:spcBef>
                <a:spcPts val="0"/>
              </a:spcBef>
              <a:buNone/>
              <a:tabLst>
                <a:tab pos="0" algn="l"/>
              </a:tabLst>
            </a:pPr>
            <a:r>
              <a:rPr lang="tr-TR" sz="2100" dirty="0" smtClean="0">
                <a:latin typeface="Arial" panose="020B0604020202020204" pitchFamily="34" charset="0"/>
                <a:cs typeface="Arial" panose="020B0604020202020204" pitchFamily="34" charset="0"/>
              </a:rPr>
              <a:t>gibi </a:t>
            </a:r>
            <a:r>
              <a:rPr lang="tr-TR" sz="2100" dirty="0">
                <a:latin typeface="Arial" panose="020B0604020202020204" pitchFamily="34" charset="0"/>
                <a:cs typeface="Arial" panose="020B0604020202020204" pitchFamily="34" charset="0"/>
              </a:rPr>
              <a:t>görevleri yerine getirdiği </a:t>
            </a:r>
            <a:r>
              <a:rPr lang="tr-TR" sz="2100" dirty="0" smtClean="0">
                <a:latin typeface="Arial" panose="020B0604020202020204" pitchFamily="34" charset="0"/>
                <a:cs typeface="Arial" panose="020B0604020202020204" pitchFamily="34" charset="0"/>
              </a:rPr>
              <a:t>belirtilmektedir.</a:t>
            </a:r>
            <a:endParaRPr lang="tr-TR" sz="2100" dirty="0">
              <a:latin typeface="Arial" panose="020B0604020202020204" pitchFamily="34" charset="0"/>
              <a:cs typeface="Arial" panose="020B0604020202020204" pitchFamily="34" charset="0"/>
            </a:endParaRPr>
          </a:p>
          <a:p>
            <a:pPr marL="0" indent="0" algn="just">
              <a:spcBef>
                <a:spcPts val="0"/>
              </a:spcBef>
              <a:buNone/>
              <a:tabLst>
                <a:tab pos="0" algn="l"/>
              </a:tabLst>
            </a:pPr>
            <a:endParaRPr lang="tr-TR" sz="10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100" dirty="0" smtClean="0">
                <a:latin typeface="Arial" panose="020B0604020202020204" pitchFamily="34" charset="0"/>
                <a:cs typeface="Arial" panose="020B0604020202020204" pitchFamily="34" charset="0"/>
              </a:rPr>
              <a:t>Bu </a:t>
            </a:r>
            <a:r>
              <a:rPr lang="tr-TR" sz="2100" dirty="0">
                <a:latin typeface="Arial" panose="020B0604020202020204" pitchFamily="34" charset="0"/>
                <a:cs typeface="Arial" panose="020B0604020202020204" pitchFamily="34" charset="0"/>
              </a:rPr>
              <a:t>görevleri yerine getirebilmesi için okul müdürünün grup üyeleri ile etkileşmesi, okulun değerlerini koruması ve okulda ortaya çıkan sorunları çözmesi gerekir</a:t>
            </a:r>
          </a:p>
          <a:p>
            <a:pPr marL="0" indent="0" algn="just">
              <a:spcBef>
                <a:spcPts val="0"/>
              </a:spcBef>
              <a:buNone/>
              <a:tabLst>
                <a:tab pos="0" algn="l"/>
              </a:tabLst>
            </a:pPr>
            <a:endParaRPr lang="tr-TR" sz="21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31599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114300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Hakları ve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23235" y="1145591"/>
            <a:ext cx="8229600" cy="5523769"/>
          </a:xfrm>
        </p:spPr>
        <p:txBody>
          <a:bodyPr>
            <a:noAutofit/>
          </a:bodyPr>
          <a:lstStyle/>
          <a:p>
            <a:pPr marL="0" indent="0" algn="just">
              <a:spcBef>
                <a:spcPts val="0"/>
              </a:spcBef>
              <a:buNone/>
              <a:tabLst>
                <a:tab pos="0" algn="l"/>
              </a:tabLst>
            </a:pPr>
            <a:r>
              <a:rPr lang="tr-TR" sz="1800" dirty="0" smtClean="0">
                <a:latin typeface="Arial" panose="020B0604020202020204" pitchFamily="34" charset="0"/>
                <a:cs typeface="Arial" panose="020B0604020202020204" pitchFamily="34" charset="0"/>
              </a:rPr>
              <a:t>Belli </a:t>
            </a:r>
            <a:r>
              <a:rPr lang="tr-TR" sz="1800" dirty="0">
                <a:latin typeface="Arial" panose="020B0604020202020204" pitchFamily="34" charset="0"/>
                <a:cs typeface="Arial" panose="020B0604020202020204" pitchFamily="34" charset="0"/>
              </a:rPr>
              <a:t>bir uzmanlık bilgisini, hizmet öncesinde yüksek öğrenimi ve belli lisans veya sertifikaları gerektirmesi, sınavlardan geçilerek atamasının mümkün olması ve üzerinde araştırmaların yapıldığı bir alan olması gibi nedenlerle okul müdürlüğünün bir meslek olduğu ileri </a:t>
            </a:r>
            <a:r>
              <a:rPr lang="tr-TR" sz="1800" dirty="0" smtClean="0">
                <a:latin typeface="Arial" panose="020B0604020202020204" pitchFamily="34" charset="0"/>
                <a:cs typeface="Arial" panose="020B0604020202020204" pitchFamily="34" charset="0"/>
              </a:rPr>
              <a:t>sürülmektedir.</a:t>
            </a:r>
          </a:p>
          <a:p>
            <a:pPr marL="0" indent="0" algn="just">
              <a:spcBef>
                <a:spcPts val="0"/>
              </a:spcBef>
              <a:buNone/>
              <a:tabLst>
                <a:tab pos="0" algn="l"/>
              </a:tabLst>
            </a:pPr>
            <a:r>
              <a:rPr lang="tr-TR" sz="1800" dirty="0" err="1">
                <a:latin typeface="Arial" panose="020B0604020202020204" pitchFamily="34" charset="0"/>
                <a:cs typeface="Arial" panose="020B0604020202020204" pitchFamily="34" charset="0"/>
              </a:rPr>
              <a:t>MEB“Eğitim</a:t>
            </a:r>
            <a:r>
              <a:rPr lang="tr-TR" sz="1800" dirty="0">
                <a:latin typeface="Arial" panose="020B0604020202020204" pitchFamily="34" charset="0"/>
                <a:cs typeface="Arial" panose="020B0604020202020204" pitchFamily="34" charset="0"/>
              </a:rPr>
              <a:t> Kurumları Yöneticilerinin Görevlendirilmelerine Dair </a:t>
            </a:r>
            <a:r>
              <a:rPr lang="tr-TR" sz="1800" dirty="0" err="1">
                <a:latin typeface="Arial" panose="020B0604020202020204" pitchFamily="34" charset="0"/>
                <a:cs typeface="Arial" panose="020B0604020202020204" pitchFamily="34" charset="0"/>
              </a:rPr>
              <a:t>Yönetmelik”te</a:t>
            </a:r>
            <a:r>
              <a:rPr lang="tr-TR" sz="1800" dirty="0">
                <a:latin typeface="Arial" panose="020B0604020202020204" pitchFamily="34" charset="0"/>
                <a:cs typeface="Arial" panose="020B0604020202020204" pitchFamily="34" charset="0"/>
              </a:rPr>
              <a:t> okul yöneticisi olmak için aranan şartlar sayılmaktadır. Yönetmeliğin 5. maddesinde okullarda yönetici olarak görevlendirileceklerde aşağıdaki “Genel </a:t>
            </a:r>
            <a:r>
              <a:rPr lang="tr-TR" sz="1800" dirty="0" err="1">
                <a:latin typeface="Arial" panose="020B0604020202020204" pitchFamily="34" charset="0"/>
                <a:cs typeface="Arial" panose="020B0604020202020204" pitchFamily="34" charset="0"/>
              </a:rPr>
              <a:t>Şartlar”ın</a:t>
            </a:r>
            <a:r>
              <a:rPr lang="tr-TR" sz="1800" dirty="0">
                <a:latin typeface="Arial" panose="020B0604020202020204" pitchFamily="34" charset="0"/>
                <a:cs typeface="Arial" panose="020B0604020202020204" pitchFamily="34" charset="0"/>
              </a:rPr>
              <a:t> aranacağı belirtilmiştir:</a:t>
            </a:r>
          </a:p>
          <a:p>
            <a:pPr marL="363538" indent="0" algn="just">
              <a:spcBef>
                <a:spcPts val="0"/>
              </a:spcBef>
              <a:buNone/>
              <a:tabLst>
                <a:tab pos="0" algn="l"/>
              </a:tabLst>
            </a:pPr>
            <a:r>
              <a:rPr lang="tr-TR" sz="1800" dirty="0">
                <a:latin typeface="Arial" panose="020B0604020202020204" pitchFamily="34" charset="0"/>
                <a:cs typeface="Arial" panose="020B0604020202020204" pitchFamily="34" charset="0"/>
              </a:rPr>
              <a:t>● Yükseköğretim mezunu olmak, </a:t>
            </a:r>
          </a:p>
          <a:p>
            <a:pPr marL="363538" indent="0" algn="just">
              <a:spcBef>
                <a:spcPts val="0"/>
              </a:spcBef>
              <a:buNone/>
              <a:tabLst>
                <a:tab pos="0" algn="l"/>
              </a:tabLst>
            </a:pPr>
            <a:r>
              <a:rPr lang="tr-TR" sz="1800" dirty="0">
                <a:latin typeface="Arial" panose="020B0604020202020204" pitchFamily="34" charset="0"/>
                <a:cs typeface="Arial" panose="020B0604020202020204" pitchFamily="34" charset="0"/>
              </a:rPr>
              <a:t>● Başvurunun son günü itibarıyla Bakanlık kadrolarında öğretmen olarak görev yapıyor olmak, </a:t>
            </a:r>
          </a:p>
          <a:p>
            <a:pPr marL="363538" indent="0" algn="just">
              <a:spcBef>
                <a:spcPts val="0"/>
              </a:spcBef>
              <a:buNone/>
              <a:tabLst>
                <a:tab pos="0" algn="l"/>
              </a:tabLst>
            </a:pPr>
            <a:r>
              <a:rPr lang="tr-TR" sz="1800" dirty="0">
                <a:latin typeface="Arial" panose="020B0604020202020204" pitchFamily="34" charset="0"/>
                <a:cs typeface="Arial" panose="020B0604020202020204" pitchFamily="34" charset="0"/>
              </a:rPr>
              <a:t>● Görevlendirileceği eğitim kurumunun türü itibarıyla öğretmen olarak atanabilecek nitelikte olmak ve görevlendirileceği eğitim kurumunda aylık karşılığı okutabileceği ders bulunmak, </a:t>
            </a:r>
          </a:p>
          <a:p>
            <a:pPr marL="363538" indent="0" algn="just">
              <a:spcBef>
                <a:spcPts val="0"/>
              </a:spcBef>
              <a:buNone/>
              <a:tabLst>
                <a:tab pos="0" algn="l"/>
              </a:tabLst>
            </a:pPr>
            <a:r>
              <a:rPr lang="tr-TR" sz="1800" dirty="0">
                <a:latin typeface="Arial" panose="020B0604020202020204" pitchFamily="34" charset="0"/>
                <a:cs typeface="Arial" panose="020B0604020202020204" pitchFamily="34" charset="0"/>
              </a:rPr>
              <a:t>● Başvurunun son günü itibarıyla, son dört yıl içinde adlî veya idarî soruşturma sonucu yöneticilik görevi üzerinden alınmamış olmak, </a:t>
            </a:r>
          </a:p>
          <a:p>
            <a:pPr marL="363538" indent="0" algn="just">
              <a:spcBef>
                <a:spcPts val="0"/>
              </a:spcBef>
              <a:buNone/>
              <a:tabLst>
                <a:tab pos="0" algn="l"/>
              </a:tabLst>
            </a:pPr>
            <a:r>
              <a:rPr lang="tr-TR" sz="1800" dirty="0">
                <a:latin typeface="Arial" panose="020B0604020202020204" pitchFamily="34" charset="0"/>
                <a:cs typeface="Arial" panose="020B0604020202020204" pitchFamily="34" charset="0"/>
              </a:rPr>
              <a:t>● Zorunlu çalışma gerektiren yerler dışındaki eğitim kurumu yöneticiliklerine görevlendirilecekler bakımından, ilgili mevzuatına göre zorunlu çalışma yükümlülüğünü tamamlamış, erteletmiş ya da bu yükümlülükten muaf tutulmuş olmak. </a:t>
            </a:r>
          </a:p>
          <a:p>
            <a:pPr marL="0" indent="0" algn="just">
              <a:spcBef>
                <a:spcPts val="0"/>
              </a:spcBef>
              <a:buNone/>
              <a:tabLst>
                <a:tab pos="0" algn="l"/>
              </a:tabLst>
            </a:pPr>
            <a:endParaRPr lang="tr-T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75394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114300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Hakları ve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23235" y="1145591"/>
            <a:ext cx="8229600" cy="5523769"/>
          </a:xfrm>
        </p:spPr>
        <p:txBody>
          <a:bodyPr>
            <a:noAutofit/>
          </a:bodyPr>
          <a:lstStyle/>
          <a:p>
            <a:pPr marL="0" indent="0" algn="just">
              <a:spcBef>
                <a:spcPts val="0"/>
              </a:spcBef>
              <a:buNone/>
              <a:tabLst>
                <a:tab pos="0" algn="l"/>
              </a:tabLst>
            </a:pPr>
            <a:r>
              <a:rPr lang="tr-TR" sz="2200" dirty="0">
                <a:latin typeface="Arial" panose="020B0604020202020204" pitchFamily="34" charset="0"/>
                <a:cs typeface="Arial" panose="020B0604020202020204" pitchFamily="34" charset="0"/>
              </a:rPr>
              <a:t>Okul müdürü olarak görevlendirileceklerde aranacak “özel şartlar” Yönetmeliğin 6. maddesinde sayılmaktadır. Yönetmelik bu hükmünde aşağıdaki şartların en az birinin taşınmasını zorunlu kılmıştır:</a:t>
            </a:r>
          </a:p>
          <a:p>
            <a:pPr marL="623888" indent="0" algn="just">
              <a:spcBef>
                <a:spcPts val="0"/>
              </a:spcBef>
              <a:buNone/>
              <a:tabLst>
                <a:tab pos="536575" algn="l"/>
              </a:tabLst>
            </a:pPr>
            <a:r>
              <a:rPr lang="tr-TR" sz="2200" dirty="0">
                <a:latin typeface="Arial" panose="020B0604020202020204" pitchFamily="34" charset="0"/>
                <a:cs typeface="Arial" panose="020B0604020202020204" pitchFamily="34" charset="0"/>
              </a:rPr>
              <a:t>● Müdür olarak görev yapmış olmak, </a:t>
            </a:r>
          </a:p>
          <a:p>
            <a:pPr marL="623888" indent="0" algn="just">
              <a:spcBef>
                <a:spcPts val="0"/>
              </a:spcBef>
              <a:buNone/>
              <a:tabLst>
                <a:tab pos="536575" algn="l"/>
              </a:tabLst>
            </a:pPr>
            <a:r>
              <a:rPr lang="tr-TR" sz="2200" dirty="0">
                <a:latin typeface="Arial" panose="020B0604020202020204" pitchFamily="34" charset="0"/>
                <a:cs typeface="Arial" panose="020B0604020202020204" pitchFamily="34" charset="0"/>
              </a:rPr>
              <a:t>● Müdür başyardımcısı olarak en az iki yıl görev yapmış olmak, </a:t>
            </a:r>
          </a:p>
          <a:p>
            <a:pPr marL="623888" indent="0" algn="just">
              <a:spcBef>
                <a:spcPts val="0"/>
              </a:spcBef>
              <a:buNone/>
              <a:tabLst>
                <a:tab pos="536575" algn="l"/>
              </a:tabLst>
            </a:pPr>
            <a:r>
              <a:rPr lang="tr-TR" sz="2200" dirty="0">
                <a:latin typeface="Arial" panose="020B0604020202020204" pitchFamily="34" charset="0"/>
                <a:cs typeface="Arial" panose="020B0604020202020204" pitchFamily="34" charset="0"/>
              </a:rPr>
              <a:t>● Kurucu müdür, müdür yardımcısı ve müdür yetkili öğretmen olarak ayrı ayrı veya müdür başyardımcılığı dâhil toplam en az üç yıl görev yapmış olmak, </a:t>
            </a:r>
          </a:p>
          <a:p>
            <a:pPr marL="623888" indent="0" algn="just">
              <a:spcBef>
                <a:spcPts val="0"/>
              </a:spcBef>
              <a:buNone/>
              <a:tabLst>
                <a:tab pos="536575" algn="l"/>
              </a:tabLst>
            </a:pPr>
            <a:r>
              <a:rPr lang="tr-TR" sz="2200" dirty="0">
                <a:latin typeface="Arial" panose="020B0604020202020204" pitchFamily="34" charset="0"/>
                <a:cs typeface="Arial" panose="020B0604020202020204" pitchFamily="34" charset="0"/>
              </a:rPr>
              <a:t>● Bakanlığın şube müdürü veya daha üst unvanlı kadrolarında görev yapmış olmak.</a:t>
            </a: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529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114300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Hakları ve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25885" y="1170857"/>
            <a:ext cx="8507288" cy="2906216"/>
          </a:xfrm>
        </p:spPr>
        <p:txBody>
          <a:bodyPr>
            <a:noAutofit/>
          </a:bodyPr>
          <a:lstStyle/>
          <a:p>
            <a:pPr marL="0" indent="0" algn="just">
              <a:spcBef>
                <a:spcPts val="0"/>
              </a:spcBef>
              <a:buNone/>
              <a:tabLst>
                <a:tab pos="0" algn="l"/>
              </a:tabLst>
            </a:pPr>
            <a:r>
              <a:rPr lang="tr-TR" sz="2200" dirty="0">
                <a:latin typeface="Arial" panose="020B0604020202020204" pitchFamily="34" charset="0"/>
                <a:cs typeface="Arial" panose="020B0604020202020204" pitchFamily="34" charset="0"/>
              </a:rPr>
              <a:t>Okul yönetiminde tek sorumlu okul müdürü değildir; müdüre yardımcılar atanmak suretiyle okul yönetimi işinde yetki ve sorumluluk paylaşımı yapılmıştır</a:t>
            </a:r>
            <a:r>
              <a:rPr lang="tr-TR" sz="2200" dirty="0" smtClean="0">
                <a:latin typeface="Arial" panose="020B0604020202020204" pitchFamily="34" charset="0"/>
                <a:cs typeface="Arial" panose="020B0604020202020204" pitchFamily="34" charset="0"/>
              </a:rPr>
              <a:t>.</a:t>
            </a:r>
          </a:p>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 </a:t>
            </a:r>
            <a:r>
              <a:rPr lang="tr-TR" sz="2200" dirty="0">
                <a:latin typeface="Arial" panose="020B0604020202020204" pitchFamily="34" charset="0"/>
                <a:cs typeface="Arial" panose="020B0604020202020204" pitchFamily="34" charset="0"/>
              </a:rPr>
              <a:t>Söz konusu yardımcılar arasında müdür başyardımcılığı statüsü oluşturulmak suretiyle bir hiyerarşi kurulmuştur. </a:t>
            </a:r>
            <a:endParaRPr lang="tr-TR" sz="22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Müdür </a:t>
            </a:r>
            <a:r>
              <a:rPr lang="tr-TR" sz="2200" dirty="0">
                <a:latin typeface="Arial" panose="020B0604020202020204" pitchFamily="34" charset="0"/>
                <a:cs typeface="Arial" panose="020B0604020202020204" pitchFamily="34" charset="0"/>
              </a:rPr>
              <a:t>başyardımcısı ve müdür yardımcısı olarak görevlendirileceklerde aranacak özel şartlar Yönetmeliğin 7. maddesinde sayılmaktadır. </a:t>
            </a: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2155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114300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Hakları ve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25885" y="1170856"/>
            <a:ext cx="8507288" cy="5523769"/>
          </a:xfrm>
        </p:spPr>
        <p:txBody>
          <a:bodyPr>
            <a:noAutofit/>
          </a:bodyPr>
          <a:lstStyle/>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Müdür </a:t>
            </a:r>
            <a:r>
              <a:rPr lang="tr-TR" sz="2200" dirty="0">
                <a:latin typeface="Arial" panose="020B0604020202020204" pitchFamily="34" charset="0"/>
                <a:cs typeface="Arial" panose="020B0604020202020204" pitchFamily="34" charset="0"/>
              </a:rPr>
              <a:t>başyardımcısı veya müdür yardımcısı olarak görevlendirilebilmek için aşağıda belirtilen özel şartlardan en az birinin taşınması gerektiği bu maddede belirtilmektedir. Buna göre aranan şartlar şu şekilde sıralanabilir:</a:t>
            </a:r>
          </a:p>
          <a:p>
            <a:pPr marL="0" indent="0" algn="just">
              <a:spcBef>
                <a:spcPts val="0"/>
              </a:spcBef>
              <a:buNone/>
              <a:tabLst>
                <a:tab pos="0" algn="l"/>
              </a:tabLst>
            </a:pPr>
            <a:r>
              <a:rPr lang="tr-TR" sz="2200" dirty="0">
                <a:latin typeface="Arial" panose="020B0604020202020204" pitchFamily="34" charset="0"/>
                <a:cs typeface="Arial" panose="020B0604020202020204" pitchFamily="34" charset="0"/>
              </a:rPr>
              <a:t>● Müdür, kurucu müdür, müdür başyardımcısı, müdür yardımcısı veya müdür yetkili öğretmen olarak görev yapmış olmak,</a:t>
            </a:r>
          </a:p>
          <a:p>
            <a:pPr marL="0" indent="0" algn="just">
              <a:spcBef>
                <a:spcPts val="0"/>
              </a:spcBef>
              <a:buNone/>
              <a:tabLst>
                <a:tab pos="0" algn="l"/>
              </a:tabLst>
            </a:pPr>
            <a:r>
              <a:rPr lang="tr-TR" sz="2200" dirty="0">
                <a:latin typeface="Arial" panose="020B0604020202020204" pitchFamily="34" charset="0"/>
                <a:cs typeface="Arial" panose="020B0604020202020204" pitchFamily="34" charset="0"/>
              </a:rPr>
              <a:t>● Bakanlığın şube müdürü veya daha üst unvanlı kadrolarında görev yapmış olmak,</a:t>
            </a:r>
          </a:p>
          <a:p>
            <a:pPr marL="0" indent="0" algn="just">
              <a:spcBef>
                <a:spcPts val="0"/>
              </a:spcBef>
              <a:buNone/>
              <a:tabLst>
                <a:tab pos="0" algn="l"/>
              </a:tabLst>
            </a:pPr>
            <a:r>
              <a:rPr lang="tr-TR" sz="2200" dirty="0">
                <a:latin typeface="Arial" panose="020B0604020202020204" pitchFamily="34" charset="0"/>
                <a:cs typeface="Arial" panose="020B0604020202020204" pitchFamily="34" charset="0"/>
              </a:rPr>
              <a:t>● Bakanlık kadrolarında adaylık dâhil en az dört yıl öğretmen olarak görev yapmış olmak.</a:t>
            </a: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5059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1143000"/>
          </a:xfrm>
        </p:spPr>
        <p:txBody>
          <a:bodyPr>
            <a:normAutofit fontScale="90000"/>
          </a:bodyPr>
          <a:lstStyle/>
          <a:p>
            <a:r>
              <a:rPr lang="tr-TR" b="1" dirty="0" smtClean="0">
                <a:solidFill>
                  <a:srgbClr val="7030A0"/>
                </a:solidFill>
                <a:latin typeface="Times New Roman" pitchFamily="18" charset="0"/>
                <a:cs typeface="Times New Roman" pitchFamily="18" charset="0"/>
              </a:rPr>
              <a:t>Okul Yöneticisinin Hakları ve Sorumlulukları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423235" y="1145591"/>
            <a:ext cx="8229600" cy="5523769"/>
          </a:xfrm>
        </p:spPr>
        <p:txBody>
          <a:bodyPr>
            <a:noAutofit/>
          </a:bodyPr>
          <a:lstStyle/>
          <a:p>
            <a:pPr marL="0" indent="0" algn="just">
              <a:spcBef>
                <a:spcPts val="0"/>
              </a:spcBef>
              <a:buNone/>
              <a:tabLst>
                <a:tab pos="0" algn="l"/>
              </a:tabLst>
            </a:pPr>
            <a:r>
              <a:rPr lang="tr-TR" sz="2200" dirty="0" smtClean="0">
                <a:latin typeface="Arial" panose="020B0604020202020204" pitchFamily="34" charset="0"/>
                <a:cs typeface="Arial" panose="020B0604020202020204" pitchFamily="34" charset="0"/>
              </a:rPr>
              <a:t>Müdür </a:t>
            </a:r>
            <a:r>
              <a:rPr lang="tr-TR" sz="2200" dirty="0">
                <a:latin typeface="Arial" panose="020B0604020202020204" pitchFamily="34" charset="0"/>
                <a:cs typeface="Arial" panose="020B0604020202020204" pitchFamily="34" charset="0"/>
              </a:rPr>
              <a:t>başyardımcısı olarak görevlendirileceklerde ayrıca;</a:t>
            </a:r>
          </a:p>
          <a:p>
            <a:pPr marL="174625" indent="0" algn="just">
              <a:spcBef>
                <a:spcPts val="0"/>
              </a:spcBef>
              <a:buNone/>
              <a:tabLst>
                <a:tab pos="0" algn="l"/>
              </a:tabLst>
            </a:pPr>
            <a:r>
              <a:rPr lang="tr-TR" sz="2200" dirty="0">
                <a:latin typeface="Arial" panose="020B0604020202020204" pitchFamily="34" charset="0"/>
                <a:cs typeface="Arial" panose="020B0604020202020204" pitchFamily="34" charset="0"/>
              </a:rPr>
              <a:t>● Fen lisesi müdür başyardımcılığına görevlendirileceklerde matematik, fizik, kimya veya biyoloji alan öğretmeni olmak,</a:t>
            </a:r>
          </a:p>
          <a:p>
            <a:pPr marL="174625" indent="0" algn="just">
              <a:spcBef>
                <a:spcPts val="0"/>
              </a:spcBef>
              <a:buNone/>
              <a:tabLst>
                <a:tab pos="0" algn="l"/>
              </a:tabLst>
            </a:pPr>
            <a:r>
              <a:rPr lang="tr-TR" sz="2200" dirty="0">
                <a:latin typeface="Arial" panose="020B0604020202020204" pitchFamily="34" charset="0"/>
                <a:cs typeface="Arial" panose="020B0604020202020204" pitchFamily="34" charset="0"/>
              </a:rPr>
              <a:t>● Güzel sanatlar lisesi müdür başyardımcılığına görevlendirileceklerde Türk dili ve edebiyatı, görsel sanatlar/resim veya müzik alan öğretmeni olmak,</a:t>
            </a:r>
          </a:p>
          <a:p>
            <a:pPr marL="174625" indent="0" algn="just">
              <a:spcBef>
                <a:spcPts val="0"/>
              </a:spcBef>
              <a:buNone/>
              <a:tabLst>
                <a:tab pos="0" algn="l"/>
              </a:tabLst>
            </a:pPr>
            <a:r>
              <a:rPr lang="tr-TR" sz="2200" dirty="0">
                <a:latin typeface="Arial" panose="020B0604020202020204" pitchFamily="34" charset="0"/>
                <a:cs typeface="Arial" panose="020B0604020202020204" pitchFamily="34" charset="0"/>
              </a:rPr>
              <a:t>● İmam hatip lisesi müdür başyardımcılığına görevlendirileceklerde imam-hatip lisesi meslek dersleri alan öğretmeni olmak,</a:t>
            </a:r>
          </a:p>
          <a:p>
            <a:pPr marL="174625" indent="0" algn="just">
              <a:spcBef>
                <a:spcPts val="0"/>
              </a:spcBef>
              <a:buNone/>
              <a:tabLst>
                <a:tab pos="0" algn="l"/>
              </a:tabLst>
            </a:pPr>
            <a:r>
              <a:rPr lang="tr-TR" sz="2200" dirty="0">
                <a:latin typeface="Arial" panose="020B0604020202020204" pitchFamily="34" charset="0"/>
                <a:cs typeface="Arial" panose="020B0604020202020204" pitchFamily="34" charset="0"/>
              </a:rPr>
              <a:t>● Mesleki ve teknik eğitim kurumları müdür başyardımcılığına görevlendirileceklerde atölye ve laboratuvar öğretmeni olmak,</a:t>
            </a:r>
          </a:p>
          <a:p>
            <a:pPr marL="174625" indent="0" algn="just">
              <a:spcBef>
                <a:spcPts val="0"/>
              </a:spcBef>
              <a:buNone/>
              <a:tabLst>
                <a:tab pos="0" algn="l"/>
              </a:tabLst>
            </a:pPr>
            <a:r>
              <a:rPr lang="tr-TR" sz="2200" dirty="0">
                <a:latin typeface="Arial" panose="020B0604020202020204" pitchFamily="34" charset="0"/>
                <a:cs typeface="Arial" panose="020B0604020202020204" pitchFamily="34" charset="0"/>
              </a:rPr>
              <a:t>● Sosyal bilimler lisesi müdür başyardımcılığına görevlendirileceklerde Türk dili ve edebiyatı, tarih, coğrafya, felsefe, psikoloji veya yabancı dil alan öğretmeni olmak,</a:t>
            </a:r>
          </a:p>
          <a:p>
            <a:pPr marL="174625" indent="0" algn="just">
              <a:spcBef>
                <a:spcPts val="0"/>
              </a:spcBef>
              <a:buNone/>
              <a:tabLst>
                <a:tab pos="0" algn="l"/>
              </a:tabLst>
            </a:pPr>
            <a:r>
              <a:rPr lang="tr-TR" sz="2200" dirty="0">
                <a:latin typeface="Arial" panose="020B0604020202020204" pitchFamily="34" charset="0"/>
                <a:cs typeface="Arial" panose="020B0604020202020204" pitchFamily="34" charset="0"/>
              </a:rPr>
              <a:t>● Spor lisesi müdür başyardımcılığına görevlendirileceklerde beden eğitimi alan öğretmeni olmak, şartı aranır.</a:t>
            </a: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a:p>
            <a:pPr marL="0" indent="0" algn="just">
              <a:spcBef>
                <a:spcPts val="0"/>
              </a:spcBef>
              <a:buNone/>
              <a:tabLst>
                <a:tab pos="0" algn="l"/>
              </a:tabLst>
            </a:pP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12275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856"/>
            <a:ext cx="8229600" cy="1143000"/>
          </a:xfrm>
        </p:spPr>
        <p:txBody>
          <a:bodyPr>
            <a:normAutofit/>
          </a:bodyPr>
          <a:lstStyle/>
          <a:p>
            <a:r>
              <a:rPr lang="tr-TR" b="1" dirty="0" smtClean="0">
                <a:solidFill>
                  <a:srgbClr val="7030A0"/>
                </a:solidFill>
                <a:latin typeface="Times New Roman" pitchFamily="18" charset="0"/>
                <a:cs typeface="Times New Roman" pitchFamily="18" charset="0"/>
              </a:rPr>
              <a:t>Okul Yöneticisinin Hakları</a:t>
            </a:r>
            <a:endParaRPr lang="tr-TR" b="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323528" y="908720"/>
            <a:ext cx="8674925" cy="5523769"/>
          </a:xfrm>
        </p:spPr>
        <p:txBody>
          <a:bodyPr>
            <a:noAutofit/>
          </a:bodyPr>
          <a:lstStyle/>
          <a:p>
            <a:pPr marL="0" indent="0" algn="just">
              <a:spcBef>
                <a:spcPts val="0"/>
              </a:spcBef>
              <a:buNone/>
              <a:tabLst>
                <a:tab pos="0" algn="l"/>
              </a:tabLst>
            </a:pPr>
            <a:r>
              <a:rPr lang="tr-TR" sz="2000" dirty="0" err="1" smtClean="0">
                <a:latin typeface="Arial" panose="020B0604020202020204" pitchFamily="34" charset="0"/>
                <a:cs typeface="Arial" panose="020B0604020202020204" pitchFamily="34" charset="0"/>
              </a:rPr>
              <a:t>MEB’te</a:t>
            </a:r>
            <a:r>
              <a:rPr lang="tr-TR" sz="2000"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okul yöneticisi olabilmek için öğretmen olmak şarttır ve bu şartın çıkış noktasını 1926 yılında yürürlüğe girmiş bulunan 789 sayılı Maarif Teşkilatı’na Dair Kanun </a:t>
            </a:r>
            <a:r>
              <a:rPr lang="tr-TR" sz="2000" dirty="0" smtClean="0">
                <a:latin typeface="Arial" panose="020B0604020202020204" pitchFamily="34" charset="0"/>
                <a:cs typeface="Arial" panose="020B0604020202020204" pitchFamily="34" charset="0"/>
              </a:rPr>
              <a:t>oluşturmaktadır.</a:t>
            </a:r>
          </a:p>
          <a:p>
            <a:pPr marL="0" indent="0" algn="just">
              <a:spcBef>
                <a:spcPts val="0"/>
              </a:spcBef>
              <a:buNone/>
              <a:tabLst>
                <a:tab pos="0" algn="l"/>
              </a:tabLst>
            </a:pPr>
            <a:r>
              <a:rPr lang="tr-TR" sz="2000" dirty="0" smtClean="0">
                <a:latin typeface="Arial" panose="020B0604020202020204" pitchFamily="34" charset="0"/>
                <a:cs typeface="Arial" panose="020B0604020202020204" pitchFamily="34" charset="0"/>
              </a:rPr>
              <a:t>Bu </a:t>
            </a:r>
            <a:r>
              <a:rPr lang="tr-TR" sz="2000" dirty="0">
                <a:latin typeface="Arial" panose="020B0604020202020204" pitchFamily="34" charset="0"/>
                <a:cs typeface="Arial" panose="020B0604020202020204" pitchFamily="34" charset="0"/>
              </a:rPr>
              <a:t>Kanun’un 12. maddesinde “Meslekte asıl olan öğretmenliktir” hükmü öngörmüştür ve bu hüküm etkisini günümüze kadar sürdürmüştür. Örneğin 1739 sayılı </a:t>
            </a:r>
            <a:r>
              <a:rPr lang="tr-TR" sz="2000" dirty="0" err="1">
                <a:latin typeface="Arial" panose="020B0604020202020204" pitchFamily="34" charset="0"/>
                <a:cs typeface="Arial" panose="020B0604020202020204" pitchFamily="34" charset="0"/>
              </a:rPr>
              <a:t>METK’nın</a:t>
            </a:r>
            <a:r>
              <a:rPr lang="tr-TR" sz="2000" dirty="0">
                <a:latin typeface="Arial" panose="020B0604020202020204" pitchFamily="34" charset="0"/>
                <a:cs typeface="Arial" panose="020B0604020202020204" pitchFamily="34" charset="0"/>
              </a:rPr>
              <a:t> 43. maddesine göre öğretmenlik “Devletin eğitim, öğretim ve bununla ilgili yönetim görevlerini üzerine alan bir ihtisas </a:t>
            </a:r>
            <a:r>
              <a:rPr lang="tr-TR" sz="2000" dirty="0" err="1">
                <a:latin typeface="Arial" panose="020B0604020202020204" pitchFamily="34" charset="0"/>
                <a:cs typeface="Arial" panose="020B0604020202020204" pitchFamily="34" charset="0"/>
              </a:rPr>
              <a:t>alanı”dır</a:t>
            </a:r>
            <a:r>
              <a:rPr lang="tr-TR" sz="2000" dirty="0">
                <a:latin typeface="Arial" panose="020B0604020202020204" pitchFamily="34" charset="0"/>
                <a:cs typeface="Arial" panose="020B0604020202020204" pitchFamily="34" charset="0"/>
              </a:rPr>
              <a:t>. </a:t>
            </a:r>
            <a:endParaRPr lang="tr-TR" sz="2000" dirty="0" smtClean="0">
              <a:latin typeface="Arial" panose="020B0604020202020204" pitchFamily="34" charset="0"/>
              <a:cs typeface="Arial" panose="020B0604020202020204" pitchFamily="34" charset="0"/>
            </a:endParaRPr>
          </a:p>
          <a:p>
            <a:pPr marL="0" indent="0" algn="just">
              <a:spcBef>
                <a:spcPts val="0"/>
              </a:spcBef>
              <a:buNone/>
              <a:tabLst>
                <a:tab pos="0" algn="l"/>
              </a:tabLst>
            </a:pP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2319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1909</TotalTime>
  <Words>1201</Words>
  <Application>Microsoft Office PowerPoint</Application>
  <PresentationFormat>Ekran Gösterisi (4:3)</PresentationFormat>
  <Paragraphs>100</Paragraphs>
  <Slides>15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ＭＳ Ｐゴシック</vt:lpstr>
      <vt:lpstr>Arial</vt:lpstr>
      <vt:lpstr>Bauhaus 93</vt:lpstr>
      <vt:lpstr>Calibri</vt:lpstr>
      <vt:lpstr>Times New Roman</vt:lpstr>
      <vt:lpstr>Wingdings</vt:lpstr>
      <vt:lpstr>Ofis Teması</vt:lpstr>
      <vt:lpstr>EĞİTİM HUKUKU</vt:lpstr>
      <vt:lpstr>OKUL YÖNETİCİLERİNİN HAKLARI  VE  SORUMLULUKLARI</vt:lpstr>
      <vt:lpstr>Okul Yöneticisinin Hakları ve Sorumlulukları</vt:lpstr>
      <vt:lpstr>Okul Yöneticisinin Hakları ve Sorumlulukları</vt:lpstr>
      <vt:lpstr>Okul Yöneticisinin Hakları ve Sorumlulukları</vt:lpstr>
      <vt:lpstr>Okul Yöneticisinin Hakları ve Sorumlulukları</vt:lpstr>
      <vt:lpstr>Okul Yöneticisinin Hakları ve Sorumlulukları</vt:lpstr>
      <vt:lpstr>Okul Yöneticisinin Hakları ve Sorumlulukları</vt:lpstr>
      <vt:lpstr>Okul Yöneticisinin Hakları</vt:lpstr>
      <vt:lpstr>Okul Yöneticisinin Hakları</vt:lpstr>
      <vt:lpstr>Okul Yöneticisinin Sorumlulukları</vt:lpstr>
      <vt:lpstr>Okul Yöneticisinin Sorumlulukları</vt:lpstr>
      <vt:lpstr>Okul Yöneticisinin Sorumlulukları</vt:lpstr>
      <vt:lpstr>Okul Yöneticisinin Sorumlulukları</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 Süreçleri</dc:title>
  <dc:creator>murat</dc:creator>
  <cp:lastModifiedBy>Yazar</cp:lastModifiedBy>
  <cp:revision>134</cp:revision>
  <dcterms:created xsi:type="dcterms:W3CDTF">2014-10-12T08:32:03Z</dcterms:created>
  <dcterms:modified xsi:type="dcterms:W3CDTF">2020-01-31T15:43:17Z</dcterms:modified>
</cp:coreProperties>
</file>