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304" r:id="rId3"/>
    <p:sldId id="303" r:id="rId4"/>
    <p:sldId id="257" r:id="rId5"/>
    <p:sldId id="259" r:id="rId6"/>
    <p:sldId id="258" r:id="rId7"/>
    <p:sldId id="260" r:id="rId8"/>
    <p:sldId id="261" r:id="rId9"/>
    <p:sldId id="274" r:id="rId10"/>
    <p:sldId id="262" r:id="rId11"/>
    <p:sldId id="263" r:id="rId12"/>
    <p:sldId id="278" r:id="rId13"/>
    <p:sldId id="264" r:id="rId14"/>
    <p:sldId id="265" r:id="rId15"/>
    <p:sldId id="276" r:id="rId16"/>
    <p:sldId id="266" r:id="rId17"/>
    <p:sldId id="277" r:id="rId18"/>
    <p:sldId id="267" r:id="rId19"/>
    <p:sldId id="268" r:id="rId20"/>
    <p:sldId id="275" r:id="rId21"/>
    <p:sldId id="269" r:id="rId22"/>
    <p:sldId id="270" r:id="rId23"/>
    <p:sldId id="271" r:id="rId24"/>
    <p:sldId id="272" r:id="rId25"/>
    <p:sldId id="300" r:id="rId26"/>
    <p:sldId id="273"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634676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791181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652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330325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79255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2900957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6320672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989928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591125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506250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33134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0ADA453-EC33-47CD-8F68-CC408B950641}" type="datetimeFigureOut">
              <a:rPr lang="tr-TR" smtClean="0"/>
              <a:t>3.3.2020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388451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0ADA453-EC33-47CD-8F68-CC408B950641}" type="datetimeFigureOut">
              <a:rPr lang="tr-TR" smtClean="0"/>
              <a:t>3.3.2020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24879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ADA453-EC33-47CD-8F68-CC408B950641}" type="datetimeFigureOut">
              <a:rPr lang="tr-TR" smtClean="0"/>
              <a:t>3.3.2020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18442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227270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838828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0ADA453-EC33-47CD-8F68-CC408B950641}" type="datetimeFigureOut">
              <a:rPr lang="tr-TR" smtClean="0"/>
              <a:t>3.3.2020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30033B9-88AF-416D-8B56-C8DB4C0672F9}" type="slidenum">
              <a:rPr lang="tr-TR" smtClean="0"/>
              <a:t>‹#›</a:t>
            </a:fld>
            <a:endParaRPr lang="tr-TR"/>
          </a:p>
        </p:txBody>
      </p:sp>
    </p:spTree>
    <p:extLst>
      <p:ext uri="{BB962C8B-B14F-4D97-AF65-F5344CB8AC3E}">
        <p14:creationId xmlns:p14="http://schemas.microsoft.com/office/powerpoint/2010/main" val="45871411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92767" y="1396616"/>
            <a:ext cx="7766936" cy="1646302"/>
          </a:xfrm>
        </p:spPr>
        <p:txBody>
          <a:bodyPr/>
          <a:lstStyle/>
          <a:p>
            <a:r>
              <a:rPr lang="tr-TR" dirty="0" smtClean="0"/>
              <a:t>YÖNETİMİN İŞLEVLERİ</a:t>
            </a:r>
            <a:endParaRPr lang="tr-TR" dirty="0"/>
          </a:p>
        </p:txBody>
      </p:sp>
      <p:sp>
        <p:nvSpPr>
          <p:cNvPr id="3" name="Alt Başlık 2"/>
          <p:cNvSpPr>
            <a:spLocks noGrp="1"/>
          </p:cNvSpPr>
          <p:nvPr>
            <p:ph type="subTitle" idx="1"/>
          </p:nvPr>
        </p:nvSpPr>
        <p:spPr>
          <a:xfrm>
            <a:off x="5652654" y="3572851"/>
            <a:ext cx="3600567" cy="1096899"/>
          </a:xfrm>
        </p:spPr>
        <p:txBody>
          <a:bodyPr>
            <a:noAutofit/>
          </a:bodyPr>
          <a:lstStyle/>
          <a:p>
            <a:pPr algn="l"/>
            <a:r>
              <a:rPr lang="tr-TR" dirty="0" smtClean="0"/>
              <a:t>1- PLANLAMA</a:t>
            </a:r>
          </a:p>
          <a:p>
            <a:pPr algn="l"/>
            <a:r>
              <a:rPr lang="tr-TR" dirty="0" smtClean="0"/>
              <a:t>	-Plan türleri</a:t>
            </a:r>
          </a:p>
          <a:p>
            <a:pPr algn="l"/>
            <a:r>
              <a:rPr lang="tr-TR" dirty="0"/>
              <a:t>	</a:t>
            </a:r>
            <a:r>
              <a:rPr lang="tr-TR" dirty="0" smtClean="0"/>
              <a:t>-Stratejik Planlama</a:t>
            </a:r>
          </a:p>
        </p:txBody>
      </p:sp>
    </p:spTree>
    <p:extLst>
      <p:ext uri="{BB962C8B-B14F-4D97-AF65-F5344CB8AC3E}">
        <p14:creationId xmlns:p14="http://schemas.microsoft.com/office/powerpoint/2010/main" val="41265113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762000"/>
          </a:xfrm>
        </p:spPr>
        <p:txBody>
          <a:bodyPr/>
          <a:lstStyle/>
          <a:p>
            <a:r>
              <a:rPr lang="tr-TR" b="1" dirty="0" smtClean="0"/>
              <a:t>Planlamanın özellikleri</a:t>
            </a:r>
            <a:endParaRPr lang="tr-TR" dirty="0"/>
          </a:p>
        </p:txBody>
      </p:sp>
      <p:sp>
        <p:nvSpPr>
          <p:cNvPr id="3" name="İçerik Yer Tutucusu 2"/>
          <p:cNvSpPr>
            <a:spLocks noGrp="1"/>
          </p:cNvSpPr>
          <p:nvPr>
            <p:ph idx="1"/>
          </p:nvPr>
        </p:nvSpPr>
        <p:spPr>
          <a:xfrm>
            <a:off x="396779" y="904009"/>
            <a:ext cx="8596668" cy="3418609"/>
          </a:xfrm>
        </p:spPr>
        <p:txBody>
          <a:bodyPr>
            <a:normAutofit/>
          </a:bodyPr>
          <a:lstStyle/>
          <a:p>
            <a:endParaRPr lang="tr-TR" dirty="0" smtClean="0"/>
          </a:p>
          <a:p>
            <a:r>
              <a:rPr lang="tr-TR" dirty="0" smtClean="0"/>
              <a:t>Planlamada örgütler, bir bütünlük içinde ele alınmalıdır. Örgütün herhangi bir birimine yönelik bir planlama bile, örgütün diğer birimlerini etkileyecektir.</a:t>
            </a:r>
          </a:p>
          <a:p>
            <a:r>
              <a:rPr lang="tr-TR" dirty="0" smtClean="0"/>
              <a:t>Planlamada ekonomik olma özelliği bulunmalıdır.  Planlama yaparken ve ortaya çıkan planları uygularken uzun zaman almamasına ve fazla harcama gerektirmemesine dikkat edilmelidir.</a:t>
            </a:r>
          </a:p>
          <a:p>
            <a:r>
              <a:rPr lang="tr-TR" dirty="0" smtClean="0"/>
              <a:t>Planlamada hedeflere ulaşmayı ya da hedeflerden sapmayı ölçecek araç ve yöntemler de belirlenmelidir.</a:t>
            </a:r>
          </a:p>
          <a:p>
            <a:r>
              <a:rPr lang="tr-TR" dirty="0" smtClean="0"/>
              <a:t>Planların çalışanlar tarafından da kolayca anlaşılması, uygulanması ve değerlendirilmesi için yalınlaştırılması gerekmektedir.</a:t>
            </a:r>
          </a:p>
          <a:p>
            <a:endParaRPr lang="tr-TR" dirty="0" smtClean="0"/>
          </a:p>
          <a:p>
            <a:endParaRPr lang="tr-TR" dirty="0" smtClean="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964" y="3959456"/>
            <a:ext cx="5521036" cy="2898544"/>
          </a:xfrm>
          <a:prstGeom prst="rect">
            <a:avLst/>
          </a:prstGeom>
        </p:spPr>
      </p:pic>
    </p:spTree>
    <p:extLst>
      <p:ext uri="{BB962C8B-B14F-4D97-AF65-F5344CB8AC3E}">
        <p14:creationId xmlns:p14="http://schemas.microsoft.com/office/powerpoint/2010/main" val="31333475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Plan ve planlama türleri</a:t>
            </a:r>
            <a:endParaRPr lang="tr-TR" dirty="0"/>
          </a:p>
        </p:txBody>
      </p:sp>
      <p:sp>
        <p:nvSpPr>
          <p:cNvPr id="3" name="İçerik Yer Tutucusu 2"/>
          <p:cNvSpPr>
            <a:spLocks noGrp="1"/>
          </p:cNvSpPr>
          <p:nvPr>
            <p:ph idx="1"/>
          </p:nvPr>
        </p:nvSpPr>
        <p:spPr>
          <a:xfrm>
            <a:off x="677334" y="1662545"/>
            <a:ext cx="8596668" cy="4378817"/>
          </a:xfrm>
        </p:spPr>
        <p:txBody>
          <a:bodyPr>
            <a:normAutofit/>
          </a:bodyPr>
          <a:lstStyle/>
          <a:p>
            <a:r>
              <a:rPr lang="tr-TR" b="1" dirty="0" smtClean="0"/>
              <a:t>Plan </a:t>
            </a:r>
            <a:endParaRPr lang="tr-TR" dirty="0"/>
          </a:p>
          <a:p>
            <a:pPr marL="0" indent="0">
              <a:buNone/>
            </a:pPr>
            <a:r>
              <a:rPr lang="tr-TR" dirty="0"/>
              <a:t>Planlama faaliyetlerinin sonucunda ortaya çıkan belgelerdir. </a:t>
            </a:r>
          </a:p>
          <a:p>
            <a:pPr marL="0" indent="0">
              <a:buNone/>
            </a:pPr>
            <a:endParaRPr lang="tr-TR" dirty="0" smtClean="0"/>
          </a:p>
          <a:p>
            <a:pPr marL="0" indent="0">
              <a:buNone/>
            </a:pPr>
            <a:r>
              <a:rPr lang="tr-TR" sz="1900" b="1" dirty="0" smtClean="0"/>
              <a:t>Biçim </a:t>
            </a:r>
            <a:r>
              <a:rPr lang="tr-TR" sz="1900" b="1" dirty="0"/>
              <a:t>yönünden planlar</a:t>
            </a:r>
            <a:endParaRPr lang="tr-TR" sz="1900" dirty="0"/>
          </a:p>
          <a:p>
            <a:r>
              <a:rPr lang="tr-TR" b="1" dirty="0"/>
              <a:t>Yazılı planlar</a:t>
            </a:r>
            <a:r>
              <a:rPr lang="tr-TR" dirty="0"/>
              <a:t>: </a:t>
            </a:r>
            <a:r>
              <a:rPr lang="tr-TR" dirty="0" smtClean="0"/>
              <a:t>Planın </a:t>
            </a:r>
            <a:r>
              <a:rPr lang="tr-TR" dirty="0"/>
              <a:t>yazılı olması çeşitli faaliyetlerde yetki ve sorumluluk sınırlarının ya da amaç ve hedeflerin kayıtlı halde tutulmasına, dolayısıyla gerektiğinde planlara yeniden başvurulmasına olanak verir. Ayrıca, planı hazırlayanların örgütten ayrılması durumunda da, plan ortadan kalkmaz.</a:t>
            </a:r>
          </a:p>
          <a:p>
            <a:r>
              <a:rPr lang="tr-TR" b="1" dirty="0"/>
              <a:t>Yazılı olmayan planlar</a:t>
            </a:r>
            <a:r>
              <a:rPr lang="tr-TR" dirty="0"/>
              <a:t>: </a:t>
            </a:r>
            <a:r>
              <a:rPr lang="tr-TR" dirty="0" smtClean="0"/>
              <a:t>Kısa </a:t>
            </a:r>
            <a:r>
              <a:rPr lang="tr-TR" dirty="0"/>
              <a:t>süreli ve zorunlu hallerde başvurularak </a:t>
            </a:r>
            <a:r>
              <a:rPr lang="tr-TR" dirty="0" smtClean="0"/>
              <a:t>uygulanan, belli bir amaca yönelik </a:t>
            </a:r>
            <a:r>
              <a:rPr lang="tr-TR" dirty="0"/>
              <a:t>planlardır.</a:t>
            </a:r>
          </a:p>
          <a:p>
            <a:pPr marL="0" indent="0">
              <a:buNone/>
            </a:pPr>
            <a:endParaRPr lang="tr-TR" b="1" dirty="0" smtClean="0"/>
          </a:p>
        </p:txBody>
      </p:sp>
    </p:spTree>
    <p:extLst>
      <p:ext uri="{BB962C8B-B14F-4D97-AF65-F5344CB8AC3E}">
        <p14:creationId xmlns:p14="http://schemas.microsoft.com/office/powerpoint/2010/main" val="7910075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Plan ve planlama türleri</a:t>
            </a:r>
            <a:endParaRPr lang="tr-TR" dirty="0"/>
          </a:p>
        </p:txBody>
      </p:sp>
      <p:sp>
        <p:nvSpPr>
          <p:cNvPr id="3" name="İçerik Yer Tutucusu 2"/>
          <p:cNvSpPr>
            <a:spLocks noGrp="1"/>
          </p:cNvSpPr>
          <p:nvPr>
            <p:ph idx="1"/>
          </p:nvPr>
        </p:nvSpPr>
        <p:spPr/>
        <p:txBody>
          <a:bodyPr/>
          <a:lstStyle/>
          <a:p>
            <a:pPr marL="0" indent="0">
              <a:buNone/>
            </a:pPr>
            <a:r>
              <a:rPr lang="tr-TR" sz="1900" b="1" dirty="0"/>
              <a:t>Kullanım biçimlerine göre planlar</a:t>
            </a:r>
            <a:endParaRPr lang="tr-TR" sz="1900" dirty="0"/>
          </a:p>
          <a:p>
            <a:r>
              <a:rPr lang="tr-TR" b="1" dirty="0"/>
              <a:t>Bir kez kullanılan planlar: </a:t>
            </a:r>
            <a:r>
              <a:rPr lang="tr-TR" dirty="0"/>
              <a:t>Belli bir amaç için hazırlanan ve o amaca ulaşıldığında artık yapılmayacak olan planlardır. Ör: Kitapların düzenlerini değiştirmek için yapılan</a:t>
            </a:r>
          </a:p>
          <a:p>
            <a:r>
              <a:rPr lang="tr-TR" b="1" dirty="0"/>
              <a:t>Sürekli planlar:</a:t>
            </a:r>
            <a:r>
              <a:rPr lang="tr-TR" dirty="0"/>
              <a:t> Bir örgütteki benzer faaliyetler için hazırlanan ve sürekli olarak uygulanmasında yarar görülen planlardır. Ör: </a:t>
            </a:r>
            <a:r>
              <a:rPr lang="tr-TR" dirty="0" err="1"/>
              <a:t>veritabanı</a:t>
            </a:r>
            <a:r>
              <a:rPr lang="tr-TR" dirty="0"/>
              <a:t> almak için her yıl yapılan plan</a:t>
            </a:r>
          </a:p>
          <a:p>
            <a:endParaRPr lang="tr-TR" dirty="0"/>
          </a:p>
        </p:txBody>
      </p:sp>
    </p:spTree>
    <p:extLst>
      <p:ext uri="{BB962C8B-B14F-4D97-AF65-F5344CB8AC3E}">
        <p14:creationId xmlns:p14="http://schemas.microsoft.com/office/powerpoint/2010/main" val="2308438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Plan ve planlama türleri</a:t>
            </a:r>
            <a:endParaRPr lang="tr-TR" dirty="0"/>
          </a:p>
        </p:txBody>
      </p:sp>
      <p:sp>
        <p:nvSpPr>
          <p:cNvPr id="3" name="İçerik Yer Tutucusu 2"/>
          <p:cNvSpPr>
            <a:spLocks noGrp="1"/>
          </p:cNvSpPr>
          <p:nvPr>
            <p:ph idx="1"/>
          </p:nvPr>
        </p:nvSpPr>
        <p:spPr>
          <a:xfrm>
            <a:off x="282480" y="1391662"/>
            <a:ext cx="8596668" cy="3880773"/>
          </a:xfrm>
        </p:spPr>
        <p:txBody>
          <a:bodyPr>
            <a:normAutofit/>
          </a:bodyPr>
          <a:lstStyle/>
          <a:p>
            <a:pPr marL="0" indent="0">
              <a:buNone/>
            </a:pPr>
            <a:endParaRPr lang="tr-TR" b="1" dirty="0" smtClean="0"/>
          </a:p>
          <a:p>
            <a:pPr marL="0" indent="0">
              <a:buNone/>
            </a:pPr>
            <a:r>
              <a:rPr lang="tr-TR" b="1" dirty="0" smtClean="0"/>
              <a:t>Sürelerine göre planlar</a:t>
            </a:r>
            <a:endParaRPr lang="tr-TR" dirty="0" smtClean="0"/>
          </a:p>
          <a:p>
            <a:r>
              <a:rPr lang="tr-TR" b="1" dirty="0" smtClean="0"/>
              <a:t>Kısa süreli planlar</a:t>
            </a:r>
            <a:r>
              <a:rPr lang="tr-TR" dirty="0" smtClean="0"/>
              <a:t>: </a:t>
            </a:r>
            <a:r>
              <a:rPr lang="tr-TR" dirty="0"/>
              <a:t>B</a:t>
            </a:r>
            <a:r>
              <a:rPr lang="tr-TR" dirty="0" smtClean="0"/>
              <a:t>ir yıldan az süreyi kapsar.</a:t>
            </a:r>
          </a:p>
          <a:p>
            <a:r>
              <a:rPr lang="tr-TR" b="1" dirty="0" smtClean="0"/>
              <a:t>Orta süreli planlar</a:t>
            </a:r>
            <a:r>
              <a:rPr lang="tr-TR" dirty="0" smtClean="0"/>
              <a:t> : Bir yıldan </a:t>
            </a:r>
            <a:r>
              <a:rPr lang="tr-TR" smtClean="0"/>
              <a:t>fazla ve beş </a:t>
            </a:r>
            <a:r>
              <a:rPr lang="tr-TR" dirty="0" smtClean="0"/>
              <a:t>yıldan az süreyi kapsar.</a:t>
            </a:r>
          </a:p>
          <a:p>
            <a:r>
              <a:rPr lang="tr-TR" b="1" dirty="0" smtClean="0"/>
              <a:t>Uzun süreli planlar</a:t>
            </a:r>
            <a:r>
              <a:rPr lang="tr-TR" dirty="0" smtClean="0"/>
              <a:t>: Beş ya da daha uzun süreleri kapsar. Uzun dönemde izlenecek stratejileri, genel politikaları ve amaçları belirtir.</a:t>
            </a:r>
          </a:p>
          <a:p>
            <a:pPr marL="0" indent="0">
              <a:buNone/>
            </a:pPr>
            <a:endParaRPr lang="tr-TR" dirty="0"/>
          </a:p>
          <a:p>
            <a:pPr marL="0" indent="0">
              <a:buNone/>
            </a:pPr>
            <a:r>
              <a:rPr lang="tr-TR" dirty="0" smtClean="0"/>
              <a:t>	Planların kapsadığı süreler kısaldıkça, hazırlanan plandaki ayrıntılar artar.</a:t>
            </a:r>
          </a:p>
          <a:p>
            <a:endParaRPr lang="tr-TR" dirty="0"/>
          </a:p>
        </p:txBody>
      </p:sp>
      <p:pic>
        <p:nvPicPr>
          <p:cNvPr id="1026" name="Picture 2" descr="planlama süreci karikatür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62951" y="3579377"/>
            <a:ext cx="3829050" cy="32786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8966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Edward </a:t>
            </a:r>
            <a:r>
              <a:rPr lang="tr-TR" b="1" dirty="0" err="1" smtClean="0"/>
              <a:t>Evans’a</a:t>
            </a:r>
            <a:r>
              <a:rPr lang="tr-TR" b="1" dirty="0" smtClean="0"/>
              <a:t> göre plan türleri</a:t>
            </a:r>
            <a:endParaRPr lang="tr-TR" dirty="0"/>
          </a:p>
        </p:txBody>
      </p:sp>
      <p:sp>
        <p:nvSpPr>
          <p:cNvPr id="3" name="İçerik Yer Tutucusu 2"/>
          <p:cNvSpPr>
            <a:spLocks noGrp="1"/>
          </p:cNvSpPr>
          <p:nvPr>
            <p:ph idx="1"/>
          </p:nvPr>
        </p:nvSpPr>
        <p:spPr>
          <a:xfrm>
            <a:off x="677334" y="1930401"/>
            <a:ext cx="8596668" cy="4110962"/>
          </a:xfrm>
        </p:spPr>
        <p:txBody>
          <a:bodyPr>
            <a:normAutofit/>
          </a:bodyPr>
          <a:lstStyle/>
          <a:p>
            <a:pPr marL="0" indent="0">
              <a:buNone/>
            </a:pPr>
            <a:r>
              <a:rPr lang="tr-TR" dirty="0" smtClean="0"/>
              <a:t>Amaç</a:t>
            </a:r>
            <a:r>
              <a:rPr lang="tr-TR" dirty="0"/>
              <a:t>, </a:t>
            </a:r>
            <a:r>
              <a:rPr lang="tr-TR" dirty="0" smtClean="0"/>
              <a:t>politika</a:t>
            </a:r>
            <a:r>
              <a:rPr lang="tr-TR" dirty="0"/>
              <a:t>, usul, kural, program, bütçe, strateji</a:t>
            </a:r>
          </a:p>
          <a:p>
            <a:r>
              <a:rPr lang="tr-TR" b="1" dirty="0"/>
              <a:t>Amaç</a:t>
            </a:r>
            <a:endParaRPr lang="tr-TR" dirty="0"/>
          </a:p>
          <a:p>
            <a:pPr marL="0" indent="0">
              <a:buNone/>
            </a:pPr>
            <a:r>
              <a:rPr lang="tr-TR" dirty="0" smtClean="0"/>
              <a:t>	Bir </a:t>
            </a:r>
            <a:r>
              <a:rPr lang="tr-TR" dirty="0"/>
              <a:t>örgüt kurulmadan önce belirlenmesi gereken bir plandır. </a:t>
            </a:r>
            <a:endParaRPr lang="tr-TR" dirty="0" smtClean="0"/>
          </a:p>
          <a:p>
            <a:pPr marL="0" indent="0">
              <a:buNone/>
            </a:pPr>
            <a:r>
              <a:rPr lang="tr-TR" dirty="0"/>
              <a:t>	</a:t>
            </a:r>
            <a:r>
              <a:rPr lang="tr-TR" dirty="0" smtClean="0"/>
              <a:t>Amaçlar</a:t>
            </a:r>
            <a:r>
              <a:rPr lang="tr-TR" dirty="0"/>
              <a:t>, faaliyetlerin neden yapıldığını ortaya koyan açıklamalardır. </a:t>
            </a:r>
            <a:endParaRPr lang="tr-TR" dirty="0" smtClean="0"/>
          </a:p>
          <a:p>
            <a:pPr marL="0" indent="0">
              <a:buNone/>
            </a:pPr>
            <a:r>
              <a:rPr lang="tr-TR" dirty="0"/>
              <a:t>	</a:t>
            </a:r>
            <a:r>
              <a:rPr lang="tr-TR" dirty="0" smtClean="0"/>
              <a:t>Varılacak </a:t>
            </a:r>
            <a:r>
              <a:rPr lang="tr-TR" dirty="0"/>
              <a:t>sonuçlar ya da gerçekleştirilecek koşullar olumlu bir ifade ile </a:t>
            </a:r>
            <a:r>
              <a:rPr lang="tr-TR" dirty="0" smtClean="0"/>
              <a:t>açıklanmalıdır. </a:t>
            </a:r>
          </a:p>
          <a:p>
            <a:pPr marL="0" indent="0">
              <a:buNone/>
            </a:pPr>
            <a:r>
              <a:rPr lang="tr-TR" b="1" dirty="0"/>
              <a:t>	</a:t>
            </a:r>
            <a:r>
              <a:rPr lang="tr-TR" b="1" dirty="0" smtClean="0"/>
              <a:t>ÖR</a:t>
            </a:r>
            <a:r>
              <a:rPr lang="tr-TR" dirty="0"/>
              <a:t>: Bir kütüphanenin kitapları sağladıkları tarihten itibaren en fazla iki ay içinde kataloglama ve sınıflama işlemlerini </a:t>
            </a:r>
            <a:r>
              <a:rPr lang="tr-TR" dirty="0" smtClean="0"/>
              <a:t>tamamlaması</a:t>
            </a:r>
            <a:endParaRPr lang="tr-TR" dirty="0"/>
          </a:p>
        </p:txBody>
      </p:sp>
    </p:spTree>
    <p:extLst>
      <p:ext uri="{BB962C8B-B14F-4D97-AF65-F5344CB8AC3E}">
        <p14:creationId xmlns:p14="http://schemas.microsoft.com/office/powerpoint/2010/main" val="8926179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Edward </a:t>
            </a:r>
            <a:r>
              <a:rPr lang="tr-TR" b="1" dirty="0" err="1"/>
              <a:t>Evans’a</a:t>
            </a:r>
            <a:r>
              <a:rPr lang="tr-TR" b="1" dirty="0"/>
              <a:t> göre plan türleri</a:t>
            </a:r>
            <a:endParaRPr lang="tr-TR" dirty="0"/>
          </a:p>
        </p:txBody>
      </p:sp>
      <p:sp>
        <p:nvSpPr>
          <p:cNvPr id="3" name="İçerik Yer Tutucusu 2"/>
          <p:cNvSpPr>
            <a:spLocks noGrp="1"/>
          </p:cNvSpPr>
          <p:nvPr>
            <p:ph idx="1"/>
          </p:nvPr>
        </p:nvSpPr>
        <p:spPr/>
        <p:txBody>
          <a:bodyPr/>
          <a:lstStyle/>
          <a:p>
            <a:r>
              <a:rPr lang="tr-TR" b="1" dirty="0"/>
              <a:t>Politikalar</a:t>
            </a:r>
            <a:endParaRPr lang="tr-TR" dirty="0"/>
          </a:p>
          <a:p>
            <a:pPr marL="0" indent="0">
              <a:buNone/>
            </a:pPr>
            <a:r>
              <a:rPr lang="tr-TR" dirty="0"/>
              <a:t>	Karar verme sürecini yönlendiren </a:t>
            </a:r>
            <a:r>
              <a:rPr lang="tr-TR" dirty="0" smtClean="0"/>
              <a:t>kılavuz niteliğindeki planlardır. </a:t>
            </a:r>
          </a:p>
          <a:p>
            <a:pPr marL="0" indent="0">
              <a:buNone/>
            </a:pPr>
            <a:r>
              <a:rPr lang="tr-TR" dirty="0"/>
              <a:t>	</a:t>
            </a:r>
            <a:r>
              <a:rPr lang="tr-TR" dirty="0" smtClean="0"/>
              <a:t>Örgüt </a:t>
            </a:r>
            <a:r>
              <a:rPr lang="tr-TR" dirty="0"/>
              <a:t>amaçlarını destekleyecek biçimde oluşturulmalıdır. </a:t>
            </a:r>
            <a:endParaRPr lang="tr-TR" dirty="0" smtClean="0"/>
          </a:p>
          <a:p>
            <a:pPr marL="0" indent="0">
              <a:buNone/>
            </a:pPr>
            <a:r>
              <a:rPr lang="tr-TR" dirty="0"/>
              <a:t>	</a:t>
            </a:r>
            <a:r>
              <a:rPr lang="tr-TR" dirty="0" smtClean="0"/>
              <a:t>Amaçlar </a:t>
            </a:r>
            <a:r>
              <a:rPr lang="tr-TR" dirty="0"/>
              <a:t>örgütsel faaliyetlerinin sonuçları ile ilgiliyken, politikalar amaçlarla ilgili eylemleri yönlendirmeye yardımcı olurlar</a:t>
            </a:r>
            <a:r>
              <a:rPr lang="tr-TR" dirty="0" smtClean="0"/>
              <a:t>.</a:t>
            </a:r>
          </a:p>
          <a:p>
            <a:pPr marL="0" indent="0">
              <a:buNone/>
            </a:pPr>
            <a:r>
              <a:rPr lang="tr-TR" dirty="0"/>
              <a:t>	</a:t>
            </a:r>
            <a:r>
              <a:rPr lang="tr-TR" b="1" dirty="0" smtClean="0"/>
              <a:t>ÖR</a:t>
            </a:r>
            <a:r>
              <a:rPr lang="tr-TR" dirty="0"/>
              <a:t>: Üniversitelerin ilgili bölümünden mezun olan elemanların kataloglama ve sınıflama işlemlerinde çalıştırılması</a:t>
            </a:r>
          </a:p>
          <a:p>
            <a:pPr marL="0" indent="0">
              <a:buNone/>
            </a:pPr>
            <a:r>
              <a:rPr lang="tr-TR" dirty="0"/>
              <a:t>	Politikalar mutlaka ama mutlaka yazılı olmalıdır. Örgüt amaçlarıyla ve birbirleriyle tutarlı ve esnek olmalıdır. Denetlenmeli ve gözden geçirilmelidir. Örgüt çalışanlarına öğretilmelidir.</a:t>
            </a:r>
          </a:p>
          <a:p>
            <a:endParaRPr lang="tr-TR" dirty="0"/>
          </a:p>
        </p:txBody>
      </p:sp>
    </p:spTree>
    <p:extLst>
      <p:ext uri="{BB962C8B-B14F-4D97-AF65-F5344CB8AC3E}">
        <p14:creationId xmlns:p14="http://schemas.microsoft.com/office/powerpoint/2010/main" val="84679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Edward </a:t>
            </a:r>
            <a:r>
              <a:rPr lang="tr-TR" b="1" dirty="0" err="1"/>
              <a:t>Evans’a</a:t>
            </a:r>
            <a:r>
              <a:rPr lang="tr-TR" b="1" dirty="0"/>
              <a:t> göre plan türleri</a:t>
            </a:r>
            <a:endParaRPr lang="tr-TR" dirty="0"/>
          </a:p>
        </p:txBody>
      </p:sp>
      <p:sp>
        <p:nvSpPr>
          <p:cNvPr id="3" name="İçerik Yer Tutucusu 2"/>
          <p:cNvSpPr>
            <a:spLocks noGrp="1"/>
          </p:cNvSpPr>
          <p:nvPr>
            <p:ph idx="1"/>
          </p:nvPr>
        </p:nvSpPr>
        <p:spPr/>
        <p:txBody>
          <a:bodyPr>
            <a:normAutofit/>
          </a:bodyPr>
          <a:lstStyle/>
          <a:p>
            <a:r>
              <a:rPr lang="tr-TR" b="1" dirty="0" smtClean="0"/>
              <a:t>Usuller</a:t>
            </a:r>
            <a:endParaRPr lang="tr-TR" dirty="0" smtClean="0"/>
          </a:p>
          <a:p>
            <a:pPr marL="0" indent="0">
              <a:buNone/>
            </a:pPr>
            <a:r>
              <a:rPr lang="tr-TR" dirty="0" smtClean="0"/>
              <a:t>	Eylemlerle ilgili kılavuzlardır. </a:t>
            </a:r>
          </a:p>
          <a:p>
            <a:pPr marL="0" indent="0">
              <a:buNone/>
            </a:pPr>
            <a:r>
              <a:rPr lang="tr-TR" dirty="0" smtClean="0"/>
              <a:t>	Neyin nasıl yapılacağını anlatırlar. </a:t>
            </a:r>
          </a:p>
          <a:p>
            <a:pPr marL="0" indent="0">
              <a:buNone/>
            </a:pPr>
            <a:r>
              <a:rPr lang="tr-TR" dirty="0" smtClean="0"/>
              <a:t>	Belirli bir politika ya da amacın gerçekleştirilmesiyle ilgili olayların kronolojik bir dizisidir.</a:t>
            </a:r>
          </a:p>
          <a:p>
            <a:pPr marL="0" indent="0">
              <a:buNone/>
            </a:pPr>
            <a:r>
              <a:rPr lang="tr-TR" dirty="0" smtClean="0"/>
              <a:t> 	Doğrudan eyleme dönüktürler. </a:t>
            </a:r>
          </a:p>
          <a:p>
            <a:pPr marL="0" indent="0">
              <a:buNone/>
            </a:pPr>
            <a:r>
              <a:rPr lang="tr-TR" b="1" dirty="0" smtClean="0"/>
              <a:t>	ÖR</a:t>
            </a:r>
            <a:r>
              <a:rPr lang="tr-TR" dirty="0" smtClean="0"/>
              <a:t>: bir kütüphane ekonomik sebepler dolayısıyla yayınların tek nüsha alınması gibi bir politika benimseyebilir. Bu yüzden sipariş işlemlerine başlamadan önce kataloğunu ve ödünç verme kayıtlarının gözden geçirilmesi usulünü kabul edebilir.</a:t>
            </a:r>
          </a:p>
        </p:txBody>
      </p:sp>
    </p:spTree>
    <p:extLst>
      <p:ext uri="{BB962C8B-B14F-4D97-AF65-F5344CB8AC3E}">
        <p14:creationId xmlns:p14="http://schemas.microsoft.com/office/powerpoint/2010/main" val="21972674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Edward </a:t>
            </a:r>
            <a:r>
              <a:rPr lang="tr-TR" b="1" dirty="0" err="1"/>
              <a:t>Evans’a</a:t>
            </a:r>
            <a:r>
              <a:rPr lang="tr-TR" b="1" dirty="0"/>
              <a:t> göre plan türleri</a:t>
            </a:r>
            <a:endParaRPr lang="tr-TR" dirty="0"/>
          </a:p>
        </p:txBody>
      </p:sp>
      <p:sp>
        <p:nvSpPr>
          <p:cNvPr id="3" name="İçerik Yer Tutucusu 2"/>
          <p:cNvSpPr>
            <a:spLocks noGrp="1"/>
          </p:cNvSpPr>
          <p:nvPr>
            <p:ph idx="1"/>
          </p:nvPr>
        </p:nvSpPr>
        <p:spPr/>
        <p:txBody>
          <a:bodyPr/>
          <a:lstStyle/>
          <a:p>
            <a:r>
              <a:rPr lang="tr-TR" b="1" dirty="0"/>
              <a:t>Kurallar</a:t>
            </a:r>
            <a:endParaRPr lang="tr-TR" dirty="0"/>
          </a:p>
          <a:p>
            <a:pPr marL="0" indent="0">
              <a:buNone/>
            </a:pPr>
            <a:r>
              <a:rPr lang="tr-TR" dirty="0" smtClean="0"/>
              <a:t>	Belli </a:t>
            </a:r>
            <a:r>
              <a:rPr lang="tr-TR" dirty="0"/>
              <a:t>bir durumda hangi eylemin yapılması ya da yapılmaması gerektiğini belirtirler.</a:t>
            </a:r>
          </a:p>
          <a:p>
            <a:r>
              <a:rPr lang="tr-TR" b="1" dirty="0"/>
              <a:t>Programlar</a:t>
            </a:r>
            <a:endParaRPr lang="tr-TR" dirty="0"/>
          </a:p>
          <a:p>
            <a:pPr marL="0" indent="0">
              <a:buNone/>
            </a:pPr>
            <a:r>
              <a:rPr lang="tr-TR" dirty="0" smtClean="0"/>
              <a:t>	Belli </a:t>
            </a:r>
            <a:r>
              <a:rPr lang="tr-TR" dirty="0"/>
              <a:t>eylemleri gerçekleştirmek için gerekli politikalar, usuller, kurallar, kaynaklar ve iş dağılımı gibi öğeleri içeren karmaşık planlardır. </a:t>
            </a:r>
            <a:endParaRPr lang="tr-TR" dirty="0" smtClean="0"/>
          </a:p>
          <a:p>
            <a:pPr marL="0" indent="0">
              <a:buNone/>
            </a:pPr>
            <a:r>
              <a:rPr lang="tr-TR" dirty="0"/>
              <a:t>	</a:t>
            </a:r>
            <a:r>
              <a:rPr lang="tr-TR" dirty="0" smtClean="0"/>
              <a:t>Örgütün </a:t>
            </a:r>
            <a:r>
              <a:rPr lang="tr-TR" dirty="0"/>
              <a:t>bir bölümü, bir faaliyeti ya da tüm örgüt ile ilgili olabilirler.</a:t>
            </a:r>
          </a:p>
          <a:p>
            <a:endParaRPr lang="tr-TR" dirty="0"/>
          </a:p>
        </p:txBody>
      </p:sp>
    </p:spTree>
    <p:extLst>
      <p:ext uri="{BB962C8B-B14F-4D97-AF65-F5344CB8AC3E}">
        <p14:creationId xmlns:p14="http://schemas.microsoft.com/office/powerpoint/2010/main" val="4005873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Edward </a:t>
            </a:r>
            <a:r>
              <a:rPr lang="tr-TR" b="1" dirty="0" err="1"/>
              <a:t>Evans’a</a:t>
            </a:r>
            <a:r>
              <a:rPr lang="tr-TR" b="1" dirty="0"/>
              <a:t> göre plan türleri</a:t>
            </a:r>
            <a:endParaRPr lang="tr-TR" dirty="0"/>
          </a:p>
        </p:txBody>
      </p:sp>
      <p:sp>
        <p:nvSpPr>
          <p:cNvPr id="3" name="İçerik Yer Tutucusu 2"/>
          <p:cNvSpPr>
            <a:spLocks noGrp="1"/>
          </p:cNvSpPr>
          <p:nvPr>
            <p:ph idx="1"/>
          </p:nvPr>
        </p:nvSpPr>
        <p:spPr/>
        <p:txBody>
          <a:bodyPr>
            <a:normAutofit lnSpcReduction="10000"/>
          </a:bodyPr>
          <a:lstStyle/>
          <a:p>
            <a:r>
              <a:rPr lang="tr-TR" b="1" dirty="0" smtClean="0"/>
              <a:t>Bütçeler</a:t>
            </a:r>
            <a:endParaRPr lang="tr-TR" dirty="0" smtClean="0"/>
          </a:p>
          <a:p>
            <a:pPr marL="0" indent="0">
              <a:buNone/>
            </a:pPr>
            <a:r>
              <a:rPr lang="tr-TR" dirty="0" smtClean="0"/>
              <a:t>	Mali planlardır. </a:t>
            </a:r>
          </a:p>
          <a:p>
            <a:pPr marL="0" indent="0">
              <a:buNone/>
            </a:pPr>
            <a:r>
              <a:rPr lang="tr-TR" dirty="0"/>
              <a:t>	</a:t>
            </a:r>
            <a:r>
              <a:rPr lang="tr-TR" dirty="0" smtClean="0"/>
              <a:t>Çeşitli plan türlerinin uygulamaya geçirilebilmesi, bütçelerin oluşturulmasına bağlıdır. </a:t>
            </a:r>
          </a:p>
          <a:p>
            <a:pPr marL="0" indent="0">
              <a:buNone/>
            </a:pPr>
            <a:r>
              <a:rPr lang="tr-TR" dirty="0"/>
              <a:t>	</a:t>
            </a:r>
            <a:r>
              <a:rPr lang="tr-TR" dirty="0" smtClean="0"/>
              <a:t>Genellikle yıllık olarak hazırlanan planlardır.</a:t>
            </a:r>
          </a:p>
          <a:p>
            <a:r>
              <a:rPr lang="tr-TR" b="1" dirty="0" smtClean="0"/>
              <a:t>Stratejiler</a:t>
            </a:r>
            <a:endParaRPr lang="tr-TR" dirty="0" smtClean="0"/>
          </a:p>
          <a:p>
            <a:pPr marL="0" indent="0">
              <a:buNone/>
            </a:pPr>
            <a:r>
              <a:rPr lang="tr-TR" dirty="0" smtClean="0"/>
              <a:t>	Amaçların oluşturulmasında yararlanılacak bir çerçeve işlevini görürler. </a:t>
            </a:r>
          </a:p>
          <a:p>
            <a:pPr marL="0" indent="0">
              <a:buNone/>
            </a:pPr>
            <a:r>
              <a:rPr lang="tr-TR" dirty="0"/>
              <a:t>	</a:t>
            </a:r>
            <a:r>
              <a:rPr lang="tr-TR" dirty="0" smtClean="0"/>
              <a:t>İki türden bahsedilir: </a:t>
            </a:r>
          </a:p>
          <a:p>
            <a:pPr>
              <a:buFont typeface="+mj-lt"/>
              <a:buAutoNum type="arabicPeriod"/>
            </a:pPr>
            <a:r>
              <a:rPr lang="tr-TR" b="1" dirty="0"/>
              <a:t>	</a:t>
            </a:r>
            <a:r>
              <a:rPr lang="tr-TR" b="1" dirty="0" smtClean="0"/>
              <a:t>Büyük stratejiler</a:t>
            </a:r>
            <a:r>
              <a:rPr lang="tr-TR" dirty="0" smtClean="0"/>
              <a:t>, örgütün ana programıdır. </a:t>
            </a:r>
          </a:p>
          <a:p>
            <a:pPr>
              <a:buFont typeface="+mj-lt"/>
              <a:buAutoNum type="arabicPeriod"/>
            </a:pPr>
            <a:r>
              <a:rPr lang="tr-TR" dirty="0"/>
              <a:t>	</a:t>
            </a:r>
            <a:r>
              <a:rPr lang="tr-TR" b="1" dirty="0" smtClean="0"/>
              <a:t>Rekabetçi stratejiler</a:t>
            </a:r>
            <a:r>
              <a:rPr lang="tr-TR" dirty="0" smtClean="0"/>
              <a:t>, belli bir örgütün, benzer türdeki diğer örgütlerle rekabet durumuyla ilgilidir.</a:t>
            </a:r>
          </a:p>
          <a:p>
            <a:endParaRPr lang="tr-TR" dirty="0" smtClean="0"/>
          </a:p>
          <a:p>
            <a:endParaRPr lang="tr-TR" dirty="0" smtClean="0"/>
          </a:p>
          <a:p>
            <a:endParaRPr lang="tr-TR" dirty="0"/>
          </a:p>
        </p:txBody>
      </p:sp>
    </p:spTree>
    <p:extLst>
      <p:ext uri="{BB962C8B-B14F-4D97-AF65-F5344CB8AC3E}">
        <p14:creationId xmlns:p14="http://schemas.microsoft.com/office/powerpoint/2010/main" val="20483931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Planlama süreci</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	Planlamaya </a:t>
            </a:r>
            <a:r>
              <a:rPr lang="tr-TR" dirty="0"/>
              <a:t>hazırlık aşamasında, öncelikle belli karar ya da seçimlerin yapılması gerekir. </a:t>
            </a:r>
            <a:r>
              <a:rPr lang="tr-TR" dirty="0" smtClean="0"/>
              <a:t>Örneğin;</a:t>
            </a:r>
          </a:p>
          <a:p>
            <a:r>
              <a:rPr lang="tr-TR" dirty="0" smtClean="0"/>
              <a:t>Planlama </a:t>
            </a:r>
            <a:r>
              <a:rPr lang="tr-TR" dirty="0"/>
              <a:t>uzun dönemli mi yoksa </a:t>
            </a:r>
            <a:r>
              <a:rPr lang="tr-TR" dirty="0" smtClean="0"/>
              <a:t>kısa dönemli </a:t>
            </a:r>
            <a:r>
              <a:rPr lang="tr-TR" dirty="0"/>
              <a:t>mi yapılacaktır? </a:t>
            </a:r>
            <a:endParaRPr lang="tr-TR" dirty="0" smtClean="0"/>
          </a:p>
          <a:p>
            <a:r>
              <a:rPr lang="tr-TR" dirty="0" smtClean="0"/>
              <a:t>Planlamada </a:t>
            </a:r>
            <a:r>
              <a:rPr lang="tr-TR" dirty="0"/>
              <a:t>hangi araç ve tekniklerden yararlanılacaktır? </a:t>
            </a:r>
            <a:endParaRPr lang="tr-TR" dirty="0" smtClean="0"/>
          </a:p>
          <a:p>
            <a:r>
              <a:rPr lang="tr-TR" dirty="0" smtClean="0"/>
              <a:t>Planlama </a:t>
            </a:r>
            <a:r>
              <a:rPr lang="tr-TR" dirty="0"/>
              <a:t>sadece yönetici düzeydeki elemanlar, hatta sadece üst düzey yöneticiler tarafından mı yapılacak, yoksa örgütteki başka elemanların katılımına da izin verilecek midir?</a:t>
            </a:r>
          </a:p>
          <a:p>
            <a:pPr marL="0" indent="0">
              <a:buNone/>
            </a:pPr>
            <a:r>
              <a:rPr lang="tr-TR" dirty="0" smtClean="0"/>
              <a:t>	</a:t>
            </a:r>
            <a:endParaRPr lang="tr-TR" dirty="0"/>
          </a:p>
        </p:txBody>
      </p:sp>
    </p:spTree>
    <p:extLst>
      <p:ext uri="{BB962C8B-B14F-4D97-AF65-F5344CB8AC3E}">
        <p14:creationId xmlns:p14="http://schemas.microsoft.com/office/powerpoint/2010/main" val="1624461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YÖNETSEL İŞLEVLER</a:t>
            </a:r>
            <a:endParaRPr lang="tr-TR" dirty="0"/>
          </a:p>
        </p:txBody>
      </p:sp>
      <p:sp>
        <p:nvSpPr>
          <p:cNvPr id="3" name="İçerik Yer Tutucusu 2"/>
          <p:cNvSpPr>
            <a:spLocks noGrp="1"/>
          </p:cNvSpPr>
          <p:nvPr>
            <p:ph idx="1"/>
          </p:nvPr>
        </p:nvSpPr>
        <p:spPr>
          <a:xfrm>
            <a:off x="677333" y="1610591"/>
            <a:ext cx="8986211" cy="4430771"/>
          </a:xfrm>
        </p:spPr>
        <p:txBody>
          <a:bodyPr>
            <a:normAutofit lnSpcReduction="10000"/>
          </a:bodyPr>
          <a:lstStyle/>
          <a:p>
            <a:pPr algn="just"/>
            <a:r>
              <a:rPr lang="tr-TR" dirty="0" smtClean="0"/>
              <a:t>Düzgün </a:t>
            </a:r>
            <a:r>
              <a:rPr lang="tr-TR" dirty="0"/>
              <a:t>bir şekilde uygulandığında, örgütsel verimlilik ve etkililiği sağlayan ortak işlemler veya işlevler dizisidir. </a:t>
            </a:r>
            <a:endParaRPr lang="tr-TR" dirty="0" smtClean="0"/>
          </a:p>
          <a:p>
            <a:pPr algn="just"/>
            <a:r>
              <a:rPr lang="tr-TR" dirty="0" smtClean="0"/>
              <a:t>Yöneticilerin</a:t>
            </a:r>
            <a:r>
              <a:rPr lang="tr-TR" dirty="0"/>
              <a:t>, yönetim konumlarının bir parçası olarak gerçekleştirdikleri görevlerdir. </a:t>
            </a:r>
            <a:endParaRPr lang="tr-TR" dirty="0" smtClean="0"/>
          </a:p>
          <a:p>
            <a:pPr algn="just"/>
            <a:endParaRPr lang="tr-TR" dirty="0"/>
          </a:p>
          <a:p>
            <a:pPr algn="just"/>
            <a:r>
              <a:rPr lang="tr-TR" dirty="0"/>
              <a:t>Yöneticilerin </a:t>
            </a:r>
            <a:r>
              <a:rPr lang="tr-TR" dirty="0" smtClean="0"/>
              <a:t>şu temel işlevi </a:t>
            </a:r>
            <a:r>
              <a:rPr lang="tr-TR" dirty="0"/>
              <a:t>yerine getirmesi beklenir: </a:t>
            </a:r>
            <a:endParaRPr lang="tr-TR" dirty="0" smtClean="0"/>
          </a:p>
          <a:p>
            <a:pPr lvl="1" algn="just"/>
            <a:r>
              <a:rPr lang="tr-TR" dirty="0" smtClean="0"/>
              <a:t>Planlama</a:t>
            </a:r>
            <a:r>
              <a:rPr lang="tr-TR" dirty="0" smtClean="0"/>
              <a:t>,</a:t>
            </a:r>
          </a:p>
          <a:p>
            <a:pPr lvl="1" algn="just"/>
            <a:r>
              <a:rPr lang="tr-TR" dirty="0" smtClean="0"/>
              <a:t>Karar verme</a:t>
            </a:r>
            <a:endParaRPr lang="tr-TR" dirty="0" smtClean="0"/>
          </a:p>
          <a:p>
            <a:pPr lvl="1" algn="just"/>
            <a:r>
              <a:rPr lang="tr-TR" dirty="0" smtClean="0"/>
              <a:t>Örgütleme, </a:t>
            </a:r>
          </a:p>
          <a:p>
            <a:pPr lvl="1" algn="just"/>
            <a:r>
              <a:rPr lang="tr-TR" dirty="0" smtClean="0"/>
              <a:t>Personel yönetimi, </a:t>
            </a:r>
            <a:endParaRPr lang="tr-TR" dirty="0" smtClean="0"/>
          </a:p>
          <a:p>
            <a:pPr lvl="1" algn="just"/>
            <a:r>
              <a:rPr lang="tr-TR" dirty="0" smtClean="0"/>
              <a:t>Eşgüdüm</a:t>
            </a:r>
            <a:endParaRPr lang="tr-TR" dirty="0" smtClean="0"/>
          </a:p>
          <a:p>
            <a:pPr lvl="1" algn="just"/>
            <a:r>
              <a:rPr lang="tr-TR" dirty="0" smtClean="0"/>
              <a:t>Liderlik/öncülük etme ve </a:t>
            </a:r>
          </a:p>
          <a:p>
            <a:pPr lvl="1" algn="just"/>
            <a:r>
              <a:rPr lang="tr-TR" dirty="0" smtClean="0"/>
              <a:t>Denetleme</a:t>
            </a:r>
            <a:r>
              <a:rPr lang="tr-TR" dirty="0" smtClean="0"/>
              <a:t>.</a:t>
            </a:r>
            <a:endParaRPr lang="tr-TR" dirty="0" smtClean="0"/>
          </a:p>
          <a:p>
            <a:pPr algn="just"/>
            <a:endParaRPr lang="tr-TR" dirty="0"/>
          </a:p>
        </p:txBody>
      </p:sp>
    </p:spTree>
    <p:extLst>
      <p:ext uri="{BB962C8B-B14F-4D97-AF65-F5344CB8AC3E}">
        <p14:creationId xmlns:p14="http://schemas.microsoft.com/office/powerpoint/2010/main" val="3799868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Planlama süreci</a:t>
            </a:r>
            <a:endParaRPr lang="tr-TR" dirty="0"/>
          </a:p>
        </p:txBody>
      </p:sp>
      <p:sp>
        <p:nvSpPr>
          <p:cNvPr id="3" name="İçerik Yer Tutucusu 2"/>
          <p:cNvSpPr>
            <a:spLocks noGrp="1"/>
          </p:cNvSpPr>
          <p:nvPr>
            <p:ph idx="1"/>
          </p:nvPr>
        </p:nvSpPr>
        <p:spPr>
          <a:xfrm>
            <a:off x="677334" y="1651001"/>
            <a:ext cx="8596668" cy="4390362"/>
          </a:xfrm>
        </p:spPr>
        <p:txBody>
          <a:bodyPr/>
          <a:lstStyle/>
          <a:p>
            <a:pPr marL="0" indent="0">
              <a:buNone/>
            </a:pPr>
            <a:r>
              <a:rPr lang="tr-TR" dirty="0" smtClean="0"/>
              <a:t>	Amaçların </a:t>
            </a:r>
            <a:r>
              <a:rPr lang="tr-TR" dirty="0"/>
              <a:t>belirlenmesi gerekir. Misyon, genel amaç, hedef ve faaliyet olmak üzere dört farklı amaç düzeyinden söz edilebilir.</a:t>
            </a:r>
          </a:p>
          <a:p>
            <a:r>
              <a:rPr lang="tr-TR" b="1" dirty="0" smtClean="0"/>
              <a:t>Misyon</a:t>
            </a:r>
            <a:r>
              <a:rPr lang="tr-TR" dirty="0" smtClean="0"/>
              <a:t>; kullanıcıların </a:t>
            </a:r>
            <a:r>
              <a:rPr lang="tr-TR" dirty="0"/>
              <a:t>bilgi gereksinimlerini karşılamak</a:t>
            </a:r>
          </a:p>
          <a:p>
            <a:r>
              <a:rPr lang="tr-TR" b="1" dirty="0"/>
              <a:t>Amaç (Genel)</a:t>
            </a:r>
            <a:r>
              <a:rPr lang="tr-TR" dirty="0"/>
              <a:t> ; kullanıcıların eğitim ve araştırma konusundaki bilgi gereksinimlerini uygun kaynak ve hizmetlerle karşılamak</a:t>
            </a:r>
          </a:p>
          <a:p>
            <a:r>
              <a:rPr lang="tr-TR" b="1" dirty="0"/>
              <a:t>Hedef</a:t>
            </a:r>
            <a:r>
              <a:rPr lang="tr-TR" dirty="0"/>
              <a:t> ; belli bir faaliyet yılı içerisinde -</a:t>
            </a:r>
            <a:r>
              <a:rPr lang="tr-TR" dirty="0" smtClean="0"/>
              <a:t>2017- </a:t>
            </a:r>
            <a:r>
              <a:rPr lang="tr-TR" dirty="0"/>
              <a:t>misyonla ilişkili olarak üye </a:t>
            </a:r>
            <a:r>
              <a:rPr lang="tr-TR" dirty="0" smtClean="0"/>
              <a:t>olunan </a:t>
            </a:r>
            <a:r>
              <a:rPr lang="tr-TR" dirty="0" err="1" smtClean="0"/>
              <a:t>veritabanlarının</a:t>
            </a:r>
            <a:r>
              <a:rPr lang="tr-TR" dirty="0" smtClean="0"/>
              <a:t> kullanımını arttırmak</a:t>
            </a:r>
            <a:endParaRPr lang="tr-TR" dirty="0"/>
          </a:p>
          <a:p>
            <a:r>
              <a:rPr lang="tr-TR" b="1" dirty="0"/>
              <a:t>Faaliyet</a:t>
            </a:r>
            <a:r>
              <a:rPr lang="tr-TR" dirty="0"/>
              <a:t> ; veri tabanı üyeliği için yapılacak işler, kullanıcıların kullanabilmesi için verilecek eğitimler</a:t>
            </a:r>
          </a:p>
          <a:p>
            <a:pPr marL="0" indent="0">
              <a:buNone/>
            </a:pPr>
            <a:r>
              <a:rPr lang="tr-TR" dirty="0"/>
              <a:t>	Tüm amaçların birbiri ile bağlantılı, gerçekleştirilebilir, ölçülebilir ve örgüt üyeleri tarafından kabul edilebilir nitelikte olması gerekmektedir</a:t>
            </a:r>
            <a:r>
              <a:rPr lang="tr-TR" dirty="0" smtClean="0"/>
              <a:t>.</a:t>
            </a:r>
            <a:endParaRPr lang="tr-TR" dirty="0"/>
          </a:p>
        </p:txBody>
      </p:sp>
    </p:spTree>
    <p:extLst>
      <p:ext uri="{BB962C8B-B14F-4D97-AF65-F5344CB8AC3E}">
        <p14:creationId xmlns:p14="http://schemas.microsoft.com/office/powerpoint/2010/main" val="5319304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Planlama süreci</a:t>
            </a:r>
            <a:endParaRPr lang="tr-TR" dirty="0"/>
          </a:p>
        </p:txBody>
      </p:sp>
      <p:sp>
        <p:nvSpPr>
          <p:cNvPr id="3" name="İçerik Yer Tutucusu 2"/>
          <p:cNvSpPr>
            <a:spLocks noGrp="1"/>
          </p:cNvSpPr>
          <p:nvPr>
            <p:ph idx="1"/>
          </p:nvPr>
        </p:nvSpPr>
        <p:spPr>
          <a:xfrm>
            <a:off x="677334" y="1662545"/>
            <a:ext cx="8596668" cy="4378817"/>
          </a:xfrm>
        </p:spPr>
        <p:txBody>
          <a:bodyPr>
            <a:normAutofit/>
          </a:bodyPr>
          <a:lstStyle/>
          <a:p>
            <a:pPr marL="0" indent="0">
              <a:buNone/>
            </a:pPr>
            <a:r>
              <a:rPr lang="tr-TR" dirty="0" smtClean="0"/>
              <a:t>	</a:t>
            </a:r>
            <a:r>
              <a:rPr lang="tr-TR" sz="2000" dirty="0" smtClean="0"/>
              <a:t>Amaçlar </a:t>
            </a:r>
            <a:r>
              <a:rPr lang="tr-TR" sz="2000" dirty="0"/>
              <a:t>belirlendikten sonra bunların programlara dönüştürülmesi gerekir. Bu </a:t>
            </a:r>
            <a:r>
              <a:rPr lang="tr-TR" sz="2000" dirty="0" smtClean="0"/>
              <a:t>süreç program </a:t>
            </a:r>
            <a:r>
              <a:rPr lang="tr-TR" sz="2000" dirty="0"/>
              <a:t>geliştirme, program uygulama ve program değerlendirme aşamalarından oluşur.</a:t>
            </a:r>
          </a:p>
          <a:p>
            <a:r>
              <a:rPr lang="tr-TR" sz="2000" dirty="0"/>
              <a:t>Program hazırlık aşamasında yaratıcı fikirlerden yararlanılmalı</a:t>
            </a:r>
          </a:p>
          <a:p>
            <a:r>
              <a:rPr lang="tr-TR" sz="2000" dirty="0"/>
              <a:t>Program geliştirmede yaratıcı fikirlere önem verilmeli</a:t>
            </a:r>
          </a:p>
          <a:p>
            <a:r>
              <a:rPr lang="tr-TR" sz="2000" dirty="0"/>
              <a:t>Programın uygulanmasında karar sonuçları ön planda tutulmalı</a:t>
            </a:r>
          </a:p>
          <a:p>
            <a:r>
              <a:rPr lang="tr-TR" sz="2000" dirty="0"/>
              <a:t>Programın yürütülmesinde örgüt elemanlarının katılımları ve yeterli motivasyona sahip olması sağlanmalı</a:t>
            </a:r>
          </a:p>
          <a:p>
            <a:r>
              <a:rPr lang="tr-TR" sz="2000" dirty="0"/>
              <a:t>Program uygulamalarından sonra hem her aşama ayrı ayrı, hem de bir bütün </a:t>
            </a:r>
            <a:r>
              <a:rPr lang="tr-TR" sz="2000" dirty="0" smtClean="0"/>
              <a:t>olarak, </a:t>
            </a:r>
            <a:r>
              <a:rPr lang="tr-TR" sz="2000" dirty="0"/>
              <a:t>plan değerlendirilmelidir.</a:t>
            </a:r>
          </a:p>
          <a:p>
            <a:endParaRPr lang="tr-TR" dirty="0"/>
          </a:p>
        </p:txBody>
      </p:sp>
    </p:spTree>
    <p:extLst>
      <p:ext uri="{BB962C8B-B14F-4D97-AF65-F5344CB8AC3E}">
        <p14:creationId xmlns:p14="http://schemas.microsoft.com/office/powerpoint/2010/main" val="35344825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Stratejik planlama</a:t>
            </a:r>
            <a:r>
              <a:rPr lang="tr-TR" dirty="0" smtClean="0"/>
              <a:t/>
            </a:r>
            <a:br>
              <a:rPr lang="tr-TR" dirty="0" smtClean="0"/>
            </a:br>
            <a:endParaRPr lang="tr-TR" dirty="0"/>
          </a:p>
        </p:txBody>
      </p:sp>
      <p:sp>
        <p:nvSpPr>
          <p:cNvPr id="3" name="İçerik Yer Tutucusu 2"/>
          <p:cNvSpPr>
            <a:spLocks noGrp="1"/>
          </p:cNvSpPr>
          <p:nvPr>
            <p:ph idx="1"/>
          </p:nvPr>
        </p:nvSpPr>
        <p:spPr>
          <a:xfrm>
            <a:off x="677334" y="1462089"/>
            <a:ext cx="6472766" cy="4697411"/>
          </a:xfrm>
        </p:spPr>
        <p:txBody>
          <a:bodyPr>
            <a:normAutofit fontScale="92500" lnSpcReduction="20000"/>
          </a:bodyPr>
          <a:lstStyle/>
          <a:p>
            <a:pPr marL="0" indent="0">
              <a:buNone/>
            </a:pPr>
            <a:r>
              <a:rPr lang="tr-TR" sz="2000" dirty="0" smtClean="0"/>
              <a:t>	Örgütlerin </a:t>
            </a:r>
            <a:r>
              <a:rPr lang="tr-TR" sz="2000" dirty="0"/>
              <a:t>hızlı değişim gösteren dinamik ortamlarda varlıklarını sürdürebilmeleri ve geliştirebilmeleri amacıyla yapılan bir planlamadır.</a:t>
            </a:r>
          </a:p>
          <a:p>
            <a:pPr marL="0" indent="0">
              <a:buNone/>
            </a:pPr>
            <a:r>
              <a:rPr lang="tr-TR" sz="2000" dirty="0" smtClean="0"/>
              <a:t>	Örgüt </a:t>
            </a:r>
            <a:r>
              <a:rPr lang="tr-TR" sz="2000" dirty="0"/>
              <a:t>kaynaklarının gelecekteki performans ve yeteneklerde köklü bir fark yaratabilecek alanlarda yoğunlaştırma konusundaki kararlı çabadır</a:t>
            </a:r>
            <a:r>
              <a:rPr lang="tr-TR" sz="2000" dirty="0" smtClean="0"/>
              <a:t>.</a:t>
            </a:r>
          </a:p>
          <a:p>
            <a:pPr marL="0" indent="0">
              <a:buNone/>
            </a:pPr>
            <a:r>
              <a:rPr lang="tr-TR" sz="2000" dirty="0" smtClean="0"/>
              <a:t>	Stratejik </a:t>
            </a:r>
            <a:r>
              <a:rPr lang="tr-TR" sz="2000" dirty="0"/>
              <a:t>düşünmek, </a:t>
            </a:r>
            <a:r>
              <a:rPr lang="tr-TR" sz="2000" dirty="0" smtClean="0"/>
              <a:t>hizmetlerin verildiği kişilere </a:t>
            </a:r>
            <a:r>
              <a:rPr lang="tr-TR" sz="2000" dirty="0"/>
              <a:t>farklı değer yaratmaya çalışırken örgüt için bir vizyona odaklanmak anlamına gelir. Stratejik planlama, ancak böyle stratejik düşünmeyi örgütün stratejik yönetimindeki bir adım olarak destekliyorsa yararlı </a:t>
            </a:r>
            <a:r>
              <a:rPr lang="tr-TR" sz="2000" dirty="0" smtClean="0"/>
              <a:t>olabilir.</a:t>
            </a:r>
          </a:p>
          <a:p>
            <a:pPr marL="0" indent="0">
              <a:buNone/>
            </a:pPr>
            <a:r>
              <a:rPr lang="tr-TR" sz="2000" dirty="0" smtClean="0"/>
              <a:t>	Stratejik </a:t>
            </a:r>
            <a:r>
              <a:rPr lang="tr-TR" sz="2000" dirty="0"/>
              <a:t>düşünme, yalnızca organizasyonun </a:t>
            </a:r>
            <a:r>
              <a:rPr lang="tr-TR" sz="2000" dirty="0" smtClean="0"/>
              <a:t>işi </a:t>
            </a:r>
            <a:r>
              <a:rPr lang="tr-TR" sz="2000" dirty="0"/>
              <a:t>doğru </a:t>
            </a:r>
            <a:r>
              <a:rPr lang="tr-TR" sz="2000" dirty="0" smtClean="0"/>
              <a:t>yapıp yapmadığını değil</a:t>
            </a:r>
            <a:r>
              <a:rPr lang="tr-TR" sz="2000" dirty="0"/>
              <a:t>, daha da </a:t>
            </a:r>
            <a:r>
              <a:rPr lang="tr-TR" sz="2000" dirty="0" smtClean="0"/>
              <a:t>önemli olan </a:t>
            </a:r>
            <a:r>
              <a:rPr lang="tr-TR" sz="2000" dirty="0"/>
              <a:t>"Doğru olanı mı yapıyoruz?" </a:t>
            </a:r>
            <a:r>
              <a:rPr lang="tr-TR" sz="2000" dirty="0" smtClean="0"/>
              <a:t>diye sorgulamaktır.</a:t>
            </a:r>
            <a:endParaRPr lang="tr-TR" sz="2000" dirty="0"/>
          </a:p>
          <a:p>
            <a:pPr marL="0" indent="0">
              <a:buNone/>
            </a:pPr>
            <a:r>
              <a:rPr lang="tr-TR" sz="2000" dirty="0" smtClean="0"/>
              <a:t>	</a:t>
            </a:r>
            <a:endParaRPr lang="tr-TR" sz="2000" dirty="0"/>
          </a:p>
        </p:txBody>
      </p:sp>
      <p:pic>
        <p:nvPicPr>
          <p:cNvPr id="2050" name="Picture 2" descr="planlama süreci karikatür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82876"/>
            <a:ext cx="4406899" cy="69815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83027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Stratejik planlama</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	</a:t>
            </a:r>
            <a:r>
              <a:rPr lang="tr-TR" sz="2400" dirty="0"/>
              <a:t>Stratejik planlamada önce bilgi merkezinin misyonu belirlenir. Belirleme sürecinde durum değerlendirmesi yapılması gerekmektedir.</a:t>
            </a:r>
          </a:p>
          <a:p>
            <a:pPr marL="0" indent="0">
              <a:buNone/>
            </a:pPr>
            <a:r>
              <a:rPr lang="tr-TR" sz="3600" dirty="0" smtClean="0"/>
              <a:t>Durum değerlendirmesi </a:t>
            </a:r>
            <a:r>
              <a:rPr lang="tr-TR" dirty="0" smtClean="0"/>
              <a:t>ise;</a:t>
            </a:r>
          </a:p>
          <a:p>
            <a:r>
              <a:rPr lang="tr-TR" sz="2000" dirty="0" smtClean="0"/>
              <a:t>Örgüt yönetimini etkileyen iç ve dış etkenleri inceleme</a:t>
            </a:r>
          </a:p>
          <a:p>
            <a:r>
              <a:rPr lang="tr-TR" sz="2000" dirty="0" smtClean="0"/>
              <a:t>İncelerken çeşitli tekniklerden yararlanma</a:t>
            </a:r>
          </a:p>
          <a:p>
            <a:r>
              <a:rPr lang="tr-TR" sz="2000" dirty="0" smtClean="0"/>
              <a:t>Örgütün mevcut kaynak ve performans düzeyini belirleme</a:t>
            </a:r>
          </a:p>
          <a:p>
            <a:r>
              <a:rPr lang="tr-TR" sz="2000" dirty="0" smtClean="0"/>
              <a:t>Örgüt amaçlarını belirleme</a:t>
            </a:r>
          </a:p>
          <a:p>
            <a:r>
              <a:rPr lang="tr-TR" sz="2000" dirty="0" smtClean="0"/>
              <a:t>Örgüt faaliyetlerinden beklenen sonuçları saptama gibi işlemlerin yapılmasını içerir.</a:t>
            </a:r>
          </a:p>
        </p:txBody>
      </p:sp>
    </p:spTree>
    <p:extLst>
      <p:ext uri="{BB962C8B-B14F-4D97-AF65-F5344CB8AC3E}">
        <p14:creationId xmlns:p14="http://schemas.microsoft.com/office/powerpoint/2010/main" val="33392176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Stratejik planlama</a:t>
            </a:r>
            <a:r>
              <a:rPr lang="tr-TR" dirty="0"/>
              <a:t/>
            </a:r>
            <a:br>
              <a:rPr lang="tr-TR" dirty="0"/>
            </a:br>
            <a:endParaRPr lang="tr-TR" dirty="0"/>
          </a:p>
        </p:txBody>
      </p:sp>
      <p:sp>
        <p:nvSpPr>
          <p:cNvPr id="3" name="İçerik Yer Tutucusu 2"/>
          <p:cNvSpPr>
            <a:spLocks noGrp="1"/>
          </p:cNvSpPr>
          <p:nvPr>
            <p:ph idx="1"/>
          </p:nvPr>
        </p:nvSpPr>
        <p:spPr>
          <a:xfrm>
            <a:off x="677334" y="1511301"/>
            <a:ext cx="8596668" cy="4530062"/>
          </a:xfrm>
        </p:spPr>
        <p:txBody>
          <a:bodyPr>
            <a:normAutofit/>
          </a:bodyPr>
          <a:lstStyle/>
          <a:p>
            <a:pPr marL="0" indent="0">
              <a:buNone/>
            </a:pPr>
            <a:r>
              <a:rPr lang="tr-TR" sz="3200" dirty="0"/>
              <a:t>Durum değerlendirmesinde çeşitli analiz tekniklerinden yararlanılmaktadır</a:t>
            </a:r>
            <a:r>
              <a:rPr lang="tr-TR" sz="4000" dirty="0"/>
              <a:t>:</a:t>
            </a:r>
          </a:p>
          <a:p>
            <a:r>
              <a:rPr lang="tr-TR" sz="2000" b="1" dirty="0"/>
              <a:t>Kritik etmen analizi</a:t>
            </a:r>
            <a:r>
              <a:rPr lang="tr-TR" sz="2000" dirty="0"/>
              <a:t>: </a:t>
            </a:r>
            <a:r>
              <a:rPr lang="tr-TR" sz="2000" dirty="0" smtClean="0"/>
              <a:t>Bir </a:t>
            </a:r>
            <a:r>
              <a:rPr lang="tr-TR" sz="2000" dirty="0"/>
              <a:t>bilgi merkezinin başarısını etkileyen önemli ögelerin belirlenmesini amaçlar.</a:t>
            </a:r>
          </a:p>
          <a:p>
            <a:r>
              <a:rPr lang="tr-TR" sz="2000" b="1" dirty="0"/>
              <a:t>SWOT analizi</a:t>
            </a:r>
            <a:r>
              <a:rPr lang="tr-TR" sz="2000" dirty="0"/>
              <a:t> (</a:t>
            </a:r>
            <a:r>
              <a:rPr lang="tr-TR" sz="2000" dirty="0" err="1"/>
              <a:t>strenghts</a:t>
            </a:r>
            <a:r>
              <a:rPr lang="tr-TR" sz="2000" dirty="0"/>
              <a:t>, </a:t>
            </a:r>
            <a:r>
              <a:rPr lang="tr-TR" sz="2000" dirty="0" err="1"/>
              <a:t>weaknesses</a:t>
            </a:r>
            <a:r>
              <a:rPr lang="tr-TR" sz="2000" dirty="0"/>
              <a:t>, </a:t>
            </a:r>
            <a:r>
              <a:rPr lang="tr-TR" sz="2000" dirty="0" err="1"/>
              <a:t>opportunities</a:t>
            </a:r>
            <a:r>
              <a:rPr lang="tr-TR" sz="2000" dirty="0"/>
              <a:t>, </a:t>
            </a:r>
            <a:r>
              <a:rPr lang="tr-TR" sz="2000" dirty="0" err="1"/>
              <a:t>threats</a:t>
            </a:r>
            <a:r>
              <a:rPr lang="tr-TR" sz="2000" dirty="0"/>
              <a:t>): </a:t>
            </a:r>
            <a:r>
              <a:rPr lang="tr-TR" sz="2000" dirty="0" smtClean="0"/>
              <a:t>Örgütün </a:t>
            </a:r>
            <a:r>
              <a:rPr lang="tr-TR" sz="2000" dirty="0"/>
              <a:t>güçlü ve zayıf yönleriyle, örgüte yönelik tehditler ve fırsatların değerlendirilmesine yarar.</a:t>
            </a:r>
          </a:p>
          <a:p>
            <a:r>
              <a:rPr lang="tr-TR" sz="2000" b="1" dirty="0"/>
              <a:t>Yetenek profili</a:t>
            </a:r>
            <a:r>
              <a:rPr lang="tr-TR" sz="2000" dirty="0"/>
              <a:t> : </a:t>
            </a:r>
            <a:r>
              <a:rPr lang="tr-TR" sz="2000" dirty="0" smtClean="0"/>
              <a:t>Dış </a:t>
            </a:r>
            <a:r>
              <a:rPr lang="tr-TR" sz="2000" dirty="0"/>
              <a:t>çevrede ortaya çıkan fırsat ve tehditler karşısında, örgütün güçlü ve zayıf yönlerinin değerlendirilmesi için yapılır. </a:t>
            </a:r>
          </a:p>
        </p:txBody>
      </p:sp>
    </p:spTree>
    <p:extLst>
      <p:ext uri="{BB962C8B-B14F-4D97-AF65-F5344CB8AC3E}">
        <p14:creationId xmlns:p14="http://schemas.microsoft.com/office/powerpoint/2010/main" val="37802297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Picture 2" descr="swot analizi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807" y="0"/>
            <a:ext cx="9664994"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09750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Stratejik planlama</a:t>
            </a:r>
            <a:r>
              <a:rPr lang="tr-TR" dirty="0"/>
              <a:t/>
            </a:r>
            <a:br>
              <a:rPr lang="tr-TR" dirty="0"/>
            </a:br>
            <a:endParaRPr lang="tr-TR" dirty="0"/>
          </a:p>
        </p:txBody>
      </p:sp>
      <p:sp>
        <p:nvSpPr>
          <p:cNvPr id="3" name="İçerik Yer Tutucusu 2"/>
          <p:cNvSpPr>
            <a:spLocks noGrp="1"/>
          </p:cNvSpPr>
          <p:nvPr>
            <p:ph idx="1"/>
          </p:nvPr>
        </p:nvSpPr>
        <p:spPr>
          <a:xfrm>
            <a:off x="677334" y="1610591"/>
            <a:ext cx="8596668" cy="4925291"/>
          </a:xfrm>
        </p:spPr>
        <p:txBody>
          <a:bodyPr>
            <a:normAutofit/>
          </a:bodyPr>
          <a:lstStyle/>
          <a:p>
            <a:pPr algn="just"/>
            <a:r>
              <a:rPr lang="tr-TR" sz="2000" b="1" dirty="0" smtClean="0"/>
              <a:t>Stratejik dört etmen analizi</a:t>
            </a:r>
            <a:r>
              <a:rPr lang="tr-TR" sz="2000" dirty="0" smtClean="0"/>
              <a:t> : örgütün stratejik planlaması, yönetimi ve denetiminde çok önemli olan etmenlerin belirlenmesiyle ilgilidir. Bu dört etmen şunlardır:</a:t>
            </a:r>
          </a:p>
          <a:p>
            <a:pPr lvl="1" algn="just"/>
            <a:r>
              <a:rPr lang="tr-TR" sz="1800" b="1" dirty="0" smtClean="0"/>
              <a:t>Stratejik planlama</a:t>
            </a:r>
            <a:r>
              <a:rPr lang="tr-TR" sz="1800" dirty="0" smtClean="0"/>
              <a:t>: dış çevreyi göz önüne alan bir planlamayla örgütsel amaç ve hedefler, toplumsal sorumluluklar, örgütü etkileyen fırsat ve riskler gibi etmenlerin belirlenmesi</a:t>
            </a:r>
          </a:p>
          <a:p>
            <a:pPr lvl="1" algn="just"/>
            <a:r>
              <a:rPr lang="tr-TR" sz="1800" b="1" dirty="0" smtClean="0"/>
              <a:t>Örgütsel gereklilikler</a:t>
            </a:r>
            <a:r>
              <a:rPr lang="tr-TR" sz="1800" dirty="0" smtClean="0"/>
              <a:t> : örgüt yapısı, gücü, politikası, örgütsel liderlik, örgütsel gruplar, örgütsel atmosfer gibi ögelerin göz önüne alınması</a:t>
            </a:r>
          </a:p>
          <a:p>
            <a:pPr lvl="1" algn="just"/>
            <a:r>
              <a:rPr lang="tr-TR" sz="1800" dirty="0" smtClean="0"/>
              <a:t>(İç çevredeki</a:t>
            </a:r>
            <a:r>
              <a:rPr lang="tr-TR" sz="1800" b="1" dirty="0" smtClean="0"/>
              <a:t>) Stratejik denetim etmenleri</a:t>
            </a:r>
            <a:r>
              <a:rPr lang="tr-TR" sz="1800" dirty="0" smtClean="0"/>
              <a:t>: uygulama, denetim, teknoloji, performans gibi etmenler</a:t>
            </a:r>
          </a:p>
          <a:p>
            <a:pPr lvl="1" algn="just"/>
            <a:r>
              <a:rPr lang="tr-TR" sz="1800" b="1" dirty="0" smtClean="0"/>
              <a:t>Kaynak gereksinimleri</a:t>
            </a:r>
            <a:r>
              <a:rPr lang="tr-TR" sz="1800" dirty="0" smtClean="0"/>
              <a:t> : Mali kaynaklar, üretim kapasitesi, insan kaynakları, uzmanlık, araştırma ve geliştirme</a:t>
            </a:r>
          </a:p>
        </p:txBody>
      </p:sp>
    </p:spTree>
    <p:extLst>
      <p:ext uri="{BB962C8B-B14F-4D97-AF65-F5344CB8AC3E}">
        <p14:creationId xmlns:p14="http://schemas.microsoft.com/office/powerpoint/2010/main" val="3409602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PLANLAMA</a:t>
            </a:r>
            <a:endParaRPr lang="tr-TR" dirty="0"/>
          </a:p>
        </p:txBody>
      </p:sp>
      <p:sp>
        <p:nvSpPr>
          <p:cNvPr id="3" name="İçerik Yer Tutucusu 2"/>
          <p:cNvSpPr>
            <a:spLocks noGrp="1"/>
          </p:cNvSpPr>
          <p:nvPr>
            <p:ph idx="1"/>
          </p:nvPr>
        </p:nvSpPr>
        <p:spPr/>
        <p:txBody>
          <a:bodyPr/>
          <a:lstStyle/>
          <a:p>
            <a:r>
              <a:rPr lang="tr-TR" b="1" dirty="0"/>
              <a:t>Planlama</a:t>
            </a:r>
            <a:r>
              <a:rPr lang="tr-TR" dirty="0"/>
              <a:t>, tüm yöneticiler tarafından gerçekleştirilen ilk işlevdir. </a:t>
            </a:r>
            <a:endParaRPr lang="tr-TR" dirty="0" smtClean="0"/>
          </a:p>
          <a:p>
            <a:r>
              <a:rPr lang="tr-TR" dirty="0" smtClean="0"/>
              <a:t>Yöneticilerin</a:t>
            </a:r>
            <a:r>
              <a:rPr lang="tr-TR" dirty="0"/>
              <a:t>, kurumun amaçlarını gerçekleştirmek için yapılması gerekenleri ve bunları gerçekleştirmek için gerekli olan yöntemleri düşünmelerini sağlar. </a:t>
            </a:r>
            <a:endParaRPr lang="tr-TR" dirty="0" smtClean="0"/>
          </a:p>
          <a:p>
            <a:r>
              <a:rPr lang="tr-TR" dirty="0" smtClean="0"/>
              <a:t>Kurumun </a:t>
            </a:r>
            <a:r>
              <a:rPr lang="tr-TR" dirty="0"/>
              <a:t>gelecekte nerede olmak istediğini belirler. </a:t>
            </a:r>
            <a:endParaRPr lang="tr-TR" dirty="0" smtClean="0"/>
          </a:p>
          <a:p>
            <a:r>
              <a:rPr lang="tr-TR" dirty="0" smtClean="0"/>
              <a:t>Bir </a:t>
            </a:r>
            <a:r>
              <a:rPr lang="tr-TR" dirty="0"/>
              <a:t>kurumun bugünden yarına geçiş yapmasına izin verir. </a:t>
            </a:r>
          </a:p>
          <a:p>
            <a:endParaRPr lang="tr-TR" dirty="0"/>
          </a:p>
        </p:txBody>
      </p:sp>
    </p:spTree>
    <p:extLst>
      <p:ext uri="{BB962C8B-B14F-4D97-AF65-F5344CB8AC3E}">
        <p14:creationId xmlns:p14="http://schemas.microsoft.com/office/powerpoint/2010/main" val="2900281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Planlama - Tanım</a:t>
            </a:r>
            <a:endParaRPr lang="tr-TR" dirty="0"/>
          </a:p>
        </p:txBody>
      </p:sp>
      <p:sp>
        <p:nvSpPr>
          <p:cNvPr id="3" name="İçerik Yer Tutucusu 2"/>
          <p:cNvSpPr>
            <a:spLocks noGrp="1"/>
          </p:cNvSpPr>
          <p:nvPr>
            <p:ph idx="1"/>
          </p:nvPr>
        </p:nvSpPr>
        <p:spPr>
          <a:xfrm>
            <a:off x="677334" y="1714501"/>
            <a:ext cx="8596668" cy="4326862"/>
          </a:xfrm>
        </p:spPr>
        <p:txBody>
          <a:bodyPr>
            <a:normAutofit fontScale="92500" lnSpcReduction="10000"/>
          </a:bodyPr>
          <a:lstStyle/>
          <a:p>
            <a:pPr>
              <a:buFont typeface="Wingdings" panose="05000000000000000000" pitchFamily="2" charset="2"/>
              <a:buChar char="§"/>
            </a:pPr>
            <a:r>
              <a:rPr lang="tr-TR" dirty="0" smtClean="0"/>
              <a:t>Geleceği </a:t>
            </a:r>
            <a:r>
              <a:rPr lang="tr-TR" dirty="0"/>
              <a:t>değerlendirmeyi, </a:t>
            </a:r>
            <a:endParaRPr lang="tr-TR" dirty="0" smtClean="0"/>
          </a:p>
          <a:p>
            <a:pPr>
              <a:buFont typeface="Wingdings" panose="05000000000000000000" pitchFamily="2" charset="2"/>
              <a:buChar char="§"/>
            </a:pPr>
            <a:r>
              <a:rPr lang="tr-TR" dirty="0" smtClean="0"/>
              <a:t>Gelecek </a:t>
            </a:r>
            <a:r>
              <a:rPr lang="tr-TR" dirty="0"/>
              <a:t>düşünülerek varılmak istenen amaçları belirlemeyi, </a:t>
            </a:r>
            <a:endParaRPr lang="tr-TR" dirty="0" smtClean="0"/>
          </a:p>
          <a:p>
            <a:pPr>
              <a:buFont typeface="Wingdings" panose="05000000000000000000" pitchFamily="2" charset="2"/>
              <a:buChar char="§"/>
            </a:pPr>
            <a:r>
              <a:rPr lang="tr-TR" dirty="0" smtClean="0"/>
              <a:t>Bu </a:t>
            </a:r>
            <a:r>
              <a:rPr lang="tr-TR" dirty="0"/>
              <a:t>amaçları gerçekleştirmek için alternatif eylem yollarını geliştirmeyi ve </a:t>
            </a:r>
            <a:endParaRPr lang="tr-TR" dirty="0" smtClean="0"/>
          </a:p>
          <a:p>
            <a:pPr>
              <a:buFont typeface="Wingdings" panose="05000000000000000000" pitchFamily="2" charset="2"/>
              <a:buChar char="§"/>
            </a:pPr>
            <a:r>
              <a:rPr lang="tr-TR" dirty="0" smtClean="0"/>
              <a:t>Alternatif </a:t>
            </a:r>
            <a:r>
              <a:rPr lang="tr-TR" dirty="0"/>
              <a:t>yol ya da yollar arasından seçim yapmayı kapsayan analitik bir süreçtir</a:t>
            </a:r>
            <a:r>
              <a:rPr lang="tr-TR" dirty="0" smtClean="0"/>
              <a:t>.</a:t>
            </a:r>
          </a:p>
          <a:p>
            <a:pPr marL="0" indent="0">
              <a:buNone/>
            </a:pPr>
            <a:endParaRPr lang="tr-TR" dirty="0"/>
          </a:p>
          <a:p>
            <a:r>
              <a:rPr lang="tr-TR" dirty="0"/>
              <a:t>Planlama, bir kütüphanenin belirli bir süre boyunca nereye gideceğini, oraya nasıl ulaşmayı planladığını ve oraya varıp varmadığını belirleyen faaliyettir. Planlamada tüm organizasyon üzerine odaklanılır. Planlama ile gelecek öngörülür, belirlenen hedeflere ulaşmak için örgütsel amaç ve stratejiler ortaya atılır ve desteklenir.</a:t>
            </a:r>
          </a:p>
          <a:p>
            <a:pPr marL="0" indent="0">
              <a:buNone/>
            </a:pPr>
            <a:endParaRPr lang="tr-TR" dirty="0"/>
          </a:p>
          <a:p>
            <a:r>
              <a:rPr lang="tr-TR" dirty="0"/>
              <a:t>Stratejik düşünmek ve ortaya çıkan yeni zorlukların üstesinden gelmek için, sorunların gözden geçirilmesi ve kurumların yeniden etkin hale getirilmesi için harekete geçmek, planlama sürecinin odak noktasıdır. </a:t>
            </a:r>
          </a:p>
        </p:txBody>
      </p:sp>
    </p:spTree>
    <p:extLst>
      <p:ext uri="{BB962C8B-B14F-4D97-AF65-F5344CB8AC3E}">
        <p14:creationId xmlns:p14="http://schemas.microsoft.com/office/powerpoint/2010/main" val="42121132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207819"/>
            <a:ext cx="8596668" cy="5833544"/>
          </a:xfrm>
        </p:spPr>
        <p:txBody>
          <a:bodyPr>
            <a:normAutofit lnSpcReduction="10000"/>
          </a:bodyPr>
          <a:lstStyle/>
          <a:p>
            <a:r>
              <a:rPr lang="tr-TR" sz="3600" b="1" dirty="0">
                <a:solidFill>
                  <a:schemeClr val="accent1"/>
                </a:solidFill>
              </a:rPr>
              <a:t>Planlamanın Amacı</a:t>
            </a:r>
          </a:p>
          <a:p>
            <a:pPr marL="0" indent="0">
              <a:buNone/>
            </a:pPr>
            <a:r>
              <a:rPr lang="tr-TR" dirty="0"/>
              <a:t>	Örgütsel faaliyetler arasında koordinasyon sağlayarak, bu faaliyetleri önceden belirlenen örgütsel hedeflere yöneltmektir.</a:t>
            </a:r>
          </a:p>
          <a:p>
            <a:pPr algn="just"/>
            <a:endParaRPr lang="tr-TR" dirty="0" smtClean="0"/>
          </a:p>
          <a:p>
            <a:pPr algn="just"/>
            <a:r>
              <a:rPr lang="tr-TR" dirty="0" smtClean="0"/>
              <a:t>Planlama </a:t>
            </a:r>
            <a:r>
              <a:rPr lang="tr-TR" dirty="0"/>
              <a:t>örgütsel işlevler arasında en önemli görülen ve en başta gelen işlevlerden biridir. </a:t>
            </a:r>
          </a:p>
          <a:p>
            <a:pPr algn="just"/>
            <a:r>
              <a:rPr lang="tr-TR" dirty="0"/>
              <a:t>Planlama işlevi, diğer işlevler tarafından yansıtılan önemli bir işlevdir. Bir örgütün gelişmesinde ya da gerilemesinde planlamanın rolü fazladır.</a:t>
            </a:r>
          </a:p>
          <a:p>
            <a:pPr algn="just"/>
            <a:r>
              <a:rPr lang="tr-TR" dirty="0"/>
              <a:t>Planlama örgütsel amaçlarla ve bu amaçların gerçekleştirilmesiyle doğrudan bağlantılı </a:t>
            </a:r>
            <a:r>
              <a:rPr lang="tr-TR" dirty="0" smtClean="0"/>
              <a:t>olmalıdır.</a:t>
            </a:r>
          </a:p>
          <a:p>
            <a:pPr algn="just"/>
            <a:r>
              <a:rPr lang="tr-TR" dirty="0" smtClean="0"/>
              <a:t>Geleceğin </a:t>
            </a:r>
            <a:r>
              <a:rPr lang="tr-TR" dirty="0"/>
              <a:t>daima belirsiz olması, planlamanın geleceğe dönük amaçları belirleme yönünden önemini de ortaya koymaktadır. </a:t>
            </a:r>
            <a:endParaRPr lang="tr-TR" dirty="0" smtClean="0"/>
          </a:p>
          <a:p>
            <a:pPr algn="just"/>
            <a:r>
              <a:rPr lang="tr-TR" dirty="0" smtClean="0"/>
              <a:t>Örgüt çalışanlarının </a:t>
            </a:r>
            <a:r>
              <a:rPr lang="tr-TR" dirty="0"/>
              <a:t>bir grup olarak etkin faaliyetlerde bulunmaları, onların ne yapmaları ya da hangi amaçlara yönelmeleri gerektiğini bilmelerine bağlıdır. </a:t>
            </a:r>
            <a:endParaRPr lang="tr-TR" dirty="0" smtClean="0"/>
          </a:p>
          <a:p>
            <a:pPr algn="just"/>
            <a:r>
              <a:rPr lang="tr-TR" dirty="0" smtClean="0"/>
              <a:t>O </a:t>
            </a:r>
            <a:r>
              <a:rPr lang="tr-TR" dirty="0"/>
              <a:t>halde, planlamanın örgüt amaçlarıyla ilişkisi, aynı zamanda onun örgütsel etkinlikle ilişkisi anlamına da gelmekte ve planlamayı bu açıdan da önemli kılmaktadır.</a:t>
            </a:r>
          </a:p>
        </p:txBody>
      </p:sp>
    </p:spTree>
    <p:extLst>
      <p:ext uri="{BB962C8B-B14F-4D97-AF65-F5344CB8AC3E}">
        <p14:creationId xmlns:p14="http://schemas.microsoft.com/office/powerpoint/2010/main" val="33004391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Örgütler </a:t>
            </a:r>
            <a:r>
              <a:rPr lang="tr-TR" dirty="0"/>
              <a:t>değişen bir çevrede faaliyet göstermektedir. </a:t>
            </a:r>
            <a:endParaRPr lang="tr-TR" dirty="0" smtClean="0"/>
          </a:p>
          <a:p>
            <a:pPr marL="0" indent="0">
              <a:buNone/>
            </a:pPr>
            <a:r>
              <a:rPr lang="tr-TR" dirty="0"/>
              <a:t>	</a:t>
            </a:r>
            <a:r>
              <a:rPr lang="tr-TR" dirty="0" smtClean="0"/>
              <a:t>Gelişmiş </a:t>
            </a:r>
            <a:r>
              <a:rPr lang="tr-TR" dirty="0"/>
              <a:t>ya da gelişmeyi hedefleyen toplumlarda, </a:t>
            </a:r>
            <a:endParaRPr lang="tr-TR" dirty="0" smtClean="0"/>
          </a:p>
          <a:p>
            <a:r>
              <a:rPr lang="tr-TR" dirty="0" smtClean="0"/>
              <a:t>örgütün </a:t>
            </a:r>
            <a:r>
              <a:rPr lang="tr-TR" dirty="0"/>
              <a:t>içinde yer aldığı çevredeki değişme; </a:t>
            </a:r>
            <a:endParaRPr lang="tr-TR" dirty="0" smtClean="0"/>
          </a:p>
          <a:p>
            <a:r>
              <a:rPr lang="tr-TR" dirty="0" smtClean="0"/>
              <a:t>aynı </a:t>
            </a:r>
            <a:r>
              <a:rPr lang="tr-TR" dirty="0"/>
              <a:t>zamanda, örgütlerin zamanla giderek büyümesi ve karmaşıklaşması; </a:t>
            </a:r>
            <a:endParaRPr lang="tr-TR" dirty="0" smtClean="0"/>
          </a:p>
          <a:p>
            <a:r>
              <a:rPr lang="tr-TR" dirty="0" smtClean="0"/>
              <a:t>her </a:t>
            </a:r>
            <a:r>
              <a:rPr lang="tr-TR" dirty="0"/>
              <a:t>örgütün kendisini değişmelere uyarlamasını da kaçınılmaz hale getirir. </a:t>
            </a:r>
            <a:endParaRPr lang="tr-TR" dirty="0" smtClean="0"/>
          </a:p>
          <a:p>
            <a:pPr marL="0" indent="0">
              <a:buNone/>
            </a:pPr>
            <a:r>
              <a:rPr lang="tr-TR" dirty="0"/>
              <a:t>	</a:t>
            </a:r>
            <a:r>
              <a:rPr lang="tr-TR" dirty="0" smtClean="0"/>
              <a:t>Planlamanın </a:t>
            </a:r>
            <a:r>
              <a:rPr lang="tr-TR" dirty="0"/>
              <a:t>belki en önemli nedenlerinden biri de belirsizlik ve değişmeyi dengelemektir. </a:t>
            </a:r>
            <a:endParaRPr lang="tr-TR" dirty="0" smtClean="0"/>
          </a:p>
          <a:p>
            <a:pPr marL="0" indent="0">
              <a:buNone/>
            </a:pPr>
            <a:r>
              <a:rPr lang="tr-TR" dirty="0"/>
              <a:t>	</a:t>
            </a:r>
            <a:r>
              <a:rPr lang="tr-TR" dirty="0" smtClean="0"/>
              <a:t>Örgütlerin </a:t>
            </a:r>
            <a:r>
              <a:rPr lang="tr-TR" dirty="0"/>
              <a:t>varlıklarını sürdürmeleri ve kendilerini geliştirmeleri açısından da planlamanın önemli bir rolü vardır.</a:t>
            </a:r>
          </a:p>
          <a:p>
            <a:endParaRPr lang="tr-TR" dirty="0"/>
          </a:p>
        </p:txBody>
      </p:sp>
    </p:spTree>
    <p:extLst>
      <p:ext uri="{BB962C8B-B14F-4D97-AF65-F5344CB8AC3E}">
        <p14:creationId xmlns:p14="http://schemas.microsoft.com/office/powerpoint/2010/main" val="23755271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	Bilgi </a:t>
            </a:r>
            <a:r>
              <a:rPr lang="tr-TR" dirty="0"/>
              <a:t>merkezlerinde </a:t>
            </a:r>
            <a:r>
              <a:rPr lang="tr-TR" dirty="0" smtClean="0"/>
              <a:t>planlamadan </a:t>
            </a:r>
            <a:r>
              <a:rPr lang="tr-TR" dirty="0"/>
              <a:t>kaçınıldığı ya da ihmal edildiği gözlemlenebilmektedir. Bunun başlıca nedenleri; </a:t>
            </a:r>
          </a:p>
          <a:p>
            <a:r>
              <a:rPr lang="tr-TR" dirty="0"/>
              <a:t>Planlamanın zaman alan ve güç bir iş olması</a:t>
            </a:r>
          </a:p>
          <a:p>
            <a:r>
              <a:rPr lang="tr-TR" dirty="0"/>
              <a:t>Ekonomik belirsizlik ortamlarında örgütlerin bütçelerinin kesintiye uğraması</a:t>
            </a:r>
          </a:p>
          <a:p>
            <a:r>
              <a:rPr lang="tr-TR" dirty="0"/>
              <a:t>Örgütleri bağlı oldukları kuruluşların yöneticilerinin değişmesi</a:t>
            </a:r>
          </a:p>
          <a:p>
            <a:r>
              <a:rPr lang="tr-TR" dirty="0"/>
              <a:t>Yöneticilerin planlamaya direnmeleri</a:t>
            </a:r>
          </a:p>
          <a:p>
            <a:pPr marL="0" indent="0">
              <a:buNone/>
            </a:pPr>
            <a:r>
              <a:rPr lang="tr-TR" dirty="0" smtClean="0"/>
              <a:t>gibi </a:t>
            </a:r>
            <a:r>
              <a:rPr lang="tr-TR" dirty="0"/>
              <a:t>nedenlerdir.</a:t>
            </a:r>
          </a:p>
          <a:p>
            <a:pPr marL="0" indent="0">
              <a:buNone/>
            </a:pPr>
            <a:r>
              <a:rPr lang="tr-TR" dirty="0" smtClean="0"/>
              <a:t>	Böylece </a:t>
            </a:r>
            <a:r>
              <a:rPr lang="tr-TR" dirty="0"/>
              <a:t>yöneticiler planlamayla uğraşmak yerine, günlük işlere yönelmek durumunda kalırlar.</a:t>
            </a:r>
          </a:p>
          <a:p>
            <a:endParaRPr lang="tr-TR" dirty="0"/>
          </a:p>
        </p:txBody>
      </p:sp>
    </p:spTree>
    <p:extLst>
      <p:ext uri="{BB962C8B-B14F-4D97-AF65-F5344CB8AC3E}">
        <p14:creationId xmlns:p14="http://schemas.microsoft.com/office/powerpoint/2010/main" val="4059716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Planlamanın </a:t>
            </a:r>
            <a:r>
              <a:rPr lang="tr-TR" b="1" dirty="0" smtClean="0"/>
              <a:t>özellikleri</a:t>
            </a:r>
            <a:endParaRPr lang="tr-TR" dirty="0"/>
          </a:p>
        </p:txBody>
      </p:sp>
      <p:sp>
        <p:nvSpPr>
          <p:cNvPr id="3" name="İçerik Yer Tutucusu 2"/>
          <p:cNvSpPr>
            <a:spLocks noGrp="1"/>
          </p:cNvSpPr>
          <p:nvPr>
            <p:ph idx="1"/>
          </p:nvPr>
        </p:nvSpPr>
        <p:spPr>
          <a:xfrm>
            <a:off x="677334" y="1506683"/>
            <a:ext cx="8596668" cy="4534680"/>
          </a:xfrm>
        </p:spPr>
        <p:txBody>
          <a:bodyPr>
            <a:normAutofit/>
          </a:bodyPr>
          <a:lstStyle/>
          <a:p>
            <a:r>
              <a:rPr lang="tr-TR" dirty="0"/>
              <a:t>Planlama </a:t>
            </a:r>
            <a:r>
              <a:rPr lang="tr-TR" b="1" dirty="0"/>
              <a:t>ussal (rasyonel)</a:t>
            </a:r>
            <a:r>
              <a:rPr lang="tr-TR" dirty="0"/>
              <a:t> bir faaliyettir.  Düşünme, hayal gücü ve öngörü gerektirir. Hem geçmişteki deneyimlerden hem de bilgiden yararlanarak belli örgütsel </a:t>
            </a:r>
            <a:r>
              <a:rPr lang="tr-TR" dirty="0" smtClean="0"/>
              <a:t>faaliyetlere dair modelleri </a:t>
            </a:r>
            <a:r>
              <a:rPr lang="tr-TR" dirty="0"/>
              <a:t>önermek ve </a:t>
            </a:r>
            <a:r>
              <a:rPr lang="tr-TR" dirty="0" smtClean="0"/>
              <a:t>onları gerçekleştirilebilir </a:t>
            </a:r>
            <a:r>
              <a:rPr lang="tr-TR" dirty="0"/>
              <a:t>işlemlere dönüştürmek anlamına gelir.</a:t>
            </a:r>
          </a:p>
          <a:p>
            <a:r>
              <a:rPr lang="tr-TR" dirty="0"/>
              <a:t>Planlama faaliyetine, başta üst düzey yöneticiler olmak üzere her düzeyden yönetici katılmalıdır. Üst düzey yöneticiler planlama faaliyetini desteklemelidir. Bu faaliyetin sonuçlarından etkilenecek herkesin ve örgütsel birimin katılımı da gereklidir.</a:t>
            </a:r>
          </a:p>
          <a:p>
            <a:r>
              <a:rPr lang="tr-TR" dirty="0"/>
              <a:t>Planlamanın bir zaman boyutu vardır. Yani planlama geleceğe dönük olmalıdır. Geçmişte </a:t>
            </a:r>
            <a:r>
              <a:rPr lang="tr-TR" dirty="0" smtClean="0"/>
              <a:t>yapılan, </a:t>
            </a:r>
            <a:r>
              <a:rPr lang="tr-TR" dirty="0"/>
              <a:t>geleceğe dönük bir planlama faaliyeti, günümüzdeki örgütsel faaliyetleri de etkilemektedir. Planlamanın başarı ya da başarısızlığı örgütsel başarının ölçüsü olacaktır</a:t>
            </a:r>
            <a:r>
              <a:rPr lang="tr-TR" dirty="0" smtClean="0"/>
              <a:t>.</a:t>
            </a:r>
            <a:endParaRPr lang="tr-TR" dirty="0"/>
          </a:p>
        </p:txBody>
      </p:sp>
    </p:spTree>
    <p:extLst>
      <p:ext uri="{BB962C8B-B14F-4D97-AF65-F5344CB8AC3E}">
        <p14:creationId xmlns:p14="http://schemas.microsoft.com/office/powerpoint/2010/main" val="39942870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Planlamanın özellikleri</a:t>
            </a:r>
            <a:endParaRPr lang="tr-TR" dirty="0"/>
          </a:p>
        </p:txBody>
      </p:sp>
      <p:sp>
        <p:nvSpPr>
          <p:cNvPr id="3" name="İçerik Yer Tutucusu 2"/>
          <p:cNvSpPr>
            <a:spLocks noGrp="1"/>
          </p:cNvSpPr>
          <p:nvPr>
            <p:ph idx="1"/>
          </p:nvPr>
        </p:nvSpPr>
        <p:spPr>
          <a:xfrm>
            <a:off x="677334" y="1930400"/>
            <a:ext cx="8596668" cy="4110962"/>
          </a:xfrm>
        </p:spPr>
        <p:txBody>
          <a:bodyPr/>
          <a:lstStyle/>
          <a:p>
            <a:r>
              <a:rPr lang="tr-TR" dirty="0"/>
              <a:t>Planlama sürekli yapıldığı takdirde anlamlı olur. Zaman içinde örgütsel değişmeler, planlamada da değişmelerin yapılmasını gerektirebilecektir. Bu değişikliklerin yapılmaması halinde, sürekli olmayan planlama faaliyetlerinin, uzun dönemde başarılı sonuçlar vermesi olanaksızdır.</a:t>
            </a:r>
          </a:p>
          <a:p>
            <a:r>
              <a:rPr lang="tr-TR" dirty="0"/>
              <a:t>Planlamada katı yaklaşımlar yerine, esnek yaklaşımların belirlenmesi, planların da esnek olmasını ve gerektiğinde kolayca değiştirilebilmesini sağlar</a:t>
            </a:r>
            <a:r>
              <a:rPr lang="tr-TR" dirty="0" smtClean="0"/>
              <a:t>.</a:t>
            </a:r>
          </a:p>
          <a:p>
            <a:r>
              <a:rPr lang="tr-TR" dirty="0"/>
              <a:t>Planlama örgütsel amaçlara yönelmeyi; bu amaçları göz önünde bulundurmayı ve örgütsel amaçların iyi bilinmesini gerektirir</a:t>
            </a:r>
            <a:r>
              <a:rPr lang="tr-TR" dirty="0" smtClean="0"/>
              <a:t>.</a:t>
            </a:r>
            <a:endParaRPr lang="tr-TR" dirty="0"/>
          </a:p>
        </p:txBody>
      </p:sp>
    </p:spTree>
    <p:extLst>
      <p:ext uri="{BB962C8B-B14F-4D97-AF65-F5344CB8AC3E}">
        <p14:creationId xmlns:p14="http://schemas.microsoft.com/office/powerpoint/2010/main" val="54742982"/>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723</TotalTime>
  <Words>889</Words>
  <Application>Microsoft Office PowerPoint</Application>
  <PresentationFormat>Geniş ekran</PresentationFormat>
  <Paragraphs>169</Paragraphs>
  <Slides>26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Arial</vt:lpstr>
      <vt:lpstr>Trebuchet MS</vt:lpstr>
      <vt:lpstr>Wingdings</vt:lpstr>
      <vt:lpstr>Wingdings 3</vt:lpstr>
      <vt:lpstr>Kristal</vt:lpstr>
      <vt:lpstr>YÖNETİMİN İŞLEVLERİ</vt:lpstr>
      <vt:lpstr>YÖNETSEL İŞLEVLER</vt:lpstr>
      <vt:lpstr>PLANLAMA</vt:lpstr>
      <vt:lpstr>Planlama - Tanım</vt:lpstr>
      <vt:lpstr>PowerPoint Sunusu</vt:lpstr>
      <vt:lpstr>PowerPoint Sunusu</vt:lpstr>
      <vt:lpstr>PowerPoint Sunusu</vt:lpstr>
      <vt:lpstr>Planlamanın özellikleri</vt:lpstr>
      <vt:lpstr>Planlamanın özellikleri</vt:lpstr>
      <vt:lpstr>Planlamanın özellikleri</vt:lpstr>
      <vt:lpstr>Plan ve planlama türleri</vt:lpstr>
      <vt:lpstr>Plan ve planlama türleri</vt:lpstr>
      <vt:lpstr>Plan ve planlama türleri</vt:lpstr>
      <vt:lpstr>Edward Evans’a göre plan türleri</vt:lpstr>
      <vt:lpstr>Edward Evans’a göre plan türleri</vt:lpstr>
      <vt:lpstr>Edward Evans’a göre plan türleri</vt:lpstr>
      <vt:lpstr>Edward Evans’a göre plan türleri</vt:lpstr>
      <vt:lpstr>Edward Evans’a göre plan türleri</vt:lpstr>
      <vt:lpstr>Planlama süreci</vt:lpstr>
      <vt:lpstr>Planlama süreci</vt:lpstr>
      <vt:lpstr>Planlama süreci</vt:lpstr>
      <vt:lpstr>Stratejik planlama </vt:lpstr>
      <vt:lpstr>Stratejik planlama </vt:lpstr>
      <vt:lpstr>Stratejik planlama </vt:lpstr>
      <vt:lpstr>PowerPoint Sunusu</vt:lpstr>
      <vt:lpstr>Stratejik planlama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YÖNETİMİN İŞLEVLERİ</dc:title>
  <dc:creator>dogan_atilgan</dc:creator>
  <cp:lastModifiedBy>dogan_atilgan</cp:lastModifiedBy>
  <cp:revision>43</cp:revision>
  <dcterms:created xsi:type="dcterms:W3CDTF">2016-03-24T10:15:29Z</dcterms:created>
  <dcterms:modified xsi:type="dcterms:W3CDTF">2020-03-03T07:28:41Z</dcterms:modified>
</cp:coreProperties>
</file>