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13"/>
  </p:notesMasterIdLst>
  <p:sldIdLst>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7C60B-5DBA-4B20-AC6E-3F9ECEEE4C0B}" type="datetimeFigureOut">
              <a:rPr lang="tr-TR" smtClean="0"/>
              <a:t>29.10.2017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74557-D2E9-417F-AFD9-7B576113158D}" type="slidenum">
              <a:rPr lang="tr-TR" smtClean="0"/>
              <a:t>‹#›</a:t>
            </a:fld>
            <a:endParaRPr lang="tr-TR"/>
          </a:p>
        </p:txBody>
      </p:sp>
    </p:spTree>
    <p:extLst>
      <p:ext uri="{BB962C8B-B14F-4D97-AF65-F5344CB8AC3E}">
        <p14:creationId xmlns:p14="http://schemas.microsoft.com/office/powerpoint/2010/main" val="292399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pPr>
              <a:defRPr/>
            </a:pPr>
            <a:fld id="{8DD67F5F-E6FE-4BD4-8087-6D6ADFA67E7A}"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220229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1156C330-7B52-47BC-B75E-5B02F9FC5FF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567468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004FC713-5246-4920-A483-FBA05F23BE2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035821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pPr>
              <a:defRPr/>
            </a:pPr>
            <a:fld id="{3C225C24-4B2A-4089-B015-F146B75EA62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942839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ECF9920-A76B-4D0F-88C6-65CD8DCE9E17}"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934684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pPr>
              <a:defRPr/>
            </a:pPr>
            <a:fld id="{E33287DD-426E-455C-87EE-32BC34A16E22}"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55528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pPr>
              <a:defRPr/>
            </a:pPr>
            <a:fld id="{0B79CC8C-0DD3-4901-B7E2-F41F5C9349F2}"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4004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0A2F719-96C4-4E6B-A269-B46E138B11B7}"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2149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49010E82-9024-4B2A-A3EA-980956E0AC6B}"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54451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pPr>
              <a:defRPr/>
            </a:pPr>
            <a:fld id="{8DD67F5F-E6FE-4BD4-8087-6D6ADFA67E7A}"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580720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B96C0985-AF9E-400B-AC96-CF9FF7A3B458}"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603944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B96C0985-AF9E-400B-AC96-CF9FF7A3B458}"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596720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C069B3BB-D141-42F4-B06C-86627AF14D86}"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851567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A38F2A17-BE5D-47FF-A5B9-586201CE948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085155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pPr>
              <a:defRPr/>
            </a:pPr>
            <a:fld id="{F7A54F46-F4CB-4D03-A3B1-9390D517B359}"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067108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pPr>
              <a:defRPr/>
            </a:pPr>
            <a:fld id="{AB0CE8C2-964B-4589-A95A-A6D7BBF7349A}"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166701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EEB4239F-BF94-4D25-B40D-0C5DEC9E473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93842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3B985DB5-F508-4EFE-B1AB-46674FE35BC8}"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005143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AA9D567-5CDD-4257-9D43-85EFC004E06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8773244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1156C330-7B52-47BC-B75E-5B02F9FC5FF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527119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004FC713-5246-4920-A483-FBA05F23BE2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163547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pPr>
              <a:defRPr/>
            </a:pPr>
            <a:fld id="{3C225C24-4B2A-4089-B015-F146B75EA62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628735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C069B3BB-D141-42F4-B06C-86627AF14D86}"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0334982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ECF9920-A76B-4D0F-88C6-65CD8DCE9E17}"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54704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pPr>
              <a:defRPr/>
            </a:pPr>
            <a:fld id="{E33287DD-426E-455C-87EE-32BC34A16E22}"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6216483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pPr>
              <a:defRPr/>
            </a:pPr>
            <a:fld id="{0B79CC8C-0DD3-4901-B7E2-F41F5C9349F2}"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9836083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0A2F719-96C4-4E6B-A269-B46E138B11B7}"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6069101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49010E82-9024-4B2A-A3EA-980956E0AC6B}"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586366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A38F2A17-BE5D-47FF-A5B9-586201CE948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08155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pPr>
              <a:defRPr/>
            </a:pPr>
            <a:fld id="{F7A54F46-F4CB-4D03-A3B1-9390D517B359}"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333520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pPr>
              <a:defRPr/>
            </a:pPr>
            <a:fld id="{AB0CE8C2-964B-4589-A95A-A6D7BBF7349A}"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0380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EEB4239F-BF94-4D25-B40D-0C5DEC9E473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667693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pPr>
              <a:defRPr/>
            </a:pPr>
            <a:fld id="{3B985DB5-F508-4EFE-B1AB-46674FE35BC8}"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14961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AA9D567-5CDD-4257-9D43-85EFC004E06C}"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269491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defRPr/>
            </a:pPr>
            <a:fld id="{68056CA5-5E65-4727-A4A9-F537B8DD70F0}" type="slidenum">
              <a:rPr lang="tr-TR" altLang="tr-TR">
                <a:solidFill>
                  <a:prstClr val="black"/>
                </a:solidFill>
                <a:cs typeface="Arial" panose="020B0604020202020204" pitchFamily="34" charset="0"/>
              </a:rPr>
              <a:pPr eaLnBrk="0" fontAlgn="base" hangingPunct="0">
                <a:spcBef>
                  <a:spcPct val="0"/>
                </a:spcBef>
                <a:spcAft>
                  <a:spcPct val="0"/>
                </a:spcAft>
                <a:defRPr/>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626985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defRPr/>
            </a:pPr>
            <a:fld id="{68056CA5-5E65-4727-A4A9-F537B8DD70F0}" type="slidenum">
              <a:rPr lang="tr-TR" altLang="tr-TR">
                <a:solidFill>
                  <a:prstClr val="black"/>
                </a:solidFill>
                <a:cs typeface="Arial" panose="020B0604020202020204" pitchFamily="34" charset="0"/>
              </a:rPr>
              <a:pPr eaLnBrk="0" fontAlgn="base" hangingPunct="0">
                <a:spcBef>
                  <a:spcPct val="0"/>
                </a:spcBef>
                <a:spcAft>
                  <a:spcPct val="0"/>
                </a:spcAft>
                <a:defRPr/>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353962366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692400" y="1871663"/>
            <a:ext cx="6815138" cy="1514475"/>
          </a:xfrm>
        </p:spPr>
        <p:txBody>
          <a:bodyPr rtlCol="0"/>
          <a:lstStyle/>
          <a:p>
            <a:pPr eaLnBrk="1" fontAlgn="auto" hangingPunct="1">
              <a:spcAft>
                <a:spcPts val="0"/>
              </a:spcAft>
              <a:defRPr/>
            </a:pPr>
            <a:r>
              <a:rPr lang="tr-TR" altLang="tr-TR" sz="3200" b="1" dirty="0" smtClean="0">
                <a:solidFill>
                  <a:schemeClr val="tx1">
                    <a:lumMod val="85000"/>
                    <a:lumOff val="15000"/>
                  </a:schemeClr>
                </a:solidFill>
                <a:latin typeface="+mn-lt"/>
              </a:rPr>
              <a:t>TURİZM </a:t>
            </a:r>
            <a:r>
              <a:rPr lang="tr-TR" altLang="tr-TR" sz="3200" b="1" dirty="0" smtClean="0">
                <a:solidFill>
                  <a:schemeClr val="tx1">
                    <a:lumMod val="85000"/>
                    <a:lumOff val="15000"/>
                  </a:schemeClr>
                </a:solidFill>
                <a:latin typeface="+mn-lt"/>
              </a:rPr>
              <a:t>PAZARLAMASINDA GÜNCEL YALAŞIMLAR</a:t>
            </a:r>
            <a:endParaRPr lang="tr-TR" altLang="tr-TR" sz="3200" b="1" dirty="0">
              <a:solidFill>
                <a:schemeClr val="tx1">
                  <a:lumMod val="85000"/>
                  <a:lumOff val="15000"/>
                </a:schemeClr>
              </a:solidFill>
              <a:latin typeface="+mn-lt"/>
            </a:endParaRPr>
          </a:p>
        </p:txBody>
      </p:sp>
      <p:sp>
        <p:nvSpPr>
          <p:cNvPr id="16387" name="Rectangle 3"/>
          <p:cNvSpPr>
            <a:spLocks noGrp="1" noChangeArrowheads="1"/>
          </p:cNvSpPr>
          <p:nvPr>
            <p:ph type="subTitle" idx="1"/>
          </p:nvPr>
        </p:nvSpPr>
        <p:spPr>
          <a:xfrm>
            <a:off x="2692400" y="3657600"/>
            <a:ext cx="6815138" cy="1320800"/>
          </a:xfrm>
        </p:spPr>
        <p:txBody>
          <a:bodyPr/>
          <a:lstStyle/>
          <a:p>
            <a:pPr eaLnBrk="1" hangingPunct="1"/>
            <a:r>
              <a:rPr lang="tr-TR" altLang="tr-TR" sz="3200" smtClean="0"/>
              <a:t>Emir Hilmi Üner</a:t>
            </a:r>
          </a:p>
        </p:txBody>
      </p:sp>
    </p:spTree>
    <p:extLst>
      <p:ext uri="{BB962C8B-B14F-4D97-AF65-F5344CB8AC3E}">
        <p14:creationId xmlns:p14="http://schemas.microsoft.com/office/powerpoint/2010/main" val="190027127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52600" y="1219200"/>
            <a:ext cx="8915400" cy="1219200"/>
          </a:xfrm>
        </p:spPr>
        <p:txBody>
          <a:bodyPr rtlCol="0">
            <a:noAutofit/>
          </a:bodyPr>
          <a:lstStyle/>
          <a:p>
            <a:pPr eaLnBrk="1" fontAlgn="auto" hangingPunct="1">
              <a:spcAft>
                <a:spcPts val="0"/>
              </a:spcAft>
              <a:defRPr/>
            </a:pPr>
            <a:r>
              <a:rPr lang="tr-TR" altLang="tr-TR" sz="4000" b="1" dirty="0">
                <a:solidFill>
                  <a:schemeClr val="tx1">
                    <a:lumMod val="85000"/>
                    <a:lumOff val="15000"/>
                  </a:schemeClr>
                </a:solidFill>
                <a:latin typeface="+mn-lt"/>
              </a:rPr>
              <a:t>Turizm Pazarlamasının Tarihsel Gelişimi</a:t>
            </a:r>
          </a:p>
        </p:txBody>
      </p:sp>
      <p:sp>
        <p:nvSpPr>
          <p:cNvPr id="80899" name="Rectangle 3"/>
          <p:cNvSpPr>
            <a:spLocks noGrp="1" noChangeArrowheads="1"/>
          </p:cNvSpPr>
          <p:nvPr>
            <p:ph idx="1"/>
          </p:nvPr>
        </p:nvSpPr>
        <p:spPr>
          <a:xfrm>
            <a:off x="1219200" y="2667000"/>
            <a:ext cx="9296400" cy="3733800"/>
          </a:xfrm>
        </p:spPr>
        <p:txBody>
          <a:bodyPr/>
          <a:lstStyle/>
          <a:p>
            <a:pPr algn="just" eaLnBrk="1" hangingPunct="1"/>
            <a:r>
              <a:rPr lang="tr-TR" altLang="tr-TR" sz="3200" smtClean="0"/>
              <a:t>Turizm endüstrisinde pazarlama faaliyetleri, 19 yüzyılın sonlarında, konaklama ve seyahat işletmeciliği ile birlikte başta İngiltere olmak üzere Avrupa kıtasında başlamış ve sistemli bir şekilde ele alınması ve incelenmesi 1950’li yıllarda yine Avrupa’da görülmüştür. </a:t>
            </a:r>
          </a:p>
          <a:p>
            <a:pPr algn="just" eaLnBrk="1" hangingPunct="1">
              <a:buFontTx/>
              <a:buNone/>
            </a:pPr>
            <a:endParaRPr lang="tr-TR" altLang="tr-TR" sz="3200" smtClean="0"/>
          </a:p>
        </p:txBody>
      </p:sp>
    </p:spTree>
    <p:extLst>
      <p:ext uri="{BB962C8B-B14F-4D97-AF65-F5344CB8AC3E}">
        <p14:creationId xmlns:p14="http://schemas.microsoft.com/office/powerpoint/2010/main" val="378755119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a:xfrm>
            <a:off x="-762000" y="871538"/>
            <a:ext cx="9601200" cy="1304925"/>
          </a:xfrm>
        </p:spPr>
        <p:txBody>
          <a:bodyPr rtlCol="0">
            <a:normAutofit/>
          </a:bodyPr>
          <a:lstStyle/>
          <a:p>
            <a:pPr eaLnBrk="1" fontAlgn="auto" hangingPunct="1">
              <a:spcAft>
                <a:spcPts val="0"/>
              </a:spcAft>
              <a:defRPr/>
            </a:pPr>
            <a:r>
              <a:rPr lang="tr-TR" altLang="tr-TR" dirty="0">
                <a:solidFill>
                  <a:schemeClr val="tx1">
                    <a:lumMod val="85000"/>
                    <a:lumOff val="15000"/>
                  </a:schemeClr>
                </a:solidFill>
                <a:latin typeface="+mn-lt"/>
              </a:rPr>
              <a:t>Hizmetin Özellikleri</a:t>
            </a:r>
          </a:p>
        </p:txBody>
      </p:sp>
      <p:sp>
        <p:nvSpPr>
          <p:cNvPr id="14339" name="Rectangle 8"/>
          <p:cNvSpPr>
            <a:spLocks noGrp="1" noChangeArrowheads="1"/>
          </p:cNvSpPr>
          <p:nvPr>
            <p:ph idx="1"/>
          </p:nvPr>
        </p:nvSpPr>
        <p:spPr>
          <a:xfrm>
            <a:off x="914400" y="1524000"/>
            <a:ext cx="9372600" cy="4953000"/>
          </a:xfrm>
        </p:spPr>
        <p:txBody>
          <a:bodyPr rtlCol="0">
            <a:normAutofit fontScale="85000" lnSpcReduction="20000"/>
          </a:bodyPr>
          <a:lstStyle/>
          <a:p>
            <a:pPr eaLnBrk="1" fontAlgn="auto" hangingPunct="1">
              <a:buFont typeface="Arial"/>
              <a:buChar char="•"/>
              <a:defRPr/>
            </a:pPr>
            <a:endParaRPr lang="tr-TR" altLang="tr-TR" sz="3200" dirty="0" smtClean="0">
              <a:solidFill>
                <a:schemeClr val="tx1">
                  <a:lumMod val="85000"/>
                  <a:lumOff val="15000"/>
                </a:schemeClr>
              </a:solidFill>
            </a:endParaRPr>
          </a:p>
          <a:p>
            <a:pPr eaLnBrk="1" fontAlgn="auto" hangingPunct="1">
              <a:buFont typeface="Arial"/>
              <a:buChar char="•"/>
              <a:defRPr/>
            </a:pPr>
            <a:endParaRPr lang="tr-TR" altLang="tr-TR" sz="4100" dirty="0" smtClean="0">
              <a:solidFill>
                <a:schemeClr val="tx1">
                  <a:lumMod val="85000"/>
                  <a:lumOff val="15000"/>
                </a:schemeClr>
              </a:solidFill>
            </a:endParaRPr>
          </a:p>
          <a:p>
            <a:pPr eaLnBrk="1" fontAlgn="auto" hangingPunct="1">
              <a:buFont typeface="Arial"/>
              <a:buChar char="•"/>
              <a:defRPr/>
            </a:pPr>
            <a:r>
              <a:rPr lang="tr-TR" altLang="tr-TR" sz="4100" dirty="0" smtClean="0">
                <a:solidFill>
                  <a:schemeClr val="tx1">
                    <a:lumMod val="85000"/>
                    <a:lumOff val="15000"/>
                  </a:schemeClr>
                </a:solidFill>
              </a:rPr>
              <a:t>Soyuttur,</a:t>
            </a:r>
          </a:p>
          <a:p>
            <a:pPr eaLnBrk="1" fontAlgn="auto" hangingPunct="1">
              <a:buFont typeface="Arial"/>
              <a:buChar char="•"/>
              <a:defRPr/>
            </a:pPr>
            <a:r>
              <a:rPr lang="tr-TR" altLang="tr-TR" sz="4100" dirty="0" smtClean="0">
                <a:solidFill>
                  <a:schemeClr val="tx1">
                    <a:lumMod val="85000"/>
                    <a:lumOff val="15000"/>
                  </a:schemeClr>
                </a:solidFill>
              </a:rPr>
              <a:t>Heterojendir*,</a:t>
            </a:r>
            <a:endParaRPr lang="tr-TR" altLang="tr-TR" sz="4100" dirty="0">
              <a:solidFill>
                <a:schemeClr val="tx1">
                  <a:lumMod val="85000"/>
                  <a:lumOff val="15000"/>
                </a:schemeClr>
              </a:solidFill>
            </a:endParaRPr>
          </a:p>
          <a:p>
            <a:pPr eaLnBrk="1" fontAlgn="auto" hangingPunct="1">
              <a:buFont typeface="Arial"/>
              <a:buChar char="•"/>
              <a:defRPr/>
            </a:pPr>
            <a:r>
              <a:rPr lang="tr-TR" altLang="tr-TR" sz="4100" dirty="0">
                <a:solidFill>
                  <a:schemeClr val="tx1">
                    <a:lumMod val="85000"/>
                    <a:lumOff val="15000"/>
                  </a:schemeClr>
                </a:solidFill>
              </a:rPr>
              <a:t>Üretim ve tüketim </a:t>
            </a:r>
            <a:r>
              <a:rPr lang="tr-TR" altLang="tr-TR" sz="4100" dirty="0" smtClean="0">
                <a:solidFill>
                  <a:schemeClr val="tx1">
                    <a:lumMod val="85000"/>
                    <a:lumOff val="15000"/>
                  </a:schemeClr>
                </a:solidFill>
              </a:rPr>
              <a:t>eşzamanlı gerçekleşir,</a:t>
            </a:r>
            <a:endParaRPr lang="tr-TR" altLang="tr-TR" sz="4100" dirty="0">
              <a:solidFill>
                <a:schemeClr val="tx1">
                  <a:lumMod val="85000"/>
                  <a:lumOff val="15000"/>
                </a:schemeClr>
              </a:solidFill>
            </a:endParaRPr>
          </a:p>
          <a:p>
            <a:pPr eaLnBrk="1" fontAlgn="auto" hangingPunct="1">
              <a:buFont typeface="Arial"/>
              <a:buChar char="•"/>
              <a:defRPr/>
            </a:pPr>
            <a:r>
              <a:rPr lang="tr-TR" altLang="tr-TR" sz="4100" dirty="0" smtClean="0">
                <a:solidFill>
                  <a:schemeClr val="tx1">
                    <a:lumMod val="85000"/>
                    <a:lumOff val="15000"/>
                  </a:schemeClr>
                </a:solidFill>
              </a:rPr>
              <a:t>Sahiplenilemez, </a:t>
            </a:r>
          </a:p>
          <a:p>
            <a:pPr eaLnBrk="1" fontAlgn="auto" hangingPunct="1">
              <a:buFont typeface="Arial"/>
              <a:buChar char="•"/>
              <a:defRPr/>
            </a:pPr>
            <a:r>
              <a:rPr lang="tr-TR" altLang="tr-TR" sz="4100" dirty="0" smtClean="0">
                <a:solidFill>
                  <a:schemeClr val="tx1">
                    <a:lumMod val="85000"/>
                    <a:lumOff val="15000"/>
                  </a:schemeClr>
                </a:solidFill>
              </a:rPr>
              <a:t>Stoklanamaz,</a:t>
            </a:r>
          </a:p>
          <a:p>
            <a:pPr eaLnBrk="1" fontAlgn="auto" hangingPunct="1">
              <a:buFont typeface="Arial"/>
              <a:buChar char="•"/>
              <a:defRPr/>
            </a:pPr>
            <a:r>
              <a:rPr lang="tr-TR" altLang="tr-TR" sz="4100" dirty="0" smtClean="0">
                <a:solidFill>
                  <a:schemeClr val="tx1">
                    <a:lumMod val="85000"/>
                    <a:lumOff val="15000"/>
                  </a:schemeClr>
                </a:solidFill>
              </a:rPr>
              <a:t>Tüketileceği yer belirlidir.</a:t>
            </a:r>
            <a:endParaRPr lang="tr-TR" altLang="tr-TR" sz="4100" dirty="0">
              <a:solidFill>
                <a:schemeClr val="tx1">
                  <a:lumMod val="85000"/>
                  <a:lumOff val="15000"/>
                </a:schemeClr>
              </a:solidFill>
            </a:endParaRPr>
          </a:p>
          <a:p>
            <a:pPr eaLnBrk="1" fontAlgn="auto" hangingPunct="1">
              <a:buFont typeface="Arial"/>
              <a:buChar char="•"/>
              <a:defRPr/>
            </a:pPr>
            <a:endParaRPr lang="tr-TR" altLang="tr-TR" sz="3200" dirty="0">
              <a:solidFill>
                <a:schemeClr val="tx1">
                  <a:lumMod val="85000"/>
                  <a:lumOff val="15000"/>
                </a:schemeClr>
              </a:solidFill>
            </a:endParaRPr>
          </a:p>
        </p:txBody>
      </p:sp>
      <p:pic>
        <p:nvPicPr>
          <p:cNvPr id="72708" name="Picture 10" descr="hizm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576263"/>
            <a:ext cx="32670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741825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1981200" y="1066800"/>
            <a:ext cx="8686800" cy="5181600"/>
          </a:xfrm>
        </p:spPr>
        <p:txBody>
          <a:bodyPr rtlCol="0">
            <a:normAutofit/>
          </a:bodyPr>
          <a:lstStyle/>
          <a:p>
            <a:pPr marL="0" indent="0" algn="ctr" eaLnBrk="1" fontAlgn="auto" hangingPunct="1">
              <a:buFont typeface="Arial"/>
              <a:buNone/>
              <a:defRPr/>
            </a:pPr>
            <a:r>
              <a:rPr lang="tr-TR" altLang="tr-TR" sz="4300" dirty="0">
                <a:solidFill>
                  <a:srgbClr val="FF0000"/>
                </a:solidFill>
              </a:rPr>
              <a:t>Hizmet </a:t>
            </a:r>
            <a:r>
              <a:rPr lang="tr-TR" altLang="tr-TR" sz="4300" dirty="0" smtClean="0">
                <a:solidFill>
                  <a:srgbClr val="FF0000"/>
                </a:solidFill>
              </a:rPr>
              <a:t>Pazarlaması</a:t>
            </a:r>
            <a:r>
              <a:rPr lang="tr-TR" altLang="tr-TR" sz="4300" dirty="0" smtClean="0">
                <a:solidFill>
                  <a:schemeClr val="tx1">
                    <a:lumMod val="85000"/>
                    <a:lumOff val="15000"/>
                  </a:schemeClr>
                </a:solidFill>
              </a:rPr>
              <a:t> </a:t>
            </a:r>
          </a:p>
          <a:p>
            <a:pPr algn="just" eaLnBrk="1" fontAlgn="auto" hangingPunct="1">
              <a:buFont typeface="Arial"/>
              <a:buChar char="•"/>
              <a:defRPr/>
            </a:pPr>
            <a:endParaRPr lang="tr-TR" altLang="tr-TR" sz="3200" dirty="0">
              <a:solidFill>
                <a:schemeClr val="tx1">
                  <a:lumMod val="85000"/>
                  <a:lumOff val="15000"/>
                </a:schemeClr>
              </a:solidFill>
            </a:endParaRPr>
          </a:p>
          <a:p>
            <a:pPr marL="0" indent="0" algn="just" eaLnBrk="1" fontAlgn="auto" hangingPunct="1">
              <a:buFont typeface="Arial"/>
              <a:buNone/>
              <a:defRPr/>
            </a:pPr>
            <a:endParaRPr lang="tr-TR" altLang="tr-TR" sz="3200" dirty="0">
              <a:solidFill>
                <a:schemeClr val="tx1">
                  <a:lumMod val="85000"/>
                  <a:lumOff val="15000"/>
                </a:schemeClr>
              </a:solidFill>
            </a:endParaRPr>
          </a:p>
          <a:p>
            <a:pPr algn="just" eaLnBrk="1" fontAlgn="auto" hangingPunct="1">
              <a:buFont typeface="Arial"/>
              <a:buChar char="•"/>
              <a:defRPr/>
            </a:pPr>
            <a:r>
              <a:rPr lang="tr-TR" altLang="tr-TR" sz="4000" dirty="0">
                <a:solidFill>
                  <a:schemeClr val="tx1">
                    <a:lumMod val="85000"/>
                    <a:lumOff val="15000"/>
                  </a:schemeClr>
                </a:solidFill>
              </a:rPr>
              <a:t>H</a:t>
            </a:r>
            <a:r>
              <a:rPr lang="tr-TR" altLang="tr-TR" sz="4000" dirty="0" smtClean="0">
                <a:solidFill>
                  <a:schemeClr val="tx1">
                    <a:lumMod val="85000"/>
                    <a:lumOff val="15000"/>
                  </a:schemeClr>
                </a:solidFill>
              </a:rPr>
              <a:t>izmetlerin tüketicilere </a:t>
            </a:r>
            <a:r>
              <a:rPr lang="tr-TR" altLang="tr-TR" sz="4000" dirty="0">
                <a:solidFill>
                  <a:schemeClr val="tx1">
                    <a:lumMod val="85000"/>
                    <a:lumOff val="15000"/>
                  </a:schemeClr>
                </a:solidFill>
              </a:rPr>
              <a:t>ulaştırılması ile ilgili faaliyetler bütününe verilen isim olarak tanımlanmaktadır. </a:t>
            </a:r>
          </a:p>
        </p:txBody>
      </p:sp>
    </p:spTree>
    <p:extLst>
      <p:ext uri="{BB962C8B-B14F-4D97-AF65-F5344CB8AC3E}">
        <p14:creationId xmlns:p14="http://schemas.microsoft.com/office/powerpoint/2010/main" val="340199017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14500" y="990600"/>
            <a:ext cx="8229600" cy="1143000"/>
          </a:xfrm>
        </p:spPr>
        <p:txBody>
          <a:bodyPr rtlCol="0">
            <a:normAutofit/>
          </a:bodyPr>
          <a:lstStyle/>
          <a:p>
            <a:pPr eaLnBrk="1" fontAlgn="auto" hangingPunct="1">
              <a:spcAft>
                <a:spcPts val="0"/>
              </a:spcAft>
              <a:defRPr/>
            </a:pPr>
            <a:r>
              <a:rPr lang="tr-TR" altLang="tr-TR" sz="4000" b="1" dirty="0">
                <a:solidFill>
                  <a:schemeClr val="tx1">
                    <a:lumMod val="85000"/>
                    <a:lumOff val="15000"/>
                  </a:schemeClr>
                </a:solidFill>
                <a:latin typeface="+mn-lt"/>
              </a:rPr>
              <a:t>Pazarlamanın Özellikleri</a:t>
            </a:r>
          </a:p>
        </p:txBody>
      </p:sp>
      <p:sp>
        <p:nvSpPr>
          <p:cNvPr id="74755" name="Rectangle 3"/>
          <p:cNvSpPr>
            <a:spLocks noGrp="1" noChangeArrowheads="1"/>
          </p:cNvSpPr>
          <p:nvPr>
            <p:ph idx="1"/>
          </p:nvPr>
        </p:nvSpPr>
        <p:spPr>
          <a:xfrm>
            <a:off x="609600" y="2514600"/>
            <a:ext cx="10439400" cy="3657600"/>
          </a:xfrm>
        </p:spPr>
        <p:txBody>
          <a:bodyPr/>
          <a:lstStyle/>
          <a:p>
            <a:pPr algn="just" eaLnBrk="1" hangingPunct="1">
              <a:lnSpc>
                <a:spcPct val="80000"/>
              </a:lnSpc>
            </a:pPr>
            <a:endParaRPr lang="tr-TR" altLang="tr-TR" sz="3600" smtClean="0"/>
          </a:p>
          <a:p>
            <a:pPr algn="just" eaLnBrk="1" hangingPunct="1">
              <a:lnSpc>
                <a:spcPct val="80000"/>
              </a:lnSpc>
            </a:pPr>
            <a:r>
              <a:rPr lang="tr-TR" altLang="tr-TR" sz="3600" smtClean="0"/>
              <a:t>Pazarlama, oldukça çok ve çeşitli faaliyetler bütünü veya sistemidir.</a:t>
            </a:r>
          </a:p>
          <a:p>
            <a:pPr algn="just" eaLnBrk="1" hangingPunct="1">
              <a:lnSpc>
                <a:spcPct val="80000"/>
              </a:lnSpc>
            </a:pPr>
            <a:r>
              <a:rPr lang="tr-TR" altLang="tr-TR" sz="3600" smtClean="0"/>
              <a:t>İnsan ihtiyaçlarını karşılayıcı bir mübadele faaliyetidir.</a:t>
            </a:r>
          </a:p>
          <a:p>
            <a:pPr algn="just" eaLnBrk="1" hangingPunct="1">
              <a:lnSpc>
                <a:spcPct val="80000"/>
              </a:lnSpc>
            </a:pPr>
            <a:r>
              <a:rPr lang="tr-TR" altLang="tr-TR" sz="3600" smtClean="0"/>
              <a:t>Mallar, hizmetler ve fikirlerle ilgilidir.</a:t>
            </a:r>
          </a:p>
          <a:p>
            <a:pPr algn="just" eaLnBrk="1" hangingPunct="1">
              <a:lnSpc>
                <a:spcPct val="80000"/>
              </a:lnSpc>
            </a:pPr>
            <a:endParaRPr lang="tr-TR" altLang="tr-TR" sz="3200" smtClean="0"/>
          </a:p>
          <a:p>
            <a:pPr eaLnBrk="1" hangingPunct="1">
              <a:lnSpc>
                <a:spcPct val="80000"/>
              </a:lnSpc>
            </a:pPr>
            <a:endParaRPr lang="tr-TR" altLang="tr-TR" sz="3200" smtClean="0"/>
          </a:p>
        </p:txBody>
      </p:sp>
    </p:spTree>
    <p:extLst>
      <p:ext uri="{BB962C8B-B14F-4D97-AF65-F5344CB8AC3E}">
        <p14:creationId xmlns:p14="http://schemas.microsoft.com/office/powerpoint/2010/main" val="279831871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Unvan 1"/>
          <p:cNvSpPr>
            <a:spLocks noGrp="1"/>
          </p:cNvSpPr>
          <p:nvPr>
            <p:ph type="title"/>
          </p:nvPr>
        </p:nvSpPr>
        <p:spPr/>
        <p:txBody>
          <a:bodyPr/>
          <a:lstStyle/>
          <a:p>
            <a:pPr eaLnBrk="1" hangingPunct="1"/>
            <a:r>
              <a:rPr lang="tr-TR" altLang="tr-TR" b="1" smtClean="0">
                <a:ln>
                  <a:noFill/>
                </a:ln>
              </a:rPr>
              <a:t>Pazarlamanın Özellikleri</a:t>
            </a:r>
            <a:endParaRPr lang="tr-TR" altLang="tr-TR" smtClean="0">
              <a:ln>
                <a:noFill/>
              </a:ln>
            </a:endParaRPr>
          </a:p>
        </p:txBody>
      </p:sp>
      <p:sp>
        <p:nvSpPr>
          <p:cNvPr id="75779" name="İçerik Yer Tutucusu 2"/>
          <p:cNvSpPr>
            <a:spLocks noGrp="1"/>
          </p:cNvSpPr>
          <p:nvPr>
            <p:ph idx="1"/>
          </p:nvPr>
        </p:nvSpPr>
        <p:spPr>
          <a:xfrm>
            <a:off x="685800" y="2557463"/>
            <a:ext cx="10820400" cy="3690937"/>
          </a:xfrm>
        </p:spPr>
        <p:txBody>
          <a:bodyPr/>
          <a:lstStyle/>
          <a:p>
            <a:pPr algn="just" eaLnBrk="1" hangingPunct="1">
              <a:lnSpc>
                <a:spcPct val="80000"/>
              </a:lnSpc>
            </a:pPr>
            <a:r>
              <a:rPr lang="tr-TR" altLang="tr-TR" sz="3600" smtClean="0"/>
              <a:t>Sadece bir ürünün reklamı veya satış faaliyeti olmayıp, daha üretim öncesinde fikir olarak planlanıp geliştirilmesinden başlayarak, fiyatlandırma, tutundurma, dağıtım ve satış sonrası hizmetleri de kapsar.</a:t>
            </a:r>
          </a:p>
          <a:p>
            <a:pPr algn="just" eaLnBrk="1" hangingPunct="1">
              <a:lnSpc>
                <a:spcPct val="80000"/>
              </a:lnSpc>
            </a:pPr>
            <a:r>
              <a:rPr lang="tr-TR" altLang="tr-TR" sz="3600" smtClean="0"/>
              <a:t>Dinamik yapıda sürekli ve sık sık değişebilen bir ortamda yürütülür.</a:t>
            </a:r>
          </a:p>
          <a:p>
            <a:pPr eaLnBrk="1" hangingPunct="1"/>
            <a:endParaRPr lang="tr-TR" altLang="tr-TR" smtClean="0"/>
          </a:p>
        </p:txBody>
      </p:sp>
    </p:spTree>
    <p:extLst>
      <p:ext uri="{BB962C8B-B14F-4D97-AF65-F5344CB8AC3E}">
        <p14:creationId xmlns:p14="http://schemas.microsoft.com/office/powerpoint/2010/main" val="1022950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0" y="1219200"/>
            <a:ext cx="8229600" cy="808038"/>
          </a:xfrm>
        </p:spPr>
        <p:txBody>
          <a:bodyPr rtlCol="0">
            <a:normAutofit/>
          </a:bodyPr>
          <a:lstStyle/>
          <a:p>
            <a:pPr eaLnBrk="1" fontAlgn="auto" hangingPunct="1">
              <a:spcAft>
                <a:spcPts val="0"/>
              </a:spcAft>
              <a:defRPr/>
            </a:pPr>
            <a:r>
              <a:rPr lang="tr-TR" altLang="tr-TR" sz="3200" dirty="0">
                <a:solidFill>
                  <a:schemeClr val="tx1">
                    <a:lumMod val="85000"/>
                    <a:lumOff val="15000"/>
                  </a:schemeClr>
                </a:solidFill>
                <a:latin typeface="+mn-lt"/>
              </a:rPr>
              <a:t>Pazarlamanın İşlevleri</a:t>
            </a:r>
          </a:p>
        </p:txBody>
      </p:sp>
      <p:sp>
        <p:nvSpPr>
          <p:cNvPr id="76803" name="Rectangle 3"/>
          <p:cNvSpPr>
            <a:spLocks noGrp="1" noChangeArrowheads="1"/>
          </p:cNvSpPr>
          <p:nvPr>
            <p:ph idx="1"/>
          </p:nvPr>
        </p:nvSpPr>
        <p:spPr>
          <a:xfrm>
            <a:off x="609600" y="2438400"/>
            <a:ext cx="10591800" cy="4114800"/>
          </a:xfrm>
        </p:spPr>
        <p:txBody>
          <a:bodyPr/>
          <a:lstStyle/>
          <a:p>
            <a:pPr eaLnBrk="1" hangingPunct="1">
              <a:lnSpc>
                <a:spcPct val="130000"/>
              </a:lnSpc>
            </a:pPr>
            <a:r>
              <a:rPr lang="tr-TR" altLang="tr-TR" sz="3200" smtClean="0">
                <a:solidFill>
                  <a:srgbClr val="FF0000"/>
                </a:solidFill>
              </a:rPr>
              <a:t>Satın alma-Satma</a:t>
            </a:r>
            <a:r>
              <a:rPr lang="tr-TR" altLang="tr-TR" sz="3200" smtClean="0"/>
              <a:t> (Gereksinimleri belirle-talep yarat)</a:t>
            </a:r>
          </a:p>
          <a:p>
            <a:pPr eaLnBrk="1" hangingPunct="1">
              <a:lnSpc>
                <a:spcPct val="130000"/>
              </a:lnSpc>
            </a:pPr>
            <a:r>
              <a:rPr lang="tr-TR" altLang="tr-TR" sz="3200" smtClean="0">
                <a:solidFill>
                  <a:srgbClr val="FF0000"/>
                </a:solidFill>
              </a:rPr>
              <a:t>Taşıma</a:t>
            </a:r>
            <a:r>
              <a:rPr lang="tr-TR" altLang="tr-TR" sz="3200" smtClean="0"/>
              <a:t> (Pazara ulaştır)</a:t>
            </a:r>
          </a:p>
          <a:p>
            <a:pPr eaLnBrk="1" hangingPunct="1">
              <a:lnSpc>
                <a:spcPct val="130000"/>
              </a:lnSpc>
            </a:pPr>
            <a:r>
              <a:rPr lang="tr-TR" altLang="tr-TR" sz="3200" smtClean="0">
                <a:solidFill>
                  <a:srgbClr val="FF0000"/>
                </a:solidFill>
              </a:rPr>
              <a:t>Depolama </a:t>
            </a:r>
            <a:r>
              <a:rPr lang="tr-TR" altLang="tr-TR" sz="3200" smtClean="0"/>
              <a:t>(Uygun koşullarda muhafaza et)</a:t>
            </a:r>
          </a:p>
          <a:p>
            <a:pPr eaLnBrk="1" hangingPunct="1">
              <a:lnSpc>
                <a:spcPct val="130000"/>
              </a:lnSpc>
            </a:pPr>
            <a:r>
              <a:rPr lang="tr-TR" altLang="tr-TR" sz="3200" smtClean="0">
                <a:solidFill>
                  <a:srgbClr val="FF0000"/>
                </a:solidFill>
              </a:rPr>
              <a:t>Standartlaştırma-Dereceleme</a:t>
            </a:r>
            <a:r>
              <a:rPr lang="tr-TR" altLang="tr-TR" sz="3200" smtClean="0"/>
              <a:t> (Belirlenen ölçülere göre sınıflandır)</a:t>
            </a:r>
          </a:p>
        </p:txBody>
      </p:sp>
    </p:spTree>
    <p:extLst>
      <p:ext uri="{BB962C8B-B14F-4D97-AF65-F5344CB8AC3E}">
        <p14:creationId xmlns:p14="http://schemas.microsoft.com/office/powerpoint/2010/main" val="273881135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Unvan 1"/>
          <p:cNvSpPr>
            <a:spLocks noGrp="1"/>
          </p:cNvSpPr>
          <p:nvPr>
            <p:ph type="title"/>
          </p:nvPr>
        </p:nvSpPr>
        <p:spPr/>
        <p:txBody>
          <a:bodyPr/>
          <a:lstStyle/>
          <a:p>
            <a:pPr eaLnBrk="1" hangingPunct="1"/>
            <a:r>
              <a:rPr lang="tr-TR" altLang="tr-TR" sz="3200" smtClean="0">
                <a:ln>
                  <a:noFill/>
                </a:ln>
              </a:rPr>
              <a:t>Pazarlamanın İşlevleri</a:t>
            </a:r>
            <a:endParaRPr lang="tr-TR" altLang="tr-TR" smtClean="0">
              <a:ln>
                <a:noFill/>
              </a:ln>
            </a:endParaRPr>
          </a:p>
        </p:txBody>
      </p:sp>
      <p:sp>
        <p:nvSpPr>
          <p:cNvPr id="3" name="İçerik Yer Tutucusu 2"/>
          <p:cNvSpPr>
            <a:spLocks noGrp="1"/>
          </p:cNvSpPr>
          <p:nvPr>
            <p:ph idx="1"/>
          </p:nvPr>
        </p:nvSpPr>
        <p:spPr/>
        <p:txBody>
          <a:bodyPr rtlCol="0">
            <a:normAutofit lnSpcReduction="10000"/>
          </a:bodyPr>
          <a:lstStyle/>
          <a:p>
            <a:pPr eaLnBrk="1" fontAlgn="auto" hangingPunct="1">
              <a:lnSpc>
                <a:spcPct val="130000"/>
              </a:lnSpc>
              <a:buFont typeface="Arial"/>
              <a:buChar char="•"/>
              <a:defRPr/>
            </a:pPr>
            <a:r>
              <a:rPr lang="tr-TR" altLang="tr-TR" sz="3600" dirty="0" smtClean="0">
                <a:solidFill>
                  <a:srgbClr val="FF0000"/>
                </a:solidFill>
              </a:rPr>
              <a:t>Finansman</a:t>
            </a:r>
            <a:r>
              <a:rPr lang="tr-TR" altLang="tr-TR" sz="3600" dirty="0" smtClean="0">
                <a:solidFill>
                  <a:schemeClr val="tx1">
                    <a:lumMod val="85000"/>
                    <a:lumOff val="15000"/>
                  </a:schemeClr>
                </a:solidFill>
              </a:rPr>
              <a:t> </a:t>
            </a:r>
            <a:r>
              <a:rPr lang="tr-TR" altLang="tr-TR" sz="3600" dirty="0">
                <a:solidFill>
                  <a:schemeClr val="tx1">
                    <a:lumMod val="85000"/>
                    <a:lumOff val="15000"/>
                  </a:schemeClr>
                </a:solidFill>
              </a:rPr>
              <a:t>(Süreç için gerekli kaynakları sağla)</a:t>
            </a:r>
          </a:p>
          <a:p>
            <a:pPr eaLnBrk="1" fontAlgn="auto" hangingPunct="1">
              <a:lnSpc>
                <a:spcPct val="130000"/>
              </a:lnSpc>
              <a:buFont typeface="Arial"/>
              <a:buChar char="•"/>
              <a:defRPr/>
            </a:pPr>
            <a:r>
              <a:rPr lang="tr-TR" altLang="tr-TR" sz="3600" dirty="0">
                <a:solidFill>
                  <a:srgbClr val="FF0000"/>
                </a:solidFill>
              </a:rPr>
              <a:t>Risk </a:t>
            </a:r>
            <a:r>
              <a:rPr lang="tr-TR" altLang="tr-TR" sz="3600" dirty="0" smtClean="0">
                <a:solidFill>
                  <a:srgbClr val="FF0000"/>
                </a:solidFill>
              </a:rPr>
              <a:t>Alma</a:t>
            </a:r>
            <a:r>
              <a:rPr lang="tr-TR" altLang="tr-TR" sz="3600" dirty="0" smtClean="0">
                <a:solidFill>
                  <a:schemeClr val="tx1">
                    <a:lumMod val="85000"/>
                    <a:lumOff val="15000"/>
                  </a:schemeClr>
                </a:solidFill>
              </a:rPr>
              <a:t> </a:t>
            </a:r>
            <a:r>
              <a:rPr lang="tr-TR" altLang="tr-TR" sz="3600" dirty="0">
                <a:solidFill>
                  <a:schemeClr val="tx1">
                    <a:lumMod val="85000"/>
                    <a:lumOff val="15000"/>
                  </a:schemeClr>
                </a:solidFill>
              </a:rPr>
              <a:t>(Önlemler al)</a:t>
            </a:r>
          </a:p>
          <a:p>
            <a:pPr eaLnBrk="1" fontAlgn="auto" hangingPunct="1">
              <a:lnSpc>
                <a:spcPct val="130000"/>
              </a:lnSpc>
              <a:buFont typeface="Arial"/>
              <a:buChar char="•"/>
              <a:defRPr/>
            </a:pPr>
            <a:r>
              <a:rPr lang="tr-TR" altLang="tr-TR" sz="3600" dirty="0">
                <a:solidFill>
                  <a:srgbClr val="FF0000"/>
                </a:solidFill>
              </a:rPr>
              <a:t>Bilgi Toplama ve Yayma</a:t>
            </a:r>
            <a:r>
              <a:rPr lang="tr-TR" altLang="tr-TR" sz="3600" dirty="0">
                <a:solidFill>
                  <a:schemeClr val="tx1">
                    <a:lumMod val="85000"/>
                    <a:lumOff val="15000"/>
                  </a:schemeClr>
                </a:solidFill>
              </a:rPr>
              <a:t> (Karar alma ve uygulamada kullan)</a:t>
            </a:r>
          </a:p>
          <a:p>
            <a:pPr eaLnBrk="1" fontAlgn="auto" hangingPunct="1">
              <a:buFont typeface="Arial"/>
              <a:buChar char="•"/>
              <a:defRPr/>
            </a:pPr>
            <a:endParaRPr lang="tr-TR" dirty="0">
              <a:solidFill>
                <a:schemeClr val="tx1">
                  <a:lumMod val="85000"/>
                  <a:lumOff val="15000"/>
                </a:schemeClr>
              </a:solidFill>
            </a:endParaRPr>
          </a:p>
        </p:txBody>
      </p:sp>
    </p:spTree>
    <p:extLst>
      <p:ext uri="{BB962C8B-B14F-4D97-AF65-F5344CB8AC3E}">
        <p14:creationId xmlns:p14="http://schemas.microsoft.com/office/powerpoint/2010/main" val="1088620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828800" y="914400"/>
            <a:ext cx="8229600" cy="1143000"/>
          </a:xfrm>
        </p:spPr>
        <p:txBody>
          <a:bodyPr rtlCol="0">
            <a:normAutofit/>
          </a:bodyPr>
          <a:lstStyle/>
          <a:p>
            <a:pPr eaLnBrk="1" fontAlgn="auto" hangingPunct="1">
              <a:spcAft>
                <a:spcPts val="0"/>
              </a:spcAft>
              <a:defRPr/>
            </a:pPr>
            <a:r>
              <a:rPr lang="tr-TR" altLang="tr-TR" sz="4000" dirty="0">
                <a:solidFill>
                  <a:schemeClr val="tx1">
                    <a:lumMod val="85000"/>
                    <a:lumOff val="15000"/>
                  </a:schemeClr>
                </a:solidFill>
                <a:latin typeface="+mn-lt"/>
              </a:rPr>
              <a:t>Turizm Pazarlaması</a:t>
            </a:r>
          </a:p>
        </p:txBody>
      </p:sp>
      <p:sp>
        <p:nvSpPr>
          <p:cNvPr id="78851" name="Rectangle 3"/>
          <p:cNvSpPr>
            <a:spLocks noGrp="1" noChangeArrowheads="1"/>
          </p:cNvSpPr>
          <p:nvPr>
            <p:ph idx="1"/>
          </p:nvPr>
        </p:nvSpPr>
        <p:spPr>
          <a:xfrm>
            <a:off x="990600" y="2514600"/>
            <a:ext cx="9906000" cy="3505200"/>
          </a:xfrm>
        </p:spPr>
        <p:txBody>
          <a:bodyPr/>
          <a:lstStyle/>
          <a:p>
            <a:pPr algn="just" eaLnBrk="1" hangingPunct="1">
              <a:buClr>
                <a:srgbClr val="B15E28"/>
              </a:buClr>
            </a:pPr>
            <a:r>
              <a:rPr lang="tr-TR" altLang="tr-TR" sz="3600" smtClean="0"/>
              <a:t>Turistik bir yöre veya işletme ile turist istek ve ihtiyaçlarını karşılayabilmek için ortam geliştiren, talebi araştıran, hedef kitle seçen ve tutundurma faaliyetleri için strateji ve politika geliştiren bir çabalar topluluğudur. </a:t>
            </a:r>
          </a:p>
          <a:p>
            <a:pPr algn="just" eaLnBrk="1" hangingPunct="1">
              <a:lnSpc>
                <a:spcPct val="125000"/>
              </a:lnSpc>
            </a:pPr>
            <a:endParaRPr lang="tr-TR" altLang="tr-TR" sz="3200" smtClean="0"/>
          </a:p>
        </p:txBody>
      </p:sp>
    </p:spTree>
    <p:extLst>
      <p:ext uri="{BB962C8B-B14F-4D97-AF65-F5344CB8AC3E}">
        <p14:creationId xmlns:p14="http://schemas.microsoft.com/office/powerpoint/2010/main" val="327330882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descr="pa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2422361"/>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1_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241</Words>
  <Application>Microsoft Office PowerPoint</Application>
  <PresentationFormat>Geniş ekran</PresentationFormat>
  <Paragraphs>36</Paragraphs>
  <Slides>10</Slides>
  <Notes>0</Notes>
  <HiddenSlides>0</HiddenSlides>
  <MMClips>0</MMClips>
  <ScaleCrop>false</ScaleCrop>
  <HeadingPairs>
    <vt:vector size="6" baseType="variant">
      <vt:variant>
        <vt:lpstr>Kullanılan Yazı Tipleri</vt:lpstr>
      </vt:variant>
      <vt:variant>
        <vt:i4>3</vt:i4>
      </vt:variant>
      <vt:variant>
        <vt:lpstr>Tema</vt:lpstr>
      </vt:variant>
      <vt:variant>
        <vt:i4>2</vt:i4>
      </vt:variant>
      <vt:variant>
        <vt:lpstr>Slayt Başlıkları</vt:lpstr>
      </vt:variant>
      <vt:variant>
        <vt:i4>10</vt:i4>
      </vt:variant>
    </vt:vector>
  </HeadingPairs>
  <TitlesOfParts>
    <vt:vector size="15" baseType="lpstr">
      <vt:lpstr>Arial</vt:lpstr>
      <vt:lpstr>Calibri</vt:lpstr>
      <vt:lpstr>Garamond</vt:lpstr>
      <vt:lpstr>Organik</vt:lpstr>
      <vt:lpstr>1_Organik</vt:lpstr>
      <vt:lpstr>TURİZM PAZARLAMASINDA GÜNCEL YALAŞIMLAR</vt:lpstr>
      <vt:lpstr>Hizmetin Özellikleri</vt:lpstr>
      <vt:lpstr>PowerPoint Sunusu</vt:lpstr>
      <vt:lpstr>Pazarlamanın Özellikleri</vt:lpstr>
      <vt:lpstr>Pazarlamanın Özellikleri</vt:lpstr>
      <vt:lpstr>Pazarlamanın İşlevleri</vt:lpstr>
      <vt:lpstr>Pazarlamanın İşlevleri</vt:lpstr>
      <vt:lpstr>Turizm Pazarlaması</vt:lpstr>
      <vt:lpstr>PowerPoint Sunusu</vt:lpstr>
      <vt:lpstr>Turizm Pazarlamasının Tarihsel Gelişimi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TURİZM PAZARLAMASINDA GÜNCEL YALAŞIMLAR</dc:title>
  <dc:creator>emir üner</dc:creator>
  <cp:lastModifiedBy>emir üner</cp:lastModifiedBy>
  <cp:revision>7</cp:revision>
  <dcterms:created xsi:type="dcterms:W3CDTF">2017-10-29T11:58:33Z</dcterms:created>
  <dcterms:modified xsi:type="dcterms:W3CDTF">2017-10-29T12:08:13Z</dcterms:modified>
</cp:coreProperties>
</file>