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7B78F7-16D9-4001-8946-E0E88491F6B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2D5F56A-6707-43BE-8731-A07CC52BD7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DD4A545-3168-4EA9-ACFA-09EA6EB4132D}"/>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5" name="Alt Bilgi Yer Tutucusu 4">
            <a:extLst>
              <a:ext uri="{FF2B5EF4-FFF2-40B4-BE49-F238E27FC236}">
                <a16:creationId xmlns:a16="http://schemas.microsoft.com/office/drawing/2014/main" id="{787A12E3-2D1B-499B-9FB0-A523511CBB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1F03CB4-506D-4B21-B5E2-543A00EE361F}"/>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18624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336C23-519A-433D-8DD0-55D149EB0AA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7705191-34AC-4932-93BD-05469C25C09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E81D091-3F67-48D6-82C5-6CAE446860F7}"/>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5" name="Alt Bilgi Yer Tutucusu 4">
            <a:extLst>
              <a:ext uri="{FF2B5EF4-FFF2-40B4-BE49-F238E27FC236}">
                <a16:creationId xmlns:a16="http://schemas.microsoft.com/office/drawing/2014/main" id="{A5AF24D6-051D-40FC-A4F2-2E5A1ADA6E8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D41B98-3E47-44E8-A533-7DEA71CD97B8}"/>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3115955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87E5938-EA44-4D14-8EFB-560DE728C21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875CFCF-741D-49BB-8CF8-B110B920F25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113D942-80A0-4C61-AF39-A5A56F652734}"/>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5" name="Alt Bilgi Yer Tutucusu 4">
            <a:extLst>
              <a:ext uri="{FF2B5EF4-FFF2-40B4-BE49-F238E27FC236}">
                <a16:creationId xmlns:a16="http://schemas.microsoft.com/office/drawing/2014/main" id="{0E9BC330-6991-4CCB-9D77-BC4D1921B7E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F984BA-472C-4AC1-8CC9-46ED5A5E7F7A}"/>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597044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71E15F-0344-4DD3-B195-54AC4C81DB9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C2A1D14-F7E8-4FBA-B229-16391A26F77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9CB9955-4B5E-48F7-A0DC-8BA59E5C38D9}"/>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5" name="Alt Bilgi Yer Tutucusu 4">
            <a:extLst>
              <a:ext uri="{FF2B5EF4-FFF2-40B4-BE49-F238E27FC236}">
                <a16:creationId xmlns:a16="http://schemas.microsoft.com/office/drawing/2014/main" id="{AD8C2E75-649C-4CE1-B09F-8B805588BEE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CC9A16-EFFA-4099-925D-FA52463E4C38}"/>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4028755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F3ECAE-4CBB-4DD0-AC35-144E619D6C4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47C1C5A-AAEE-4C52-9D1B-204A47BCBB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75C356B-078B-452B-A903-39234AA81E66}"/>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5" name="Alt Bilgi Yer Tutucusu 4">
            <a:extLst>
              <a:ext uri="{FF2B5EF4-FFF2-40B4-BE49-F238E27FC236}">
                <a16:creationId xmlns:a16="http://schemas.microsoft.com/office/drawing/2014/main" id="{310719E2-DD32-4B51-AD73-9E17F51FB8B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7384719-19A9-46E8-B29E-744FFB03BFB9}"/>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328173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095D6F-4BF5-4CA6-81D6-E34C594A2FC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C6931E3-82FF-43C6-AF2A-50B7A88A8E1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F05370-F9F5-4048-B401-C7E61A0E2B0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05E6E3C-9A32-4751-9064-04CC0218EE0F}"/>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6" name="Alt Bilgi Yer Tutucusu 5">
            <a:extLst>
              <a:ext uri="{FF2B5EF4-FFF2-40B4-BE49-F238E27FC236}">
                <a16:creationId xmlns:a16="http://schemas.microsoft.com/office/drawing/2014/main" id="{83197863-CE81-490D-9215-EAA6661860E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AD37CDE-017C-470F-9399-7CE464B73346}"/>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4013153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C833D9-4145-4296-B31C-29615D2E3CE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74AFFA4-EF62-427C-BB6E-7972469DF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EB91EAE-0C23-4B37-BA58-F7BAA66A0C4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93D2178-F427-44CE-98D2-F79F283CB0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6555245-3DD8-415C-9A5B-49C6DB27A6A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AE2EEC6-5D93-47A5-AD24-3EB8FF9C7D92}"/>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8" name="Alt Bilgi Yer Tutucusu 7">
            <a:extLst>
              <a:ext uri="{FF2B5EF4-FFF2-40B4-BE49-F238E27FC236}">
                <a16:creationId xmlns:a16="http://schemas.microsoft.com/office/drawing/2014/main" id="{867C99ED-CF35-4190-8741-3435634870E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1F31BA8-C6BB-4463-B83C-E32DA9231DA3}"/>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2869065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97BD49-AD09-42A0-A960-295534A5E90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E0E0B03-5A80-4133-A309-91DB5295E756}"/>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4" name="Alt Bilgi Yer Tutucusu 3">
            <a:extLst>
              <a:ext uri="{FF2B5EF4-FFF2-40B4-BE49-F238E27FC236}">
                <a16:creationId xmlns:a16="http://schemas.microsoft.com/office/drawing/2014/main" id="{40D670E9-FCA9-4E54-8D43-9C351B3B3B0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9DF96B6-AA81-4D8D-B939-0A684B92BB4C}"/>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2829022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F95E753-77AD-4109-8241-D4CF9844422A}"/>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3" name="Alt Bilgi Yer Tutucusu 2">
            <a:extLst>
              <a:ext uri="{FF2B5EF4-FFF2-40B4-BE49-F238E27FC236}">
                <a16:creationId xmlns:a16="http://schemas.microsoft.com/office/drawing/2014/main" id="{23D6E746-6B8B-4D3C-9EF8-C101CD14EC4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030CEA5-2C17-44D4-905B-E67DD2406046}"/>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715021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01CDD8-6464-49B9-A443-22F5F512CA7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513DB68-31CD-4DB8-B924-4B6CDDD3D5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BFEA65D-E889-4A54-BFF2-499F62CE7E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CD60804-894C-4063-96B1-E18472C3953F}"/>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6" name="Alt Bilgi Yer Tutucusu 5">
            <a:extLst>
              <a:ext uri="{FF2B5EF4-FFF2-40B4-BE49-F238E27FC236}">
                <a16:creationId xmlns:a16="http://schemas.microsoft.com/office/drawing/2014/main" id="{424CAE38-B2CA-4233-8BC3-10BB6B34E83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FA97CAA-07AA-4344-8D26-7634D3CE18FC}"/>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1659037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E3F33E-EFF5-4E2B-9DCE-AF2C81C6EC2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CBAB488-665B-4ED2-985F-5121825426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4A9993B-8F2E-4E06-AEDA-7A13FF0FD8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480A454-DE15-4484-A24C-D3C93C039FC6}"/>
              </a:ext>
            </a:extLst>
          </p:cNvPr>
          <p:cNvSpPr>
            <a:spLocks noGrp="1"/>
          </p:cNvSpPr>
          <p:nvPr>
            <p:ph type="dt" sz="half" idx="10"/>
          </p:nvPr>
        </p:nvSpPr>
        <p:spPr/>
        <p:txBody>
          <a:bodyPr/>
          <a:lstStyle/>
          <a:p>
            <a:fld id="{D1004118-3718-4524-96F9-D4F22BEA27A2}" type="datetimeFigureOut">
              <a:rPr lang="tr-TR" smtClean="0"/>
              <a:t>28.11.2021</a:t>
            </a:fld>
            <a:endParaRPr lang="tr-TR"/>
          </a:p>
        </p:txBody>
      </p:sp>
      <p:sp>
        <p:nvSpPr>
          <p:cNvPr id="6" name="Alt Bilgi Yer Tutucusu 5">
            <a:extLst>
              <a:ext uri="{FF2B5EF4-FFF2-40B4-BE49-F238E27FC236}">
                <a16:creationId xmlns:a16="http://schemas.microsoft.com/office/drawing/2014/main" id="{6E26049D-8E65-496A-B7CE-FBDD311EF74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696ACD1-84CC-4E85-96B0-8BE30DD0DAE2}"/>
              </a:ext>
            </a:extLst>
          </p:cNvPr>
          <p:cNvSpPr>
            <a:spLocks noGrp="1"/>
          </p:cNvSpPr>
          <p:nvPr>
            <p:ph type="sldNum" sz="quarter" idx="12"/>
          </p:nvPr>
        </p:nvSpPr>
        <p:spPr/>
        <p:txBody>
          <a:bodyPr/>
          <a:lstStyle/>
          <a:p>
            <a:fld id="{F8588F3A-7317-41E7-BA3A-F9C1FA84AE64}" type="slidenum">
              <a:rPr lang="tr-TR" smtClean="0"/>
              <a:t>‹#›</a:t>
            </a:fld>
            <a:endParaRPr lang="tr-TR"/>
          </a:p>
        </p:txBody>
      </p:sp>
    </p:spTree>
    <p:extLst>
      <p:ext uri="{BB962C8B-B14F-4D97-AF65-F5344CB8AC3E}">
        <p14:creationId xmlns:p14="http://schemas.microsoft.com/office/powerpoint/2010/main" val="4292514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A18912E-C4EF-4831-8503-9F690A3455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7D6AA1C-08A5-46CD-ACCD-04F06B982E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B8043F-78D3-4609-A0D8-DA9C72A6AA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004118-3718-4524-96F9-D4F22BEA27A2}" type="datetimeFigureOut">
              <a:rPr lang="tr-TR" smtClean="0"/>
              <a:t>28.11.2021</a:t>
            </a:fld>
            <a:endParaRPr lang="tr-TR"/>
          </a:p>
        </p:txBody>
      </p:sp>
      <p:sp>
        <p:nvSpPr>
          <p:cNvPr id="5" name="Alt Bilgi Yer Tutucusu 4">
            <a:extLst>
              <a:ext uri="{FF2B5EF4-FFF2-40B4-BE49-F238E27FC236}">
                <a16:creationId xmlns:a16="http://schemas.microsoft.com/office/drawing/2014/main" id="{8CEA5615-963A-492B-B33A-924F08BDD4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4AD83DD-4FDB-4161-A420-56969CF2EE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588F3A-7317-41E7-BA3A-F9C1FA84AE64}" type="slidenum">
              <a:rPr lang="tr-TR" smtClean="0"/>
              <a:t>‹#›</a:t>
            </a:fld>
            <a:endParaRPr lang="tr-TR"/>
          </a:p>
        </p:txBody>
      </p:sp>
    </p:spTree>
    <p:extLst>
      <p:ext uri="{BB962C8B-B14F-4D97-AF65-F5344CB8AC3E}">
        <p14:creationId xmlns:p14="http://schemas.microsoft.com/office/powerpoint/2010/main" val="4399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4293096"/>
            <a:ext cx="7488832" cy="2212816"/>
          </a:xfrm>
        </p:spPr>
        <p:txBody>
          <a:bodyPr>
            <a:noAutofit/>
          </a:bodyPr>
          <a:lstStyle/>
          <a:p>
            <a:pPr algn="ctr"/>
            <a:r>
              <a:rPr lang="tr-TR" sz="5400" dirty="0"/>
              <a:t>SÜT ENDÜSTRİSİNDE İŞLEM MÜHENDİSLİĞİ</a:t>
            </a:r>
            <a:br>
              <a:rPr lang="tr-TR" sz="5400" dirty="0"/>
            </a:br>
            <a:br>
              <a:rPr lang="tr-TR" sz="5400" dirty="0"/>
            </a:br>
            <a:br>
              <a:rPr lang="tr-TR" sz="5400" dirty="0"/>
            </a:br>
            <a:r>
              <a:rPr lang="tr-TR" sz="1100" b="1" dirty="0">
                <a:latin typeface="Arial" panose="020B0604020202020204" pitchFamily="34" charset="0"/>
              </a:rPr>
              <a:t>Ders kapsamında sunulan slaytlardaki tüm yazılı ve görsel materyaller; Singh, R.P. Ve </a:t>
            </a:r>
            <a:r>
              <a:rPr lang="tr-TR" sz="1100" b="1" dirty="0" err="1">
                <a:latin typeface="Arial" panose="020B0604020202020204" pitchFamily="34" charset="0"/>
              </a:rPr>
              <a:t>Heldman</a:t>
            </a:r>
            <a:r>
              <a:rPr lang="tr-TR" sz="1100" b="1" dirty="0">
                <a:latin typeface="Arial" panose="020B0604020202020204" pitchFamily="34" charset="0"/>
              </a:rPr>
              <a:t> D.R. 2</a:t>
            </a:r>
            <a:r>
              <a:rPr lang="en-US" sz="1100" b="1" dirty="0">
                <a:latin typeface="Arial" panose="020B0604020202020204" pitchFamily="34" charset="0"/>
              </a:rPr>
              <a:t>0</a:t>
            </a:r>
            <a:r>
              <a:rPr lang="tr-TR" sz="1100" b="1" dirty="0">
                <a:latin typeface="Arial" panose="020B0604020202020204" pitchFamily="34" charset="0"/>
              </a:rPr>
              <a:t>14</a:t>
            </a:r>
            <a:r>
              <a:rPr lang="en-US" sz="1100" b="1" dirty="0">
                <a:latin typeface="Arial" panose="020B0604020202020204" pitchFamily="34" charset="0"/>
              </a:rPr>
              <a:t>. </a:t>
            </a:r>
            <a:r>
              <a:rPr lang="tr-TR" sz="1100" b="1" dirty="0" err="1">
                <a:latin typeface="Arial" panose="020B0604020202020204" pitchFamily="34" charset="0"/>
              </a:rPr>
              <a:t>Introduction</a:t>
            </a:r>
            <a:r>
              <a:rPr lang="tr-TR" sz="1100" b="1" dirty="0">
                <a:latin typeface="Arial" panose="020B0604020202020204" pitchFamily="34" charset="0"/>
              </a:rPr>
              <a:t> </a:t>
            </a:r>
            <a:r>
              <a:rPr lang="tr-TR" sz="1100" b="1" dirty="0" err="1">
                <a:latin typeface="Arial" panose="020B0604020202020204" pitchFamily="34" charset="0"/>
              </a:rPr>
              <a:t>to</a:t>
            </a:r>
            <a:r>
              <a:rPr lang="tr-TR" sz="1100" b="1" dirty="0">
                <a:latin typeface="Arial" panose="020B0604020202020204" pitchFamily="34" charset="0"/>
              </a:rPr>
              <a:t> </a:t>
            </a:r>
            <a:r>
              <a:rPr lang="tr-TR" sz="1100" b="1" dirty="0" err="1">
                <a:latin typeface="Arial" panose="020B0604020202020204" pitchFamily="34" charset="0"/>
              </a:rPr>
              <a:t>Food</a:t>
            </a:r>
            <a:r>
              <a:rPr lang="tr-TR" sz="1100" b="1" dirty="0">
                <a:latin typeface="Arial" panose="020B0604020202020204" pitchFamily="34" charset="0"/>
              </a:rPr>
              <a:t> </a:t>
            </a:r>
            <a:r>
              <a:rPr lang="tr-TR" sz="1100" b="1" dirty="0" err="1">
                <a:latin typeface="Arial" panose="020B0604020202020204" pitchFamily="34" charset="0"/>
              </a:rPr>
              <a:t>Engineering</a:t>
            </a:r>
            <a:r>
              <a:rPr lang="en-US" sz="1100" b="1" dirty="0">
                <a:latin typeface="Arial" panose="020B0604020202020204" pitchFamily="34" charset="0"/>
              </a:rPr>
              <a:t>, </a:t>
            </a:r>
            <a:r>
              <a:rPr lang="tr-TR" sz="1100" b="1" dirty="0">
                <a:latin typeface="Arial" panose="020B0604020202020204" pitchFamily="34" charset="0"/>
              </a:rPr>
              <a:t>5</a:t>
            </a:r>
            <a:r>
              <a:rPr lang="en-US" sz="1100" b="1" dirty="0" err="1">
                <a:latin typeface="Arial" panose="020B0604020202020204" pitchFamily="34" charset="0"/>
              </a:rPr>
              <a:t>th</a:t>
            </a:r>
            <a:r>
              <a:rPr lang="en-US" sz="1100" b="1" dirty="0">
                <a:latin typeface="Arial" panose="020B0604020202020204" pitchFamily="34" charset="0"/>
              </a:rPr>
              <a:t> Edition,</a:t>
            </a:r>
            <a:r>
              <a:rPr lang="tr-TR" sz="1100" b="1" dirty="0">
                <a:latin typeface="Arial" panose="020B0604020202020204" pitchFamily="34" charset="0"/>
              </a:rPr>
              <a:t> </a:t>
            </a:r>
            <a:r>
              <a:rPr lang="tr-TR" sz="1100" b="1" dirty="0" err="1">
                <a:latin typeface="Arial" panose="020B0604020202020204" pitchFamily="34" charset="0"/>
              </a:rPr>
              <a:t>Elsevier</a:t>
            </a:r>
            <a:r>
              <a:rPr lang="tr-TR" sz="1100" b="1" dirty="0">
                <a:latin typeface="Arial" panose="020B0604020202020204" pitchFamily="34" charset="0"/>
              </a:rPr>
              <a:t> </a:t>
            </a:r>
            <a:r>
              <a:rPr lang="tr-TR" sz="1100" b="1" dirty="0" err="1">
                <a:latin typeface="Arial" panose="020B0604020202020204" pitchFamily="34" charset="0"/>
              </a:rPr>
              <a:t>Inc</a:t>
            </a:r>
            <a:r>
              <a:rPr lang="tr-TR" sz="1100" b="1" dirty="0">
                <a:latin typeface="Arial" panose="020B0604020202020204" pitchFamily="34" charset="0"/>
              </a:rPr>
              <a:t>.</a:t>
            </a:r>
            <a:r>
              <a:rPr lang="en-US" sz="1100" b="1" dirty="0">
                <a:latin typeface="Arial" panose="020B0604020202020204" pitchFamily="34" charset="0"/>
              </a:rPr>
              <a:t>, </a:t>
            </a:r>
            <a:r>
              <a:rPr lang="tr-TR" sz="1100" b="1" dirty="0">
                <a:latin typeface="Arial" panose="020B0604020202020204" pitchFamily="34" charset="0"/>
              </a:rPr>
              <a:t>Oxford</a:t>
            </a:r>
            <a:r>
              <a:rPr lang="en-US" sz="1100" b="1" dirty="0">
                <a:latin typeface="Arial" panose="020B0604020202020204" pitchFamily="34" charset="0"/>
              </a:rPr>
              <a:t>, the U</a:t>
            </a:r>
            <a:r>
              <a:rPr lang="tr-TR" sz="1100" b="1" dirty="0">
                <a:latin typeface="Arial" panose="020B0604020202020204" pitchFamily="34" charset="0"/>
              </a:rPr>
              <a:t>K</a:t>
            </a:r>
            <a:r>
              <a:rPr lang="en-US" sz="1100" b="1" dirty="0">
                <a:latin typeface="Arial" panose="020B0604020202020204" pitchFamily="34" charset="0"/>
              </a:rPr>
              <a:t>, </a:t>
            </a:r>
            <a:r>
              <a:rPr lang="tr-TR" sz="1100" b="1" dirty="0">
                <a:latin typeface="Arial" panose="020B0604020202020204" pitchFamily="34" charset="0"/>
              </a:rPr>
              <a:t>869</a:t>
            </a:r>
            <a:r>
              <a:rPr lang="en-US" sz="1100" b="1" dirty="0">
                <a:latin typeface="Arial" panose="020B0604020202020204" pitchFamily="34" charset="0"/>
              </a:rPr>
              <a:t> pages. ISBN: 978-</a:t>
            </a:r>
            <a:r>
              <a:rPr lang="tr-TR" sz="1100" b="1" dirty="0">
                <a:latin typeface="Arial" panose="020B0604020202020204" pitchFamily="34" charset="0"/>
              </a:rPr>
              <a:t>0-12-388530-9 ve Baysal, T., </a:t>
            </a:r>
            <a:r>
              <a:rPr lang="tr-TR" sz="1100" b="1" dirty="0" err="1">
                <a:latin typeface="Arial" panose="020B0604020202020204" pitchFamily="34" charset="0"/>
              </a:rPr>
              <a:t>İçier</a:t>
            </a:r>
            <a:r>
              <a:rPr lang="tr-TR" sz="1100" b="1" dirty="0">
                <a:latin typeface="Arial" panose="020B0604020202020204" pitchFamily="34" charset="0"/>
              </a:rPr>
              <a:t>, F. (Çeviri Editörleri). 2020. Gıda Mühendisliğine Giriş (Singh, R.P. ve </a:t>
            </a:r>
            <a:r>
              <a:rPr lang="tr-TR" sz="1100" b="1" dirty="0" err="1">
                <a:latin typeface="Arial" panose="020B0604020202020204" pitchFamily="34" charset="0"/>
              </a:rPr>
              <a:t>Heidman</a:t>
            </a:r>
            <a:r>
              <a:rPr lang="tr-TR" sz="1100" b="1" dirty="0">
                <a:latin typeface="Arial" panose="020B0604020202020204" pitchFamily="34" charset="0"/>
              </a:rPr>
              <a:t>, R., </a:t>
            </a:r>
            <a:r>
              <a:rPr lang="tr-TR" sz="1100" b="1" dirty="0" err="1">
                <a:latin typeface="Arial" panose="020B0604020202020204" pitchFamily="34" charset="0"/>
              </a:rPr>
              <a:t>Introduction</a:t>
            </a:r>
            <a:r>
              <a:rPr lang="tr-TR" sz="1100" b="1" dirty="0">
                <a:latin typeface="Arial" panose="020B0604020202020204" pitchFamily="34" charset="0"/>
              </a:rPr>
              <a:t> </a:t>
            </a:r>
            <a:r>
              <a:rPr lang="tr-TR" sz="1100" b="1" dirty="0" err="1">
                <a:latin typeface="Arial" panose="020B0604020202020204" pitchFamily="34" charset="0"/>
              </a:rPr>
              <a:t>to</a:t>
            </a:r>
            <a:r>
              <a:rPr lang="tr-TR" sz="1100" b="1" dirty="0">
                <a:latin typeface="Arial" panose="020B0604020202020204" pitchFamily="34" charset="0"/>
              </a:rPr>
              <a:t> </a:t>
            </a:r>
            <a:r>
              <a:rPr lang="tr-TR" sz="1100" b="1" dirty="0" err="1">
                <a:latin typeface="Arial" panose="020B0604020202020204" pitchFamily="34" charset="0"/>
              </a:rPr>
              <a:t>Food</a:t>
            </a:r>
            <a:r>
              <a:rPr lang="tr-TR" sz="1100" b="1" dirty="0">
                <a:latin typeface="Arial" panose="020B0604020202020204" pitchFamily="34" charset="0"/>
              </a:rPr>
              <a:t> </a:t>
            </a:r>
            <a:r>
              <a:rPr lang="tr-TR" sz="1100" b="1" dirty="0" err="1">
                <a:latin typeface="Arial" panose="020B0604020202020204" pitchFamily="34" charset="0"/>
              </a:rPr>
              <a:t>Engineering</a:t>
            </a:r>
            <a:r>
              <a:rPr lang="tr-TR" sz="1100" b="1" dirty="0">
                <a:latin typeface="Arial" panose="020B0604020202020204" pitchFamily="34" charset="0"/>
              </a:rPr>
              <a:t> 5. Basımından Çeviri), Nobel Akademik Yayıncılık. Türkiye, 864 sayfa. ISBN: 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latin typeface="Arial" panose="020B0604020202020204" pitchFamily="34" charset="0"/>
              </a:rPr>
              <a:t>künyeli kitaplardan alınmıştır.</a:t>
            </a:r>
            <a:br>
              <a:rPr lang="ru-RU" sz="5400" b="1" kern="0" dirty="0"/>
            </a:br>
            <a:r>
              <a:rPr lang="tr-TR" sz="5400" b="1" kern="0" dirty="0"/>
              <a:t> </a:t>
            </a:r>
            <a:endParaRPr lang="tr-TR" sz="5400" dirty="0"/>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07568" y="548680"/>
            <a:ext cx="7543800" cy="5904656"/>
          </a:xfrm>
        </p:spPr>
        <p:txBody>
          <a:bodyPr>
            <a:normAutofit fontScale="85000" lnSpcReduction="20000"/>
          </a:bodyPr>
          <a:lstStyle/>
          <a:p>
            <a:pPr marL="0" indent="0" algn="just">
              <a:buNone/>
            </a:pPr>
            <a:r>
              <a:rPr lang="tr-TR" b="1" dirty="0"/>
              <a:t>BOYUTLAR</a:t>
            </a:r>
          </a:p>
          <a:p>
            <a:pPr marL="0" indent="0" algn="just">
              <a:buNone/>
            </a:pPr>
            <a:endParaRPr lang="tr-TR" b="1" dirty="0"/>
          </a:p>
          <a:p>
            <a:pPr marL="0" indent="0" algn="just">
              <a:buNone/>
            </a:pPr>
            <a:r>
              <a:rPr lang="tr-TR" dirty="0"/>
              <a:t>Bir fiziksel oluşum, gözlenen ya da ölçülen, nicel bir boyut ile ifade edilmektedir. Örneğin, süre, uzunluk, alan, hacim, kütle, kuvvet, sıcaklık ve enerjinin tümü boyutlar ile incelenir. Bir boyutun nicel büyüklüğü bir birim ile ifade edilir; bir uzunluk birimi metre, santimetre veya milimetre ile ölçülür.</a:t>
            </a:r>
          </a:p>
          <a:p>
            <a:pPr marL="0" indent="0" algn="just">
              <a:buNone/>
            </a:pPr>
            <a:endParaRPr lang="tr-TR" dirty="0"/>
          </a:p>
          <a:p>
            <a:pPr marL="0" indent="0" algn="just">
              <a:buNone/>
            </a:pPr>
            <a:r>
              <a:rPr lang="tr-TR" dirty="0"/>
              <a:t>Birincil boyutlar, örneğin uzunluk, süre, sıcaklık ve kütle, bir fiziksel olguyu ifade eder. İkincil boyutlar birincil boyutların kombinasyonunu kapsar (örneğin, hacim uzunluğun küpü; hız ise uzunluğun süreye bölümüdür).</a:t>
            </a:r>
          </a:p>
          <a:p>
            <a:pPr marL="0" indent="0" algn="just">
              <a:buNone/>
            </a:pPr>
            <a:endParaRPr lang="tr-TR" dirty="0"/>
          </a:p>
          <a:p>
            <a:pPr marL="0" indent="0" algn="just">
              <a:buNone/>
            </a:pPr>
            <a:r>
              <a:rPr lang="tr-TR" dirty="0"/>
              <a:t>Eşitlikler boyutsal olarak tutarlı olmalıdır. Dolayısıyla, eğer eşitliğin sol tarafındaki boyut "uzunluk" ise sağ tarafındaki boyut da "uzunluk" olmalıdır; diğer şekilde eşitlik yanlış olacaktır. Bu, eşitliklerin doğruluğunu kontrol etmede iyi bir yöntemdir.</a:t>
            </a:r>
          </a:p>
          <a:p>
            <a:endParaRPr lang="tr-TR" dirty="0"/>
          </a:p>
        </p:txBody>
      </p:sp>
    </p:spTree>
    <p:extLst>
      <p:ext uri="{BB962C8B-B14F-4D97-AF65-F5344CB8AC3E}">
        <p14:creationId xmlns:p14="http://schemas.microsoft.com/office/powerpoint/2010/main" val="394430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07568" y="692696"/>
            <a:ext cx="7543800" cy="5760640"/>
          </a:xfrm>
        </p:spPr>
        <p:txBody>
          <a:bodyPr>
            <a:normAutofit fontScale="92500"/>
          </a:bodyPr>
          <a:lstStyle/>
          <a:p>
            <a:pPr marL="0" indent="0" algn="just">
              <a:buNone/>
            </a:pPr>
            <a:r>
              <a:rPr lang="tr-TR" b="1" dirty="0"/>
              <a:t>MÜHENDİSLİK BİRİMLERİ</a:t>
            </a:r>
          </a:p>
          <a:p>
            <a:pPr marL="0" indent="0" algn="just">
              <a:buNone/>
            </a:pPr>
            <a:endParaRPr lang="tr-TR" b="1" dirty="0"/>
          </a:p>
          <a:p>
            <a:pPr marL="0" indent="0" algn="just">
              <a:buNone/>
            </a:pPr>
            <a:r>
              <a:rPr lang="tr-TR" dirty="0"/>
              <a:t>Fiziksel nicelikler, geniş çeşitliliğe sahip birim sistemleri ile ölçülebilir. En yaygın sistemler </a:t>
            </a:r>
            <a:r>
              <a:rPr lang="tr-TR" dirty="0" err="1"/>
              <a:t>Imperial</a:t>
            </a:r>
            <a:r>
              <a:rPr lang="tr-TR" dirty="0"/>
              <a:t> (İngiliz) sistemi; santimetre, gram, saniye (</a:t>
            </a:r>
            <a:r>
              <a:rPr lang="tr-TR" dirty="0" err="1"/>
              <a:t>cgs</a:t>
            </a:r>
            <a:r>
              <a:rPr lang="tr-TR" dirty="0"/>
              <a:t>) sistemi; ve metre, kilogram, saniye (</a:t>
            </a:r>
            <a:r>
              <a:rPr lang="tr-TR" dirty="0" err="1"/>
              <a:t>mks</a:t>
            </a:r>
            <a:r>
              <a:rPr lang="tr-TR" dirty="0"/>
              <a:t>) sistemidir. Ancak, bu sistemlerin kullanımı, birimlerin tanımlanmasın da pek çok sembolün kullanılmasını gerektirmektedir ve çoğunlukla karışıklığa sebep olur. Uluslararası örgütler birim sistemlerini, sembolleri ve miktarlarını standardize etmek için girişimde bulun muştur. Uluslararası anlaşmalar neticesinde, </a:t>
            </a:r>
            <a:r>
              <a:rPr lang="tr-TR" i="1" dirty="0" err="1"/>
              <a:t>Systeme</a:t>
            </a:r>
            <a:r>
              <a:rPr lang="tr-TR" i="1" dirty="0"/>
              <a:t> </a:t>
            </a:r>
            <a:r>
              <a:rPr lang="tr-TR" i="1" dirty="0" err="1"/>
              <a:t>Internationald'Unites</a:t>
            </a:r>
            <a:r>
              <a:rPr lang="tr-TR" dirty="0"/>
              <a:t>, SI birimleri, kabul edilmiştir. SI birimleri, ileride açıklanacağı gibi, 7 temel birimi, iki yardımcı birimi ve birçok türetilmiş </a:t>
            </a:r>
            <a:r>
              <a:rPr lang="tr-TR" dirty="0">
                <a:solidFill>
                  <a:schemeClr val="bg1"/>
                </a:solidFill>
              </a:rPr>
              <a:t>birimi içermektedir.</a:t>
            </a:r>
          </a:p>
        </p:txBody>
      </p:sp>
    </p:spTree>
    <p:extLst>
      <p:ext uri="{BB962C8B-B14F-4D97-AF65-F5344CB8AC3E}">
        <p14:creationId xmlns:p14="http://schemas.microsoft.com/office/powerpoint/2010/main" val="67816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79576" y="404664"/>
            <a:ext cx="7543800" cy="1800200"/>
          </a:xfrm>
        </p:spPr>
        <p:txBody>
          <a:bodyPr>
            <a:normAutofit fontScale="85000" lnSpcReduction="20000"/>
          </a:bodyPr>
          <a:lstStyle/>
          <a:p>
            <a:pPr marL="0" indent="0" algn="just">
              <a:buNone/>
            </a:pPr>
            <a:r>
              <a:rPr lang="tr-TR" b="1" dirty="0"/>
              <a:t>Temel Birimler</a:t>
            </a:r>
          </a:p>
          <a:p>
            <a:pPr marL="0" indent="0" algn="just">
              <a:buNone/>
            </a:pPr>
            <a:endParaRPr lang="tr-TR" b="1" dirty="0"/>
          </a:p>
          <a:p>
            <a:pPr marL="0" indent="0" algn="just">
              <a:buNone/>
            </a:pPr>
            <a:r>
              <a:rPr lang="tr-TR" dirty="0"/>
              <a:t>SI sistemi, boyut olarak birbirinden bağımsız olarak bilinen, iyi tanımlanmış yedi birimin seçimini esas almaktadır. Temel birimler ve sembolleri Tablo ’da verilmiştir</a:t>
            </a:r>
            <a:r>
              <a:rPr lang="tr-TR" dirty="0">
                <a:solidFill>
                  <a:schemeClr val="bg1"/>
                </a:solidFill>
              </a:rPr>
              <a:t>. </a:t>
            </a:r>
          </a:p>
        </p:txBody>
      </p:sp>
      <p:graphicFrame>
        <p:nvGraphicFramePr>
          <p:cNvPr id="4" name="Tablo 3"/>
          <p:cNvGraphicFramePr>
            <a:graphicFrameLocks noGrp="1"/>
          </p:cNvGraphicFramePr>
          <p:nvPr/>
        </p:nvGraphicFramePr>
        <p:xfrm>
          <a:off x="2351584" y="2564904"/>
          <a:ext cx="7416824" cy="3582288"/>
        </p:xfrm>
        <a:graphic>
          <a:graphicData uri="http://schemas.openxmlformats.org/drawingml/2006/table">
            <a:tbl>
              <a:tblPr firstRow="1" bandRow="1">
                <a:tableStyleId>{5C22544A-7EE6-4342-B048-85BDC9FD1C3A}</a:tableStyleId>
              </a:tblPr>
              <a:tblGrid>
                <a:gridCol w="3096344">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2448272">
                  <a:extLst>
                    <a:ext uri="{9D8B030D-6E8A-4147-A177-3AD203B41FA5}">
                      <a16:colId xmlns:a16="http://schemas.microsoft.com/office/drawing/2014/main" val="20002"/>
                    </a:ext>
                  </a:extLst>
                </a:gridCol>
              </a:tblGrid>
              <a:tr h="986408">
                <a:tc>
                  <a:txBody>
                    <a:bodyPr/>
                    <a:lstStyle/>
                    <a:p>
                      <a:r>
                        <a:rPr lang="tr-TR" dirty="0"/>
                        <a:t>Olgu</a:t>
                      </a:r>
                      <a:r>
                        <a:rPr lang="tr-TR" baseline="0" dirty="0"/>
                        <a:t> veya maddenin ölçülebilir özellikleri</a:t>
                      </a:r>
                      <a:endParaRPr lang="tr-TR" dirty="0"/>
                    </a:p>
                  </a:txBody>
                  <a:tcPr>
                    <a:solidFill>
                      <a:schemeClr val="accent5">
                        <a:lumMod val="40000"/>
                        <a:lumOff val="60000"/>
                      </a:schemeClr>
                    </a:solidFill>
                  </a:tcPr>
                </a:tc>
                <a:tc>
                  <a:txBody>
                    <a:bodyPr/>
                    <a:lstStyle/>
                    <a:p>
                      <a:r>
                        <a:rPr lang="tr-TR" dirty="0"/>
                        <a:t>İsim</a:t>
                      </a:r>
                    </a:p>
                  </a:txBody>
                  <a:tcPr>
                    <a:solidFill>
                      <a:schemeClr val="accent5">
                        <a:lumMod val="40000"/>
                        <a:lumOff val="60000"/>
                      </a:schemeClr>
                    </a:solidFill>
                  </a:tcPr>
                </a:tc>
                <a:tc>
                  <a:txBody>
                    <a:bodyPr/>
                    <a:lstStyle/>
                    <a:p>
                      <a:r>
                        <a:rPr lang="tr-TR" dirty="0"/>
                        <a:t>sembol</a:t>
                      </a:r>
                    </a:p>
                  </a:txBody>
                  <a:tcPr>
                    <a:solidFill>
                      <a:schemeClr val="accent5">
                        <a:lumMod val="40000"/>
                        <a:lumOff val="60000"/>
                      </a:schemeClr>
                    </a:solidFill>
                  </a:tcPr>
                </a:tc>
                <a:extLst>
                  <a:ext uri="{0D108BD9-81ED-4DB2-BD59-A6C34878D82A}">
                    <a16:rowId xmlns:a16="http://schemas.microsoft.com/office/drawing/2014/main" val="10000"/>
                  </a:ext>
                </a:extLst>
              </a:tr>
              <a:tr h="370840">
                <a:tc>
                  <a:txBody>
                    <a:bodyPr/>
                    <a:lstStyle/>
                    <a:p>
                      <a:r>
                        <a:rPr lang="tr-TR" dirty="0"/>
                        <a:t>Uzunluk</a:t>
                      </a:r>
                    </a:p>
                  </a:txBody>
                  <a:tcPr>
                    <a:solidFill>
                      <a:schemeClr val="accent5">
                        <a:lumMod val="20000"/>
                        <a:lumOff val="80000"/>
                      </a:schemeClr>
                    </a:solidFill>
                  </a:tcPr>
                </a:tc>
                <a:tc>
                  <a:txBody>
                    <a:bodyPr/>
                    <a:lstStyle/>
                    <a:p>
                      <a:r>
                        <a:rPr lang="tr-TR" dirty="0"/>
                        <a:t>Metre</a:t>
                      </a:r>
                    </a:p>
                  </a:txBody>
                  <a:tcPr>
                    <a:solidFill>
                      <a:schemeClr val="accent5">
                        <a:lumMod val="20000"/>
                        <a:lumOff val="80000"/>
                      </a:schemeClr>
                    </a:solidFill>
                  </a:tcPr>
                </a:tc>
                <a:tc>
                  <a:txBody>
                    <a:bodyPr/>
                    <a:lstStyle/>
                    <a:p>
                      <a:r>
                        <a:rPr lang="tr-TR" dirty="0"/>
                        <a:t>m</a:t>
                      </a:r>
                    </a:p>
                  </a:txBody>
                  <a:tcPr>
                    <a:solidFill>
                      <a:schemeClr val="accent5">
                        <a:lumMod val="20000"/>
                        <a:lumOff val="80000"/>
                      </a:schemeClr>
                    </a:solidFill>
                  </a:tcPr>
                </a:tc>
                <a:extLst>
                  <a:ext uri="{0D108BD9-81ED-4DB2-BD59-A6C34878D82A}">
                    <a16:rowId xmlns:a16="http://schemas.microsoft.com/office/drawing/2014/main" val="10001"/>
                  </a:ext>
                </a:extLst>
              </a:tr>
              <a:tr h="370840">
                <a:tc>
                  <a:txBody>
                    <a:bodyPr/>
                    <a:lstStyle/>
                    <a:p>
                      <a:r>
                        <a:rPr lang="tr-TR" dirty="0"/>
                        <a:t>Kütle</a:t>
                      </a:r>
                    </a:p>
                  </a:txBody>
                  <a:tcPr>
                    <a:solidFill>
                      <a:schemeClr val="accent5">
                        <a:lumMod val="20000"/>
                        <a:lumOff val="80000"/>
                      </a:schemeClr>
                    </a:solidFill>
                  </a:tcPr>
                </a:tc>
                <a:tc>
                  <a:txBody>
                    <a:bodyPr/>
                    <a:lstStyle/>
                    <a:p>
                      <a:r>
                        <a:rPr lang="tr-TR" dirty="0"/>
                        <a:t>Kilogram</a:t>
                      </a:r>
                    </a:p>
                  </a:txBody>
                  <a:tcPr>
                    <a:solidFill>
                      <a:schemeClr val="accent5">
                        <a:lumMod val="20000"/>
                        <a:lumOff val="80000"/>
                      </a:schemeClr>
                    </a:solidFill>
                  </a:tcPr>
                </a:tc>
                <a:tc>
                  <a:txBody>
                    <a:bodyPr/>
                    <a:lstStyle/>
                    <a:p>
                      <a:r>
                        <a:rPr lang="tr-TR" dirty="0"/>
                        <a:t>kg</a:t>
                      </a:r>
                    </a:p>
                  </a:txBody>
                  <a:tcPr>
                    <a:solidFill>
                      <a:schemeClr val="accent5">
                        <a:lumMod val="20000"/>
                        <a:lumOff val="80000"/>
                      </a:schemeClr>
                    </a:solidFill>
                  </a:tcPr>
                </a:tc>
                <a:extLst>
                  <a:ext uri="{0D108BD9-81ED-4DB2-BD59-A6C34878D82A}">
                    <a16:rowId xmlns:a16="http://schemas.microsoft.com/office/drawing/2014/main" val="10002"/>
                  </a:ext>
                </a:extLst>
              </a:tr>
              <a:tr h="370840">
                <a:tc>
                  <a:txBody>
                    <a:bodyPr/>
                    <a:lstStyle/>
                    <a:p>
                      <a:r>
                        <a:rPr lang="tr-TR" dirty="0"/>
                        <a:t>Süre</a:t>
                      </a:r>
                    </a:p>
                  </a:txBody>
                  <a:tcPr>
                    <a:solidFill>
                      <a:schemeClr val="accent5">
                        <a:lumMod val="20000"/>
                        <a:lumOff val="80000"/>
                      </a:schemeClr>
                    </a:solidFill>
                  </a:tcPr>
                </a:tc>
                <a:tc>
                  <a:txBody>
                    <a:bodyPr/>
                    <a:lstStyle/>
                    <a:p>
                      <a:r>
                        <a:rPr lang="tr-TR" dirty="0"/>
                        <a:t>Saniye</a:t>
                      </a:r>
                    </a:p>
                  </a:txBody>
                  <a:tcPr>
                    <a:solidFill>
                      <a:schemeClr val="accent5">
                        <a:lumMod val="20000"/>
                        <a:lumOff val="80000"/>
                      </a:schemeClr>
                    </a:solidFill>
                  </a:tcPr>
                </a:tc>
                <a:tc>
                  <a:txBody>
                    <a:bodyPr/>
                    <a:lstStyle/>
                    <a:p>
                      <a:r>
                        <a:rPr lang="tr-TR" dirty="0"/>
                        <a:t>s</a:t>
                      </a:r>
                    </a:p>
                  </a:txBody>
                  <a:tcPr>
                    <a:solidFill>
                      <a:schemeClr val="accent5">
                        <a:lumMod val="20000"/>
                        <a:lumOff val="80000"/>
                      </a:schemeClr>
                    </a:solidFill>
                  </a:tcPr>
                </a:tc>
                <a:extLst>
                  <a:ext uri="{0D108BD9-81ED-4DB2-BD59-A6C34878D82A}">
                    <a16:rowId xmlns:a16="http://schemas.microsoft.com/office/drawing/2014/main" val="10003"/>
                  </a:ext>
                </a:extLst>
              </a:tr>
              <a:tr h="370840">
                <a:tc>
                  <a:txBody>
                    <a:bodyPr/>
                    <a:lstStyle/>
                    <a:p>
                      <a:r>
                        <a:rPr lang="tr-TR" dirty="0"/>
                        <a:t>Elektrik akımı</a:t>
                      </a:r>
                    </a:p>
                  </a:txBody>
                  <a:tcPr>
                    <a:solidFill>
                      <a:schemeClr val="accent5">
                        <a:lumMod val="20000"/>
                        <a:lumOff val="80000"/>
                      </a:schemeClr>
                    </a:solidFill>
                  </a:tcPr>
                </a:tc>
                <a:tc>
                  <a:txBody>
                    <a:bodyPr/>
                    <a:lstStyle/>
                    <a:p>
                      <a:r>
                        <a:rPr lang="tr-TR" dirty="0"/>
                        <a:t>Amper</a:t>
                      </a:r>
                    </a:p>
                  </a:txBody>
                  <a:tcPr>
                    <a:solidFill>
                      <a:schemeClr val="accent5">
                        <a:lumMod val="20000"/>
                        <a:lumOff val="80000"/>
                      </a:schemeClr>
                    </a:solidFill>
                  </a:tcPr>
                </a:tc>
                <a:tc>
                  <a:txBody>
                    <a:bodyPr/>
                    <a:lstStyle/>
                    <a:p>
                      <a:r>
                        <a:rPr lang="tr-TR" dirty="0"/>
                        <a:t>A</a:t>
                      </a:r>
                    </a:p>
                  </a:txBody>
                  <a:tcPr>
                    <a:solidFill>
                      <a:schemeClr val="accent5">
                        <a:lumMod val="20000"/>
                        <a:lumOff val="80000"/>
                      </a:schemeClr>
                    </a:solidFill>
                  </a:tcPr>
                </a:tc>
                <a:extLst>
                  <a:ext uri="{0D108BD9-81ED-4DB2-BD59-A6C34878D82A}">
                    <a16:rowId xmlns:a16="http://schemas.microsoft.com/office/drawing/2014/main" val="10004"/>
                  </a:ext>
                </a:extLst>
              </a:tr>
              <a:tr h="370840">
                <a:tc>
                  <a:txBody>
                    <a:bodyPr/>
                    <a:lstStyle/>
                    <a:p>
                      <a:r>
                        <a:rPr lang="tr-TR" dirty="0"/>
                        <a:t>Termodinamik sıcaklık</a:t>
                      </a:r>
                    </a:p>
                  </a:txBody>
                  <a:tcPr>
                    <a:solidFill>
                      <a:schemeClr val="accent5">
                        <a:lumMod val="20000"/>
                        <a:lumOff val="80000"/>
                      </a:schemeClr>
                    </a:solidFill>
                  </a:tcPr>
                </a:tc>
                <a:tc>
                  <a:txBody>
                    <a:bodyPr/>
                    <a:lstStyle/>
                    <a:p>
                      <a:r>
                        <a:rPr lang="tr-TR" dirty="0"/>
                        <a:t>Kelvin</a:t>
                      </a:r>
                    </a:p>
                  </a:txBody>
                  <a:tcPr>
                    <a:solidFill>
                      <a:schemeClr val="accent5">
                        <a:lumMod val="20000"/>
                        <a:lumOff val="80000"/>
                      </a:schemeClr>
                    </a:solidFill>
                  </a:tcPr>
                </a:tc>
                <a:tc>
                  <a:txBody>
                    <a:bodyPr/>
                    <a:lstStyle/>
                    <a:p>
                      <a:r>
                        <a:rPr lang="tr-TR" dirty="0"/>
                        <a:t>K</a:t>
                      </a:r>
                    </a:p>
                  </a:txBody>
                  <a:tcPr>
                    <a:solidFill>
                      <a:schemeClr val="accent5">
                        <a:lumMod val="20000"/>
                        <a:lumOff val="80000"/>
                      </a:schemeClr>
                    </a:solidFill>
                  </a:tcPr>
                </a:tc>
                <a:extLst>
                  <a:ext uri="{0D108BD9-81ED-4DB2-BD59-A6C34878D82A}">
                    <a16:rowId xmlns:a16="http://schemas.microsoft.com/office/drawing/2014/main" val="10005"/>
                  </a:ext>
                </a:extLst>
              </a:tr>
              <a:tr h="370840">
                <a:tc>
                  <a:txBody>
                    <a:bodyPr/>
                    <a:lstStyle/>
                    <a:p>
                      <a:r>
                        <a:rPr lang="tr-TR" dirty="0"/>
                        <a:t>Bileşiğin miktarı</a:t>
                      </a:r>
                    </a:p>
                  </a:txBody>
                  <a:tcPr>
                    <a:solidFill>
                      <a:schemeClr val="accent5">
                        <a:lumMod val="20000"/>
                        <a:lumOff val="80000"/>
                      </a:schemeClr>
                    </a:solidFill>
                  </a:tcPr>
                </a:tc>
                <a:tc>
                  <a:txBody>
                    <a:bodyPr/>
                    <a:lstStyle/>
                    <a:p>
                      <a:r>
                        <a:rPr lang="tr-TR" dirty="0" err="1"/>
                        <a:t>Mol</a:t>
                      </a:r>
                      <a:endParaRPr lang="tr-TR" dirty="0"/>
                    </a:p>
                  </a:txBody>
                  <a:tcPr>
                    <a:solidFill>
                      <a:schemeClr val="accent5">
                        <a:lumMod val="20000"/>
                        <a:lumOff val="80000"/>
                      </a:schemeClr>
                    </a:solidFill>
                  </a:tcPr>
                </a:tc>
                <a:tc>
                  <a:txBody>
                    <a:bodyPr/>
                    <a:lstStyle/>
                    <a:p>
                      <a:r>
                        <a:rPr lang="tr-TR" dirty="0" err="1"/>
                        <a:t>Mol</a:t>
                      </a:r>
                      <a:endParaRPr lang="tr-TR" dirty="0"/>
                    </a:p>
                  </a:txBody>
                  <a:tcPr>
                    <a:solidFill>
                      <a:schemeClr val="accent5">
                        <a:lumMod val="20000"/>
                        <a:lumOff val="80000"/>
                      </a:schemeClr>
                    </a:solidFill>
                  </a:tcPr>
                </a:tc>
                <a:extLst>
                  <a:ext uri="{0D108BD9-81ED-4DB2-BD59-A6C34878D82A}">
                    <a16:rowId xmlns:a16="http://schemas.microsoft.com/office/drawing/2014/main" val="10006"/>
                  </a:ext>
                </a:extLst>
              </a:tr>
              <a:tr h="370840">
                <a:tc>
                  <a:txBody>
                    <a:bodyPr/>
                    <a:lstStyle/>
                    <a:p>
                      <a:r>
                        <a:rPr lang="tr-TR" dirty="0"/>
                        <a:t>Parlaklık</a:t>
                      </a:r>
                      <a:r>
                        <a:rPr lang="tr-TR" baseline="0" dirty="0"/>
                        <a:t> şiddeti</a:t>
                      </a:r>
                      <a:endParaRPr lang="tr-TR" dirty="0"/>
                    </a:p>
                  </a:txBody>
                  <a:tcPr>
                    <a:solidFill>
                      <a:schemeClr val="accent5">
                        <a:lumMod val="20000"/>
                        <a:lumOff val="80000"/>
                      </a:schemeClr>
                    </a:solidFill>
                  </a:tcPr>
                </a:tc>
                <a:tc>
                  <a:txBody>
                    <a:bodyPr/>
                    <a:lstStyle/>
                    <a:p>
                      <a:r>
                        <a:rPr lang="tr-TR" dirty="0"/>
                        <a:t>kandela</a:t>
                      </a:r>
                    </a:p>
                  </a:txBody>
                  <a:tcPr>
                    <a:solidFill>
                      <a:schemeClr val="accent5">
                        <a:lumMod val="20000"/>
                        <a:lumOff val="80000"/>
                      </a:schemeClr>
                    </a:solidFill>
                  </a:tcPr>
                </a:tc>
                <a:tc>
                  <a:txBody>
                    <a:bodyPr/>
                    <a:lstStyle/>
                    <a:p>
                      <a:r>
                        <a:rPr lang="tr-TR" dirty="0"/>
                        <a:t>cd</a:t>
                      </a:r>
                    </a:p>
                  </a:txBody>
                  <a:tcPr>
                    <a:solidFill>
                      <a:schemeClr val="accent5">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31519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24100" y="692696"/>
            <a:ext cx="7543800" cy="4320480"/>
          </a:xfrm>
        </p:spPr>
        <p:txBody>
          <a:bodyPr>
            <a:noAutofit/>
          </a:bodyPr>
          <a:lstStyle/>
          <a:p>
            <a:pPr marL="0" indent="0">
              <a:buNone/>
            </a:pPr>
            <a:r>
              <a:rPr lang="tr-TR" sz="2400" b="1" dirty="0"/>
              <a:t>Türetilmiş Birimler</a:t>
            </a:r>
          </a:p>
          <a:p>
            <a:pPr marL="0" indent="0">
              <a:buNone/>
            </a:pPr>
            <a:endParaRPr lang="tr-TR" sz="2400" b="1" dirty="0"/>
          </a:p>
          <a:p>
            <a:pPr marL="0" indent="0">
              <a:buNone/>
            </a:pPr>
            <a:r>
              <a:rPr lang="tr-TR" sz="2400" dirty="0"/>
              <a:t>Türetilmiş birimler, temel birimlerin çarpma veya bölme ile ifade edilen cebirsel kombinasyonlarıdır. Basitleştirmek için, türetilmiş birimler genellikle özel isimler ve diğer türetilmiş birimleri elde etmek için kullanılan sembolleri taşırlar.</a:t>
            </a:r>
          </a:p>
          <a:p>
            <a:pPr marL="0" indent="0">
              <a:buNone/>
            </a:pPr>
            <a:endParaRPr lang="tr-TR" sz="2400" dirty="0"/>
          </a:p>
          <a:p>
            <a:pPr marL="0" indent="0">
              <a:buNone/>
            </a:pPr>
            <a:r>
              <a:rPr lang="tr-TR" sz="2400" dirty="0"/>
              <a:t>Temel birimler cinsinden ifade edilen SI-türetilmiş birimlere, özel isimler içeren SI-türetilmiş birimlere ve özel isimler ile ifade edilen SI türetilmiş birimlere örnekler sırasıyla Tablolarda verilmiştir.</a:t>
            </a:r>
          </a:p>
          <a:p>
            <a:endParaRPr lang="tr-TR" sz="1600" dirty="0"/>
          </a:p>
        </p:txBody>
      </p:sp>
    </p:spTree>
    <p:extLst>
      <p:ext uri="{BB962C8B-B14F-4D97-AF65-F5344CB8AC3E}">
        <p14:creationId xmlns:p14="http://schemas.microsoft.com/office/powerpoint/2010/main" val="320816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nvPr>
        </p:nvGraphicFramePr>
        <p:xfrm>
          <a:off x="2135560" y="476673"/>
          <a:ext cx="7831832" cy="4970370"/>
        </p:xfrm>
        <a:graphic>
          <a:graphicData uri="http://schemas.openxmlformats.org/drawingml/2006/table">
            <a:tbl>
              <a:tblPr firstRow="1" bandRow="1">
                <a:tableStyleId>{5C22544A-7EE6-4342-B048-85BDC9FD1C3A}</a:tableStyleId>
              </a:tblPr>
              <a:tblGrid>
                <a:gridCol w="3065052">
                  <a:extLst>
                    <a:ext uri="{9D8B030D-6E8A-4147-A177-3AD203B41FA5}">
                      <a16:colId xmlns:a16="http://schemas.microsoft.com/office/drawing/2014/main" val="20000"/>
                    </a:ext>
                  </a:extLst>
                </a:gridCol>
                <a:gridCol w="3214566">
                  <a:extLst>
                    <a:ext uri="{9D8B030D-6E8A-4147-A177-3AD203B41FA5}">
                      <a16:colId xmlns:a16="http://schemas.microsoft.com/office/drawing/2014/main" val="20001"/>
                    </a:ext>
                  </a:extLst>
                </a:gridCol>
                <a:gridCol w="1552214">
                  <a:extLst>
                    <a:ext uri="{9D8B030D-6E8A-4147-A177-3AD203B41FA5}">
                      <a16:colId xmlns:a16="http://schemas.microsoft.com/office/drawing/2014/main" val="20002"/>
                    </a:ext>
                  </a:extLst>
                </a:gridCol>
              </a:tblGrid>
              <a:tr h="757065">
                <a:tc>
                  <a:txBody>
                    <a:bodyPr/>
                    <a:lstStyle/>
                    <a:p>
                      <a:r>
                        <a:rPr lang="tr-TR" dirty="0"/>
                        <a:t>Nicelik</a:t>
                      </a:r>
                    </a:p>
                  </a:txBody>
                  <a:tcPr>
                    <a:solidFill>
                      <a:schemeClr val="accent5">
                        <a:lumMod val="40000"/>
                        <a:lumOff val="60000"/>
                      </a:schemeClr>
                    </a:solidFill>
                  </a:tcPr>
                </a:tc>
                <a:tc>
                  <a:txBody>
                    <a:bodyPr/>
                    <a:lstStyle/>
                    <a:p>
                      <a:r>
                        <a:rPr lang="tr-TR" dirty="0"/>
                        <a:t>İsim</a:t>
                      </a:r>
                    </a:p>
                  </a:txBody>
                  <a:tcPr>
                    <a:solidFill>
                      <a:schemeClr val="accent5">
                        <a:lumMod val="40000"/>
                        <a:lumOff val="60000"/>
                      </a:schemeClr>
                    </a:solidFill>
                  </a:tcPr>
                </a:tc>
                <a:tc>
                  <a:txBody>
                    <a:bodyPr/>
                    <a:lstStyle/>
                    <a:p>
                      <a:r>
                        <a:rPr lang="tr-TR" dirty="0"/>
                        <a:t>sembol</a:t>
                      </a:r>
                    </a:p>
                  </a:txBody>
                  <a:tcPr>
                    <a:solidFill>
                      <a:schemeClr val="accent5">
                        <a:lumMod val="40000"/>
                        <a:lumOff val="60000"/>
                      </a:schemeClr>
                    </a:solidFill>
                  </a:tcPr>
                </a:tc>
                <a:extLst>
                  <a:ext uri="{0D108BD9-81ED-4DB2-BD59-A6C34878D82A}">
                    <a16:rowId xmlns:a16="http://schemas.microsoft.com/office/drawing/2014/main" val="10000"/>
                  </a:ext>
                </a:extLst>
              </a:tr>
              <a:tr h="397025">
                <a:tc>
                  <a:txBody>
                    <a:bodyPr/>
                    <a:lstStyle/>
                    <a:p>
                      <a:r>
                        <a:rPr lang="tr-TR" dirty="0"/>
                        <a:t>Alan</a:t>
                      </a:r>
                    </a:p>
                  </a:txBody>
                  <a:tcPr>
                    <a:solidFill>
                      <a:schemeClr val="accent5">
                        <a:lumMod val="20000"/>
                        <a:lumOff val="80000"/>
                      </a:schemeClr>
                    </a:solidFill>
                  </a:tcPr>
                </a:tc>
                <a:tc>
                  <a:txBody>
                    <a:bodyPr/>
                    <a:lstStyle/>
                    <a:p>
                      <a:r>
                        <a:rPr lang="tr-TR" dirty="0"/>
                        <a:t>Metre kare</a:t>
                      </a:r>
                    </a:p>
                  </a:txBody>
                  <a:tcPr>
                    <a:solidFill>
                      <a:schemeClr val="accent5">
                        <a:lumMod val="20000"/>
                        <a:lumOff val="80000"/>
                      </a:schemeClr>
                    </a:solidFill>
                  </a:tcPr>
                </a:tc>
                <a:tc>
                  <a:txBody>
                    <a:bodyPr/>
                    <a:lstStyle/>
                    <a:p>
                      <a:r>
                        <a:rPr lang="tr-TR" dirty="0">
                          <a:latin typeface="Ebrima"/>
                          <a:ea typeface="Ebrima"/>
                          <a:cs typeface="Ebrima"/>
                        </a:rPr>
                        <a:t>m</a:t>
                      </a:r>
                      <a:r>
                        <a:rPr lang="tr-TR" baseline="30000" dirty="0">
                          <a:latin typeface="Ebrima"/>
                          <a:ea typeface="Ebrima"/>
                          <a:cs typeface="Ebrima"/>
                        </a:rPr>
                        <a:t>3</a:t>
                      </a:r>
                      <a:endParaRPr lang="tr-TR" dirty="0"/>
                    </a:p>
                  </a:txBody>
                  <a:tcPr>
                    <a:solidFill>
                      <a:schemeClr val="accent5">
                        <a:lumMod val="20000"/>
                        <a:lumOff val="80000"/>
                      </a:schemeClr>
                    </a:solidFill>
                  </a:tcPr>
                </a:tc>
                <a:extLst>
                  <a:ext uri="{0D108BD9-81ED-4DB2-BD59-A6C34878D82A}">
                    <a16:rowId xmlns:a16="http://schemas.microsoft.com/office/drawing/2014/main" val="10001"/>
                  </a:ext>
                </a:extLst>
              </a:tr>
              <a:tr h="397025">
                <a:tc>
                  <a:txBody>
                    <a:bodyPr/>
                    <a:lstStyle/>
                    <a:p>
                      <a:r>
                        <a:rPr lang="tr-TR" dirty="0"/>
                        <a:t>Hacim</a:t>
                      </a:r>
                    </a:p>
                  </a:txBody>
                  <a:tcPr>
                    <a:solidFill>
                      <a:schemeClr val="accent5">
                        <a:lumMod val="20000"/>
                        <a:lumOff val="80000"/>
                      </a:schemeClr>
                    </a:solidFill>
                  </a:tcPr>
                </a:tc>
                <a:tc>
                  <a:txBody>
                    <a:bodyPr/>
                    <a:lstStyle/>
                    <a:p>
                      <a:r>
                        <a:rPr lang="tr-TR" dirty="0"/>
                        <a:t>Metre küp</a:t>
                      </a:r>
                    </a:p>
                  </a:txBody>
                  <a:tcPr>
                    <a:solidFill>
                      <a:schemeClr val="accent5">
                        <a:lumMod val="20000"/>
                        <a:lumOff val="80000"/>
                      </a:schemeClr>
                    </a:solidFill>
                  </a:tcPr>
                </a:tc>
                <a:tc>
                  <a:txBody>
                    <a:bodyPr/>
                    <a:lstStyle/>
                    <a:p>
                      <a:r>
                        <a:rPr lang="tr-TR" dirty="0"/>
                        <a:t>m</a:t>
                      </a:r>
                      <a:r>
                        <a:rPr lang="tr-TR" baseline="30000" dirty="0"/>
                        <a:t>3</a:t>
                      </a:r>
                      <a:endParaRPr lang="tr-TR" dirty="0"/>
                    </a:p>
                  </a:txBody>
                  <a:tcPr>
                    <a:solidFill>
                      <a:schemeClr val="accent5">
                        <a:lumMod val="20000"/>
                        <a:lumOff val="80000"/>
                      </a:schemeClr>
                    </a:solidFill>
                  </a:tcPr>
                </a:tc>
                <a:extLst>
                  <a:ext uri="{0D108BD9-81ED-4DB2-BD59-A6C34878D82A}">
                    <a16:rowId xmlns:a16="http://schemas.microsoft.com/office/drawing/2014/main" val="10002"/>
                  </a:ext>
                </a:extLst>
              </a:tr>
              <a:tr h="397025">
                <a:tc>
                  <a:txBody>
                    <a:bodyPr/>
                    <a:lstStyle/>
                    <a:p>
                      <a:r>
                        <a:rPr lang="tr-TR" dirty="0"/>
                        <a:t>Hız</a:t>
                      </a:r>
                    </a:p>
                  </a:txBody>
                  <a:tcPr>
                    <a:solidFill>
                      <a:schemeClr val="accent5">
                        <a:lumMod val="20000"/>
                        <a:lumOff val="80000"/>
                      </a:schemeClr>
                    </a:solidFill>
                  </a:tcPr>
                </a:tc>
                <a:tc>
                  <a:txBody>
                    <a:bodyPr/>
                    <a:lstStyle/>
                    <a:p>
                      <a:r>
                        <a:rPr lang="tr-TR" dirty="0"/>
                        <a:t>Birim saniye başına metre</a:t>
                      </a:r>
                    </a:p>
                  </a:txBody>
                  <a:tcPr>
                    <a:solidFill>
                      <a:schemeClr val="accent5">
                        <a:lumMod val="20000"/>
                        <a:lumOff val="80000"/>
                      </a:schemeClr>
                    </a:solidFill>
                  </a:tcPr>
                </a:tc>
                <a:tc>
                  <a:txBody>
                    <a:bodyPr/>
                    <a:lstStyle/>
                    <a:p>
                      <a:r>
                        <a:rPr lang="tr-TR" dirty="0"/>
                        <a:t>m/s</a:t>
                      </a:r>
                    </a:p>
                  </a:txBody>
                  <a:tcPr>
                    <a:solidFill>
                      <a:schemeClr val="accent5">
                        <a:lumMod val="20000"/>
                        <a:lumOff val="80000"/>
                      </a:schemeClr>
                    </a:solidFill>
                  </a:tcPr>
                </a:tc>
                <a:extLst>
                  <a:ext uri="{0D108BD9-81ED-4DB2-BD59-A6C34878D82A}">
                    <a16:rowId xmlns:a16="http://schemas.microsoft.com/office/drawing/2014/main" val="10003"/>
                  </a:ext>
                </a:extLst>
              </a:tr>
              <a:tr h="397025">
                <a:tc>
                  <a:txBody>
                    <a:bodyPr/>
                    <a:lstStyle/>
                    <a:p>
                      <a:r>
                        <a:rPr lang="tr-TR" dirty="0"/>
                        <a:t>İvme</a:t>
                      </a:r>
                    </a:p>
                  </a:txBody>
                  <a:tcPr>
                    <a:solidFill>
                      <a:schemeClr val="accent5">
                        <a:lumMod val="20000"/>
                        <a:lumOff val="80000"/>
                      </a:schemeClr>
                    </a:solidFill>
                  </a:tcPr>
                </a:tc>
                <a:tc>
                  <a:txBody>
                    <a:bodyPr/>
                    <a:lstStyle/>
                    <a:p>
                      <a:r>
                        <a:rPr lang="tr-TR" dirty="0"/>
                        <a:t>Birim saniye kare başına metre</a:t>
                      </a:r>
                      <a:r>
                        <a:rPr lang="tr-TR" baseline="0" dirty="0"/>
                        <a:t> </a:t>
                      </a:r>
                      <a:endParaRPr lang="tr-TR" dirty="0"/>
                    </a:p>
                  </a:txBody>
                  <a:tcPr>
                    <a:solidFill>
                      <a:schemeClr val="accent5">
                        <a:lumMod val="20000"/>
                        <a:lumOff val="80000"/>
                      </a:schemeClr>
                    </a:solidFill>
                  </a:tcPr>
                </a:tc>
                <a:tc>
                  <a:txBody>
                    <a:bodyPr/>
                    <a:lstStyle/>
                    <a:p>
                      <a:r>
                        <a:rPr lang="tr-TR" dirty="0"/>
                        <a:t>m/s</a:t>
                      </a:r>
                      <a:r>
                        <a:rPr lang="tr-TR" baseline="30000" dirty="0"/>
                        <a:t>2</a:t>
                      </a:r>
                      <a:endParaRPr lang="tr-TR" dirty="0"/>
                    </a:p>
                  </a:txBody>
                  <a:tcPr>
                    <a:solidFill>
                      <a:schemeClr val="accent5">
                        <a:lumMod val="20000"/>
                        <a:lumOff val="80000"/>
                      </a:schemeClr>
                    </a:solidFill>
                  </a:tcPr>
                </a:tc>
                <a:extLst>
                  <a:ext uri="{0D108BD9-81ED-4DB2-BD59-A6C34878D82A}">
                    <a16:rowId xmlns:a16="http://schemas.microsoft.com/office/drawing/2014/main" val="10004"/>
                  </a:ext>
                </a:extLst>
              </a:tr>
              <a:tr h="397025">
                <a:tc>
                  <a:txBody>
                    <a:bodyPr/>
                    <a:lstStyle/>
                    <a:p>
                      <a:r>
                        <a:rPr lang="tr-TR" dirty="0"/>
                        <a:t>Yoğunluk,</a:t>
                      </a:r>
                      <a:r>
                        <a:rPr lang="tr-TR" baseline="0" dirty="0"/>
                        <a:t> kütle yoğunluğu</a:t>
                      </a:r>
                      <a:endParaRPr lang="tr-TR" dirty="0"/>
                    </a:p>
                  </a:txBody>
                  <a:tcPr>
                    <a:solidFill>
                      <a:schemeClr val="accent5">
                        <a:lumMod val="20000"/>
                        <a:lumOff val="80000"/>
                      </a:schemeClr>
                    </a:solidFill>
                  </a:tcPr>
                </a:tc>
                <a:tc>
                  <a:txBody>
                    <a:bodyPr/>
                    <a:lstStyle/>
                    <a:p>
                      <a:r>
                        <a:rPr lang="tr-TR" dirty="0"/>
                        <a:t>Birim metre küp başına kilogram</a:t>
                      </a:r>
                    </a:p>
                  </a:txBody>
                  <a:tcPr>
                    <a:solidFill>
                      <a:schemeClr val="accent5">
                        <a:lumMod val="20000"/>
                        <a:lumOff val="80000"/>
                      </a:schemeClr>
                    </a:solidFill>
                  </a:tcPr>
                </a:tc>
                <a:tc>
                  <a:txBody>
                    <a:bodyPr/>
                    <a:lstStyle/>
                    <a:p>
                      <a:r>
                        <a:rPr lang="tr-TR" dirty="0"/>
                        <a:t>kg/m</a:t>
                      </a:r>
                      <a:r>
                        <a:rPr lang="tr-TR" baseline="30000" dirty="0"/>
                        <a:t>3</a:t>
                      </a:r>
                      <a:endParaRPr lang="tr-TR" dirty="0"/>
                    </a:p>
                  </a:txBody>
                  <a:tcPr>
                    <a:solidFill>
                      <a:schemeClr val="accent5">
                        <a:lumMod val="20000"/>
                        <a:lumOff val="80000"/>
                      </a:schemeClr>
                    </a:solidFill>
                  </a:tcPr>
                </a:tc>
                <a:extLst>
                  <a:ext uri="{0D108BD9-81ED-4DB2-BD59-A6C34878D82A}">
                    <a16:rowId xmlns:a16="http://schemas.microsoft.com/office/drawing/2014/main" val="10005"/>
                  </a:ext>
                </a:extLst>
              </a:tr>
              <a:tr h="397025">
                <a:tc>
                  <a:txBody>
                    <a:bodyPr/>
                    <a:lstStyle/>
                    <a:p>
                      <a:r>
                        <a:rPr lang="tr-TR" dirty="0"/>
                        <a:t>Akım yoğunluğu</a:t>
                      </a:r>
                    </a:p>
                  </a:txBody>
                  <a:tcPr>
                    <a:solidFill>
                      <a:schemeClr val="accent5">
                        <a:lumMod val="20000"/>
                        <a:lumOff val="80000"/>
                      </a:schemeClr>
                    </a:solidFill>
                  </a:tcPr>
                </a:tc>
                <a:tc>
                  <a:txBody>
                    <a:bodyPr/>
                    <a:lstStyle/>
                    <a:p>
                      <a:r>
                        <a:rPr lang="tr-TR" dirty="0"/>
                        <a:t>Birim metre kare başına amper</a:t>
                      </a:r>
                    </a:p>
                  </a:txBody>
                  <a:tcPr>
                    <a:solidFill>
                      <a:schemeClr val="accent5">
                        <a:lumMod val="20000"/>
                        <a:lumOff val="80000"/>
                      </a:schemeClr>
                    </a:solidFill>
                  </a:tcPr>
                </a:tc>
                <a:tc>
                  <a:txBody>
                    <a:bodyPr/>
                    <a:lstStyle/>
                    <a:p>
                      <a:r>
                        <a:rPr lang="tr-TR" dirty="0"/>
                        <a:t>A/m</a:t>
                      </a:r>
                      <a:r>
                        <a:rPr lang="tr-TR" baseline="30000" dirty="0"/>
                        <a:t>2</a:t>
                      </a:r>
                      <a:endParaRPr lang="tr-TR" dirty="0"/>
                    </a:p>
                  </a:txBody>
                  <a:tcPr>
                    <a:solidFill>
                      <a:schemeClr val="accent5">
                        <a:lumMod val="20000"/>
                        <a:lumOff val="80000"/>
                      </a:schemeClr>
                    </a:solidFill>
                  </a:tcPr>
                </a:tc>
                <a:extLst>
                  <a:ext uri="{0D108BD9-81ED-4DB2-BD59-A6C34878D82A}">
                    <a16:rowId xmlns:a16="http://schemas.microsoft.com/office/drawing/2014/main" val="10006"/>
                  </a:ext>
                </a:extLst>
              </a:tr>
              <a:tr h="397025">
                <a:tc>
                  <a:txBody>
                    <a:bodyPr/>
                    <a:lstStyle/>
                    <a:p>
                      <a:r>
                        <a:rPr lang="tr-TR" dirty="0"/>
                        <a:t>Manyetik alan</a:t>
                      </a:r>
                      <a:r>
                        <a:rPr lang="tr-TR" baseline="0" dirty="0"/>
                        <a:t> şiddeti</a:t>
                      </a:r>
                      <a:endParaRPr lang="tr-TR" dirty="0"/>
                    </a:p>
                  </a:txBody>
                  <a:tcPr>
                    <a:solidFill>
                      <a:schemeClr val="accent5">
                        <a:lumMod val="20000"/>
                        <a:lumOff val="80000"/>
                      </a:schemeClr>
                    </a:solidFill>
                  </a:tcPr>
                </a:tc>
                <a:tc>
                  <a:txBody>
                    <a:bodyPr/>
                    <a:lstStyle/>
                    <a:p>
                      <a:r>
                        <a:rPr lang="tr-TR" dirty="0"/>
                        <a:t>Birim metre başına amper</a:t>
                      </a:r>
                    </a:p>
                  </a:txBody>
                  <a:tcPr>
                    <a:solidFill>
                      <a:schemeClr val="accent5">
                        <a:lumMod val="20000"/>
                        <a:lumOff val="80000"/>
                      </a:schemeClr>
                    </a:solidFill>
                  </a:tcPr>
                </a:tc>
                <a:tc>
                  <a:txBody>
                    <a:bodyPr/>
                    <a:lstStyle/>
                    <a:p>
                      <a:r>
                        <a:rPr lang="tr-TR" dirty="0"/>
                        <a:t>A/m</a:t>
                      </a:r>
                    </a:p>
                  </a:txBody>
                  <a:tcPr>
                    <a:solidFill>
                      <a:schemeClr val="accent5">
                        <a:lumMod val="20000"/>
                        <a:lumOff val="80000"/>
                      </a:schemeClr>
                    </a:solidFill>
                  </a:tcPr>
                </a:tc>
                <a:extLst>
                  <a:ext uri="{0D108BD9-81ED-4DB2-BD59-A6C34878D82A}">
                    <a16:rowId xmlns:a16="http://schemas.microsoft.com/office/drawing/2014/main" val="10007"/>
                  </a:ext>
                </a:extLst>
              </a:tr>
              <a:tr h="397025">
                <a:tc>
                  <a:txBody>
                    <a:bodyPr/>
                    <a:lstStyle/>
                    <a:p>
                      <a:r>
                        <a:rPr lang="tr-TR" dirty="0"/>
                        <a:t>Konsantrasyon</a:t>
                      </a:r>
                      <a:r>
                        <a:rPr lang="tr-TR" baseline="0" dirty="0"/>
                        <a:t> (bileşiğin miktarı)</a:t>
                      </a:r>
                      <a:endParaRPr lang="tr-TR" dirty="0"/>
                    </a:p>
                  </a:txBody>
                  <a:tcPr>
                    <a:solidFill>
                      <a:schemeClr val="accent5">
                        <a:lumMod val="20000"/>
                        <a:lumOff val="80000"/>
                      </a:schemeClr>
                    </a:solidFill>
                  </a:tcPr>
                </a:tc>
                <a:tc>
                  <a:txBody>
                    <a:bodyPr/>
                    <a:lstStyle/>
                    <a:p>
                      <a:r>
                        <a:rPr lang="tr-TR" dirty="0"/>
                        <a:t>Birim kütle başına </a:t>
                      </a:r>
                      <a:r>
                        <a:rPr lang="tr-TR" dirty="0" err="1"/>
                        <a:t>mol</a:t>
                      </a:r>
                      <a:endParaRPr lang="tr-TR" dirty="0"/>
                    </a:p>
                  </a:txBody>
                  <a:tcPr>
                    <a:solidFill>
                      <a:schemeClr val="accent5">
                        <a:lumMod val="20000"/>
                        <a:lumOff val="80000"/>
                      </a:schemeClr>
                    </a:solidFill>
                  </a:tcPr>
                </a:tc>
                <a:tc>
                  <a:txBody>
                    <a:bodyPr/>
                    <a:lstStyle/>
                    <a:p>
                      <a:r>
                        <a:rPr lang="tr-TR" dirty="0" err="1"/>
                        <a:t>mol</a:t>
                      </a:r>
                      <a:r>
                        <a:rPr lang="tr-TR" dirty="0"/>
                        <a:t>/m</a:t>
                      </a:r>
                      <a:r>
                        <a:rPr lang="tr-TR" baseline="30000" dirty="0"/>
                        <a:t>3</a:t>
                      </a:r>
                      <a:endParaRPr lang="tr-TR" dirty="0"/>
                    </a:p>
                  </a:txBody>
                  <a:tcPr>
                    <a:solidFill>
                      <a:schemeClr val="accent5">
                        <a:lumMod val="20000"/>
                        <a:lumOff val="80000"/>
                      </a:schemeClr>
                    </a:solidFill>
                  </a:tcPr>
                </a:tc>
                <a:extLst>
                  <a:ext uri="{0D108BD9-81ED-4DB2-BD59-A6C34878D82A}">
                    <a16:rowId xmlns:a16="http://schemas.microsoft.com/office/drawing/2014/main" val="10008"/>
                  </a:ext>
                </a:extLst>
              </a:tr>
              <a:tr h="397025">
                <a:tc>
                  <a:txBody>
                    <a:bodyPr/>
                    <a:lstStyle/>
                    <a:p>
                      <a:r>
                        <a:rPr lang="tr-TR" dirty="0"/>
                        <a:t>Özgül hacim</a:t>
                      </a:r>
                    </a:p>
                  </a:txBody>
                  <a:tcPr>
                    <a:solidFill>
                      <a:schemeClr val="accent5">
                        <a:lumMod val="20000"/>
                        <a:lumOff val="80000"/>
                      </a:schemeClr>
                    </a:solidFill>
                  </a:tcPr>
                </a:tc>
                <a:tc>
                  <a:txBody>
                    <a:bodyPr/>
                    <a:lstStyle/>
                    <a:p>
                      <a:r>
                        <a:rPr lang="tr-TR" dirty="0"/>
                        <a:t>Birim kilogram başına metre küp</a:t>
                      </a:r>
                    </a:p>
                  </a:txBody>
                  <a:tcPr>
                    <a:solidFill>
                      <a:schemeClr val="accent5">
                        <a:lumMod val="20000"/>
                        <a:lumOff val="80000"/>
                      </a:schemeClr>
                    </a:solidFill>
                  </a:tcPr>
                </a:tc>
                <a:tc>
                  <a:txBody>
                    <a:bodyPr/>
                    <a:lstStyle/>
                    <a:p>
                      <a:r>
                        <a:rPr lang="tr-TR" baseline="0" dirty="0">
                          <a:effectLst/>
                        </a:rPr>
                        <a:t>m</a:t>
                      </a:r>
                      <a:r>
                        <a:rPr lang="tr-TR" baseline="30000" dirty="0">
                          <a:effectLst/>
                        </a:rPr>
                        <a:t>3</a:t>
                      </a:r>
                      <a:r>
                        <a:rPr lang="tr-TR" baseline="0" dirty="0">
                          <a:effectLst/>
                        </a:rPr>
                        <a:t>/kg</a:t>
                      </a:r>
                      <a:endParaRPr lang="tr-TR" dirty="0"/>
                    </a:p>
                  </a:txBody>
                  <a:tcPr>
                    <a:solidFill>
                      <a:schemeClr val="accent5">
                        <a:lumMod val="20000"/>
                        <a:lumOff val="80000"/>
                      </a:schemeClr>
                    </a:solidFill>
                  </a:tcPr>
                </a:tc>
                <a:extLst>
                  <a:ext uri="{0D108BD9-81ED-4DB2-BD59-A6C34878D82A}">
                    <a16:rowId xmlns:a16="http://schemas.microsoft.com/office/drawing/2014/main" val="10009"/>
                  </a:ext>
                </a:extLst>
              </a:tr>
              <a:tr h="397025">
                <a:tc>
                  <a:txBody>
                    <a:bodyPr/>
                    <a:lstStyle/>
                    <a:p>
                      <a:r>
                        <a:rPr lang="tr-TR" dirty="0"/>
                        <a:t>Parlaklık </a:t>
                      </a:r>
                    </a:p>
                  </a:txBody>
                  <a:tcPr>
                    <a:solidFill>
                      <a:schemeClr val="accent5">
                        <a:lumMod val="20000"/>
                        <a:lumOff val="80000"/>
                      </a:schemeClr>
                    </a:solidFill>
                  </a:tcPr>
                </a:tc>
                <a:tc>
                  <a:txBody>
                    <a:bodyPr/>
                    <a:lstStyle/>
                    <a:p>
                      <a:r>
                        <a:rPr lang="tr-TR" dirty="0"/>
                        <a:t>Birim metre kare başına kandela</a:t>
                      </a:r>
                    </a:p>
                  </a:txBody>
                  <a:tcPr>
                    <a:solidFill>
                      <a:schemeClr val="accent5">
                        <a:lumMod val="20000"/>
                        <a:lumOff val="80000"/>
                      </a:schemeClr>
                    </a:solidFill>
                  </a:tcPr>
                </a:tc>
                <a:tc>
                  <a:txBody>
                    <a:bodyPr/>
                    <a:lstStyle/>
                    <a:p>
                      <a:r>
                        <a:rPr lang="tr-TR" dirty="0"/>
                        <a:t>cd/</a:t>
                      </a:r>
                      <a:r>
                        <a:rPr lang="tr-TR" baseline="0" dirty="0"/>
                        <a:t>m</a:t>
                      </a:r>
                      <a:r>
                        <a:rPr lang="tr-TR" baseline="30000" dirty="0"/>
                        <a:t>2</a:t>
                      </a:r>
                      <a:endParaRPr lang="tr-TR" dirty="0"/>
                    </a:p>
                  </a:txBody>
                  <a:tcPr>
                    <a:solidFill>
                      <a:schemeClr val="accent5">
                        <a:lumMod val="20000"/>
                        <a:lumOff val="80000"/>
                      </a:scheme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914523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1991546" y="332654"/>
          <a:ext cx="7776863" cy="6192690"/>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0000"/>
                    </a:ext>
                  </a:extLst>
                </a:gridCol>
                <a:gridCol w="1570328">
                  <a:extLst>
                    <a:ext uri="{9D8B030D-6E8A-4147-A177-3AD203B41FA5}">
                      <a16:colId xmlns:a16="http://schemas.microsoft.com/office/drawing/2014/main" val="20001"/>
                    </a:ext>
                  </a:extLst>
                </a:gridCol>
                <a:gridCol w="1271218">
                  <a:extLst>
                    <a:ext uri="{9D8B030D-6E8A-4147-A177-3AD203B41FA5}">
                      <a16:colId xmlns:a16="http://schemas.microsoft.com/office/drawing/2014/main" val="20002"/>
                    </a:ext>
                  </a:extLst>
                </a:gridCol>
                <a:gridCol w="1481394">
                  <a:extLst>
                    <a:ext uri="{9D8B030D-6E8A-4147-A177-3AD203B41FA5}">
                      <a16:colId xmlns:a16="http://schemas.microsoft.com/office/drawing/2014/main" val="20003"/>
                    </a:ext>
                  </a:extLst>
                </a:gridCol>
                <a:gridCol w="1509707">
                  <a:extLst>
                    <a:ext uri="{9D8B030D-6E8A-4147-A177-3AD203B41FA5}">
                      <a16:colId xmlns:a16="http://schemas.microsoft.com/office/drawing/2014/main" val="20004"/>
                    </a:ext>
                  </a:extLst>
                </a:gridCol>
              </a:tblGrid>
              <a:tr h="1050049">
                <a:tc>
                  <a:txBody>
                    <a:bodyPr/>
                    <a:lstStyle/>
                    <a:p>
                      <a:r>
                        <a:rPr lang="tr-TR" sz="1400" dirty="0"/>
                        <a:t>Nicelik </a:t>
                      </a:r>
                    </a:p>
                  </a:txBody>
                  <a:tcPr>
                    <a:solidFill>
                      <a:schemeClr val="accent5">
                        <a:lumMod val="40000"/>
                        <a:lumOff val="60000"/>
                      </a:schemeClr>
                    </a:solidFill>
                  </a:tcPr>
                </a:tc>
                <a:tc>
                  <a:txBody>
                    <a:bodyPr/>
                    <a:lstStyle/>
                    <a:p>
                      <a:r>
                        <a:rPr lang="tr-TR" sz="1400" dirty="0"/>
                        <a:t>İsim </a:t>
                      </a:r>
                    </a:p>
                  </a:txBody>
                  <a:tcPr>
                    <a:solidFill>
                      <a:schemeClr val="accent5">
                        <a:lumMod val="40000"/>
                        <a:lumOff val="60000"/>
                      </a:schemeClr>
                    </a:solidFill>
                  </a:tcPr>
                </a:tc>
                <a:tc>
                  <a:txBody>
                    <a:bodyPr/>
                    <a:lstStyle/>
                    <a:p>
                      <a:r>
                        <a:rPr lang="tr-TR" sz="1400" dirty="0"/>
                        <a:t>Sembol </a:t>
                      </a:r>
                    </a:p>
                  </a:txBody>
                  <a:tcPr>
                    <a:solidFill>
                      <a:schemeClr val="accent5">
                        <a:lumMod val="40000"/>
                        <a:lumOff val="60000"/>
                      </a:schemeClr>
                    </a:solidFill>
                  </a:tcPr>
                </a:tc>
                <a:tc>
                  <a:txBody>
                    <a:bodyPr/>
                    <a:lstStyle/>
                    <a:p>
                      <a:r>
                        <a:rPr lang="tr-TR" sz="1400" dirty="0"/>
                        <a:t>Diğer bilimler cinsinden ifade </a:t>
                      </a:r>
                    </a:p>
                  </a:txBody>
                  <a:tcPr>
                    <a:solidFill>
                      <a:schemeClr val="accent5">
                        <a:lumMod val="40000"/>
                        <a:lumOff val="60000"/>
                      </a:schemeClr>
                    </a:solidFill>
                  </a:tcPr>
                </a:tc>
                <a:tc>
                  <a:txBody>
                    <a:bodyPr/>
                    <a:lstStyle/>
                    <a:p>
                      <a:r>
                        <a:rPr lang="tr-TR" sz="1400" dirty="0"/>
                        <a:t>SI esas</a:t>
                      </a:r>
                      <a:r>
                        <a:rPr lang="tr-TR" sz="1400" baseline="0" dirty="0"/>
                        <a:t> alınan birimler cinsinden ifade</a:t>
                      </a:r>
                      <a:endParaRPr lang="tr-TR" sz="1400" dirty="0"/>
                    </a:p>
                  </a:txBody>
                  <a:tcPr>
                    <a:solidFill>
                      <a:schemeClr val="accent5">
                        <a:lumMod val="40000"/>
                        <a:lumOff val="60000"/>
                      </a:schemeClr>
                    </a:solidFill>
                  </a:tcPr>
                </a:tc>
                <a:extLst>
                  <a:ext uri="{0D108BD9-81ED-4DB2-BD59-A6C34878D82A}">
                    <a16:rowId xmlns:a16="http://schemas.microsoft.com/office/drawing/2014/main" val="10000"/>
                  </a:ext>
                </a:extLst>
              </a:tr>
              <a:tr h="365225">
                <a:tc>
                  <a:txBody>
                    <a:bodyPr/>
                    <a:lstStyle/>
                    <a:p>
                      <a:r>
                        <a:rPr lang="tr-TR" sz="1400" dirty="0"/>
                        <a:t>Frekans </a:t>
                      </a:r>
                    </a:p>
                  </a:txBody>
                  <a:tcPr>
                    <a:solidFill>
                      <a:schemeClr val="accent5">
                        <a:lumMod val="20000"/>
                        <a:lumOff val="80000"/>
                      </a:schemeClr>
                    </a:solidFill>
                  </a:tcPr>
                </a:tc>
                <a:tc>
                  <a:txBody>
                    <a:bodyPr/>
                    <a:lstStyle/>
                    <a:p>
                      <a:r>
                        <a:rPr lang="tr-TR" sz="1400" dirty="0"/>
                        <a:t>Hertz </a:t>
                      </a:r>
                    </a:p>
                  </a:txBody>
                  <a:tcPr>
                    <a:solidFill>
                      <a:schemeClr val="accent5">
                        <a:lumMod val="20000"/>
                        <a:lumOff val="80000"/>
                      </a:schemeClr>
                    </a:solidFill>
                  </a:tcPr>
                </a:tc>
                <a:tc>
                  <a:txBody>
                    <a:bodyPr/>
                    <a:lstStyle/>
                    <a:p>
                      <a:r>
                        <a:rPr lang="tr-TR" sz="1400" dirty="0"/>
                        <a:t>Hz </a:t>
                      </a:r>
                    </a:p>
                  </a:txBody>
                  <a:tcPr>
                    <a:solidFill>
                      <a:schemeClr val="accent5">
                        <a:lumMod val="20000"/>
                        <a:lumOff val="80000"/>
                      </a:schemeClr>
                    </a:solidFill>
                  </a:tcPr>
                </a:tc>
                <a:tc>
                  <a:txBody>
                    <a:bodyPr/>
                    <a:lstStyle/>
                    <a:p>
                      <a:endParaRPr lang="tr-TR" sz="1400" dirty="0"/>
                    </a:p>
                  </a:txBody>
                  <a:tcPr>
                    <a:solidFill>
                      <a:schemeClr val="accent5">
                        <a:lumMod val="20000"/>
                        <a:lumOff val="80000"/>
                      </a:schemeClr>
                    </a:solidFill>
                  </a:tcPr>
                </a:tc>
                <a:tc>
                  <a:txBody>
                    <a:bodyPr/>
                    <a:lstStyle/>
                    <a:p>
                      <a:r>
                        <a:rPr lang="tr-TR" sz="1400" dirty="0"/>
                        <a:t>s</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1"/>
                  </a:ext>
                </a:extLst>
              </a:tr>
              <a:tr h="365225">
                <a:tc>
                  <a:txBody>
                    <a:bodyPr/>
                    <a:lstStyle/>
                    <a:p>
                      <a:r>
                        <a:rPr lang="tr-TR" sz="1400" dirty="0"/>
                        <a:t>Kuvvet </a:t>
                      </a:r>
                    </a:p>
                  </a:txBody>
                  <a:tcPr>
                    <a:solidFill>
                      <a:schemeClr val="accent5">
                        <a:lumMod val="20000"/>
                        <a:lumOff val="80000"/>
                      </a:schemeClr>
                    </a:solidFill>
                  </a:tcPr>
                </a:tc>
                <a:tc>
                  <a:txBody>
                    <a:bodyPr/>
                    <a:lstStyle/>
                    <a:p>
                      <a:r>
                        <a:rPr lang="tr-TR" sz="1400" dirty="0"/>
                        <a:t>Newton </a:t>
                      </a:r>
                    </a:p>
                  </a:txBody>
                  <a:tcPr>
                    <a:solidFill>
                      <a:schemeClr val="accent5">
                        <a:lumMod val="20000"/>
                        <a:lumOff val="80000"/>
                      </a:schemeClr>
                    </a:solidFill>
                  </a:tcPr>
                </a:tc>
                <a:tc>
                  <a:txBody>
                    <a:bodyPr/>
                    <a:lstStyle/>
                    <a:p>
                      <a:r>
                        <a:rPr lang="tr-TR" sz="1400" dirty="0"/>
                        <a:t>N </a:t>
                      </a:r>
                    </a:p>
                  </a:txBody>
                  <a:tcPr>
                    <a:solidFill>
                      <a:schemeClr val="accent5">
                        <a:lumMod val="20000"/>
                        <a:lumOff val="80000"/>
                      </a:schemeClr>
                    </a:solidFill>
                  </a:tcPr>
                </a:tc>
                <a:tc>
                  <a:txBody>
                    <a:bodyPr/>
                    <a:lstStyle/>
                    <a:p>
                      <a:endParaRPr lang="tr-TR" sz="1400" dirty="0"/>
                    </a:p>
                  </a:txBody>
                  <a:tcPr>
                    <a:solidFill>
                      <a:schemeClr val="accent5">
                        <a:lumMod val="20000"/>
                        <a:lumOff val="80000"/>
                      </a:schemeClr>
                    </a:solidFill>
                  </a:tcPr>
                </a:tc>
                <a:tc>
                  <a:txBody>
                    <a:bodyPr/>
                    <a:lstStyle/>
                    <a:p>
                      <a:r>
                        <a:rPr lang="tr-TR" sz="1400" dirty="0"/>
                        <a:t>m</a:t>
                      </a:r>
                      <a:r>
                        <a:rPr lang="tr-TR" sz="1400" baseline="0" dirty="0"/>
                        <a:t> kg s</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02"/>
                  </a:ext>
                </a:extLst>
              </a:tr>
              <a:tr h="5758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a:t>Basınç,</a:t>
                      </a:r>
                      <a:r>
                        <a:rPr lang="tr-TR" sz="1400" baseline="0" dirty="0"/>
                        <a:t> gerilim</a:t>
                      </a:r>
                      <a:endParaRPr lang="tr-TR" sz="1400" dirty="0"/>
                    </a:p>
                    <a:p>
                      <a:endParaRPr lang="tr-TR" sz="1400" dirty="0"/>
                    </a:p>
                  </a:txBody>
                  <a:tcPr>
                    <a:solidFill>
                      <a:schemeClr val="accent5">
                        <a:lumMod val="20000"/>
                        <a:lumOff val="80000"/>
                      </a:schemeClr>
                    </a:solidFill>
                  </a:tcPr>
                </a:tc>
                <a:tc>
                  <a:txBody>
                    <a:bodyPr/>
                    <a:lstStyle/>
                    <a:p>
                      <a:r>
                        <a:rPr lang="tr-TR" sz="1400" dirty="0"/>
                        <a:t>Pascal </a:t>
                      </a:r>
                    </a:p>
                  </a:txBody>
                  <a:tcPr>
                    <a:solidFill>
                      <a:schemeClr val="accent5">
                        <a:lumMod val="20000"/>
                        <a:lumOff val="80000"/>
                      </a:schemeClr>
                    </a:solidFill>
                  </a:tcPr>
                </a:tc>
                <a:tc>
                  <a:txBody>
                    <a:bodyPr/>
                    <a:lstStyle/>
                    <a:p>
                      <a:r>
                        <a:rPr lang="tr-TR" sz="1400" dirty="0" err="1"/>
                        <a:t>Pa</a:t>
                      </a:r>
                      <a:endParaRPr lang="tr-TR" sz="1400" dirty="0"/>
                    </a:p>
                  </a:txBody>
                  <a:tcPr>
                    <a:solidFill>
                      <a:schemeClr val="accent5">
                        <a:lumMod val="20000"/>
                        <a:lumOff val="80000"/>
                      </a:schemeClr>
                    </a:solidFill>
                  </a:tcPr>
                </a:tc>
                <a:tc>
                  <a:txBody>
                    <a:bodyPr/>
                    <a:lstStyle/>
                    <a:p>
                      <a:r>
                        <a:rPr lang="tr-TR" sz="1400" dirty="0"/>
                        <a:t>N/m</a:t>
                      </a:r>
                      <a:r>
                        <a:rPr lang="tr-TR" sz="1400" baseline="30000" dirty="0"/>
                        <a:t>2</a:t>
                      </a:r>
                      <a:endParaRPr lang="tr-TR" sz="1400" dirty="0"/>
                    </a:p>
                  </a:txBody>
                  <a:tcPr>
                    <a:solidFill>
                      <a:schemeClr val="accent5">
                        <a:lumMod val="20000"/>
                        <a:lumOff val="80000"/>
                      </a:schemeClr>
                    </a:solidFill>
                  </a:tcPr>
                </a:tc>
                <a:tc>
                  <a:txBody>
                    <a:bodyPr/>
                    <a:lstStyle/>
                    <a:p>
                      <a:r>
                        <a:rPr lang="tr-TR" sz="1400" dirty="0"/>
                        <a:t>m</a:t>
                      </a:r>
                      <a:r>
                        <a:rPr lang="tr-TR" sz="1400" baseline="30000" dirty="0"/>
                        <a:t>-1</a:t>
                      </a:r>
                      <a:r>
                        <a:rPr lang="tr-TR" sz="1400" baseline="0" dirty="0"/>
                        <a:t> kg s</a:t>
                      </a:r>
                      <a:r>
                        <a:rPr lang="tr-TR" sz="1400" baseline="30000" dirty="0"/>
                        <a:t>-2</a:t>
                      </a:r>
                      <a:endParaRPr lang="tr-TR" sz="1400" dirty="0"/>
                    </a:p>
                    <a:p>
                      <a:endParaRPr lang="tr-TR" sz="1400" dirty="0"/>
                    </a:p>
                  </a:txBody>
                  <a:tcPr>
                    <a:solidFill>
                      <a:schemeClr val="accent5">
                        <a:lumMod val="20000"/>
                        <a:lumOff val="80000"/>
                      </a:schemeClr>
                    </a:solidFill>
                  </a:tcPr>
                </a:tc>
                <a:extLst>
                  <a:ext uri="{0D108BD9-81ED-4DB2-BD59-A6C34878D82A}">
                    <a16:rowId xmlns:a16="http://schemas.microsoft.com/office/drawing/2014/main" val="10003"/>
                  </a:ext>
                </a:extLst>
              </a:tr>
              <a:tr h="365225">
                <a:tc>
                  <a:txBody>
                    <a:bodyPr/>
                    <a:lstStyle/>
                    <a:p>
                      <a:r>
                        <a:rPr lang="tr-TR" sz="1400" dirty="0"/>
                        <a:t>Enerji , ısı </a:t>
                      </a:r>
                      <a:r>
                        <a:rPr lang="tr-TR" sz="1400" dirty="0" err="1"/>
                        <a:t>miktarı,iş</a:t>
                      </a:r>
                      <a:endParaRPr lang="tr-TR" sz="1400" dirty="0"/>
                    </a:p>
                  </a:txBody>
                  <a:tcPr>
                    <a:solidFill>
                      <a:schemeClr val="accent5">
                        <a:lumMod val="20000"/>
                        <a:lumOff val="80000"/>
                      </a:schemeClr>
                    </a:solidFill>
                  </a:tcPr>
                </a:tc>
                <a:tc>
                  <a:txBody>
                    <a:bodyPr/>
                    <a:lstStyle/>
                    <a:p>
                      <a:r>
                        <a:rPr lang="tr-TR" sz="1400" dirty="0" err="1"/>
                        <a:t>Joule</a:t>
                      </a:r>
                      <a:r>
                        <a:rPr lang="tr-TR" sz="1400" dirty="0"/>
                        <a:t> </a:t>
                      </a:r>
                    </a:p>
                  </a:txBody>
                  <a:tcPr>
                    <a:solidFill>
                      <a:schemeClr val="accent5">
                        <a:lumMod val="20000"/>
                        <a:lumOff val="80000"/>
                      </a:schemeClr>
                    </a:solidFill>
                  </a:tcPr>
                </a:tc>
                <a:tc>
                  <a:txBody>
                    <a:bodyPr/>
                    <a:lstStyle/>
                    <a:p>
                      <a:r>
                        <a:rPr lang="tr-TR" sz="1400" dirty="0"/>
                        <a:t>J </a:t>
                      </a:r>
                    </a:p>
                  </a:txBody>
                  <a:tcPr>
                    <a:solidFill>
                      <a:schemeClr val="accent5">
                        <a:lumMod val="20000"/>
                        <a:lumOff val="80000"/>
                      </a:schemeClr>
                    </a:solidFill>
                  </a:tcPr>
                </a:tc>
                <a:tc>
                  <a:txBody>
                    <a:bodyPr/>
                    <a:lstStyle/>
                    <a:p>
                      <a:r>
                        <a:rPr lang="tr-TR" sz="1400" dirty="0"/>
                        <a:t>N m</a:t>
                      </a:r>
                    </a:p>
                  </a:txBody>
                  <a:tcPr>
                    <a:solidFill>
                      <a:schemeClr val="accent5">
                        <a:lumMod val="20000"/>
                        <a:lumOff val="80000"/>
                      </a:schemeClr>
                    </a:solidFill>
                  </a:tcPr>
                </a:tc>
                <a:tc>
                  <a:txBody>
                    <a:bodyPr/>
                    <a:lstStyle/>
                    <a:p>
                      <a:r>
                        <a:rPr lang="tr-TR" sz="1400" dirty="0"/>
                        <a:t>m</a:t>
                      </a:r>
                      <a:r>
                        <a:rPr lang="tr-TR" sz="1400" baseline="30000" dirty="0"/>
                        <a:t>2</a:t>
                      </a:r>
                      <a:r>
                        <a:rPr lang="tr-TR" sz="1400" dirty="0"/>
                        <a:t> kg s</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04"/>
                  </a:ext>
                </a:extLst>
              </a:tr>
              <a:tr h="365225">
                <a:tc>
                  <a:txBody>
                    <a:bodyPr/>
                    <a:lstStyle/>
                    <a:p>
                      <a:r>
                        <a:rPr lang="tr-TR" sz="1400" dirty="0"/>
                        <a:t>Güç , ışının akısı</a:t>
                      </a:r>
                    </a:p>
                  </a:txBody>
                  <a:tcPr>
                    <a:solidFill>
                      <a:schemeClr val="accent5">
                        <a:lumMod val="20000"/>
                        <a:lumOff val="80000"/>
                      </a:schemeClr>
                    </a:solidFill>
                  </a:tcPr>
                </a:tc>
                <a:tc>
                  <a:txBody>
                    <a:bodyPr/>
                    <a:lstStyle/>
                    <a:p>
                      <a:r>
                        <a:rPr lang="tr-TR" sz="1400" dirty="0" err="1"/>
                        <a:t>Watt</a:t>
                      </a:r>
                      <a:endParaRPr lang="tr-TR" sz="1400" dirty="0"/>
                    </a:p>
                  </a:txBody>
                  <a:tcPr>
                    <a:solidFill>
                      <a:schemeClr val="accent5">
                        <a:lumMod val="20000"/>
                        <a:lumOff val="80000"/>
                      </a:schemeClr>
                    </a:solidFill>
                  </a:tcPr>
                </a:tc>
                <a:tc>
                  <a:txBody>
                    <a:bodyPr/>
                    <a:lstStyle/>
                    <a:p>
                      <a:r>
                        <a:rPr lang="tr-TR" sz="1400" dirty="0"/>
                        <a:t>W </a:t>
                      </a:r>
                    </a:p>
                  </a:txBody>
                  <a:tcPr>
                    <a:solidFill>
                      <a:schemeClr val="accent5">
                        <a:lumMod val="20000"/>
                        <a:lumOff val="80000"/>
                      </a:schemeClr>
                    </a:solidFill>
                  </a:tcPr>
                </a:tc>
                <a:tc>
                  <a:txBody>
                    <a:bodyPr/>
                    <a:lstStyle/>
                    <a:p>
                      <a:r>
                        <a:rPr lang="tr-TR" sz="1400" dirty="0"/>
                        <a:t>J/s</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kg s</a:t>
                      </a:r>
                      <a:r>
                        <a:rPr lang="tr-TR" sz="1400" baseline="30000" dirty="0"/>
                        <a:t>-3</a:t>
                      </a:r>
                      <a:endParaRPr lang="tr-TR" sz="1400" dirty="0"/>
                    </a:p>
                  </a:txBody>
                  <a:tcPr>
                    <a:solidFill>
                      <a:schemeClr val="accent5">
                        <a:lumMod val="20000"/>
                        <a:lumOff val="80000"/>
                      </a:schemeClr>
                    </a:solidFill>
                  </a:tcPr>
                </a:tc>
                <a:extLst>
                  <a:ext uri="{0D108BD9-81ED-4DB2-BD59-A6C34878D82A}">
                    <a16:rowId xmlns:a16="http://schemas.microsoft.com/office/drawing/2014/main" val="10005"/>
                  </a:ext>
                </a:extLst>
              </a:tr>
              <a:tr h="575833">
                <a:tc>
                  <a:txBody>
                    <a:bodyPr/>
                    <a:lstStyle/>
                    <a:p>
                      <a:r>
                        <a:rPr lang="tr-TR" sz="1400" dirty="0"/>
                        <a:t>Elektrik miktarı , elektrik yükü</a:t>
                      </a:r>
                    </a:p>
                  </a:txBody>
                  <a:tcPr>
                    <a:solidFill>
                      <a:schemeClr val="accent5">
                        <a:lumMod val="20000"/>
                        <a:lumOff val="80000"/>
                      </a:schemeClr>
                    </a:solidFill>
                  </a:tcPr>
                </a:tc>
                <a:tc>
                  <a:txBody>
                    <a:bodyPr/>
                    <a:lstStyle/>
                    <a:p>
                      <a:r>
                        <a:rPr lang="tr-TR" sz="1400" dirty="0" err="1"/>
                        <a:t>Coulomb</a:t>
                      </a:r>
                      <a:r>
                        <a:rPr lang="tr-TR" sz="1400" dirty="0"/>
                        <a:t> </a:t>
                      </a:r>
                    </a:p>
                  </a:txBody>
                  <a:tcPr>
                    <a:solidFill>
                      <a:schemeClr val="accent5">
                        <a:lumMod val="20000"/>
                        <a:lumOff val="80000"/>
                      </a:schemeClr>
                    </a:solidFill>
                  </a:tcPr>
                </a:tc>
                <a:tc>
                  <a:txBody>
                    <a:bodyPr/>
                    <a:lstStyle/>
                    <a:p>
                      <a:r>
                        <a:rPr lang="tr-TR" sz="1400" dirty="0"/>
                        <a:t>C </a:t>
                      </a:r>
                    </a:p>
                  </a:txBody>
                  <a:tcPr>
                    <a:solidFill>
                      <a:schemeClr val="accent5">
                        <a:lumMod val="20000"/>
                        <a:lumOff val="80000"/>
                      </a:schemeClr>
                    </a:solidFill>
                  </a:tcPr>
                </a:tc>
                <a:tc>
                  <a:txBody>
                    <a:bodyPr/>
                    <a:lstStyle/>
                    <a:p>
                      <a:endParaRPr lang="tr-TR" sz="1400" dirty="0"/>
                    </a:p>
                  </a:txBody>
                  <a:tcPr>
                    <a:solidFill>
                      <a:schemeClr val="accent5">
                        <a:lumMod val="20000"/>
                        <a:lumOff val="80000"/>
                      </a:schemeClr>
                    </a:solidFill>
                  </a:tcPr>
                </a:tc>
                <a:tc>
                  <a:txBody>
                    <a:bodyPr/>
                    <a:lstStyle/>
                    <a:p>
                      <a:r>
                        <a:rPr lang="tr-TR" sz="1400" dirty="0"/>
                        <a:t>s A</a:t>
                      </a:r>
                    </a:p>
                  </a:txBody>
                  <a:tcPr>
                    <a:solidFill>
                      <a:schemeClr val="accent5">
                        <a:lumMod val="20000"/>
                        <a:lumOff val="80000"/>
                      </a:schemeClr>
                    </a:solidFill>
                  </a:tcPr>
                </a:tc>
                <a:extLst>
                  <a:ext uri="{0D108BD9-81ED-4DB2-BD59-A6C34878D82A}">
                    <a16:rowId xmlns:a16="http://schemas.microsoft.com/office/drawing/2014/main" val="10006"/>
                  </a:ext>
                </a:extLst>
              </a:tr>
              <a:tr h="365225">
                <a:tc>
                  <a:txBody>
                    <a:bodyPr/>
                    <a:lstStyle/>
                    <a:p>
                      <a:r>
                        <a:rPr lang="tr-TR" sz="1400" dirty="0"/>
                        <a:t>Elektrik potansiyeli</a:t>
                      </a:r>
                    </a:p>
                  </a:txBody>
                  <a:tcPr>
                    <a:solidFill>
                      <a:schemeClr val="accent5">
                        <a:lumMod val="20000"/>
                        <a:lumOff val="80000"/>
                      </a:schemeClr>
                    </a:solidFill>
                  </a:tcPr>
                </a:tc>
                <a:tc>
                  <a:txBody>
                    <a:bodyPr/>
                    <a:lstStyle/>
                    <a:p>
                      <a:r>
                        <a:rPr lang="tr-TR" sz="1400" dirty="0"/>
                        <a:t>Volt</a:t>
                      </a:r>
                    </a:p>
                  </a:txBody>
                  <a:tcPr>
                    <a:solidFill>
                      <a:schemeClr val="accent5">
                        <a:lumMod val="20000"/>
                        <a:lumOff val="80000"/>
                      </a:schemeClr>
                    </a:solidFill>
                  </a:tcPr>
                </a:tc>
                <a:tc>
                  <a:txBody>
                    <a:bodyPr/>
                    <a:lstStyle/>
                    <a:p>
                      <a:r>
                        <a:rPr lang="tr-TR" sz="1400" dirty="0"/>
                        <a:t>v</a:t>
                      </a:r>
                    </a:p>
                  </a:txBody>
                  <a:tcPr>
                    <a:solidFill>
                      <a:schemeClr val="accent5">
                        <a:lumMod val="20000"/>
                        <a:lumOff val="80000"/>
                      </a:schemeClr>
                    </a:solidFill>
                  </a:tcPr>
                </a:tc>
                <a:tc>
                  <a:txBody>
                    <a:bodyPr/>
                    <a:lstStyle/>
                    <a:p>
                      <a:r>
                        <a:rPr lang="tr-TR" sz="1400" dirty="0"/>
                        <a:t>W/A</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kg s</a:t>
                      </a:r>
                      <a:r>
                        <a:rPr lang="tr-TR" sz="1400" baseline="30000" dirty="0"/>
                        <a:t>-3</a:t>
                      </a:r>
                      <a:r>
                        <a:rPr lang="tr-TR" sz="1400" baseline="0" dirty="0"/>
                        <a:t> A</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7"/>
                  </a:ext>
                </a:extLst>
              </a:tr>
              <a:tr h="365225">
                <a:tc>
                  <a:txBody>
                    <a:bodyPr/>
                    <a:lstStyle/>
                    <a:p>
                      <a:r>
                        <a:rPr lang="tr-TR" sz="1400" dirty="0" err="1"/>
                        <a:t>Kapasitans</a:t>
                      </a:r>
                      <a:r>
                        <a:rPr lang="tr-TR" sz="1400" dirty="0"/>
                        <a:t> </a:t>
                      </a:r>
                    </a:p>
                  </a:txBody>
                  <a:tcPr>
                    <a:solidFill>
                      <a:schemeClr val="accent5">
                        <a:lumMod val="20000"/>
                        <a:lumOff val="80000"/>
                      </a:schemeClr>
                    </a:solidFill>
                  </a:tcPr>
                </a:tc>
                <a:tc>
                  <a:txBody>
                    <a:bodyPr/>
                    <a:lstStyle/>
                    <a:p>
                      <a:r>
                        <a:rPr lang="tr-TR" sz="1400" dirty="0"/>
                        <a:t>Farad</a:t>
                      </a:r>
                    </a:p>
                  </a:txBody>
                  <a:tcPr>
                    <a:solidFill>
                      <a:schemeClr val="accent5">
                        <a:lumMod val="20000"/>
                        <a:lumOff val="80000"/>
                      </a:schemeClr>
                    </a:solidFill>
                  </a:tcPr>
                </a:tc>
                <a:tc>
                  <a:txBody>
                    <a:bodyPr/>
                    <a:lstStyle/>
                    <a:p>
                      <a:r>
                        <a:rPr lang="tr-TR" sz="1400" dirty="0"/>
                        <a:t>F </a:t>
                      </a:r>
                    </a:p>
                  </a:txBody>
                  <a:tcPr>
                    <a:solidFill>
                      <a:schemeClr val="accent5">
                        <a:lumMod val="20000"/>
                        <a:lumOff val="80000"/>
                      </a:schemeClr>
                    </a:solidFill>
                  </a:tcPr>
                </a:tc>
                <a:tc>
                  <a:txBody>
                    <a:bodyPr/>
                    <a:lstStyle/>
                    <a:p>
                      <a:r>
                        <a:rPr lang="tr-TR" sz="1400" dirty="0"/>
                        <a:t>C/V</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kg</a:t>
                      </a:r>
                      <a:r>
                        <a:rPr lang="tr-TR" sz="1400" baseline="30000" dirty="0"/>
                        <a:t>-1</a:t>
                      </a:r>
                      <a:r>
                        <a:rPr lang="tr-TR" sz="1400" baseline="0" dirty="0"/>
                        <a:t> s</a:t>
                      </a:r>
                      <a:r>
                        <a:rPr lang="tr-TR" sz="1400" baseline="30000" dirty="0"/>
                        <a:t>4</a:t>
                      </a:r>
                      <a:r>
                        <a:rPr lang="tr-TR" sz="1400" baseline="0" dirty="0"/>
                        <a:t> A</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08"/>
                  </a:ext>
                </a:extLst>
              </a:tr>
              <a:tr h="365225">
                <a:tc>
                  <a:txBody>
                    <a:bodyPr/>
                    <a:lstStyle/>
                    <a:p>
                      <a:r>
                        <a:rPr lang="tr-TR" sz="1400" dirty="0"/>
                        <a:t>Elektrik direnci </a:t>
                      </a:r>
                    </a:p>
                  </a:txBody>
                  <a:tcPr>
                    <a:solidFill>
                      <a:schemeClr val="accent5">
                        <a:lumMod val="20000"/>
                        <a:lumOff val="80000"/>
                      </a:schemeClr>
                    </a:solidFill>
                  </a:tcPr>
                </a:tc>
                <a:tc>
                  <a:txBody>
                    <a:bodyPr/>
                    <a:lstStyle/>
                    <a:p>
                      <a:r>
                        <a:rPr lang="tr-TR" sz="1400" dirty="0" err="1"/>
                        <a:t>Ohm</a:t>
                      </a:r>
                      <a:endParaRPr lang="tr-TR" sz="1400" dirty="0"/>
                    </a:p>
                  </a:txBody>
                  <a:tcPr>
                    <a:solidFill>
                      <a:schemeClr val="accent5">
                        <a:lumMod val="20000"/>
                        <a:lumOff val="80000"/>
                      </a:schemeClr>
                    </a:solidFill>
                  </a:tcPr>
                </a:tc>
                <a:tc>
                  <a:txBody>
                    <a:bodyPr/>
                    <a:lstStyle/>
                    <a:p>
                      <a:r>
                        <a:rPr lang="el-GR" sz="1400" dirty="0">
                          <a:ea typeface="Ebrima"/>
                          <a:cs typeface="Ebrima"/>
                        </a:rPr>
                        <a:t>Ω</a:t>
                      </a:r>
                      <a:endParaRPr lang="tr-TR" sz="1400" dirty="0"/>
                    </a:p>
                  </a:txBody>
                  <a:tcPr>
                    <a:solidFill>
                      <a:schemeClr val="accent5">
                        <a:lumMod val="20000"/>
                        <a:lumOff val="80000"/>
                      </a:schemeClr>
                    </a:solidFill>
                  </a:tcPr>
                </a:tc>
                <a:tc>
                  <a:txBody>
                    <a:bodyPr/>
                    <a:lstStyle/>
                    <a:p>
                      <a:r>
                        <a:rPr lang="tr-TR" sz="1400" dirty="0"/>
                        <a:t>V/A</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kg s</a:t>
                      </a:r>
                      <a:r>
                        <a:rPr lang="tr-TR" sz="1400" baseline="30000" dirty="0"/>
                        <a:t>-3</a:t>
                      </a:r>
                      <a:r>
                        <a:rPr lang="tr-TR" sz="1400" baseline="0" dirty="0"/>
                        <a:t> A</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09"/>
                  </a:ext>
                </a:extLst>
              </a:tr>
              <a:tr h="365225">
                <a:tc>
                  <a:txBody>
                    <a:bodyPr/>
                    <a:lstStyle/>
                    <a:p>
                      <a:r>
                        <a:rPr lang="tr-TR" sz="1400" dirty="0"/>
                        <a:t>İletim</a:t>
                      </a:r>
                    </a:p>
                  </a:txBody>
                  <a:tcPr>
                    <a:solidFill>
                      <a:schemeClr val="accent5">
                        <a:lumMod val="20000"/>
                        <a:lumOff val="80000"/>
                      </a:schemeClr>
                    </a:solidFill>
                  </a:tcPr>
                </a:tc>
                <a:tc>
                  <a:txBody>
                    <a:bodyPr/>
                    <a:lstStyle/>
                    <a:p>
                      <a:r>
                        <a:rPr lang="tr-TR" sz="1400" dirty="0"/>
                        <a:t>Siemens</a:t>
                      </a:r>
                    </a:p>
                  </a:txBody>
                  <a:tcPr>
                    <a:solidFill>
                      <a:schemeClr val="accent5">
                        <a:lumMod val="20000"/>
                        <a:lumOff val="80000"/>
                      </a:schemeClr>
                    </a:solidFill>
                  </a:tcPr>
                </a:tc>
                <a:tc>
                  <a:txBody>
                    <a:bodyPr/>
                    <a:lstStyle/>
                    <a:p>
                      <a:r>
                        <a:rPr lang="tr-TR" sz="1400" dirty="0"/>
                        <a:t>S</a:t>
                      </a:r>
                    </a:p>
                  </a:txBody>
                  <a:tcPr>
                    <a:solidFill>
                      <a:schemeClr val="accent5">
                        <a:lumMod val="20000"/>
                        <a:lumOff val="80000"/>
                      </a:schemeClr>
                    </a:solidFill>
                  </a:tcPr>
                </a:tc>
                <a:tc>
                  <a:txBody>
                    <a:bodyPr/>
                    <a:lstStyle/>
                    <a:p>
                      <a:r>
                        <a:rPr lang="tr-TR" sz="1400" dirty="0"/>
                        <a:t>A/V</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kg</a:t>
                      </a:r>
                      <a:r>
                        <a:rPr lang="tr-TR" sz="1400" baseline="30000" dirty="0"/>
                        <a:t>-1</a:t>
                      </a:r>
                      <a:r>
                        <a:rPr lang="tr-TR" sz="1400" baseline="0" dirty="0"/>
                        <a:t> s</a:t>
                      </a:r>
                      <a:r>
                        <a:rPr lang="tr-TR" sz="1400" baseline="30000" dirty="0"/>
                        <a:t>3</a:t>
                      </a:r>
                      <a:r>
                        <a:rPr lang="tr-TR" sz="1400" baseline="0" dirty="0"/>
                        <a:t> A</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10"/>
                  </a:ext>
                </a:extLst>
              </a:tr>
              <a:tr h="365225">
                <a:tc>
                  <a:txBody>
                    <a:bodyPr/>
                    <a:lstStyle/>
                    <a:p>
                      <a:r>
                        <a:rPr lang="tr-TR" sz="1400" dirty="0" err="1"/>
                        <a:t>Celsius</a:t>
                      </a:r>
                      <a:r>
                        <a:rPr lang="tr-TR" sz="1400" dirty="0"/>
                        <a:t> sıcaklık</a:t>
                      </a:r>
                    </a:p>
                  </a:txBody>
                  <a:tcPr>
                    <a:solidFill>
                      <a:schemeClr val="accent5">
                        <a:lumMod val="20000"/>
                        <a:lumOff val="80000"/>
                      </a:schemeClr>
                    </a:solidFill>
                  </a:tcPr>
                </a:tc>
                <a:tc>
                  <a:txBody>
                    <a:bodyPr/>
                    <a:lstStyle/>
                    <a:p>
                      <a:r>
                        <a:rPr lang="tr-TR" sz="1400" dirty="0" err="1"/>
                        <a:t>Celcius</a:t>
                      </a:r>
                      <a:r>
                        <a:rPr lang="tr-TR" sz="1400" dirty="0"/>
                        <a:t> derece</a:t>
                      </a:r>
                    </a:p>
                  </a:txBody>
                  <a:tcPr>
                    <a:solidFill>
                      <a:schemeClr val="accent5">
                        <a:lumMod val="20000"/>
                        <a:lumOff val="80000"/>
                      </a:schemeClr>
                    </a:solidFill>
                  </a:tcPr>
                </a:tc>
                <a:tc>
                  <a:txBody>
                    <a:bodyPr/>
                    <a:lstStyle/>
                    <a:p>
                      <a:r>
                        <a:rPr lang="tr-TR" sz="1400" dirty="0">
                          <a:latin typeface="Ebrima"/>
                          <a:ea typeface="Ebrima"/>
                          <a:cs typeface="Ebrima"/>
                        </a:rPr>
                        <a:t>⁰C</a:t>
                      </a:r>
                      <a:endParaRPr lang="tr-TR" sz="1400" dirty="0"/>
                    </a:p>
                  </a:txBody>
                  <a:tcPr>
                    <a:solidFill>
                      <a:schemeClr val="accent5">
                        <a:lumMod val="20000"/>
                        <a:lumOff val="80000"/>
                      </a:schemeClr>
                    </a:solidFill>
                  </a:tcPr>
                </a:tc>
                <a:tc>
                  <a:txBody>
                    <a:bodyPr/>
                    <a:lstStyle/>
                    <a:p>
                      <a:endParaRPr lang="tr-TR" sz="1400" dirty="0"/>
                    </a:p>
                  </a:txBody>
                  <a:tcPr>
                    <a:solidFill>
                      <a:schemeClr val="accent5">
                        <a:lumMod val="20000"/>
                        <a:lumOff val="80000"/>
                      </a:schemeClr>
                    </a:solidFill>
                  </a:tcPr>
                </a:tc>
                <a:tc>
                  <a:txBody>
                    <a:bodyPr/>
                    <a:lstStyle/>
                    <a:p>
                      <a:r>
                        <a:rPr lang="tr-TR" sz="1400" dirty="0"/>
                        <a:t>K</a:t>
                      </a:r>
                    </a:p>
                  </a:txBody>
                  <a:tcPr>
                    <a:solidFill>
                      <a:schemeClr val="accent5">
                        <a:lumMod val="20000"/>
                        <a:lumOff val="80000"/>
                      </a:schemeClr>
                    </a:solidFill>
                  </a:tcPr>
                </a:tc>
                <a:extLst>
                  <a:ext uri="{0D108BD9-81ED-4DB2-BD59-A6C34878D82A}">
                    <a16:rowId xmlns:a16="http://schemas.microsoft.com/office/drawing/2014/main" val="10011"/>
                  </a:ext>
                </a:extLst>
              </a:tr>
              <a:tr h="365225">
                <a:tc>
                  <a:txBody>
                    <a:bodyPr/>
                    <a:lstStyle/>
                    <a:p>
                      <a:r>
                        <a:rPr lang="tr-TR" sz="1400" dirty="0"/>
                        <a:t>Işık yayma akısı</a:t>
                      </a:r>
                    </a:p>
                  </a:txBody>
                  <a:tcPr>
                    <a:solidFill>
                      <a:schemeClr val="accent5">
                        <a:lumMod val="20000"/>
                        <a:lumOff val="80000"/>
                      </a:schemeClr>
                    </a:solidFill>
                  </a:tcPr>
                </a:tc>
                <a:tc>
                  <a:txBody>
                    <a:bodyPr/>
                    <a:lstStyle/>
                    <a:p>
                      <a:r>
                        <a:rPr lang="tr-TR" sz="1400" dirty="0" err="1"/>
                        <a:t>Lumen</a:t>
                      </a:r>
                      <a:endParaRPr lang="tr-TR" sz="1400" dirty="0"/>
                    </a:p>
                  </a:txBody>
                  <a:tcPr>
                    <a:solidFill>
                      <a:schemeClr val="accent5">
                        <a:lumMod val="20000"/>
                        <a:lumOff val="80000"/>
                      </a:schemeClr>
                    </a:solidFill>
                  </a:tcPr>
                </a:tc>
                <a:tc>
                  <a:txBody>
                    <a:bodyPr/>
                    <a:lstStyle/>
                    <a:p>
                      <a:r>
                        <a:rPr lang="tr-TR" sz="1400" dirty="0" err="1"/>
                        <a:t>Lm</a:t>
                      </a:r>
                      <a:endParaRPr lang="tr-TR" sz="1400" dirty="0"/>
                    </a:p>
                  </a:txBody>
                  <a:tcPr>
                    <a:solidFill>
                      <a:schemeClr val="accent5">
                        <a:lumMod val="20000"/>
                        <a:lumOff val="80000"/>
                      </a:schemeClr>
                    </a:solidFill>
                  </a:tcPr>
                </a:tc>
                <a:tc>
                  <a:txBody>
                    <a:bodyPr/>
                    <a:lstStyle/>
                    <a:p>
                      <a:endParaRPr lang="tr-TR" sz="1400" dirty="0"/>
                    </a:p>
                  </a:txBody>
                  <a:tcPr>
                    <a:solidFill>
                      <a:schemeClr val="accent5">
                        <a:lumMod val="20000"/>
                        <a:lumOff val="80000"/>
                      </a:schemeClr>
                    </a:solidFill>
                  </a:tcPr>
                </a:tc>
                <a:tc>
                  <a:txBody>
                    <a:bodyPr/>
                    <a:lstStyle/>
                    <a:p>
                      <a:r>
                        <a:rPr lang="tr-TR" sz="1400" dirty="0"/>
                        <a:t>cd </a:t>
                      </a:r>
                      <a:r>
                        <a:rPr lang="tr-TR" sz="1400" dirty="0" err="1"/>
                        <a:t>sr</a:t>
                      </a:r>
                      <a:endParaRPr lang="tr-TR" sz="1400" dirty="0"/>
                    </a:p>
                  </a:txBody>
                  <a:tcPr>
                    <a:solidFill>
                      <a:schemeClr val="accent5">
                        <a:lumMod val="20000"/>
                        <a:lumOff val="80000"/>
                      </a:schemeClr>
                    </a:solidFill>
                  </a:tcPr>
                </a:tc>
                <a:extLst>
                  <a:ext uri="{0D108BD9-81ED-4DB2-BD59-A6C34878D82A}">
                    <a16:rowId xmlns:a16="http://schemas.microsoft.com/office/drawing/2014/main" val="10012"/>
                  </a:ext>
                </a:extLst>
              </a:tr>
              <a:tr h="338725">
                <a:tc>
                  <a:txBody>
                    <a:bodyPr/>
                    <a:lstStyle/>
                    <a:p>
                      <a:r>
                        <a:rPr lang="tr-TR" sz="1400" dirty="0"/>
                        <a:t>Işık akı yoğunluğu</a:t>
                      </a:r>
                    </a:p>
                  </a:txBody>
                  <a:tcPr>
                    <a:solidFill>
                      <a:schemeClr val="accent5">
                        <a:lumMod val="20000"/>
                        <a:lumOff val="80000"/>
                      </a:schemeClr>
                    </a:solidFill>
                  </a:tcPr>
                </a:tc>
                <a:tc>
                  <a:txBody>
                    <a:bodyPr/>
                    <a:lstStyle/>
                    <a:p>
                      <a:r>
                        <a:rPr lang="tr-TR" sz="1400" dirty="0" err="1"/>
                        <a:t>Lux</a:t>
                      </a:r>
                      <a:endParaRPr lang="tr-TR" sz="1400" dirty="0"/>
                    </a:p>
                  </a:txBody>
                  <a:tcPr>
                    <a:solidFill>
                      <a:schemeClr val="accent5">
                        <a:lumMod val="20000"/>
                        <a:lumOff val="80000"/>
                      </a:schemeClr>
                    </a:solidFill>
                  </a:tcPr>
                </a:tc>
                <a:tc>
                  <a:txBody>
                    <a:bodyPr/>
                    <a:lstStyle/>
                    <a:p>
                      <a:r>
                        <a:rPr lang="tr-TR" sz="1400" dirty="0"/>
                        <a:t>lx</a:t>
                      </a:r>
                    </a:p>
                  </a:txBody>
                  <a:tcPr>
                    <a:solidFill>
                      <a:schemeClr val="accent5">
                        <a:lumMod val="20000"/>
                        <a:lumOff val="80000"/>
                      </a:schemeClr>
                    </a:solidFill>
                  </a:tcPr>
                </a:tc>
                <a:tc>
                  <a:txBody>
                    <a:bodyPr/>
                    <a:lstStyle/>
                    <a:p>
                      <a:r>
                        <a:rPr lang="tr-TR" sz="1400" dirty="0" err="1"/>
                        <a:t>lm</a:t>
                      </a:r>
                      <a:r>
                        <a:rPr lang="tr-TR" sz="1400" dirty="0"/>
                        <a:t>/m²</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cd </a:t>
                      </a:r>
                      <a:r>
                        <a:rPr lang="tr-TR" sz="1400" baseline="0" dirty="0" err="1"/>
                        <a:t>sr</a:t>
                      </a:r>
                      <a:endParaRPr lang="tr-TR" sz="1400" dirty="0"/>
                    </a:p>
                  </a:txBody>
                  <a:tcPr>
                    <a:solidFill>
                      <a:schemeClr val="accent5">
                        <a:lumMod val="20000"/>
                        <a:lumOff val="80000"/>
                      </a:schemeClr>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71523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1919536" y="188642"/>
          <a:ext cx="7920880" cy="6570357"/>
        </p:xfrm>
        <a:graphic>
          <a:graphicData uri="http://schemas.openxmlformats.org/drawingml/2006/table">
            <a:tbl>
              <a:tblPr firstRow="1" bandRow="1">
                <a:tableStyleId>{5C22544A-7EE6-4342-B048-85BDC9FD1C3A}</a:tableStyleId>
              </a:tblPr>
              <a:tblGrid>
                <a:gridCol w="2516915">
                  <a:extLst>
                    <a:ext uri="{9D8B030D-6E8A-4147-A177-3AD203B41FA5}">
                      <a16:colId xmlns:a16="http://schemas.microsoft.com/office/drawing/2014/main" val="20000"/>
                    </a:ext>
                  </a:extLst>
                </a:gridCol>
                <a:gridCol w="2294834">
                  <a:extLst>
                    <a:ext uri="{9D8B030D-6E8A-4147-A177-3AD203B41FA5}">
                      <a16:colId xmlns:a16="http://schemas.microsoft.com/office/drawing/2014/main" val="20001"/>
                    </a:ext>
                  </a:extLst>
                </a:gridCol>
                <a:gridCol w="1406511">
                  <a:extLst>
                    <a:ext uri="{9D8B030D-6E8A-4147-A177-3AD203B41FA5}">
                      <a16:colId xmlns:a16="http://schemas.microsoft.com/office/drawing/2014/main" val="20002"/>
                    </a:ext>
                  </a:extLst>
                </a:gridCol>
                <a:gridCol w="1702620">
                  <a:extLst>
                    <a:ext uri="{9D8B030D-6E8A-4147-A177-3AD203B41FA5}">
                      <a16:colId xmlns:a16="http://schemas.microsoft.com/office/drawing/2014/main" val="20003"/>
                    </a:ext>
                  </a:extLst>
                </a:gridCol>
              </a:tblGrid>
              <a:tr h="849733">
                <a:tc>
                  <a:txBody>
                    <a:bodyPr/>
                    <a:lstStyle/>
                    <a:p>
                      <a:r>
                        <a:rPr lang="tr-TR" sz="1400" dirty="0"/>
                        <a:t>Nicelik </a:t>
                      </a:r>
                    </a:p>
                  </a:txBody>
                  <a:tcPr>
                    <a:solidFill>
                      <a:schemeClr val="accent5">
                        <a:lumMod val="40000"/>
                        <a:lumOff val="60000"/>
                      </a:schemeClr>
                    </a:solidFill>
                  </a:tcPr>
                </a:tc>
                <a:tc>
                  <a:txBody>
                    <a:bodyPr/>
                    <a:lstStyle/>
                    <a:p>
                      <a:r>
                        <a:rPr lang="tr-TR" sz="1400" dirty="0"/>
                        <a:t>İsim </a:t>
                      </a:r>
                    </a:p>
                  </a:txBody>
                  <a:tcPr>
                    <a:solidFill>
                      <a:schemeClr val="accent5">
                        <a:lumMod val="40000"/>
                        <a:lumOff val="60000"/>
                      </a:schemeClr>
                    </a:solidFill>
                  </a:tcPr>
                </a:tc>
                <a:tc>
                  <a:txBody>
                    <a:bodyPr/>
                    <a:lstStyle/>
                    <a:p>
                      <a:r>
                        <a:rPr lang="tr-TR" sz="1400" dirty="0"/>
                        <a:t>Sembol </a:t>
                      </a:r>
                    </a:p>
                  </a:txBody>
                  <a:tcPr>
                    <a:solidFill>
                      <a:schemeClr val="accent5">
                        <a:lumMod val="40000"/>
                        <a:lumOff val="60000"/>
                      </a:schemeClr>
                    </a:solidFill>
                  </a:tcPr>
                </a:tc>
                <a:tc>
                  <a:txBody>
                    <a:bodyPr/>
                    <a:lstStyle/>
                    <a:p>
                      <a:r>
                        <a:rPr lang="tr-TR" sz="1400" dirty="0"/>
                        <a:t>SI esas</a:t>
                      </a:r>
                      <a:r>
                        <a:rPr lang="tr-TR" sz="1400" baseline="0" dirty="0"/>
                        <a:t> alınan birimle cinsinden ifade</a:t>
                      </a:r>
                      <a:endParaRPr lang="tr-TR" sz="1400" dirty="0"/>
                    </a:p>
                  </a:txBody>
                  <a:tcPr>
                    <a:solidFill>
                      <a:schemeClr val="accent5">
                        <a:lumMod val="40000"/>
                        <a:lumOff val="60000"/>
                      </a:schemeClr>
                    </a:solidFill>
                  </a:tcPr>
                </a:tc>
                <a:extLst>
                  <a:ext uri="{0D108BD9-81ED-4DB2-BD59-A6C34878D82A}">
                    <a16:rowId xmlns:a16="http://schemas.microsoft.com/office/drawing/2014/main" val="10000"/>
                  </a:ext>
                </a:extLst>
              </a:tr>
              <a:tr h="373784">
                <a:tc>
                  <a:txBody>
                    <a:bodyPr/>
                    <a:lstStyle/>
                    <a:p>
                      <a:r>
                        <a:rPr lang="tr-TR" sz="1400" dirty="0"/>
                        <a:t>Dinamik </a:t>
                      </a:r>
                      <a:r>
                        <a:rPr lang="tr-TR" sz="1400" dirty="0" err="1"/>
                        <a:t>vizkozite</a:t>
                      </a:r>
                      <a:endParaRPr lang="tr-TR" sz="1400" dirty="0"/>
                    </a:p>
                  </a:txBody>
                  <a:tcPr>
                    <a:solidFill>
                      <a:schemeClr val="accent5">
                        <a:lumMod val="20000"/>
                        <a:lumOff val="80000"/>
                      </a:schemeClr>
                    </a:solidFill>
                  </a:tcPr>
                </a:tc>
                <a:tc>
                  <a:txBody>
                    <a:bodyPr/>
                    <a:lstStyle/>
                    <a:p>
                      <a:r>
                        <a:rPr lang="tr-TR" sz="1400" dirty="0"/>
                        <a:t>Pascal saniye</a:t>
                      </a:r>
                    </a:p>
                  </a:txBody>
                  <a:tcPr>
                    <a:solidFill>
                      <a:schemeClr val="accent5">
                        <a:lumMod val="20000"/>
                        <a:lumOff val="80000"/>
                      </a:schemeClr>
                    </a:solidFill>
                  </a:tcPr>
                </a:tc>
                <a:tc>
                  <a:txBody>
                    <a:bodyPr/>
                    <a:lstStyle/>
                    <a:p>
                      <a:r>
                        <a:rPr lang="tr-TR" sz="1400" dirty="0" err="1"/>
                        <a:t>Pa</a:t>
                      </a:r>
                      <a:r>
                        <a:rPr lang="tr-TR" sz="1400" dirty="0"/>
                        <a:t> s</a:t>
                      </a:r>
                    </a:p>
                  </a:txBody>
                  <a:tcPr>
                    <a:solidFill>
                      <a:schemeClr val="accent5">
                        <a:lumMod val="20000"/>
                        <a:lumOff val="80000"/>
                      </a:schemeClr>
                    </a:solidFill>
                  </a:tcPr>
                </a:tc>
                <a:tc>
                  <a:txBody>
                    <a:bodyPr/>
                    <a:lstStyle/>
                    <a:p>
                      <a:r>
                        <a:rPr lang="tr-TR" sz="1400" dirty="0"/>
                        <a:t>m</a:t>
                      </a:r>
                      <a:r>
                        <a:rPr lang="tr-TR" sz="1400" baseline="30000" dirty="0"/>
                        <a:t>-1</a:t>
                      </a:r>
                      <a:r>
                        <a:rPr lang="tr-TR" sz="1400" baseline="0" dirty="0"/>
                        <a:t> kg s</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1"/>
                  </a:ext>
                </a:extLst>
              </a:tr>
              <a:tr h="373784">
                <a:tc>
                  <a:txBody>
                    <a:bodyPr/>
                    <a:lstStyle/>
                    <a:p>
                      <a:r>
                        <a:rPr lang="tr-TR" sz="1400" dirty="0"/>
                        <a:t>Kuvvet momenti</a:t>
                      </a:r>
                    </a:p>
                  </a:txBody>
                  <a:tcPr>
                    <a:solidFill>
                      <a:schemeClr val="accent5">
                        <a:lumMod val="20000"/>
                        <a:lumOff val="80000"/>
                      </a:schemeClr>
                    </a:solidFill>
                  </a:tcPr>
                </a:tc>
                <a:tc>
                  <a:txBody>
                    <a:bodyPr/>
                    <a:lstStyle/>
                    <a:p>
                      <a:r>
                        <a:rPr lang="tr-TR" sz="1400" dirty="0"/>
                        <a:t>Newton metre</a:t>
                      </a:r>
                    </a:p>
                  </a:txBody>
                  <a:tcPr>
                    <a:solidFill>
                      <a:schemeClr val="accent5">
                        <a:lumMod val="20000"/>
                        <a:lumOff val="80000"/>
                      </a:schemeClr>
                    </a:solidFill>
                  </a:tcPr>
                </a:tc>
                <a:tc>
                  <a:txBody>
                    <a:bodyPr/>
                    <a:lstStyle/>
                    <a:p>
                      <a:r>
                        <a:rPr lang="tr-TR" sz="1400" dirty="0"/>
                        <a:t>N m</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kg s </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2"/>
                  </a:ext>
                </a:extLst>
              </a:tr>
              <a:tr h="621632">
                <a:tc>
                  <a:txBody>
                    <a:bodyPr/>
                    <a:lstStyle/>
                    <a:p>
                      <a:r>
                        <a:rPr lang="tr-TR" sz="1400" dirty="0"/>
                        <a:t>Yüzey gerilimi</a:t>
                      </a:r>
                    </a:p>
                  </a:txBody>
                  <a:tcPr>
                    <a:solidFill>
                      <a:schemeClr val="accent5">
                        <a:lumMod val="20000"/>
                        <a:lumOff val="80000"/>
                      </a:schemeClr>
                    </a:solidFill>
                  </a:tcPr>
                </a:tc>
                <a:tc>
                  <a:txBody>
                    <a:bodyPr/>
                    <a:lstStyle/>
                    <a:p>
                      <a:r>
                        <a:rPr lang="tr-TR" sz="1400" dirty="0"/>
                        <a:t>Birim metre başına </a:t>
                      </a:r>
                      <a:r>
                        <a:rPr lang="tr-TR" sz="1400" dirty="0" err="1"/>
                        <a:t>newton</a:t>
                      </a:r>
                      <a:endParaRPr lang="tr-TR" sz="1400" dirty="0"/>
                    </a:p>
                  </a:txBody>
                  <a:tcPr>
                    <a:solidFill>
                      <a:schemeClr val="accent5">
                        <a:lumMod val="20000"/>
                        <a:lumOff val="80000"/>
                      </a:schemeClr>
                    </a:solidFill>
                  </a:tcPr>
                </a:tc>
                <a:tc>
                  <a:txBody>
                    <a:bodyPr/>
                    <a:lstStyle/>
                    <a:p>
                      <a:r>
                        <a:rPr lang="tr-TR" sz="1400" dirty="0"/>
                        <a:t>N / m</a:t>
                      </a:r>
                    </a:p>
                  </a:txBody>
                  <a:tcPr>
                    <a:solidFill>
                      <a:schemeClr val="accent5">
                        <a:lumMod val="20000"/>
                        <a:lumOff val="80000"/>
                      </a:schemeClr>
                    </a:solidFill>
                  </a:tcPr>
                </a:tc>
                <a:tc>
                  <a:txBody>
                    <a:bodyPr/>
                    <a:lstStyle/>
                    <a:p>
                      <a:r>
                        <a:rPr lang="tr-TR" sz="1400" dirty="0"/>
                        <a:t>Kg s</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03"/>
                  </a:ext>
                </a:extLst>
              </a:tr>
              <a:tr h="621632">
                <a:tc>
                  <a:txBody>
                    <a:bodyPr/>
                    <a:lstStyle/>
                    <a:p>
                      <a:r>
                        <a:rPr lang="tr-TR" sz="1400" dirty="0"/>
                        <a:t>Isıl kapasite, </a:t>
                      </a:r>
                      <a:r>
                        <a:rPr lang="tr-TR" sz="1400" dirty="0" err="1"/>
                        <a:t>entropi</a:t>
                      </a:r>
                      <a:endParaRPr lang="tr-TR" sz="1400" dirty="0"/>
                    </a:p>
                  </a:txBody>
                  <a:tcPr>
                    <a:solidFill>
                      <a:schemeClr val="accent5">
                        <a:lumMod val="20000"/>
                        <a:lumOff val="80000"/>
                      </a:schemeClr>
                    </a:solidFill>
                  </a:tcPr>
                </a:tc>
                <a:tc>
                  <a:txBody>
                    <a:bodyPr/>
                    <a:lstStyle/>
                    <a:p>
                      <a:r>
                        <a:rPr lang="tr-TR" sz="1400" dirty="0"/>
                        <a:t>Birim </a:t>
                      </a:r>
                      <a:r>
                        <a:rPr lang="tr-TR" sz="1400" dirty="0" err="1"/>
                        <a:t>kelvin</a:t>
                      </a:r>
                      <a:r>
                        <a:rPr lang="tr-TR" sz="1400" dirty="0"/>
                        <a:t> başına </a:t>
                      </a:r>
                      <a:r>
                        <a:rPr lang="tr-TR" sz="1400" dirty="0" err="1"/>
                        <a:t>joule</a:t>
                      </a:r>
                      <a:endParaRPr lang="tr-TR" sz="1400" dirty="0"/>
                    </a:p>
                  </a:txBody>
                  <a:tcPr>
                    <a:solidFill>
                      <a:schemeClr val="accent5">
                        <a:lumMod val="20000"/>
                        <a:lumOff val="80000"/>
                      </a:schemeClr>
                    </a:solidFill>
                  </a:tcPr>
                </a:tc>
                <a:tc>
                  <a:txBody>
                    <a:bodyPr/>
                    <a:lstStyle/>
                    <a:p>
                      <a:r>
                        <a:rPr lang="tr-TR" sz="1400" dirty="0"/>
                        <a:t>J/K</a:t>
                      </a:r>
                    </a:p>
                  </a:txBody>
                  <a:tcPr>
                    <a:solidFill>
                      <a:schemeClr val="accent5">
                        <a:lumMod val="20000"/>
                        <a:lumOff val="80000"/>
                      </a:schemeClr>
                    </a:solidFill>
                  </a:tcPr>
                </a:tc>
                <a:tc>
                  <a:txBody>
                    <a:bodyPr/>
                    <a:lstStyle/>
                    <a:p>
                      <a:r>
                        <a:rPr lang="tr-TR" sz="1400" baseline="0" dirty="0"/>
                        <a:t>m</a:t>
                      </a:r>
                      <a:r>
                        <a:rPr lang="tr-TR" sz="1400" baseline="30000" dirty="0"/>
                        <a:t>2</a:t>
                      </a:r>
                      <a:r>
                        <a:rPr lang="tr-TR" sz="1400" baseline="0" dirty="0"/>
                        <a:t> kg s</a:t>
                      </a:r>
                      <a:r>
                        <a:rPr lang="tr-TR" sz="1400" baseline="30000" dirty="0"/>
                        <a:t>-2 </a:t>
                      </a:r>
                      <a:r>
                        <a:rPr lang="tr-TR" sz="1400" baseline="0" dirty="0"/>
                        <a:t> K</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4"/>
                  </a:ext>
                </a:extLst>
              </a:tr>
              <a:tr h="621632">
                <a:tc>
                  <a:txBody>
                    <a:bodyPr/>
                    <a:lstStyle/>
                    <a:p>
                      <a:r>
                        <a:rPr lang="tr-TR" sz="1400" dirty="0"/>
                        <a:t>Özgül</a:t>
                      </a:r>
                      <a:r>
                        <a:rPr lang="tr-TR" sz="1400" baseline="0" dirty="0"/>
                        <a:t> enerji </a:t>
                      </a:r>
                      <a:endParaRPr lang="tr-TR" sz="1400" dirty="0"/>
                    </a:p>
                  </a:txBody>
                  <a:tcPr>
                    <a:solidFill>
                      <a:schemeClr val="accent5">
                        <a:lumMod val="20000"/>
                        <a:lumOff val="80000"/>
                      </a:schemeClr>
                    </a:solidFill>
                  </a:tcPr>
                </a:tc>
                <a:tc>
                  <a:txBody>
                    <a:bodyPr/>
                    <a:lstStyle/>
                    <a:p>
                      <a:r>
                        <a:rPr lang="tr-TR" sz="1400" dirty="0"/>
                        <a:t>Birim kilogram başına </a:t>
                      </a:r>
                      <a:r>
                        <a:rPr lang="tr-TR" sz="1400" dirty="0" err="1"/>
                        <a:t>joule</a:t>
                      </a:r>
                      <a:r>
                        <a:rPr lang="tr-TR" sz="1400" dirty="0"/>
                        <a:t> </a:t>
                      </a:r>
                    </a:p>
                  </a:txBody>
                  <a:tcPr>
                    <a:solidFill>
                      <a:schemeClr val="accent5">
                        <a:lumMod val="20000"/>
                        <a:lumOff val="80000"/>
                      </a:schemeClr>
                    </a:solidFill>
                  </a:tcPr>
                </a:tc>
                <a:tc>
                  <a:txBody>
                    <a:bodyPr/>
                    <a:lstStyle/>
                    <a:p>
                      <a:r>
                        <a:rPr lang="tr-TR" sz="1400" dirty="0"/>
                        <a:t>J/kg</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s</a:t>
                      </a:r>
                      <a:r>
                        <a:rPr lang="tr-TR" sz="1400" baseline="30000" dirty="0"/>
                        <a:t>-2</a:t>
                      </a:r>
                      <a:r>
                        <a:rPr lang="tr-TR" sz="1400" baseline="0" dirty="0"/>
                        <a:t> </a:t>
                      </a:r>
                      <a:endParaRPr lang="tr-TR" sz="1400" dirty="0"/>
                    </a:p>
                  </a:txBody>
                  <a:tcPr>
                    <a:solidFill>
                      <a:schemeClr val="accent5">
                        <a:lumMod val="20000"/>
                        <a:lumOff val="80000"/>
                      </a:schemeClr>
                    </a:solidFill>
                  </a:tcPr>
                </a:tc>
                <a:extLst>
                  <a:ext uri="{0D108BD9-81ED-4DB2-BD59-A6C34878D82A}">
                    <a16:rowId xmlns:a16="http://schemas.microsoft.com/office/drawing/2014/main" val="10005"/>
                  </a:ext>
                </a:extLst>
              </a:tr>
              <a:tr h="621632">
                <a:tc>
                  <a:txBody>
                    <a:bodyPr/>
                    <a:lstStyle/>
                    <a:p>
                      <a:r>
                        <a:rPr lang="tr-TR" sz="1400" dirty="0"/>
                        <a:t>Isıl</a:t>
                      </a:r>
                      <a:r>
                        <a:rPr lang="tr-TR" sz="1400" baseline="0" dirty="0"/>
                        <a:t> iletkenlik</a:t>
                      </a:r>
                      <a:endParaRPr lang="tr-TR" sz="1400" dirty="0"/>
                    </a:p>
                  </a:txBody>
                  <a:tcPr>
                    <a:solidFill>
                      <a:schemeClr val="accent5">
                        <a:lumMod val="20000"/>
                        <a:lumOff val="80000"/>
                      </a:schemeClr>
                    </a:solidFill>
                  </a:tcPr>
                </a:tc>
                <a:tc>
                  <a:txBody>
                    <a:bodyPr/>
                    <a:lstStyle/>
                    <a:p>
                      <a:r>
                        <a:rPr lang="tr-TR" sz="1400" dirty="0"/>
                        <a:t>Birim metre </a:t>
                      </a:r>
                      <a:r>
                        <a:rPr lang="tr-TR" sz="1400" dirty="0" err="1"/>
                        <a:t>kelvin</a:t>
                      </a:r>
                      <a:r>
                        <a:rPr lang="tr-TR" sz="1400" dirty="0"/>
                        <a:t> başına </a:t>
                      </a:r>
                      <a:r>
                        <a:rPr lang="tr-TR" sz="1400" dirty="0" err="1"/>
                        <a:t>watt</a:t>
                      </a:r>
                      <a:endParaRPr lang="tr-TR" sz="1400" dirty="0"/>
                    </a:p>
                  </a:txBody>
                  <a:tcPr>
                    <a:solidFill>
                      <a:schemeClr val="accent5">
                        <a:lumMod val="20000"/>
                        <a:lumOff val="80000"/>
                      </a:schemeClr>
                    </a:solidFill>
                  </a:tcPr>
                </a:tc>
                <a:tc>
                  <a:txBody>
                    <a:bodyPr/>
                    <a:lstStyle/>
                    <a:p>
                      <a:r>
                        <a:rPr lang="tr-TR" sz="1400" dirty="0"/>
                        <a:t>W/(</a:t>
                      </a:r>
                      <a:r>
                        <a:rPr lang="tr-TR" sz="1400" dirty="0" err="1"/>
                        <a:t>m.K</a:t>
                      </a:r>
                      <a:r>
                        <a:rPr lang="tr-TR" sz="1400" dirty="0"/>
                        <a:t>).m</a:t>
                      </a:r>
                    </a:p>
                  </a:txBody>
                  <a:tcPr>
                    <a:solidFill>
                      <a:schemeClr val="accent5">
                        <a:lumMod val="20000"/>
                        <a:lumOff val="80000"/>
                      </a:schemeClr>
                    </a:solidFill>
                  </a:tcPr>
                </a:tc>
                <a:tc>
                  <a:txBody>
                    <a:bodyPr/>
                    <a:lstStyle/>
                    <a:p>
                      <a:r>
                        <a:rPr lang="tr-TR" sz="1400" dirty="0"/>
                        <a:t>m kg s</a:t>
                      </a:r>
                      <a:r>
                        <a:rPr lang="tr-TR" sz="1400" baseline="30000" dirty="0"/>
                        <a:t>-3</a:t>
                      </a:r>
                      <a:r>
                        <a:rPr lang="tr-TR" sz="1400" baseline="0" dirty="0"/>
                        <a:t> K</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6"/>
                  </a:ext>
                </a:extLst>
              </a:tr>
              <a:tr h="621632">
                <a:tc>
                  <a:txBody>
                    <a:bodyPr/>
                    <a:lstStyle/>
                    <a:p>
                      <a:r>
                        <a:rPr lang="tr-TR" sz="1400" dirty="0"/>
                        <a:t>Enerji yoğunluğu</a:t>
                      </a:r>
                    </a:p>
                  </a:txBody>
                  <a:tcPr>
                    <a:solidFill>
                      <a:schemeClr val="accent5">
                        <a:lumMod val="20000"/>
                        <a:lumOff val="80000"/>
                      </a:schemeClr>
                    </a:solidFill>
                  </a:tcPr>
                </a:tc>
                <a:tc>
                  <a:txBody>
                    <a:bodyPr/>
                    <a:lstStyle/>
                    <a:p>
                      <a:r>
                        <a:rPr lang="tr-TR" sz="1400" dirty="0"/>
                        <a:t>Birim metre küp başına </a:t>
                      </a:r>
                      <a:r>
                        <a:rPr lang="tr-TR" sz="1400" dirty="0" err="1"/>
                        <a:t>joule</a:t>
                      </a:r>
                      <a:endParaRPr lang="tr-TR" sz="1400" dirty="0"/>
                    </a:p>
                  </a:txBody>
                  <a:tcPr>
                    <a:solidFill>
                      <a:schemeClr val="accent5">
                        <a:lumMod val="20000"/>
                        <a:lumOff val="80000"/>
                      </a:schemeClr>
                    </a:solidFill>
                  </a:tcPr>
                </a:tc>
                <a:tc>
                  <a:txBody>
                    <a:bodyPr/>
                    <a:lstStyle/>
                    <a:p>
                      <a:r>
                        <a:rPr lang="tr-TR" sz="1400" dirty="0"/>
                        <a:t>J/</a:t>
                      </a:r>
                    </a:p>
                  </a:txBody>
                  <a:tcPr>
                    <a:solidFill>
                      <a:schemeClr val="accent5">
                        <a:lumMod val="20000"/>
                        <a:lumOff val="80000"/>
                      </a:schemeClr>
                    </a:solidFill>
                  </a:tcPr>
                </a:tc>
                <a:tc>
                  <a:txBody>
                    <a:bodyPr/>
                    <a:lstStyle/>
                    <a:p>
                      <a:r>
                        <a:rPr lang="tr-TR" sz="1400" dirty="0"/>
                        <a:t>m</a:t>
                      </a:r>
                      <a:r>
                        <a:rPr lang="tr-TR" sz="1400" baseline="30000" dirty="0"/>
                        <a:t>-1</a:t>
                      </a:r>
                      <a:r>
                        <a:rPr lang="tr-TR" sz="1400" baseline="0" dirty="0"/>
                        <a:t> kg s</a:t>
                      </a:r>
                      <a:r>
                        <a:rPr lang="tr-TR" sz="1400" baseline="30000" dirty="0"/>
                        <a:t>-2</a:t>
                      </a:r>
                      <a:endParaRPr lang="tr-TR" sz="1400" dirty="0"/>
                    </a:p>
                  </a:txBody>
                  <a:tcPr>
                    <a:solidFill>
                      <a:schemeClr val="accent5">
                        <a:lumMod val="20000"/>
                        <a:lumOff val="80000"/>
                      </a:schemeClr>
                    </a:solidFill>
                  </a:tcPr>
                </a:tc>
                <a:extLst>
                  <a:ext uri="{0D108BD9-81ED-4DB2-BD59-A6C34878D82A}">
                    <a16:rowId xmlns:a16="http://schemas.microsoft.com/office/drawing/2014/main" val="10007"/>
                  </a:ext>
                </a:extLst>
              </a:tr>
              <a:tr h="621632">
                <a:tc>
                  <a:txBody>
                    <a:bodyPr/>
                    <a:lstStyle/>
                    <a:p>
                      <a:r>
                        <a:rPr lang="tr-TR" sz="1400" dirty="0"/>
                        <a:t>Elektrik alan şiddeti </a:t>
                      </a:r>
                    </a:p>
                  </a:txBody>
                  <a:tcPr>
                    <a:solidFill>
                      <a:schemeClr val="accent5">
                        <a:lumMod val="20000"/>
                        <a:lumOff val="80000"/>
                      </a:schemeClr>
                    </a:solidFill>
                  </a:tcPr>
                </a:tc>
                <a:tc>
                  <a:txBody>
                    <a:bodyPr/>
                    <a:lstStyle/>
                    <a:p>
                      <a:r>
                        <a:rPr lang="tr-TR" sz="1400" dirty="0"/>
                        <a:t>Birim metre başına volt</a:t>
                      </a:r>
                    </a:p>
                  </a:txBody>
                  <a:tcPr>
                    <a:solidFill>
                      <a:schemeClr val="accent5">
                        <a:lumMod val="20000"/>
                        <a:lumOff val="80000"/>
                      </a:schemeClr>
                    </a:solidFill>
                  </a:tcPr>
                </a:tc>
                <a:tc>
                  <a:txBody>
                    <a:bodyPr/>
                    <a:lstStyle/>
                    <a:p>
                      <a:r>
                        <a:rPr lang="tr-TR" sz="1400" dirty="0"/>
                        <a:t>V/m</a:t>
                      </a:r>
                    </a:p>
                  </a:txBody>
                  <a:tcPr>
                    <a:solidFill>
                      <a:schemeClr val="accent5">
                        <a:lumMod val="20000"/>
                        <a:lumOff val="80000"/>
                      </a:schemeClr>
                    </a:solidFill>
                  </a:tcPr>
                </a:tc>
                <a:tc>
                  <a:txBody>
                    <a:bodyPr/>
                    <a:lstStyle/>
                    <a:p>
                      <a:r>
                        <a:rPr lang="tr-TR" sz="1400" dirty="0"/>
                        <a:t>m kg s</a:t>
                      </a:r>
                      <a:r>
                        <a:rPr lang="tr-TR" sz="1400" baseline="30000" dirty="0"/>
                        <a:t>-3</a:t>
                      </a:r>
                      <a:r>
                        <a:rPr lang="tr-TR" sz="1400" baseline="0" dirty="0"/>
                        <a:t> A</a:t>
                      </a:r>
                      <a:r>
                        <a:rPr lang="tr-TR" sz="1400" baseline="30000" dirty="0"/>
                        <a:t>-1</a:t>
                      </a:r>
                      <a:endParaRPr lang="tr-TR" sz="1400" dirty="0"/>
                    </a:p>
                  </a:txBody>
                  <a:tcPr>
                    <a:solidFill>
                      <a:schemeClr val="accent5">
                        <a:lumMod val="20000"/>
                        <a:lumOff val="80000"/>
                      </a:schemeClr>
                    </a:solidFill>
                  </a:tcPr>
                </a:tc>
                <a:extLst>
                  <a:ext uri="{0D108BD9-81ED-4DB2-BD59-A6C34878D82A}">
                    <a16:rowId xmlns:a16="http://schemas.microsoft.com/office/drawing/2014/main" val="10008"/>
                  </a:ext>
                </a:extLst>
              </a:tr>
              <a:tr h="621632">
                <a:tc>
                  <a:txBody>
                    <a:bodyPr/>
                    <a:lstStyle/>
                    <a:p>
                      <a:r>
                        <a:rPr lang="tr-TR" sz="1400" dirty="0"/>
                        <a:t>Elektrik yük yoğunluğu </a:t>
                      </a:r>
                    </a:p>
                  </a:txBody>
                  <a:tcPr>
                    <a:solidFill>
                      <a:schemeClr val="accent5">
                        <a:lumMod val="20000"/>
                        <a:lumOff val="80000"/>
                      </a:schemeClr>
                    </a:solidFill>
                  </a:tcPr>
                </a:tc>
                <a:tc>
                  <a:txBody>
                    <a:bodyPr/>
                    <a:lstStyle/>
                    <a:p>
                      <a:r>
                        <a:rPr lang="tr-TR" sz="1400" dirty="0"/>
                        <a:t>Birim</a:t>
                      </a:r>
                      <a:r>
                        <a:rPr lang="tr-TR" sz="1400" baseline="0" dirty="0"/>
                        <a:t> metre küp başına </a:t>
                      </a:r>
                      <a:r>
                        <a:rPr lang="tr-TR" sz="1400" baseline="0" dirty="0" err="1"/>
                        <a:t>coulomb</a:t>
                      </a:r>
                      <a:endParaRPr lang="tr-TR" sz="1400" dirty="0"/>
                    </a:p>
                  </a:txBody>
                  <a:tcPr>
                    <a:solidFill>
                      <a:schemeClr val="accent5">
                        <a:lumMod val="20000"/>
                        <a:lumOff val="80000"/>
                      </a:schemeClr>
                    </a:solidFill>
                  </a:tcPr>
                </a:tc>
                <a:tc>
                  <a:txBody>
                    <a:bodyPr/>
                    <a:lstStyle/>
                    <a:p>
                      <a:r>
                        <a:rPr lang="tr-TR" sz="1400" dirty="0"/>
                        <a:t>C/m</a:t>
                      </a:r>
                    </a:p>
                  </a:txBody>
                  <a:tcPr>
                    <a:solidFill>
                      <a:schemeClr val="accent5">
                        <a:lumMod val="20000"/>
                        <a:lumOff val="80000"/>
                      </a:schemeClr>
                    </a:solidFill>
                  </a:tcPr>
                </a:tc>
                <a:tc>
                  <a:txBody>
                    <a:bodyPr/>
                    <a:lstStyle/>
                    <a:p>
                      <a:r>
                        <a:rPr lang="tr-TR" sz="1400" dirty="0"/>
                        <a:t>m</a:t>
                      </a:r>
                      <a:r>
                        <a:rPr lang="tr-TR" sz="1400" baseline="30000" dirty="0"/>
                        <a:t>-3</a:t>
                      </a:r>
                      <a:r>
                        <a:rPr lang="tr-TR" sz="1400" baseline="0" dirty="0"/>
                        <a:t> s A</a:t>
                      </a:r>
                      <a:endParaRPr lang="tr-TR" sz="1400" dirty="0"/>
                    </a:p>
                  </a:txBody>
                  <a:tcPr>
                    <a:solidFill>
                      <a:schemeClr val="accent5">
                        <a:lumMod val="20000"/>
                        <a:lumOff val="80000"/>
                      </a:schemeClr>
                    </a:solidFill>
                  </a:tcPr>
                </a:tc>
                <a:extLst>
                  <a:ext uri="{0D108BD9-81ED-4DB2-BD59-A6C34878D82A}">
                    <a16:rowId xmlns:a16="http://schemas.microsoft.com/office/drawing/2014/main" val="10009"/>
                  </a:ext>
                </a:extLst>
              </a:tr>
              <a:tr h="621632">
                <a:tc>
                  <a:txBody>
                    <a:bodyPr/>
                    <a:lstStyle/>
                    <a:p>
                      <a:r>
                        <a:rPr lang="tr-TR" sz="1400" dirty="0"/>
                        <a:t>Elektrik akısı yoğunluğu </a:t>
                      </a:r>
                    </a:p>
                  </a:txBody>
                  <a:tcPr>
                    <a:solidFill>
                      <a:schemeClr val="accent5">
                        <a:lumMod val="20000"/>
                        <a:lumOff val="80000"/>
                      </a:schemeClr>
                    </a:solidFill>
                  </a:tcPr>
                </a:tc>
                <a:tc>
                  <a:txBody>
                    <a:bodyPr/>
                    <a:lstStyle/>
                    <a:p>
                      <a:r>
                        <a:rPr lang="tr-TR" sz="1400" dirty="0"/>
                        <a:t>Birim metre kare başına </a:t>
                      </a:r>
                      <a:r>
                        <a:rPr lang="tr-TR" sz="1400" dirty="0" err="1"/>
                        <a:t>coulomb</a:t>
                      </a:r>
                      <a:endParaRPr lang="tr-TR" sz="1400" dirty="0"/>
                    </a:p>
                  </a:txBody>
                  <a:tcPr>
                    <a:solidFill>
                      <a:schemeClr val="accent5">
                        <a:lumMod val="20000"/>
                        <a:lumOff val="80000"/>
                      </a:schemeClr>
                    </a:solidFill>
                  </a:tcPr>
                </a:tc>
                <a:tc>
                  <a:txBody>
                    <a:bodyPr/>
                    <a:lstStyle/>
                    <a:p>
                      <a:r>
                        <a:rPr lang="tr-TR" sz="1400" dirty="0"/>
                        <a:t>C/m</a:t>
                      </a:r>
                    </a:p>
                  </a:txBody>
                  <a:tcPr>
                    <a:solidFill>
                      <a:schemeClr val="accent5">
                        <a:lumMod val="20000"/>
                        <a:lumOff val="80000"/>
                      </a:schemeClr>
                    </a:solidFill>
                  </a:tcPr>
                </a:tc>
                <a:tc>
                  <a:txBody>
                    <a:bodyPr/>
                    <a:lstStyle/>
                    <a:p>
                      <a:r>
                        <a:rPr lang="tr-TR" sz="1400" dirty="0"/>
                        <a:t>m</a:t>
                      </a:r>
                      <a:r>
                        <a:rPr lang="tr-TR" sz="1400" baseline="30000" dirty="0"/>
                        <a:t>-2</a:t>
                      </a:r>
                      <a:r>
                        <a:rPr lang="tr-TR" sz="1400" baseline="0" dirty="0"/>
                        <a:t> s A</a:t>
                      </a:r>
                      <a:endParaRPr lang="tr-TR" sz="1400" dirty="0"/>
                    </a:p>
                  </a:txBody>
                  <a:tcPr>
                    <a:solidFill>
                      <a:schemeClr val="accent5">
                        <a:lumMod val="20000"/>
                        <a:lumOff val="80000"/>
                      </a:scheme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840932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5600" y="764704"/>
            <a:ext cx="7543800" cy="1951112"/>
          </a:xfrm>
        </p:spPr>
        <p:txBody>
          <a:bodyPr>
            <a:normAutofit fontScale="92500" lnSpcReduction="10000"/>
          </a:bodyPr>
          <a:lstStyle/>
          <a:p>
            <a:pPr marL="0" indent="0" algn="just">
              <a:buNone/>
            </a:pPr>
            <a:r>
              <a:rPr lang="tr-TR" b="1" dirty="0"/>
              <a:t>Yardımcı Birimler</a:t>
            </a:r>
          </a:p>
          <a:p>
            <a:pPr marL="0" indent="0" algn="just">
              <a:buNone/>
            </a:pPr>
            <a:endParaRPr lang="tr-TR" b="1" dirty="0"/>
          </a:p>
          <a:p>
            <a:pPr marL="0" indent="0" algn="just">
              <a:buNone/>
            </a:pPr>
            <a:r>
              <a:rPr lang="tr-TR" dirty="0"/>
              <a:t>Bu sınıftaki birimler, hem temel birim olarak hem de türetilmiş birim olarak ele alınan iki saf geometrik birim içerir. </a:t>
            </a:r>
          </a:p>
        </p:txBody>
      </p:sp>
      <p:graphicFrame>
        <p:nvGraphicFramePr>
          <p:cNvPr id="4" name="Tablo 3"/>
          <p:cNvGraphicFramePr>
            <a:graphicFrameLocks noGrp="1"/>
          </p:cNvGraphicFramePr>
          <p:nvPr/>
        </p:nvGraphicFramePr>
        <p:xfrm>
          <a:off x="2639617" y="3284985"/>
          <a:ext cx="6840759" cy="1728193"/>
        </p:xfrm>
        <a:graphic>
          <a:graphicData uri="http://schemas.openxmlformats.org/drawingml/2006/table">
            <a:tbl>
              <a:tblPr firstRow="1" bandRow="1">
                <a:tableStyleId>{5C22544A-7EE6-4342-B048-85BDC9FD1C3A}</a:tableStyleId>
              </a:tblPr>
              <a:tblGrid>
                <a:gridCol w="2280253">
                  <a:extLst>
                    <a:ext uri="{9D8B030D-6E8A-4147-A177-3AD203B41FA5}">
                      <a16:colId xmlns:a16="http://schemas.microsoft.com/office/drawing/2014/main" val="20000"/>
                    </a:ext>
                  </a:extLst>
                </a:gridCol>
                <a:gridCol w="2280253">
                  <a:extLst>
                    <a:ext uri="{9D8B030D-6E8A-4147-A177-3AD203B41FA5}">
                      <a16:colId xmlns:a16="http://schemas.microsoft.com/office/drawing/2014/main" val="20001"/>
                    </a:ext>
                  </a:extLst>
                </a:gridCol>
                <a:gridCol w="2280253">
                  <a:extLst>
                    <a:ext uri="{9D8B030D-6E8A-4147-A177-3AD203B41FA5}">
                      <a16:colId xmlns:a16="http://schemas.microsoft.com/office/drawing/2014/main" val="20002"/>
                    </a:ext>
                  </a:extLst>
                </a:gridCol>
              </a:tblGrid>
              <a:tr h="857759">
                <a:tc>
                  <a:txBody>
                    <a:bodyPr/>
                    <a:lstStyle/>
                    <a:p>
                      <a:r>
                        <a:rPr lang="tr-TR" dirty="0"/>
                        <a:t>Nicelik </a:t>
                      </a:r>
                    </a:p>
                  </a:txBody>
                  <a:tcPr>
                    <a:solidFill>
                      <a:schemeClr val="accent5">
                        <a:lumMod val="40000"/>
                        <a:lumOff val="60000"/>
                      </a:schemeClr>
                    </a:solidFill>
                  </a:tcPr>
                </a:tc>
                <a:tc>
                  <a:txBody>
                    <a:bodyPr/>
                    <a:lstStyle/>
                    <a:p>
                      <a:r>
                        <a:rPr lang="tr-TR" dirty="0"/>
                        <a:t>İsim </a:t>
                      </a:r>
                    </a:p>
                  </a:txBody>
                  <a:tcPr>
                    <a:solidFill>
                      <a:schemeClr val="accent5">
                        <a:lumMod val="40000"/>
                        <a:lumOff val="60000"/>
                      </a:schemeClr>
                    </a:solidFill>
                  </a:tcPr>
                </a:tc>
                <a:tc>
                  <a:txBody>
                    <a:bodyPr/>
                    <a:lstStyle/>
                    <a:p>
                      <a:r>
                        <a:rPr lang="tr-TR" dirty="0"/>
                        <a:t>Sembol </a:t>
                      </a:r>
                    </a:p>
                  </a:txBody>
                  <a:tcPr>
                    <a:solidFill>
                      <a:schemeClr val="accent5">
                        <a:lumMod val="40000"/>
                        <a:lumOff val="60000"/>
                      </a:schemeClr>
                    </a:solidFill>
                  </a:tcPr>
                </a:tc>
                <a:extLst>
                  <a:ext uri="{0D108BD9-81ED-4DB2-BD59-A6C34878D82A}">
                    <a16:rowId xmlns:a16="http://schemas.microsoft.com/office/drawing/2014/main" val="10000"/>
                  </a:ext>
                </a:extLst>
              </a:tr>
              <a:tr h="435217">
                <a:tc>
                  <a:txBody>
                    <a:bodyPr/>
                    <a:lstStyle/>
                    <a:p>
                      <a:r>
                        <a:rPr lang="tr-TR" dirty="0"/>
                        <a:t>Düzlem açısı</a:t>
                      </a:r>
                    </a:p>
                  </a:txBody>
                  <a:tcPr>
                    <a:solidFill>
                      <a:schemeClr val="accent5">
                        <a:lumMod val="20000"/>
                        <a:lumOff val="80000"/>
                      </a:schemeClr>
                    </a:solidFill>
                  </a:tcPr>
                </a:tc>
                <a:tc>
                  <a:txBody>
                    <a:bodyPr/>
                    <a:lstStyle/>
                    <a:p>
                      <a:r>
                        <a:rPr lang="tr-TR" dirty="0"/>
                        <a:t>radyan</a:t>
                      </a:r>
                    </a:p>
                  </a:txBody>
                  <a:tcPr>
                    <a:solidFill>
                      <a:schemeClr val="accent5">
                        <a:lumMod val="20000"/>
                        <a:lumOff val="80000"/>
                      </a:schemeClr>
                    </a:solidFill>
                  </a:tcPr>
                </a:tc>
                <a:tc>
                  <a:txBody>
                    <a:bodyPr/>
                    <a:lstStyle/>
                    <a:p>
                      <a:r>
                        <a:rPr lang="tr-TR" dirty="0" err="1"/>
                        <a:t>Rad</a:t>
                      </a:r>
                      <a:endParaRPr lang="tr-TR" dirty="0"/>
                    </a:p>
                  </a:txBody>
                  <a:tcPr>
                    <a:solidFill>
                      <a:schemeClr val="accent5">
                        <a:lumMod val="20000"/>
                        <a:lumOff val="80000"/>
                      </a:schemeClr>
                    </a:solidFill>
                  </a:tcPr>
                </a:tc>
                <a:extLst>
                  <a:ext uri="{0D108BD9-81ED-4DB2-BD59-A6C34878D82A}">
                    <a16:rowId xmlns:a16="http://schemas.microsoft.com/office/drawing/2014/main" val="10001"/>
                  </a:ext>
                </a:extLst>
              </a:tr>
              <a:tr h="435217">
                <a:tc>
                  <a:txBody>
                    <a:bodyPr/>
                    <a:lstStyle/>
                    <a:p>
                      <a:r>
                        <a:rPr lang="tr-TR" dirty="0"/>
                        <a:t>Katı  cisim açısı</a:t>
                      </a:r>
                    </a:p>
                  </a:txBody>
                  <a:tcPr>
                    <a:solidFill>
                      <a:schemeClr val="accent5">
                        <a:lumMod val="20000"/>
                        <a:lumOff val="80000"/>
                      </a:schemeClr>
                    </a:solidFill>
                  </a:tcPr>
                </a:tc>
                <a:tc>
                  <a:txBody>
                    <a:bodyPr/>
                    <a:lstStyle/>
                    <a:p>
                      <a:r>
                        <a:rPr lang="tr-TR" dirty="0"/>
                        <a:t>steradyan</a:t>
                      </a:r>
                    </a:p>
                  </a:txBody>
                  <a:tcPr>
                    <a:solidFill>
                      <a:schemeClr val="accent5">
                        <a:lumMod val="20000"/>
                        <a:lumOff val="80000"/>
                      </a:schemeClr>
                    </a:solidFill>
                  </a:tcPr>
                </a:tc>
                <a:tc>
                  <a:txBody>
                    <a:bodyPr/>
                    <a:lstStyle/>
                    <a:p>
                      <a:r>
                        <a:rPr lang="tr-TR" dirty="0" err="1"/>
                        <a:t>sr</a:t>
                      </a:r>
                      <a:endParaRPr lang="tr-TR" dirty="0"/>
                    </a:p>
                  </a:txBody>
                  <a:tcPr>
                    <a:solidFill>
                      <a:schemeClr val="accent5">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4761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889</Words>
  <Application>Microsoft Office PowerPoint</Application>
  <PresentationFormat>Geniş ekran</PresentationFormat>
  <Paragraphs>197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Ebrima</vt:lpstr>
      <vt:lpstr>Verdana</vt:lpstr>
      <vt:lpstr>Office Teması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dc:title>
  <dc:creator>Birce Mercanoglu Taban</dc:creator>
  <cp:lastModifiedBy>Birce Mercanoglu Taban</cp:lastModifiedBy>
  <cp:revision>1</cp:revision>
  <dcterms:created xsi:type="dcterms:W3CDTF">2021-11-28T10:47:52Z</dcterms:created>
  <dcterms:modified xsi:type="dcterms:W3CDTF">2021-11-28T10:48:37Z</dcterms:modified>
</cp:coreProperties>
</file>