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sldIdLst>
    <p:sldId id="276"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CC88977-B440-41A8-A2CF-021A32498739}" type="datetimeFigureOut">
              <a:rPr lang="tr-TR" smtClean="0"/>
              <a:t>14.11.2017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201699E-3EDE-492D-9E4C-029391641F9A}"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77E227F2-2C60-4E92-A709-838995EA9F9D}" type="slidenum">
              <a:rPr lang="en-US" smtClean="0"/>
              <a:pPr/>
              <a:t>3</a:t>
            </a:fld>
            <a:endParaRPr lang="en-US" smtClean="0"/>
          </a:p>
        </p:txBody>
      </p:sp>
      <p:sp>
        <p:nvSpPr>
          <p:cNvPr id="50179"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0180"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CCD588ED-8B21-4841-B0B4-2C6720941EA6}" type="slidenum">
              <a:rPr lang="en-US" smtClean="0"/>
              <a:pPr/>
              <a:t>13</a:t>
            </a:fld>
            <a:endParaRPr lang="en-US" smtClean="0"/>
          </a:p>
        </p:txBody>
      </p:sp>
      <p:sp>
        <p:nvSpPr>
          <p:cNvPr id="59395"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9396"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2E21DE01-76BF-4536-8149-4D0A3AB827B5}" type="slidenum">
              <a:rPr lang="en-US" smtClean="0"/>
              <a:pPr/>
              <a:t>20</a:t>
            </a:fld>
            <a:endParaRPr lang="en-US" smtClean="0"/>
          </a:p>
        </p:txBody>
      </p:sp>
      <p:sp>
        <p:nvSpPr>
          <p:cNvPr id="60419"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60420"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D496139-A244-47B1-A769-AFF2F1D6EA08}" type="slidenum">
              <a:rPr lang="en-US" smtClean="0"/>
              <a:pPr/>
              <a:t>21</a:t>
            </a:fld>
            <a:endParaRPr lang="en-US" smtClean="0"/>
          </a:p>
        </p:txBody>
      </p:sp>
      <p:sp>
        <p:nvSpPr>
          <p:cNvPr id="61443"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61444"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98195C05-137C-4100-BADE-100E90BCD8CA}" type="slidenum">
              <a:rPr lang="en-US" smtClean="0"/>
              <a:pPr/>
              <a:t>4</a:t>
            </a:fld>
            <a:endParaRPr lang="en-US" smtClean="0"/>
          </a:p>
        </p:txBody>
      </p:sp>
      <p:sp>
        <p:nvSpPr>
          <p:cNvPr id="51203"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1204"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EED2804D-6348-4D6D-BF0D-5D18926FFFE2}" type="slidenum">
              <a:rPr lang="en-US" smtClean="0"/>
              <a:pPr/>
              <a:t>5</a:t>
            </a:fld>
            <a:endParaRPr lang="en-US" smtClean="0"/>
          </a:p>
        </p:txBody>
      </p:sp>
      <p:sp>
        <p:nvSpPr>
          <p:cNvPr id="52227"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2228"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510CFF58-3701-4F9D-B0D9-77FE4F60D29D}" type="slidenum">
              <a:rPr lang="en-US" smtClean="0"/>
              <a:pPr/>
              <a:t>6</a:t>
            </a:fld>
            <a:endParaRPr lang="en-US" smtClean="0"/>
          </a:p>
        </p:txBody>
      </p:sp>
      <p:sp>
        <p:nvSpPr>
          <p:cNvPr id="53251"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3252"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8935C347-4970-43C6-B511-83C037E73D42}" type="slidenum">
              <a:rPr lang="en-US" smtClean="0"/>
              <a:pPr/>
              <a:t>7</a:t>
            </a:fld>
            <a:endParaRPr lang="en-US" smtClean="0"/>
          </a:p>
        </p:txBody>
      </p:sp>
      <p:sp>
        <p:nvSpPr>
          <p:cNvPr id="54275"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4276"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6BDF52CB-B3A6-44E1-AC0D-61DFCDE321FB}" type="slidenum">
              <a:rPr lang="en-US" smtClean="0"/>
              <a:pPr/>
              <a:t>8</a:t>
            </a:fld>
            <a:endParaRPr lang="en-US" smtClean="0"/>
          </a:p>
        </p:txBody>
      </p:sp>
      <p:sp>
        <p:nvSpPr>
          <p:cNvPr id="55299"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5300"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BF5E77A-A9BF-4693-B85F-E3746FAE92B1}" type="slidenum">
              <a:rPr lang="en-US" smtClean="0"/>
              <a:pPr/>
              <a:t>9</a:t>
            </a:fld>
            <a:endParaRPr lang="en-US" smtClean="0"/>
          </a:p>
        </p:txBody>
      </p:sp>
      <p:sp>
        <p:nvSpPr>
          <p:cNvPr id="56323"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6324"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0F59FC5B-AB0D-4489-9EC6-A54302A3E689}" type="slidenum">
              <a:rPr lang="en-US" smtClean="0"/>
              <a:pPr/>
              <a:t>10</a:t>
            </a:fld>
            <a:endParaRPr lang="en-US" smtClean="0"/>
          </a:p>
        </p:txBody>
      </p:sp>
      <p:sp>
        <p:nvSpPr>
          <p:cNvPr id="57347"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7348"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bwMode="auto">
          <a:noFill/>
          <a:ln>
            <a:miter lim="800000"/>
            <a:headEnd/>
            <a:tailEnd/>
          </a:ln>
        </p:spPr>
        <p:txBody>
          <a:bodyPr wrap="square" numCol="1" anchorCtr="0" compatLnSpc="1">
            <a:prstTxWarp prst="textNoShape">
              <a:avLst/>
            </a:prstTxWarp>
          </a:bodyPr>
          <a:lstStyle/>
          <a:p>
            <a:fld id="{BE9B5812-92D5-451D-BC07-D46A5D77ADC1}" type="slidenum">
              <a:rPr lang="en-US" smtClean="0"/>
              <a:pPr/>
              <a:t>11</a:t>
            </a:fld>
            <a:endParaRPr lang="en-US" smtClean="0"/>
          </a:p>
        </p:txBody>
      </p:sp>
      <p:sp>
        <p:nvSpPr>
          <p:cNvPr id="58371" name="Rectangle 2"/>
          <p:cNvSpPr>
            <a:spLocks noChangeArrowheads="1" noTextEdit="1"/>
          </p:cNvSpPr>
          <p:nvPr>
            <p:ph type="sldImg"/>
          </p:nvPr>
        </p:nvSpPr>
        <p:spPr bwMode="auto">
          <a:xfrm>
            <a:off x="1143000" y="695325"/>
            <a:ext cx="4572000" cy="3429000"/>
          </a:xfrm>
          <a:noFill/>
          <a:ln>
            <a:solidFill>
              <a:srgbClr val="000000"/>
            </a:solidFill>
            <a:miter lim="800000"/>
            <a:headEnd/>
            <a:tailEnd/>
          </a:ln>
        </p:spPr>
      </p:sp>
      <p:sp>
        <p:nvSpPr>
          <p:cNvPr id="58372" name="Rectangle 3"/>
          <p:cNvSpPr>
            <a:spLocks noChangeArrowheads="1"/>
          </p:cNvSpPr>
          <p:nvPr>
            <p:ph type="body" idx="1"/>
          </p:nvPr>
        </p:nvSpPr>
        <p:spPr bwMode="auto">
          <a:noFill/>
        </p:spPr>
        <p:txBody>
          <a:bodyPr wrap="none" numCol="1" anchor="ctr" anchorCtr="0" compatLnSpc="1">
            <a:prstTxWarp prst="textNoShape">
              <a:avLst/>
            </a:prstTxWarp>
          </a:bodyPr>
          <a:lstStyle/>
          <a:p>
            <a:pPr eaLnBrk="1" hangingPunct="1">
              <a:spcBef>
                <a:spcPct val="0"/>
              </a:spcBef>
            </a:pPr>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Başlık"/>
          <p:cNvSpPr>
            <a:spLocks noGrp="1"/>
          </p:cNvSpPr>
          <p:nvPr>
            <p:ph type="ctrTitle"/>
          </p:nvPr>
        </p:nvSpPr>
        <p:spPr>
          <a:xfrm>
            <a:off x="381000" y="4853411"/>
            <a:ext cx="8458200" cy="1222375"/>
          </a:xfrm>
        </p:spPr>
        <p:txBody>
          <a:bodyPr anchor="t"/>
          <a:lstStyle/>
          <a:p>
            <a:r>
              <a:rPr kumimoji="0" lang="tr-TR" smtClean="0"/>
              <a:t>Asıl başlık stili için tıklatın</a:t>
            </a:r>
            <a:endParaRPr kumimoji="0" lang="en-US"/>
          </a:p>
        </p:txBody>
      </p:sp>
      <p:sp>
        <p:nvSpPr>
          <p:cNvPr id="9" name="8 Alt Başlık"/>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16" name="15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2" name="1 Altbilgi Yer Tutucusu"/>
          <p:cNvSpPr>
            <a:spLocks noGrp="1"/>
          </p:cNvSpPr>
          <p:nvPr>
            <p:ph type="ftr" sz="quarter" idx="11"/>
          </p:nvPr>
        </p:nvSpPr>
        <p:spPr/>
        <p:txBody>
          <a:bodyPr/>
          <a:lstStyle/>
          <a:p>
            <a:endParaRPr lang="tr-TR"/>
          </a:p>
        </p:txBody>
      </p:sp>
      <p:sp>
        <p:nvSpPr>
          <p:cNvPr id="15" name="14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549276"/>
            <a:ext cx="18288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549276"/>
            <a:ext cx="6248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a:lvl1pPr>
          </a:lstStyle>
          <a:p>
            <a:pPr>
              <a:defRPr/>
            </a:pPr>
            <a:fld id="{FB90752A-8C59-46D1-B367-9E29F4F96BD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2" name="21 Başlık"/>
          <p:cNvSpPr>
            <a:spLocks noGrp="1"/>
          </p:cNvSpPr>
          <p:nvPr>
            <p:ph type="title"/>
          </p:nvPr>
        </p:nvSpPr>
        <p:spPr/>
        <p:txBody>
          <a:bodyPr/>
          <a:lstStyle/>
          <a:p>
            <a:r>
              <a:rPr kumimoji="0" lang="tr-TR" smtClean="0"/>
              <a:t>Asıl başlık stili için tıklatın</a:t>
            </a:r>
            <a:endParaRPr kumimoji="0" lang="en-US"/>
          </a:p>
        </p:txBody>
      </p:sp>
      <p:sp>
        <p:nvSpPr>
          <p:cNvPr id="27" name="26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19" name="18 Altbilgi Yer Tutucusu"/>
          <p:cNvSpPr>
            <a:spLocks noGrp="1"/>
          </p:cNvSpPr>
          <p:nvPr>
            <p:ph type="ftr" sz="quarter" idx="11"/>
          </p:nvPr>
        </p:nvSpPr>
        <p:spPr>
          <a:xfrm>
            <a:off x="3581400" y="76200"/>
            <a:ext cx="2895600" cy="288925"/>
          </a:xfrm>
        </p:spPr>
        <p:txBody>
          <a:bodyPr/>
          <a:lstStyle/>
          <a:p>
            <a:endParaRPr lang="tr-TR"/>
          </a:p>
        </p:txBody>
      </p:sp>
      <p:sp>
        <p:nvSpPr>
          <p:cNvPr id="16" name="15 Slayt Numarası Yer Tutucusu"/>
          <p:cNvSpPr>
            <a:spLocks noGrp="1"/>
          </p:cNvSpPr>
          <p:nvPr>
            <p:ph type="sldNum" sz="quarter" idx="12"/>
          </p:nvPr>
        </p:nvSpPr>
        <p:spPr>
          <a:xfrm>
            <a:off x="8229600" y="6473952"/>
            <a:ext cx="758952" cy="246888"/>
          </a:xfrm>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etin Yer Tutucusu"/>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19" name="18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11" name="10 Altbilgi Yer Tutucusu"/>
          <p:cNvSpPr>
            <a:spLocks noGrp="1"/>
          </p:cNvSpPr>
          <p:nvPr>
            <p:ph type="ftr" sz="quarter" idx="11"/>
          </p:nvPr>
        </p:nvSpPr>
        <p:spPr/>
        <p:txBody>
          <a:bodyPr/>
          <a:lstStyle/>
          <a:p>
            <a:endParaRPr lang="tr-TR"/>
          </a:p>
        </p:txBody>
      </p:sp>
      <p:sp>
        <p:nvSpPr>
          <p:cNvPr id="16" name="1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Başlık"/>
          <p:cNvSpPr>
            <a:spLocks noGrp="1"/>
          </p:cNvSpPr>
          <p:nvPr>
            <p:ph type="title"/>
          </p:nvPr>
        </p:nvSpPr>
        <p:spPr>
          <a:xfrm>
            <a:off x="180475" y="2947085"/>
            <a:ext cx="8686800" cy="1184825"/>
          </a:xfrm>
        </p:spPr>
        <p:txBody>
          <a:bodyPr rtlCol="0" anchor="t"/>
          <a:lstStyle>
            <a:lvl1pPr algn="r">
              <a:defRPr/>
            </a:lvl1pPr>
          </a:lstStyle>
          <a:p>
            <a:r>
              <a:rPr kumimoji="0" lang="tr-TR" smtClean="0"/>
              <a:t>Asıl başlık stili için tıklatın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0" name="1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4" name="13 İçerik Yer Tutucusu"/>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10" name="9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9" name="28 Başlık"/>
          <p:cNvSpPr>
            <a:spLocks noGrp="1"/>
          </p:cNvSpPr>
          <p:nvPr>
            <p:ph type="title"/>
          </p:nvPr>
        </p:nvSpPr>
        <p:spPr>
          <a:xfrm>
            <a:off x="304800" y="5410200"/>
            <a:ext cx="8610600" cy="882650"/>
          </a:xfrm>
        </p:spPr>
        <p:txBody>
          <a:bodyPr anchor="ctr"/>
          <a:lstStyle>
            <a:lvl1pPr>
              <a:defRPr/>
            </a:lvl1p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25" name="24 Metin Yer Tutucusu"/>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İçerik Yer Tutucusu"/>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8" name="27 İçerik Yer Tutucusu"/>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0" name="9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229600" y="6477000"/>
            <a:ext cx="762000" cy="246888"/>
          </a:xfrm>
        </p:spPr>
        <p:txBody>
          <a:bodyPr/>
          <a:lstStyle/>
          <a:p>
            <a:fld id="{B1DEFA8C-F947-479F-BE07-76B6B3F80BF1}" type="slidenum">
              <a:rPr lang="tr-TR" smtClean="0"/>
              <a:pPr/>
              <a:t>‹#›</a:t>
            </a:fld>
            <a:endParaRPr lang="tr-TR"/>
          </a:p>
        </p:txBody>
      </p:sp>
      <p:sp>
        <p:nvSpPr>
          <p:cNvPr id="11" name="10 Düz Bağlayıcı"/>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0" name="29 Başlık"/>
          <p:cNvSpPr>
            <a:spLocks noGrp="1"/>
          </p:cNvSpPr>
          <p:nvPr>
            <p:ph type="title"/>
          </p:nvPr>
        </p:nvSpPr>
        <p:spPr>
          <a:xfrm>
            <a:off x="301752" y="457200"/>
            <a:ext cx="8686800" cy="841248"/>
          </a:xfrm>
        </p:spPr>
        <p:txBody>
          <a:bodyPr/>
          <a:lstStyle/>
          <a:p>
            <a:r>
              <a:rPr kumimoji="0" lang="tr-TR" smtClean="0"/>
              <a:t>Asıl başlık stili için tıklatın</a:t>
            </a:r>
            <a:endParaRPr kumimoji="0" lang="en-US"/>
          </a:p>
        </p:txBody>
      </p:sp>
      <p:sp>
        <p:nvSpPr>
          <p:cNvPr id="12" name="11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21" name="20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24" name="23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7 Düz Bağlayıcı"/>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Başlık"/>
          <p:cNvSpPr>
            <a:spLocks noGrp="1"/>
          </p:cNvSpPr>
          <p:nvPr>
            <p:ph type="title"/>
          </p:nvPr>
        </p:nvSpPr>
        <p:spPr>
          <a:xfrm>
            <a:off x="457200" y="5486400"/>
            <a:ext cx="8458200" cy="520700"/>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14" name="13 İçerik Yer Tutucusu"/>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5" name="24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29" name="28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3" name="12 Resim Yer Tutucusu"/>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tr-TR" smtClean="0"/>
              <a:t>Resim eklemek için simgeyi tıklatın</a:t>
            </a:r>
            <a:endParaRPr kumimoji="0" lang="en-US" dirty="0"/>
          </a:p>
        </p:txBody>
      </p:sp>
      <p:sp>
        <p:nvSpPr>
          <p:cNvPr id="7" name="6 Veri Yer Tutucusu"/>
          <p:cNvSpPr>
            <a:spLocks noGrp="1"/>
          </p:cNvSpPr>
          <p:nvPr>
            <p:ph type="dt" sz="half" idx="10"/>
          </p:nvPr>
        </p:nvSpPr>
        <p:spPr/>
        <p:txBody>
          <a:bodyPr/>
          <a:lstStyle/>
          <a:p>
            <a:fld id="{D9F75050-0E15-4C5B-92B0-66D068882F1F}" type="datetimeFigureOut">
              <a:rPr lang="tr-TR" smtClean="0"/>
              <a:pPr/>
              <a:t>14.11.2017</a:t>
            </a:fld>
            <a:endParaRPr lang="tr-TR"/>
          </a:p>
        </p:txBody>
      </p:sp>
      <p:sp>
        <p:nvSpPr>
          <p:cNvPr id="5" name="4 Altbilgi Yer Tutucusu"/>
          <p:cNvSpPr>
            <a:spLocks noGrp="1"/>
          </p:cNvSpPr>
          <p:nvPr>
            <p:ph type="ftr" sz="quarter" idx="11"/>
          </p:nvPr>
        </p:nvSpPr>
        <p:spPr/>
        <p:txBody>
          <a:bodyPr/>
          <a:lstStyle/>
          <a:p>
            <a:endParaRPr lang="tr-TR"/>
          </a:p>
        </p:txBody>
      </p:sp>
      <p:sp>
        <p:nvSpPr>
          <p:cNvPr id="31" name="30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7" name="16 Başlık"/>
          <p:cNvSpPr>
            <a:spLocks noGrp="1"/>
          </p:cNvSpPr>
          <p:nvPr>
            <p:ph type="title"/>
          </p:nvPr>
        </p:nvSpPr>
        <p:spPr>
          <a:xfrm>
            <a:off x="381000" y="4993760"/>
            <a:ext cx="5867400" cy="522288"/>
          </a:xfrm>
        </p:spPr>
        <p:txBody>
          <a:bodyPr anchor="ctr"/>
          <a:lstStyle>
            <a:lvl1pPr algn="l">
              <a:buNone/>
              <a:defRPr sz="2000" b="1"/>
            </a:lvl1pPr>
          </a:lstStyle>
          <a:p>
            <a:r>
              <a:rPr kumimoji="0" lang="tr-TR" smtClean="0"/>
              <a:t>Asıl başlık stili için tıklatın</a:t>
            </a:r>
            <a:endParaRPr kumimoji="0" lang="en-US"/>
          </a:p>
        </p:txBody>
      </p:sp>
      <p:sp>
        <p:nvSpPr>
          <p:cNvPr id="26" name="25 Metin Yer Tutucusu"/>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etin Yer Tutucusu"/>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1" name="10 Veri Yer Tutucusu"/>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D9F75050-0E15-4C5B-92B0-66D068882F1F}" type="datetimeFigureOut">
              <a:rPr lang="tr-TR" smtClean="0"/>
              <a:pPr/>
              <a:t>14.11.2017</a:t>
            </a:fld>
            <a:endParaRPr lang="tr-TR"/>
          </a:p>
        </p:txBody>
      </p:sp>
      <p:sp>
        <p:nvSpPr>
          <p:cNvPr id="28" name="27 Altbilgi Yer Tutucusu"/>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tr-TR"/>
          </a:p>
        </p:txBody>
      </p:sp>
      <p:sp>
        <p:nvSpPr>
          <p:cNvPr id="5" name="4 Slayt Numarası Yer Tutucusu"/>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B1DEFA8C-F947-479F-BE07-76B6B3F80BF1}" type="slidenum">
              <a:rPr lang="tr-TR" smtClean="0"/>
              <a:pPr/>
              <a:t>‹#›</a:t>
            </a:fld>
            <a:endParaRPr lang="tr-TR"/>
          </a:p>
        </p:txBody>
      </p:sp>
      <p:sp>
        <p:nvSpPr>
          <p:cNvPr id="10" name="9 Başlık Yer Tutucusu"/>
          <p:cNvSpPr>
            <a:spLocks noGrp="1"/>
          </p:cNvSpPr>
          <p:nvPr>
            <p:ph type="title"/>
          </p:nvPr>
        </p:nvSpPr>
        <p:spPr>
          <a:xfrm>
            <a:off x="304800" y="457200"/>
            <a:ext cx="8686800" cy="838200"/>
          </a:xfrm>
          <a:prstGeom prst="rect">
            <a:avLst/>
          </a:prstGeom>
        </p:spPr>
        <p:txBody>
          <a:bodyPr vert="horz" anchor="ctr">
            <a:normAutofit/>
          </a:bodyPr>
          <a:lstStyle/>
          <a:p>
            <a:r>
              <a:rPr kumimoji="0" lang="tr-TR" smtClean="0"/>
              <a:t>Asıl başlık stili için tıklatın</a:t>
            </a:r>
            <a:endParaRPr kumimoji="0" lang="en-US"/>
          </a:p>
        </p:txBody>
      </p:sp>
      <p:sp>
        <p:nvSpPr>
          <p:cNvPr id="9" name="8 Düz Bağlayıcı"/>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üz Bağlayıcı"/>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Psikosomatik bozukluk ve </a:t>
            </a:r>
            <a:r>
              <a:rPr lang="tr-TR" dirty="0" err="1" smtClean="0"/>
              <a:t>somatizasyon</a:t>
            </a:r>
            <a:r>
              <a:rPr lang="tr-TR" dirty="0" smtClean="0"/>
              <a:t> ayrımı</a:t>
            </a:r>
            <a:endParaRPr lang="tr-TR" dirty="0"/>
          </a:p>
        </p:txBody>
      </p:sp>
      <p:sp>
        <p:nvSpPr>
          <p:cNvPr id="3" name="2 Alt Başlık"/>
          <p:cNvSpPr>
            <a:spLocks noGrp="1"/>
          </p:cNvSpPr>
          <p:nvPr>
            <p:ph type="subTitle" idx="1"/>
          </p:nvPr>
        </p:nvSpPr>
        <p:spPr/>
        <p:txBody>
          <a:bodyPr/>
          <a:lstStyle/>
          <a:p>
            <a:r>
              <a:rPr lang="tr-TR" dirty="0" smtClean="0"/>
              <a:t>Prof. Dr. </a:t>
            </a:r>
            <a:r>
              <a:rPr lang="tr-TR" dirty="0" err="1" smtClean="0"/>
              <a:t>Abdulkadir</a:t>
            </a:r>
            <a:r>
              <a:rPr lang="tr-TR" smtClean="0"/>
              <a:t> Çevik</a:t>
            </a:r>
          </a:p>
          <a:p>
            <a:endParaRPr lang="tr-TR"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a:xfrm>
            <a:off x="457200" y="1600200"/>
            <a:ext cx="8231188" cy="4527550"/>
          </a:xfrm>
        </p:spPr>
        <p:txBody>
          <a:bodyPr lIns="90000" tIns="46800" rIns="90000" bIns="46800"/>
          <a:lstStyle/>
          <a:p>
            <a:pPr eaLnBrk="1" hangingPunct="1">
              <a:lnSpc>
                <a:spcPct val="90000"/>
              </a:lnSpc>
              <a:spcBef>
                <a:spcPts val="600"/>
              </a:spcBef>
              <a:defRPr/>
            </a:pPr>
            <a:r>
              <a:rPr lang="tr-TR" sz="2000" dirty="0" smtClean="0">
                <a:latin typeface="Tahoma" pitchFamily="34" charset="0"/>
              </a:rPr>
              <a:t>Sıkıntının bedenselleştirilmesini patolojik düzeye taşıyan etkenlerin neler olduğu henüz tam olarak bilinmiyor. </a:t>
            </a:r>
          </a:p>
          <a:p>
            <a:pPr eaLnBrk="1" hangingPunct="1">
              <a:lnSpc>
                <a:spcPct val="90000"/>
              </a:lnSpc>
              <a:spcBef>
                <a:spcPts val="600"/>
              </a:spcBef>
              <a:defRPr/>
            </a:pPr>
            <a:r>
              <a:rPr lang="tr-TR" sz="2000" dirty="0" smtClean="0">
                <a:latin typeface="Tahoma" pitchFamily="34" charset="0"/>
              </a:rPr>
              <a:t>Bununla birlikte araştırmalar biyolojik bir yatkınlığın varlığına işaret etmektedir. </a:t>
            </a:r>
          </a:p>
          <a:p>
            <a:pPr eaLnBrk="1" hangingPunct="1">
              <a:lnSpc>
                <a:spcPct val="90000"/>
              </a:lnSpc>
              <a:spcBef>
                <a:spcPts val="600"/>
              </a:spcBef>
              <a:defRPr/>
            </a:pPr>
            <a:r>
              <a:rPr lang="tr-TR" sz="2000" dirty="0" smtClean="0">
                <a:latin typeface="Tahoma" pitchFamily="34" charset="0"/>
              </a:rPr>
              <a:t>Biyolojik yatkınlık yanında sıkıntının bedensel ifadesinin öğrenilmiş bir davranış olduğuna ilişkin de birçok veri vardır. </a:t>
            </a:r>
          </a:p>
          <a:p>
            <a:pPr eaLnBrk="1" hangingPunct="1">
              <a:lnSpc>
                <a:spcPct val="90000"/>
              </a:lnSpc>
              <a:spcBef>
                <a:spcPts val="600"/>
              </a:spcBef>
              <a:defRPr/>
            </a:pPr>
            <a:r>
              <a:rPr lang="tr-TR" sz="2000" dirty="0" smtClean="0">
                <a:latin typeface="Tahoma" pitchFamily="34" charset="0"/>
              </a:rPr>
              <a:t>Ebeveyn tutumlarını modelleyerek ürettikleri ağrı yakınmalarıyla hastanelere başvuran çocuklara ilişkin birçok vaka çalışması yayınlanmıştır. </a:t>
            </a:r>
          </a:p>
          <a:p>
            <a:pPr eaLnBrk="1" hangingPunct="1">
              <a:lnSpc>
                <a:spcPct val="90000"/>
              </a:lnSpc>
              <a:spcBef>
                <a:spcPts val="600"/>
              </a:spcBef>
              <a:defRPr/>
            </a:pPr>
            <a:r>
              <a:rPr lang="tr-TR" sz="2000" dirty="0" smtClean="0">
                <a:latin typeface="Tahoma" pitchFamily="34" charset="0"/>
              </a:rPr>
              <a:t>Ayrıca çocukluk dönemindeki örseleyici yaşantılar, stresle ilgili biyolojik düzenekler üzerinden algı ve biliş patolojilerine bir eğilim oluşturabilmektedir.</a:t>
            </a:r>
          </a:p>
          <a:p>
            <a:pPr eaLnBrk="1" hangingPunct="1">
              <a:lnSpc>
                <a:spcPct val="90000"/>
              </a:lnSpc>
              <a:spcBef>
                <a:spcPts val="600"/>
              </a:spcBef>
              <a:buFontTx/>
              <a:buNone/>
              <a:defRPr/>
            </a:pPr>
            <a:endParaRPr lang="tr-TR" sz="2000" dirty="0" smtClean="0">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457200" y="1781175"/>
            <a:ext cx="8231188" cy="4527550"/>
          </a:xfrm>
        </p:spPr>
        <p:txBody>
          <a:bodyPr lIns="90000" tIns="46800" rIns="90000" bIns="46800"/>
          <a:lstStyle/>
          <a:p>
            <a:pPr eaLnBrk="1" hangingPunct="1">
              <a:lnSpc>
                <a:spcPct val="90000"/>
              </a:lnSpc>
              <a:defRPr/>
            </a:pPr>
            <a:r>
              <a:rPr lang="tr-TR" sz="2000" smtClean="0">
                <a:latin typeface="Tahoma" pitchFamily="34" charset="0"/>
              </a:rPr>
              <a:t>Neden ne olursa olsun sonuçta  somatoform bozukluğu olan kişiler duyusal olarak fiziksel uyarıları algılamada aşırı hassas hale gelmekte ve bilişsel olarak da küçük fiziksel değişiklikleri hayati bir sorunun işareti gibi yorumlamaktadırlar. Bu kişiler genellikle düşük bir benlik algısına sahiptirler. Kendilerinin strese tahammül edemeyecek kadar dayanıksız ve güçsüz olduklarını düşünürler.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684213" y="2276475"/>
            <a:ext cx="7772400" cy="1555750"/>
          </a:xfrm>
        </p:spPr>
        <p:txBody>
          <a:bodyPr/>
          <a:lstStyle/>
          <a:p>
            <a:pPr eaLnBrk="1" hangingPunct="1"/>
            <a:r>
              <a:rPr lang="tr-TR" b="1" smtClean="0">
                <a:solidFill>
                  <a:srgbClr val="FF3300"/>
                </a:solidFill>
                <a:effectLst/>
              </a:rPr>
              <a:t>SOMATİZASYON</a:t>
            </a:r>
          </a:p>
        </p:txBody>
      </p:sp>
      <p:sp>
        <p:nvSpPr>
          <p:cNvPr id="15363" name="Rectangle 3"/>
          <p:cNvSpPr>
            <a:spLocks noGrp="1" noChangeArrowheads="1"/>
          </p:cNvSpPr>
          <p:nvPr>
            <p:ph type="subTitle" idx="1"/>
          </p:nvPr>
        </p:nvSpPr>
        <p:spPr>
          <a:xfrm>
            <a:off x="1371600" y="4581525"/>
            <a:ext cx="6400800" cy="1057275"/>
          </a:xfrm>
        </p:spPr>
        <p:txBody>
          <a:bodyPr/>
          <a:lstStyle/>
          <a:p>
            <a:pPr eaLnBrk="1" hangingPunct="1"/>
            <a:endParaRPr lang="tr-TR" b="1" smtClean="0">
              <a:solidFill>
                <a:srgbClr val="FF3300"/>
              </a:solidFill>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390525"/>
            <a:ext cx="8231188" cy="911225"/>
          </a:xfrm>
        </p:spPr>
        <p:txBody>
          <a:bodyPr lIns="90000" tIns="46800" rIns="90000" bIns="46800"/>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tr-TR" sz="3200" b="1" smtClean="0">
                <a:latin typeface="Tahoma" pitchFamily="34" charset="0"/>
              </a:rPr>
              <a:t>Bir Uyarı</a:t>
            </a:r>
          </a:p>
        </p:txBody>
      </p:sp>
      <p:sp>
        <p:nvSpPr>
          <p:cNvPr id="12291" name="Rectangle 3"/>
          <p:cNvSpPr>
            <a:spLocks noGrp="1" noChangeArrowheads="1"/>
          </p:cNvSpPr>
          <p:nvPr>
            <p:ph idx="1"/>
          </p:nvPr>
        </p:nvSpPr>
        <p:spPr>
          <a:xfrm>
            <a:off x="323850" y="1628775"/>
            <a:ext cx="8231188" cy="4527550"/>
          </a:xfrm>
        </p:spPr>
        <p:txBody>
          <a:bodyPr lIns="90000" tIns="46800" rIns="90000" bIns="46800"/>
          <a:lstStyle/>
          <a:p>
            <a:pPr marL="341313" indent="-341313" defTabSz="449263" eaLnBrk="1" hangingPunct="1">
              <a:lnSpc>
                <a:spcPct val="80000"/>
              </a:lnSpc>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Somatizasyon Bozukluğunu ele almadan önce DSM'deki çok önemli bir uyarıyı hatırlamak gerekir. DSM, Somatizasyon Bozukluğu bölümünde </a:t>
            </a:r>
            <a:r>
              <a:rPr lang="tr-TR" sz="2000" b="1" smtClean="0">
                <a:latin typeface="Tahoma" pitchFamily="34" charset="0"/>
              </a:rPr>
              <a:t>“Özgül Kültürel ve Cinsiyete Bağlı Özellikler”</a:t>
            </a:r>
            <a:r>
              <a:rPr lang="tr-TR" sz="2000" smtClean="0">
                <a:latin typeface="Tahoma" pitchFamily="34" charset="0"/>
              </a:rPr>
              <a:t> başlığı altında şu ciddi uyarıyı yapar;</a:t>
            </a:r>
          </a:p>
          <a:p>
            <a:pPr marL="341313" indent="-341313" defTabSz="449263" eaLnBrk="1" hangingPunct="1">
              <a:lnSpc>
                <a:spcPct val="8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	“Bu el kitabında Somatizasyon Bozukluğu için  sıralanan semptomlar Birleşik Devletler’de en tanı koydurucu olduğu bulunanların örnekleridir. Görülme sıklığı sırasının da Birleşik Devletler’de yapılan çalışmalardan çıkarıldığı da göz önünde bulundurulmalıdır. Dolayısıyla semptomların gözden geçirilmesi kültüre göre uyarlanmalıdır.”</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04813"/>
            <a:ext cx="8229600" cy="1012825"/>
          </a:xfrm>
        </p:spPr>
        <p:txBody>
          <a:bodyPr/>
          <a:lstStyle/>
          <a:p>
            <a:pPr eaLnBrk="1" hangingPunct="1"/>
            <a:r>
              <a:rPr lang="tr-TR" sz="3200" b="1" smtClean="0">
                <a:solidFill>
                  <a:srgbClr val="FF3300"/>
                </a:solidFill>
                <a:effectLst/>
              </a:rPr>
              <a:t>Tanımı - I</a:t>
            </a:r>
          </a:p>
        </p:txBody>
      </p:sp>
      <p:sp>
        <p:nvSpPr>
          <p:cNvPr id="7171" name="Rectangle 3"/>
          <p:cNvSpPr>
            <a:spLocks noGrp="1" noChangeArrowheads="1"/>
          </p:cNvSpPr>
          <p:nvPr>
            <p:ph idx="1"/>
          </p:nvPr>
        </p:nvSpPr>
        <p:spPr>
          <a:xfrm>
            <a:off x="755650" y="1557338"/>
            <a:ext cx="7704138" cy="4679950"/>
          </a:xfrm>
        </p:spPr>
        <p:txBody>
          <a:bodyPr/>
          <a:lstStyle/>
          <a:p>
            <a:pPr marL="185738" indent="-185738" algn="ctr" eaLnBrk="1" hangingPunct="1">
              <a:lnSpc>
                <a:spcPct val="105000"/>
              </a:lnSpc>
              <a:buFont typeface="Wingdings" pitchFamily="2" charset="2"/>
              <a:buNone/>
              <a:defRPr/>
            </a:pPr>
            <a:r>
              <a:rPr lang="tr-TR" sz="2400" b="1" u="sng" smtClean="0">
                <a:solidFill>
                  <a:srgbClr val="FFFF00"/>
                </a:solidFill>
                <a:effectLst/>
              </a:rPr>
              <a:t>Somatizasyon = Bedenselleştirme</a:t>
            </a:r>
            <a:endParaRPr lang="tr-TR" sz="2400" b="1" u="sng" smtClean="0">
              <a:effectLst/>
            </a:endParaRPr>
          </a:p>
          <a:p>
            <a:pPr marL="185738" indent="-185738" eaLnBrk="1" hangingPunct="1">
              <a:lnSpc>
                <a:spcPct val="105000"/>
              </a:lnSpc>
              <a:buFont typeface="Wingdings" pitchFamily="2" charset="2"/>
              <a:buNone/>
              <a:defRPr/>
            </a:pPr>
            <a:r>
              <a:rPr lang="tr-TR" sz="2400" b="1" smtClean="0">
                <a:effectLst/>
              </a:rPr>
              <a:t>Terimi ilk kez Alman psikanalist Wilhelm Stekel kullanmıştır.</a:t>
            </a:r>
          </a:p>
          <a:p>
            <a:pPr marL="185738" indent="-185738" eaLnBrk="1" hangingPunct="1">
              <a:lnSpc>
                <a:spcPct val="105000"/>
              </a:lnSpc>
              <a:buFont typeface="Wingdings" pitchFamily="2" charset="2"/>
              <a:buNone/>
              <a:defRPr/>
            </a:pPr>
            <a:r>
              <a:rPr lang="tr-TR" sz="2400" b="1" smtClean="0">
                <a:effectLst/>
              </a:rPr>
              <a:t>“</a:t>
            </a:r>
            <a:r>
              <a:rPr lang="tr-TR" sz="2400" b="1" smtClean="0">
                <a:solidFill>
                  <a:srgbClr val="FFFF00"/>
                </a:solidFill>
                <a:effectLst/>
              </a:rPr>
              <a:t>Derinde yatan bir nevrozun bedensel belirtiler aracılığıyla anlatımı</a:t>
            </a:r>
            <a:r>
              <a:rPr lang="tr-TR" sz="2400" b="1" smtClean="0">
                <a:effectLst/>
              </a:rPr>
              <a:t>”</a:t>
            </a:r>
          </a:p>
          <a:p>
            <a:pPr marL="185738" indent="-185738" eaLnBrk="1" hangingPunct="1">
              <a:lnSpc>
                <a:spcPct val="105000"/>
              </a:lnSpc>
              <a:buFont typeface="Wingdings" pitchFamily="2" charset="2"/>
              <a:buNone/>
              <a:defRPr/>
            </a:pPr>
            <a:r>
              <a:rPr lang="tr-TR" sz="2400" b="1" smtClean="0">
                <a:effectLst/>
              </a:rPr>
              <a:t>“Anksiyetenin bilinç düzeyine çıkmasını engelleyen, çeşitli hastalık/belirtileri kapsayan organsal dışa vurumlar”  </a:t>
            </a:r>
          </a:p>
          <a:p>
            <a:pPr marL="185738" indent="-185738" eaLnBrk="1" hangingPunct="1">
              <a:lnSpc>
                <a:spcPct val="105000"/>
              </a:lnSpc>
              <a:buFont typeface="Wingdings" pitchFamily="2" charset="2"/>
              <a:buNone/>
              <a:defRPr/>
            </a:pPr>
            <a:r>
              <a:rPr lang="tr-TR" sz="2400" b="1" smtClean="0"/>
              <a:t>“</a:t>
            </a:r>
            <a:r>
              <a:rPr lang="tr-TR" sz="2400" b="1" smtClean="0">
                <a:solidFill>
                  <a:srgbClr val="FFFF00"/>
                </a:solidFill>
                <a:effectLst>
                  <a:outerShdw blurRad="38100" dist="38100" dir="2700000" algn="tl">
                    <a:srgbClr val="FFFFFF"/>
                  </a:outerShdw>
                </a:effectLst>
              </a:rPr>
              <a:t>Psikolojik durumları bedensel duyumlar, işlev değişikleri ve somatik metaforlar biçiminde yaşama, kavramsallaştırma ve dışa vurma eğilimi</a:t>
            </a:r>
            <a:r>
              <a:rPr lang="tr-TR" sz="2400" b="1" smtClean="0"/>
              <a:t>”</a:t>
            </a:r>
            <a:endParaRPr lang="tr-TR" sz="2400" b="1" smtClean="0">
              <a:effectLst/>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404813"/>
            <a:ext cx="8229600" cy="1012825"/>
          </a:xfrm>
        </p:spPr>
        <p:txBody>
          <a:bodyPr/>
          <a:lstStyle/>
          <a:p>
            <a:pPr eaLnBrk="1" hangingPunct="1"/>
            <a:r>
              <a:rPr lang="tr-TR" sz="3200" b="1" smtClean="0">
                <a:solidFill>
                  <a:srgbClr val="FF3300"/>
                </a:solidFill>
                <a:effectLst/>
              </a:rPr>
              <a:t>Tanımı - II</a:t>
            </a:r>
          </a:p>
        </p:txBody>
      </p:sp>
      <p:sp>
        <p:nvSpPr>
          <p:cNvPr id="8195" name="Rectangle 3"/>
          <p:cNvSpPr>
            <a:spLocks noGrp="1" noChangeArrowheads="1"/>
          </p:cNvSpPr>
          <p:nvPr>
            <p:ph idx="1"/>
          </p:nvPr>
        </p:nvSpPr>
        <p:spPr>
          <a:xfrm>
            <a:off x="971550" y="1484313"/>
            <a:ext cx="7272338" cy="4646612"/>
          </a:xfrm>
        </p:spPr>
        <p:txBody>
          <a:bodyPr/>
          <a:lstStyle/>
          <a:p>
            <a:pPr marL="185738" indent="-185738" eaLnBrk="1" hangingPunct="1">
              <a:lnSpc>
                <a:spcPct val="105000"/>
              </a:lnSpc>
              <a:buFont typeface="Wingdings" pitchFamily="2" charset="2"/>
              <a:buNone/>
              <a:defRPr/>
            </a:pPr>
            <a:r>
              <a:rPr lang="tr-TR" sz="2400" b="1" smtClean="0">
                <a:effectLst/>
              </a:rPr>
              <a:t>“Ruhsal-toplumsal sorunları bedensel belirtiler yoluyla anlatma çabası”</a:t>
            </a:r>
          </a:p>
          <a:p>
            <a:pPr marL="185738" indent="-185738" eaLnBrk="1" hangingPunct="1">
              <a:lnSpc>
                <a:spcPct val="105000"/>
              </a:lnSpc>
              <a:buFont typeface="Wingdings" pitchFamily="2" charset="2"/>
              <a:buNone/>
              <a:defRPr/>
            </a:pPr>
            <a:r>
              <a:rPr lang="tr-TR" sz="2400" b="1" smtClean="0">
                <a:effectLst/>
              </a:rPr>
              <a:t>“</a:t>
            </a:r>
            <a:r>
              <a:rPr lang="tr-TR" sz="2400" b="1" smtClean="0">
                <a:solidFill>
                  <a:srgbClr val="FFFF00"/>
                </a:solidFill>
                <a:effectLst/>
              </a:rPr>
              <a:t>Bedensel belirtilerin ruhsal amaçlar için kullanılması</a:t>
            </a:r>
            <a:r>
              <a:rPr lang="tr-TR" sz="2400" b="1" smtClean="0">
                <a:effectLst/>
              </a:rPr>
              <a:t>”</a:t>
            </a:r>
          </a:p>
          <a:p>
            <a:pPr marL="185738" indent="-185738" eaLnBrk="1" hangingPunct="1">
              <a:lnSpc>
                <a:spcPct val="105000"/>
              </a:lnSpc>
              <a:buFont typeface="Wingdings" pitchFamily="2" charset="2"/>
              <a:buNone/>
              <a:defRPr/>
            </a:pPr>
            <a:r>
              <a:rPr lang="tr-TR" sz="2400" b="1" smtClean="0">
                <a:effectLst/>
              </a:rPr>
              <a:t>“Kişisel ve toplumsal güçlüklerin bedensel belirtilerle bir yardım arama çabasına dönüşmesi”</a:t>
            </a:r>
          </a:p>
          <a:p>
            <a:pPr marL="185738" indent="-185738" eaLnBrk="1" hangingPunct="1">
              <a:lnSpc>
                <a:spcPct val="105000"/>
              </a:lnSpc>
              <a:buFont typeface="Wingdings" pitchFamily="2" charset="2"/>
              <a:buNone/>
              <a:defRPr/>
            </a:pPr>
            <a:r>
              <a:rPr lang="tr-TR" sz="2400" b="1" smtClean="0"/>
              <a:t>“</a:t>
            </a:r>
            <a:r>
              <a:rPr lang="tr-TR" sz="2400" b="1" smtClean="0">
                <a:solidFill>
                  <a:srgbClr val="FFFF00"/>
                </a:solidFill>
                <a:effectLst/>
              </a:rPr>
              <a:t>Bireysel ve toplumsal sıkıntıların tıbbi yardım arayışına neden olan bedensel dışa vurumları</a:t>
            </a:r>
            <a:r>
              <a:rPr lang="tr-TR" sz="2400" b="1" smtClean="0"/>
              <a:t>”</a:t>
            </a:r>
            <a:endParaRPr lang="tr-TR" sz="2400" b="1" smtClean="0">
              <a:effectLst/>
            </a:endParaRPr>
          </a:p>
          <a:p>
            <a:pPr marL="185738" indent="-185738" eaLnBrk="1" hangingPunct="1">
              <a:lnSpc>
                <a:spcPct val="105000"/>
              </a:lnSpc>
              <a:buFont typeface="Wingdings" pitchFamily="2" charset="2"/>
              <a:buNone/>
              <a:defRPr/>
            </a:pPr>
            <a:r>
              <a:rPr lang="tr-TR" sz="2400" b="1" smtClean="0">
                <a:effectLst/>
              </a:rPr>
              <a:t>“Bedensel belirtilerin toplumsal iletişim aracı olarak kullanılması”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404813"/>
            <a:ext cx="8229600" cy="1012825"/>
          </a:xfrm>
        </p:spPr>
        <p:txBody>
          <a:bodyPr/>
          <a:lstStyle/>
          <a:p>
            <a:pPr eaLnBrk="1" hangingPunct="1"/>
            <a:r>
              <a:rPr lang="tr-TR" sz="3200" b="1" smtClean="0">
                <a:solidFill>
                  <a:srgbClr val="FF3300"/>
                </a:solidFill>
                <a:effectLst/>
              </a:rPr>
              <a:t>Tanımı - III</a:t>
            </a:r>
          </a:p>
        </p:txBody>
      </p:sp>
      <p:sp>
        <p:nvSpPr>
          <p:cNvPr id="19459" name="Rectangle 3"/>
          <p:cNvSpPr>
            <a:spLocks noGrp="1" noChangeArrowheads="1"/>
          </p:cNvSpPr>
          <p:nvPr>
            <p:ph idx="1"/>
          </p:nvPr>
        </p:nvSpPr>
        <p:spPr>
          <a:xfrm>
            <a:off x="1042988" y="2133600"/>
            <a:ext cx="7058025" cy="3455988"/>
          </a:xfrm>
        </p:spPr>
        <p:txBody>
          <a:bodyPr/>
          <a:lstStyle/>
          <a:p>
            <a:pPr marL="0" indent="0" algn="ctr" eaLnBrk="1" hangingPunct="1">
              <a:lnSpc>
                <a:spcPct val="120000"/>
              </a:lnSpc>
              <a:buFont typeface="Wingdings" pitchFamily="2" charset="2"/>
              <a:buNone/>
            </a:pPr>
            <a:r>
              <a:rPr lang="tr-TR" sz="2400" b="1" smtClean="0">
                <a:effectLst/>
              </a:rPr>
              <a:t>Lipowski’ye göre somatizasyon, “patolojik bulgularla desteklenemeyen bedensel sıkıntı ve belirtiler yaşama, bunları fiziksel bir hastalığa bağlayarak iletişim kurma ve tıbbi yardım arama eğilimi”dir. </a:t>
            </a:r>
          </a:p>
          <a:p>
            <a:pPr marL="0" indent="0" eaLnBrk="1" hangingPunct="1">
              <a:lnSpc>
                <a:spcPct val="90000"/>
              </a:lnSpc>
              <a:buFont typeface="Wingdings" pitchFamily="2" charset="2"/>
              <a:buNone/>
            </a:pPr>
            <a:endParaRPr lang="tr-TR" sz="2400" b="1" smtClean="0">
              <a:effectLst/>
            </a:endParaRPr>
          </a:p>
          <a:p>
            <a:pPr marL="0" indent="0" algn="ctr" eaLnBrk="1" hangingPunct="1">
              <a:lnSpc>
                <a:spcPct val="90000"/>
              </a:lnSpc>
              <a:buFont typeface="Wingdings" pitchFamily="2" charset="2"/>
              <a:buNone/>
            </a:pPr>
            <a:r>
              <a:rPr lang="tr-TR" sz="2400" b="1" smtClean="0">
                <a:solidFill>
                  <a:srgbClr val="FFFF00"/>
                </a:solidFill>
                <a:effectLst/>
              </a:rPr>
              <a:t>Tanımlamada tam bir görüş birliği yoktur, etiyolojisi açık değildir.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457200" y="404813"/>
            <a:ext cx="8229600" cy="1012825"/>
          </a:xfrm>
        </p:spPr>
        <p:txBody>
          <a:bodyPr/>
          <a:lstStyle/>
          <a:p>
            <a:pPr eaLnBrk="1" hangingPunct="1"/>
            <a:r>
              <a:rPr lang="tr-TR" sz="3200" b="1" smtClean="0">
                <a:solidFill>
                  <a:srgbClr val="FF3300"/>
                </a:solidFill>
                <a:effectLst/>
              </a:rPr>
              <a:t>Özellikleri - I</a:t>
            </a:r>
          </a:p>
        </p:txBody>
      </p:sp>
      <p:sp>
        <p:nvSpPr>
          <p:cNvPr id="20483" name="Rectangle 3"/>
          <p:cNvSpPr>
            <a:spLocks noGrp="1" noChangeArrowheads="1"/>
          </p:cNvSpPr>
          <p:nvPr>
            <p:ph idx="1"/>
          </p:nvPr>
        </p:nvSpPr>
        <p:spPr>
          <a:xfrm>
            <a:off x="1763713" y="1557338"/>
            <a:ext cx="5616575" cy="4679950"/>
          </a:xfrm>
        </p:spPr>
        <p:txBody>
          <a:bodyPr/>
          <a:lstStyle/>
          <a:p>
            <a:pPr marL="185738" indent="-185738" eaLnBrk="1" hangingPunct="1">
              <a:lnSpc>
                <a:spcPct val="105000"/>
              </a:lnSpc>
              <a:buFont typeface="Wingdings" pitchFamily="2" charset="2"/>
              <a:buNone/>
            </a:pPr>
            <a:r>
              <a:rPr lang="tr-TR" sz="2400" b="1" smtClean="0">
                <a:effectLst/>
              </a:rPr>
              <a:t>* Açıklanamayan bedensel belirtiler</a:t>
            </a:r>
          </a:p>
          <a:p>
            <a:pPr marL="185738" indent="-185738" eaLnBrk="1" hangingPunct="1">
              <a:lnSpc>
                <a:spcPct val="105000"/>
              </a:lnSpc>
              <a:buFont typeface="Wingdings" pitchFamily="2" charset="2"/>
              <a:buNone/>
            </a:pPr>
            <a:r>
              <a:rPr lang="tr-TR" sz="2400" b="1" smtClean="0">
                <a:effectLst/>
              </a:rPr>
              <a:t>* Duyguların sembolik anlatım biçimi</a:t>
            </a:r>
          </a:p>
          <a:p>
            <a:pPr marL="185738" indent="-185738" eaLnBrk="1" hangingPunct="1">
              <a:lnSpc>
                <a:spcPct val="105000"/>
              </a:lnSpc>
              <a:buFont typeface="Wingdings" pitchFamily="2" charset="2"/>
              <a:buNone/>
            </a:pPr>
            <a:r>
              <a:rPr lang="tr-TR" sz="2400" b="1" smtClean="0">
                <a:effectLst/>
              </a:rPr>
              <a:t>* Bastırılmış içgüdüsel dürtüler</a:t>
            </a:r>
          </a:p>
          <a:p>
            <a:pPr marL="185738" indent="-185738" eaLnBrk="1" hangingPunct="1">
              <a:lnSpc>
                <a:spcPct val="105000"/>
              </a:lnSpc>
              <a:buFont typeface="Wingdings" pitchFamily="2" charset="2"/>
              <a:buNone/>
            </a:pPr>
            <a:r>
              <a:rPr lang="tr-TR" sz="2400" b="1" smtClean="0">
                <a:effectLst/>
              </a:rPr>
              <a:t>* Sıkıntının metaforik dışa vurumu</a:t>
            </a:r>
          </a:p>
          <a:p>
            <a:pPr marL="185738" indent="-185738" eaLnBrk="1" hangingPunct="1">
              <a:lnSpc>
                <a:spcPct val="105000"/>
              </a:lnSpc>
              <a:buFont typeface="Wingdings" pitchFamily="2" charset="2"/>
              <a:buNone/>
            </a:pPr>
            <a:r>
              <a:rPr lang="tr-TR" sz="2400" b="1" smtClean="0">
                <a:effectLst/>
              </a:rPr>
              <a:t>* Sıkıntının kültürel olarak anlatımı</a:t>
            </a:r>
          </a:p>
          <a:p>
            <a:pPr marL="185738" indent="-185738" eaLnBrk="1" hangingPunct="1">
              <a:lnSpc>
                <a:spcPct val="105000"/>
              </a:lnSpc>
              <a:buFont typeface="Wingdings" pitchFamily="2" charset="2"/>
              <a:buNone/>
            </a:pPr>
            <a:r>
              <a:rPr lang="tr-TR" sz="2400" b="1" smtClean="0">
                <a:effectLst/>
              </a:rPr>
              <a:t>* Savunma düzeneği</a:t>
            </a:r>
          </a:p>
          <a:p>
            <a:pPr marL="185738" indent="-185738" eaLnBrk="1" hangingPunct="1">
              <a:lnSpc>
                <a:spcPct val="105000"/>
              </a:lnSpc>
              <a:buFont typeface="Wingdings" pitchFamily="2" charset="2"/>
              <a:buNone/>
            </a:pPr>
            <a:r>
              <a:rPr lang="tr-TR" sz="2400" b="1" smtClean="0">
                <a:effectLst/>
              </a:rPr>
              <a:t>* Bir bozukluğa bağlanma eğilimi</a:t>
            </a:r>
          </a:p>
          <a:p>
            <a:pPr marL="185738" indent="-185738" eaLnBrk="1" hangingPunct="1">
              <a:lnSpc>
                <a:spcPct val="105000"/>
              </a:lnSpc>
              <a:buFont typeface="Wingdings" pitchFamily="2" charset="2"/>
              <a:buNone/>
            </a:pPr>
            <a:r>
              <a:rPr lang="tr-TR" sz="2400" b="1" smtClean="0">
                <a:effectLst/>
              </a:rPr>
              <a:t>* Sorumluluklardan kaçma</a:t>
            </a:r>
          </a:p>
          <a:p>
            <a:pPr marL="185738" indent="-185738" eaLnBrk="1" hangingPunct="1">
              <a:lnSpc>
                <a:spcPct val="105000"/>
              </a:lnSpc>
              <a:buFont typeface="Wingdings" pitchFamily="2" charset="2"/>
              <a:buNone/>
            </a:pPr>
            <a:r>
              <a:rPr lang="tr-TR" sz="2400" b="1" smtClean="0">
                <a:effectLst/>
              </a:rPr>
              <a:t>* Toplumsal iletişim biçimi</a:t>
            </a:r>
          </a:p>
          <a:p>
            <a:pPr marL="185738" indent="-185738" eaLnBrk="1" hangingPunct="1">
              <a:lnSpc>
                <a:spcPct val="105000"/>
              </a:lnSpc>
              <a:buFont typeface="Wingdings" pitchFamily="2" charset="2"/>
              <a:buNone/>
            </a:pPr>
            <a:r>
              <a:rPr lang="tr-TR" sz="2400" b="1" smtClean="0">
                <a:effectLst/>
              </a:rPr>
              <a:t>* Bir bozukluk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404813"/>
            <a:ext cx="8229600" cy="1012825"/>
          </a:xfrm>
        </p:spPr>
        <p:txBody>
          <a:bodyPr/>
          <a:lstStyle/>
          <a:p>
            <a:pPr eaLnBrk="1" hangingPunct="1"/>
            <a:r>
              <a:rPr lang="tr-TR" sz="3200" b="1" smtClean="0">
                <a:solidFill>
                  <a:srgbClr val="FF3300"/>
                </a:solidFill>
                <a:effectLst/>
              </a:rPr>
              <a:t>Özellikleri - II</a:t>
            </a:r>
          </a:p>
        </p:txBody>
      </p:sp>
      <p:sp>
        <p:nvSpPr>
          <p:cNvPr id="21507" name="Rectangle 3"/>
          <p:cNvSpPr>
            <a:spLocks noGrp="1" noChangeArrowheads="1"/>
          </p:cNvSpPr>
          <p:nvPr>
            <p:ph idx="1"/>
          </p:nvPr>
        </p:nvSpPr>
        <p:spPr>
          <a:xfrm>
            <a:off x="1258888" y="1773238"/>
            <a:ext cx="6697662" cy="4357687"/>
          </a:xfrm>
        </p:spPr>
        <p:txBody>
          <a:bodyPr/>
          <a:lstStyle/>
          <a:p>
            <a:pPr marL="185738" indent="-185738" algn="ctr" eaLnBrk="1" hangingPunct="1">
              <a:lnSpc>
                <a:spcPct val="105000"/>
              </a:lnSpc>
              <a:buFont typeface="Wingdings" pitchFamily="2" charset="2"/>
              <a:buNone/>
            </a:pPr>
            <a:r>
              <a:rPr lang="tr-TR" sz="2400" b="1" u="sng" smtClean="0">
                <a:solidFill>
                  <a:srgbClr val="FFFF00"/>
                </a:solidFill>
                <a:effectLst/>
              </a:rPr>
              <a:t>Bedenselleştirmenin üç boyutu</a:t>
            </a:r>
          </a:p>
          <a:p>
            <a:pPr marL="185738" indent="-185738" eaLnBrk="1" hangingPunct="1">
              <a:lnSpc>
                <a:spcPct val="105000"/>
              </a:lnSpc>
              <a:buFont typeface="Wingdings" pitchFamily="2" charset="2"/>
              <a:buNone/>
            </a:pPr>
            <a:endParaRPr lang="tr-TR" sz="1400" b="1" smtClean="0">
              <a:effectLst/>
            </a:endParaRPr>
          </a:p>
          <a:p>
            <a:pPr marL="185738" indent="-185738" eaLnBrk="1" hangingPunct="1">
              <a:lnSpc>
                <a:spcPct val="105000"/>
              </a:lnSpc>
              <a:buFont typeface="Wingdings" pitchFamily="2" charset="2"/>
              <a:buNone/>
            </a:pPr>
            <a:r>
              <a:rPr lang="tr-TR" sz="2400" b="1" smtClean="0">
                <a:effectLst/>
              </a:rPr>
              <a:t>* Yaşantısal: Algılanan bedensel duyumların varlığı</a:t>
            </a:r>
          </a:p>
          <a:p>
            <a:pPr marL="185738" indent="-185738" eaLnBrk="1" hangingPunct="1">
              <a:lnSpc>
                <a:spcPct val="105000"/>
              </a:lnSpc>
              <a:buFont typeface="Wingdings" pitchFamily="2" charset="2"/>
              <a:buNone/>
            </a:pPr>
            <a:r>
              <a:rPr lang="tr-TR" sz="2400" b="1" smtClean="0">
                <a:effectLst/>
              </a:rPr>
              <a:t>* Bilişsel: Belirtilerin bir fiziksel hastalığa bağlanması </a:t>
            </a:r>
          </a:p>
          <a:p>
            <a:pPr marL="185738" indent="-185738" eaLnBrk="1" hangingPunct="1">
              <a:lnSpc>
                <a:spcPct val="105000"/>
              </a:lnSpc>
              <a:buFont typeface="Wingdings" pitchFamily="2" charset="2"/>
              <a:buNone/>
            </a:pPr>
            <a:r>
              <a:rPr lang="tr-TR" sz="2400" b="1" smtClean="0">
                <a:effectLst/>
              </a:rPr>
              <a:t>* Davranışsal: Tıbbi yardım arama çabası</a:t>
            </a:r>
          </a:p>
          <a:p>
            <a:pPr marL="185738" indent="-185738" eaLnBrk="1" hangingPunct="1">
              <a:lnSpc>
                <a:spcPct val="105000"/>
              </a:lnSpc>
              <a:buFont typeface="Wingdings" pitchFamily="2" charset="2"/>
              <a:buNone/>
            </a:pPr>
            <a:endParaRPr lang="tr-TR" sz="2400" b="1" smtClean="0">
              <a:effectLst/>
            </a:endParaRPr>
          </a:p>
          <a:p>
            <a:pPr marL="185738" indent="-185738" algn="ctr" eaLnBrk="1" hangingPunct="1">
              <a:lnSpc>
                <a:spcPct val="105000"/>
              </a:lnSpc>
              <a:buFont typeface="Wingdings" pitchFamily="2" charset="2"/>
              <a:buNone/>
            </a:pPr>
            <a:r>
              <a:rPr lang="tr-TR" sz="2400" b="1" smtClean="0">
                <a:solidFill>
                  <a:srgbClr val="FFFF00"/>
                </a:solidFill>
                <a:effectLst/>
              </a:rPr>
              <a:t>Her toplumda ve kültürel grupta görülür, evrensel ve genel bir terimdir.</a:t>
            </a:r>
            <a:endParaRPr lang="tr-TR" sz="2400" b="1" smtClean="0">
              <a:effectLs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Klinik </a:t>
            </a:r>
            <a:endParaRPr lang="tr-TR" dirty="0"/>
          </a:p>
        </p:txBody>
      </p:sp>
      <p:sp>
        <p:nvSpPr>
          <p:cNvPr id="3" name="2 İçerik Yer Tutucusu"/>
          <p:cNvSpPr>
            <a:spLocks noGrp="1"/>
          </p:cNvSpPr>
          <p:nvPr>
            <p:ph idx="1"/>
          </p:nvPr>
        </p:nvSpPr>
        <p:spPr/>
        <p:txBody>
          <a:bodyPr/>
          <a:lstStyle/>
          <a:p>
            <a:pPr eaLnBrk="1" hangingPunct="1">
              <a:defRPr/>
            </a:pPr>
            <a:r>
              <a:rPr lang="tr-TR" dirty="0" err="1" smtClean="0">
                <a:latin typeface="Tahoma" pitchFamily="34" charset="0"/>
              </a:rPr>
              <a:t>Somatizasyon</a:t>
            </a:r>
            <a:r>
              <a:rPr lang="tr-TR" dirty="0" smtClean="0">
                <a:latin typeface="Tahoma" pitchFamily="34" charset="0"/>
              </a:rPr>
              <a:t> Bozukluğundaki somatik semptomlar </a:t>
            </a:r>
            <a:r>
              <a:rPr lang="tr-TR" dirty="0" err="1" smtClean="0">
                <a:latin typeface="Tahoma" pitchFamily="34" charset="0"/>
              </a:rPr>
              <a:t>DSM'de</a:t>
            </a:r>
            <a:r>
              <a:rPr lang="tr-TR" dirty="0" smtClean="0">
                <a:latin typeface="Tahoma" pitchFamily="34" charset="0"/>
              </a:rPr>
              <a:t> tanımlandığı biçimiyle dört ana gruba ayrılır: </a:t>
            </a:r>
          </a:p>
          <a:p>
            <a:pPr eaLnBrk="1" hangingPunct="1">
              <a:buFontTx/>
              <a:buNone/>
              <a:defRPr/>
            </a:pPr>
            <a:r>
              <a:rPr lang="tr-TR" dirty="0" smtClean="0">
                <a:latin typeface="Tahoma" pitchFamily="34" charset="0"/>
              </a:rPr>
              <a:t>	Bunlar;</a:t>
            </a:r>
          </a:p>
          <a:p>
            <a:pPr eaLnBrk="1" hangingPunct="1">
              <a:buFontTx/>
              <a:buNone/>
              <a:defRPr/>
            </a:pPr>
            <a:r>
              <a:rPr lang="tr-TR" dirty="0" smtClean="0">
                <a:latin typeface="Tahoma" pitchFamily="34" charset="0"/>
              </a:rPr>
              <a:t>	1- Ağrı semptomları</a:t>
            </a:r>
          </a:p>
          <a:p>
            <a:pPr eaLnBrk="1" hangingPunct="1">
              <a:buFontTx/>
              <a:buNone/>
              <a:defRPr/>
            </a:pPr>
            <a:r>
              <a:rPr lang="tr-TR" dirty="0" smtClean="0">
                <a:latin typeface="Tahoma" pitchFamily="34" charset="0"/>
              </a:rPr>
              <a:t>	2- </a:t>
            </a:r>
            <a:r>
              <a:rPr lang="tr-TR" dirty="0" err="1" smtClean="0">
                <a:latin typeface="Tahoma" pitchFamily="34" charset="0"/>
              </a:rPr>
              <a:t>Gastrointestinal</a:t>
            </a:r>
            <a:r>
              <a:rPr lang="tr-TR" dirty="0" smtClean="0">
                <a:latin typeface="Tahoma" pitchFamily="34" charset="0"/>
              </a:rPr>
              <a:t> Semptomlar</a:t>
            </a:r>
          </a:p>
          <a:p>
            <a:pPr eaLnBrk="1" hangingPunct="1">
              <a:buFontTx/>
              <a:buNone/>
              <a:defRPr/>
            </a:pPr>
            <a:r>
              <a:rPr lang="tr-TR" dirty="0" smtClean="0">
                <a:latin typeface="Tahoma" pitchFamily="34" charset="0"/>
              </a:rPr>
              <a:t>	3- Cinsel semptomlar	</a:t>
            </a:r>
          </a:p>
          <a:p>
            <a:pPr eaLnBrk="1" hangingPunct="1">
              <a:buFontTx/>
              <a:buNone/>
              <a:defRPr/>
            </a:pPr>
            <a:r>
              <a:rPr lang="tr-TR" dirty="0" smtClean="0">
                <a:latin typeface="Tahoma" pitchFamily="34" charset="0"/>
              </a:rPr>
              <a:t>	4- </a:t>
            </a:r>
            <a:r>
              <a:rPr lang="tr-TR" dirty="0" err="1" smtClean="0">
                <a:latin typeface="Tahoma" pitchFamily="34" charset="0"/>
              </a:rPr>
              <a:t>Psödonörolojik</a:t>
            </a:r>
            <a:r>
              <a:rPr lang="tr-TR" dirty="0" smtClean="0">
                <a:latin typeface="Tahoma" pitchFamily="34" charset="0"/>
              </a:rPr>
              <a:t> semptomlardır. </a:t>
            </a:r>
          </a:p>
          <a:p>
            <a:pPr>
              <a:defRPr/>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Psikosomatik hastalıklar </a:t>
            </a:r>
            <a:endParaRPr lang="tr-TR" dirty="0"/>
          </a:p>
        </p:txBody>
      </p:sp>
      <p:sp>
        <p:nvSpPr>
          <p:cNvPr id="3" name="2 İçerik Yer Tutucusu"/>
          <p:cNvSpPr>
            <a:spLocks noGrp="1"/>
          </p:cNvSpPr>
          <p:nvPr>
            <p:ph idx="1"/>
          </p:nvPr>
        </p:nvSpPr>
        <p:spPr/>
        <p:txBody>
          <a:bodyPr/>
          <a:lstStyle/>
          <a:p>
            <a:pPr>
              <a:defRPr/>
            </a:pPr>
            <a:r>
              <a:rPr lang="tr-TR" dirty="0" smtClean="0"/>
              <a:t>2 grup </a:t>
            </a:r>
          </a:p>
          <a:p>
            <a:pPr>
              <a:defRPr/>
            </a:pPr>
            <a:endParaRPr lang="tr-TR" dirty="0" smtClean="0"/>
          </a:p>
          <a:p>
            <a:pPr>
              <a:defRPr/>
            </a:pPr>
            <a:r>
              <a:rPr lang="tr-TR" dirty="0" smtClean="0"/>
              <a:t>1. </a:t>
            </a:r>
            <a:r>
              <a:rPr lang="tr-TR" dirty="0" err="1" smtClean="0"/>
              <a:t>somatoform</a:t>
            </a:r>
            <a:r>
              <a:rPr lang="tr-TR" dirty="0" smtClean="0"/>
              <a:t> boz.</a:t>
            </a:r>
          </a:p>
          <a:p>
            <a:pPr>
              <a:defRPr/>
            </a:pPr>
            <a:r>
              <a:rPr lang="tr-TR" dirty="0" smtClean="0"/>
              <a:t>2. fiziksel rahatsızlığı etkileyen psikolojik durumlar (psikosomatik)</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7200" y="787400"/>
            <a:ext cx="8231188" cy="911225"/>
          </a:xfrm>
        </p:spPr>
        <p:txBody>
          <a:bodyPr lIns="90000" tIns="46800" rIns="90000" bIns="46800"/>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tr-TR" sz="3200" b="1" smtClean="0">
                <a:latin typeface="Tahoma" pitchFamily="34" charset="0"/>
              </a:rPr>
              <a:t>Klinik Görünüm</a:t>
            </a:r>
          </a:p>
        </p:txBody>
      </p:sp>
      <p:sp>
        <p:nvSpPr>
          <p:cNvPr id="15363" name="Rectangle 3"/>
          <p:cNvSpPr>
            <a:spLocks noGrp="1" noChangeArrowheads="1"/>
          </p:cNvSpPr>
          <p:nvPr>
            <p:ph idx="1"/>
          </p:nvPr>
        </p:nvSpPr>
        <p:spPr>
          <a:xfrm>
            <a:off x="457200" y="1997075"/>
            <a:ext cx="8231188" cy="4527550"/>
          </a:xfrm>
        </p:spPr>
        <p:txBody>
          <a:bodyPr lIns="90000" tIns="46800" rIns="90000" bIns="46800"/>
          <a:lstStyle/>
          <a:p>
            <a:pPr marL="341313" indent="-341313" defTabSz="449263" eaLnBrk="1" hangingPunct="1">
              <a:lnSpc>
                <a:spcPct val="90000"/>
              </a:lnSpc>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Somatizasyon Bozukluğu olan kişiler yakınmalarını genellikle renkli, abartılı ama kesinlikten yoksun biçimde dile getirirler. Bundan dolayı klinisyen çoğu zaman tutarlı bir hastalık öyküsü oluşturmakta güçlük çeker. Önceden uygulanmış tıbbi tedaviler ve hastane yatışlarının genel bir gözden geçirilmesi hekimin zihnini hastanın anlattıklarından daha çok netleştirir.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390525"/>
            <a:ext cx="8231188" cy="911225"/>
          </a:xfrm>
        </p:spPr>
        <p:txBody>
          <a:bodyPr lIns="90000" tIns="46800" rIns="90000" bIns="46800"/>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tr-TR" sz="3200" b="1" smtClean="0">
                <a:latin typeface="Tahoma" pitchFamily="34" charset="0"/>
              </a:rPr>
              <a:t>Somatizasyon Bozukluğunun Genel Tıbbi Durumlardan Ayrımı</a:t>
            </a:r>
          </a:p>
        </p:txBody>
      </p:sp>
      <p:sp>
        <p:nvSpPr>
          <p:cNvPr id="18435" name="Rectangle 3"/>
          <p:cNvSpPr>
            <a:spLocks noGrp="1" noChangeArrowheads="1"/>
          </p:cNvSpPr>
          <p:nvPr>
            <p:ph idx="1"/>
          </p:nvPr>
        </p:nvSpPr>
        <p:spPr>
          <a:xfrm>
            <a:off x="457200" y="1600200"/>
            <a:ext cx="8231188" cy="4527550"/>
          </a:xfrm>
        </p:spPr>
        <p:txBody>
          <a:bodyPr lIns="90000" tIns="46800" rIns="90000" bIns="46800"/>
          <a:lstStyle/>
          <a:p>
            <a:pPr marL="341313" indent="-341313" defTabSz="449263" eaLnBrk="1" hangingPunct="1">
              <a:spcBef>
                <a:spcPts val="700"/>
              </a:spcBef>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Genel tıbbi durumlardan ayırt edilirken Somatizasyon Bozukluğunun üç temel özelliği esas alınır;</a:t>
            </a:r>
          </a:p>
          <a:p>
            <a:pPr marL="341313" indent="-341313" defTabSz="449263"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	1- Birden çok organ sisteminin tutulumu.</a:t>
            </a:r>
          </a:p>
          <a:p>
            <a:pPr marL="341313" indent="-341313" defTabSz="449263"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	2- Erken başlangıç ve kronik seyir. Bu kronik seyir esnasında fiziksel bulguların ya da yapısal bozuklukların gelişmemiş olması.</a:t>
            </a:r>
          </a:p>
          <a:p>
            <a:pPr marL="341313" indent="-341313" defTabSz="449263" eaLnBrk="1" hangingPunct="1">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	3- Genel tıbbi duruma özgü laboratuar sonuçlarının bulunmaması.</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4294967295"/>
          </p:nvPr>
        </p:nvSpPr>
        <p:spPr>
          <a:xfrm>
            <a:off x="0" y="3886200"/>
            <a:ext cx="6400800" cy="1752600"/>
          </a:xfrm>
        </p:spPr>
        <p:txBody>
          <a:bodyPr lIns="90000" tIns="46800" rIns="90000" bIns="46800"/>
          <a:lstStyle/>
          <a:p>
            <a:pPr algn="ctr">
              <a:buFont typeface="Wingdings" pitchFamily="2" charset="2"/>
              <a:buNone/>
              <a:defRPr/>
            </a:pPr>
            <a:r>
              <a:rPr lang="en-GB" sz="2000" b="1" smtClean="0">
                <a:solidFill>
                  <a:srgbClr val="FF0000"/>
                </a:solidFill>
                <a:effectLst>
                  <a:outerShdw blurRad="38100" dist="38100" dir="2700000" algn="tl">
                    <a:srgbClr val="FFFFFF"/>
                  </a:outerShdw>
                </a:effectLst>
                <a:latin typeface="Tahoma" pitchFamily="34" charset="0"/>
              </a:rPr>
              <a:t>SOMATOFORM BOZUKLUKLUKLARA</a:t>
            </a:r>
            <a:endParaRPr lang="tr-TR" sz="2000" b="1" smtClean="0">
              <a:solidFill>
                <a:srgbClr val="FF0000"/>
              </a:solidFill>
              <a:effectLst>
                <a:outerShdw blurRad="38100" dist="38100" dir="2700000" algn="tl">
                  <a:srgbClr val="FFFFFF"/>
                </a:outerShdw>
              </a:effectLst>
              <a:latin typeface="Tahoma" pitchFamily="34" charset="0"/>
            </a:endParaRPr>
          </a:p>
          <a:p>
            <a:pPr algn="ctr">
              <a:buFont typeface="Wingdings" pitchFamily="2" charset="2"/>
              <a:buNone/>
              <a:defRPr/>
            </a:pPr>
            <a:r>
              <a:rPr lang="en-GB" sz="2000" b="1" smtClean="0">
                <a:solidFill>
                  <a:srgbClr val="FF0000"/>
                </a:solidFill>
                <a:effectLst>
                  <a:outerShdw blurRad="38100" dist="38100" dir="2700000" algn="tl">
                    <a:srgbClr val="FFFFFF"/>
                  </a:outerShdw>
                </a:effectLst>
                <a:latin typeface="Tahoma" pitchFamily="34" charset="0"/>
              </a:rPr>
              <a:t>GENEL BAKIŞ</a:t>
            </a:r>
            <a:endParaRPr lang="en-US" sz="2000" b="1" smtClean="0">
              <a:solidFill>
                <a:srgbClr val="FF0000"/>
              </a:solidFill>
              <a:effectLst>
                <a:outerShdw blurRad="38100" dist="38100" dir="2700000" algn="tl">
                  <a:srgbClr val="FFFFFF"/>
                </a:outerShdw>
              </a:effectLst>
              <a:latin typeface="Tahoma" pitchFamily="34" charset="0"/>
            </a:endParaRPr>
          </a:p>
          <a:p>
            <a:pPr algn="ctr" eaLnBrk="1" hangingPunct="1">
              <a:buFontTx/>
              <a:buNone/>
              <a:defRPr/>
            </a:pPr>
            <a:endParaRPr lang="tr-TR" sz="2000" b="1" smtClean="0">
              <a:latin typeface="Tahoma" pitchFamily="34" charset="0"/>
            </a:endParaRPr>
          </a:p>
        </p:txBody>
      </p:sp>
      <p:sp>
        <p:nvSpPr>
          <p:cNvPr id="6147" name="Rectangle 5"/>
          <p:cNvSpPr>
            <a:spLocks noChangeArrowheads="1"/>
          </p:cNvSpPr>
          <p:nvPr/>
        </p:nvSpPr>
        <p:spPr bwMode="auto">
          <a:xfrm>
            <a:off x="323850" y="2133600"/>
            <a:ext cx="8569325" cy="1739900"/>
          </a:xfrm>
          <a:prstGeom prst="rect">
            <a:avLst/>
          </a:prstGeom>
          <a:noFill/>
          <a:ln w="9525">
            <a:noFill/>
            <a:miter lim="800000"/>
            <a:headEnd/>
            <a:tailEnd/>
          </a:ln>
        </p:spPr>
        <p:txBody>
          <a:bodyPr>
            <a:spAutoFit/>
          </a:bodyPr>
          <a:lstStyle/>
          <a:p>
            <a:pPr algn="ctr"/>
            <a:r>
              <a:rPr lang="en-GB" sz="3600" b="1">
                <a:solidFill>
                  <a:srgbClr val="000000"/>
                </a:solidFill>
                <a:latin typeface="Tahoma" pitchFamily="34" charset="0"/>
              </a:rPr>
              <a:t>SOMATOFORM BOZUKLUKLUKLARA</a:t>
            </a:r>
            <a:endParaRPr lang="tr-TR" sz="3600" b="1">
              <a:solidFill>
                <a:srgbClr val="000000"/>
              </a:solidFill>
              <a:latin typeface="Tahoma" pitchFamily="34" charset="0"/>
            </a:endParaRPr>
          </a:p>
          <a:p>
            <a:pPr algn="ctr"/>
            <a:r>
              <a:rPr lang="en-GB" sz="3600" b="1">
                <a:solidFill>
                  <a:srgbClr val="000000"/>
                </a:solidFill>
                <a:latin typeface="Tahoma" pitchFamily="34" charset="0"/>
              </a:rPr>
              <a:t>GENEL BAKIŞ VE SOMATİZASYON BOZUKLUĞU</a:t>
            </a:r>
            <a:endParaRPr lang="en-US" sz="3600" b="1">
              <a:solidFill>
                <a:srgbClr val="000000"/>
              </a:solidFill>
              <a:latin typeface="Tahoma"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idx="1"/>
          </p:nvPr>
        </p:nvSpPr>
        <p:spPr>
          <a:xfrm>
            <a:off x="457200" y="1600200"/>
            <a:ext cx="8231188" cy="4527550"/>
          </a:xfrm>
        </p:spPr>
        <p:txBody>
          <a:bodyPr lIns="90000" tIns="46800" rIns="90000" bIns="46800"/>
          <a:lstStyle/>
          <a:p>
            <a:pPr eaLnBrk="1" hangingPunct="1">
              <a:lnSpc>
                <a:spcPct val="90000"/>
              </a:lnSpc>
              <a:spcBef>
                <a:spcPts val="600"/>
              </a:spcBef>
              <a:defRPr/>
            </a:pPr>
            <a:r>
              <a:rPr lang="tr-TR" sz="2000" b="1" smtClean="0">
                <a:latin typeface="Tahoma" pitchFamily="34" charset="0"/>
              </a:rPr>
              <a:t>Somatoform Bozukluklar</a:t>
            </a:r>
            <a:r>
              <a:rPr lang="tr-TR" sz="2000" smtClean="0">
                <a:latin typeface="Tahoma" pitchFamily="34" charset="0"/>
              </a:rPr>
              <a:t>, klinik tabloya somatik belirtilerin egemen olduğu bir grup psikiyatrik hastalıktır. Bu somatik belirtiler ilk elde tıbbi bir hastalığın işaretiymiş izlenimi verirler. Ama bu fiziksel belirtileri izah edecek tıbbi bir durum ya da madde etkisi gösterilemez.</a:t>
            </a:r>
          </a:p>
          <a:p>
            <a:pPr eaLnBrk="1" hangingPunct="1">
              <a:lnSpc>
                <a:spcPct val="90000"/>
              </a:lnSpc>
              <a:spcBef>
                <a:spcPts val="600"/>
              </a:spcBef>
              <a:defRPr/>
            </a:pPr>
            <a:r>
              <a:rPr lang="tr-TR" sz="2000" smtClean="0">
                <a:latin typeface="Tahoma" pitchFamily="34" charset="0"/>
              </a:rPr>
              <a:t>Amerikan Psikiyatri Birliği'nin Mental Bozuklukların Tanısal ve İstatistiksel Kılavuzunda (DSM) </a:t>
            </a:r>
            <a:r>
              <a:rPr lang="tr-TR" sz="2000" b="1" smtClean="0">
                <a:latin typeface="Tahoma" pitchFamily="34" charset="0"/>
              </a:rPr>
              <a:t>“Somatoform Bozukluklar”</a:t>
            </a:r>
            <a:r>
              <a:rPr lang="tr-TR" sz="2000" smtClean="0">
                <a:latin typeface="Tahoma" pitchFamily="34" charset="0"/>
              </a:rPr>
              <a:t> başlığı altında yedi antite tanımlanmıştır. </a:t>
            </a:r>
          </a:p>
          <a:p>
            <a:pPr eaLnBrk="1" hangingPunct="1">
              <a:lnSpc>
                <a:spcPct val="90000"/>
              </a:lnSpc>
              <a:spcBef>
                <a:spcPts val="600"/>
              </a:spcBef>
              <a:buFontTx/>
              <a:buNone/>
              <a:defRPr/>
            </a:pPr>
            <a:r>
              <a:rPr lang="tr-TR" sz="2000" smtClean="0">
                <a:latin typeface="Tahoma" pitchFamily="34" charset="0"/>
              </a:rPr>
              <a:t>	Bunlar; Somatizasyon Bozukluğu, Farklılaşmamış Somatoform Bozukluk, Konversiyon Bozukluğu, Hipokondriyazis, Beden Dismorfik Bozukluğu, Somatoform Ağrı Bozukluğu ve Başka Türlü Adlandırılamayan Somatoform Bozukluktur.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a:xfrm>
            <a:off x="457200" y="1600200"/>
            <a:ext cx="8231188" cy="4527550"/>
          </a:xfrm>
        </p:spPr>
        <p:txBody>
          <a:bodyPr lIns="90000" tIns="46800" rIns="90000" bIns="46800"/>
          <a:lstStyle/>
          <a:p>
            <a:pPr eaLnBrk="1" hangingPunct="1">
              <a:lnSpc>
                <a:spcPct val="80000"/>
              </a:lnSpc>
              <a:spcBef>
                <a:spcPts val="700"/>
              </a:spcBef>
              <a:defRPr/>
            </a:pPr>
            <a:r>
              <a:rPr lang="tr-TR" sz="2000" smtClean="0">
                <a:latin typeface="Tahoma" pitchFamily="34" charset="0"/>
              </a:rPr>
              <a:t>Somatoform Bozukluklar kategorisi psikiyatrinin en tartışmalı alanlarından biridir. İki ana psikiyatrik sınıflandırma sistemini (DSM ve ICD) basitçe karşılaştırmak bile bu “tartışmalılık” konusunda bize bir fikir verebilir. Mesela Konversiyon Bozukluğu DSM' de Somatoform Bozukluklar içinde yer alırken ICD' de Disosiyatif  Bozukluklar başlığı altında sınıflandırılmıştır. </a:t>
            </a:r>
          </a:p>
          <a:p>
            <a:pPr eaLnBrk="1" hangingPunct="1">
              <a:lnSpc>
                <a:spcPct val="80000"/>
              </a:lnSpc>
              <a:spcBef>
                <a:spcPts val="700"/>
              </a:spcBef>
              <a:defRPr/>
            </a:pPr>
            <a:r>
              <a:rPr lang="tr-TR" sz="2000" smtClean="0">
                <a:latin typeface="Tahoma" pitchFamily="34" charset="0"/>
              </a:rPr>
              <a:t>Somatoform Bozukluklarla ilgili bir diğer önemli sorun da, burada tanımlanan bozuklukların farklı kültürlerde çok değişik semptomatolojiye sahip olabilmeleridir.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457200" y="1600200"/>
            <a:ext cx="8231188" cy="4527550"/>
          </a:xfrm>
        </p:spPr>
        <p:txBody>
          <a:bodyPr lIns="90000" tIns="46800" rIns="90000" bIns="46800"/>
          <a:lstStyle/>
          <a:p>
            <a:pPr eaLnBrk="1" hangingPunct="1">
              <a:lnSpc>
                <a:spcPct val="90000"/>
              </a:lnSpc>
              <a:spcBef>
                <a:spcPts val="700"/>
              </a:spcBef>
              <a:defRPr/>
            </a:pPr>
            <a:r>
              <a:rPr lang="tr-TR" sz="2000" smtClean="0">
                <a:latin typeface="Tahoma" pitchFamily="34" charset="0"/>
              </a:rPr>
              <a:t>Somatoform terimi, somanın yani bedenin şeklini alma, bedenselliğe bürünme anlamına gelir. Terim, örtük olarak varolan fiziksel belirtilerin bedensel olmayan bir kökenden kaynaklandığını ima eder. Psikiyatrideki kullanımı tam da bu anlamdadır. Yani ortada bir hastalık örüntüsü oluşturan fiziksel belirtiler vardır ama bu fiziksel belirtiler herhangi bir tıbbi durumla açıklanamamaktadır. O zaman fiziksel belirtilerin açıklaması olarak geriye zihinsel ya da psişik nedenler kalmaktadır.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860425"/>
            <a:ext cx="8231188" cy="911225"/>
          </a:xfrm>
        </p:spPr>
        <p:txBody>
          <a:bodyPr lIns="90000" tIns="46800" rIns="90000" bIns="46800">
            <a:normAutofit fontScale="90000"/>
          </a:bodyPr>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tr-TR" sz="3200" b="1" smtClean="0">
                <a:latin typeface="Tahoma" pitchFamily="34" charset="0"/>
              </a:rPr>
              <a:t>Somatoform Bozuklukların Ortak Temel Özellikleri</a:t>
            </a:r>
          </a:p>
        </p:txBody>
      </p:sp>
      <p:sp>
        <p:nvSpPr>
          <p:cNvPr id="6147" name="Rectangle 3"/>
          <p:cNvSpPr>
            <a:spLocks noGrp="1" noChangeArrowheads="1"/>
          </p:cNvSpPr>
          <p:nvPr>
            <p:ph idx="1"/>
          </p:nvPr>
        </p:nvSpPr>
        <p:spPr>
          <a:xfrm>
            <a:off x="457200" y="2070100"/>
            <a:ext cx="8435975" cy="4527550"/>
          </a:xfrm>
        </p:spPr>
        <p:txBody>
          <a:bodyPr lIns="90000" tIns="46800" rIns="90000" bIns="46800"/>
          <a:lstStyle/>
          <a:p>
            <a:pPr marL="341313" indent="-341313" defTabSz="449263" eaLnBrk="1" hangingPunct="1">
              <a:lnSpc>
                <a:spcPct val="9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1- Belirgin tıbbi bir hastalığa işaret etmekle beraber, bir organ bozukluğuyla bağlantılandırılamayan somatik şikayetlerin mevcudiyeti.</a:t>
            </a:r>
          </a:p>
          <a:p>
            <a:pPr marL="341313" indent="-341313" defTabSz="449263" eaLnBrk="1" hangingPunct="1">
              <a:lnSpc>
                <a:spcPct val="9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2- Bozukluğun ortaya çıkması ve süre gitmesinde etkili olan psikososyal etmenler ve içsel çatışmaların bulunması.</a:t>
            </a:r>
          </a:p>
          <a:p>
            <a:pPr marL="341313" indent="-341313" defTabSz="449263" eaLnBrk="1" hangingPunct="1">
              <a:lnSpc>
                <a:spcPct val="90000"/>
              </a:lnSpc>
              <a:spcBef>
                <a:spcPts val="700"/>
              </a:spcBef>
              <a:buFontTx/>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3- Fiziksel semptomlar ve bedensel sağlıkla ilgili aşırı meşguliyetin kişinin bilinçli denetimi dışında olması.</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457200" y="1600200"/>
            <a:ext cx="8231188" cy="4527550"/>
          </a:xfrm>
        </p:spPr>
        <p:txBody>
          <a:bodyPr lIns="90000" tIns="46800" rIns="90000" bIns="46800"/>
          <a:lstStyle/>
          <a:p>
            <a:pPr eaLnBrk="1" hangingPunct="1">
              <a:lnSpc>
                <a:spcPct val="80000"/>
              </a:lnSpc>
              <a:spcBef>
                <a:spcPts val="700"/>
              </a:spcBef>
              <a:defRPr/>
            </a:pPr>
            <a:r>
              <a:rPr lang="tr-TR" sz="2000" smtClean="0">
                <a:latin typeface="Tahoma" pitchFamily="34" charset="0"/>
              </a:rPr>
              <a:t>Fiziksel semptomlar Somatoform Bozukluklar dışında birçok psikiyatrik hastalıkta da  çok sık bulunur. Mesela panik ataklı hastada klinik tabloya çarpıntı, terleme, nefes darlığı, bulantı gibi fiziksel semptomlar hakimdir. Yine bildiğimiz gibi depresyonlu hastalarda başağrısı, gastrointestinal yakınmalar, nedeni açıklanamayan ağrı gibi birçok fiziksel semptom bulunur. O halde Somatoform Bozukluk diyebilmemiz için fiziksel semptomların yalnızca tıbbi bir durumla değil başka bir psikiyatrik bir hastalıkla da izah edilememesi gerekir.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787400"/>
            <a:ext cx="8231188" cy="911225"/>
          </a:xfrm>
        </p:spPr>
        <p:txBody>
          <a:bodyPr lIns="90000" tIns="46800" rIns="90000" bIns="46800">
            <a:normAutofit fontScale="90000"/>
          </a:bodyPr>
          <a:lstStyle/>
          <a:p>
            <a:pPr defTabSz="449263"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tr-TR" sz="3600" b="1" smtClean="0">
                <a:latin typeface="Tahoma" pitchFamily="34" charset="0"/>
              </a:rPr>
              <a:t>Sıkıntının Bedenselleştirilmesi</a:t>
            </a:r>
          </a:p>
        </p:txBody>
      </p:sp>
      <p:sp>
        <p:nvSpPr>
          <p:cNvPr id="8195" name="Rectangle 3"/>
          <p:cNvSpPr>
            <a:spLocks noGrp="1" noChangeArrowheads="1"/>
          </p:cNvSpPr>
          <p:nvPr>
            <p:ph idx="1"/>
          </p:nvPr>
        </p:nvSpPr>
        <p:spPr>
          <a:xfrm>
            <a:off x="457200" y="1997075"/>
            <a:ext cx="8231188" cy="4527550"/>
          </a:xfrm>
        </p:spPr>
        <p:txBody>
          <a:bodyPr lIns="90000" tIns="46800" rIns="90000" bIns="46800"/>
          <a:lstStyle/>
          <a:p>
            <a:pPr marL="341313" indent="-341313" defTabSz="449263"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tr-TR" sz="2000" smtClean="0">
                <a:latin typeface="Tahoma" pitchFamily="34" charset="0"/>
              </a:rPr>
              <a:t>Dünyanın her yerinde insanlar içsel sıkıntılarını yaygın biçimde beden yoluyla ifade ederler. Sıkıntının bedenselleştirilmesinin evrensel bir davranış olması, beden/zihin etkileşiminin felsefik bir sorun olmaktan öte klinik bir sorun olduğunun  açık bir göstergesidir.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Gezinti">
  <a:themeElements>
    <a:clrScheme name="Gezinti">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Gezinti">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ezinti">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0</TotalTime>
  <Words>905</Words>
  <Application>Microsoft Office PowerPoint</Application>
  <PresentationFormat>Ekran Gösterisi (4:3)</PresentationFormat>
  <Paragraphs>95</Paragraphs>
  <Slides>21</Slides>
  <Notes>12</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Gezinti</vt:lpstr>
      <vt:lpstr>Psikosomatik bozukluk ve somatizasyon ayrımı</vt:lpstr>
      <vt:lpstr>Psikosomatik hastalıklar </vt:lpstr>
      <vt:lpstr>Slayt 3</vt:lpstr>
      <vt:lpstr>Slayt 4</vt:lpstr>
      <vt:lpstr>Slayt 5</vt:lpstr>
      <vt:lpstr>Slayt 6</vt:lpstr>
      <vt:lpstr>Somatoform Bozuklukların Ortak Temel Özellikleri</vt:lpstr>
      <vt:lpstr>Slayt 8</vt:lpstr>
      <vt:lpstr>Sıkıntının Bedenselleştirilmesi</vt:lpstr>
      <vt:lpstr>Slayt 10</vt:lpstr>
      <vt:lpstr>Slayt 11</vt:lpstr>
      <vt:lpstr>SOMATİZASYON</vt:lpstr>
      <vt:lpstr>Bir Uyarı</vt:lpstr>
      <vt:lpstr>Tanımı - I</vt:lpstr>
      <vt:lpstr>Tanımı - II</vt:lpstr>
      <vt:lpstr>Tanımı - III</vt:lpstr>
      <vt:lpstr>Özellikleri - I</vt:lpstr>
      <vt:lpstr>Özellikleri - II</vt:lpstr>
      <vt:lpstr>Klinik </vt:lpstr>
      <vt:lpstr>Klinik Görünüm</vt:lpstr>
      <vt:lpstr>Somatizasyon Bozukluğunun Genel Tıbbi Durumlardan Ayrımı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Psikosomatik bozukluk ve somatizasyon ayrımı</dc:title>
  <dc:creator>user</dc:creator>
  <cp:lastModifiedBy>user</cp:lastModifiedBy>
  <cp:revision>2</cp:revision>
  <dcterms:created xsi:type="dcterms:W3CDTF">2017-11-14T10:23:43Z</dcterms:created>
  <dcterms:modified xsi:type="dcterms:W3CDTF">2017-11-14T10:24:35Z</dcterms:modified>
</cp:coreProperties>
</file>