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2" d="100"/>
          <a:sy n="42"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8.02.2018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361 ÖZEL MİNERALOJİ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ctr"/>
            <a:r>
              <a:rPr lang="tr-TR" b="1" dirty="0" smtClean="0"/>
              <a:t>Minerallerin sınıflandırılması ve doğa bilimi ile ilişkisi</a:t>
            </a:r>
            <a:endParaRPr lang="tr-TR" b="1" dirty="0"/>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62500" lnSpcReduction="20000"/>
          </a:bodyPr>
          <a:lstStyle/>
          <a:p>
            <a:pPr fontAlgn="base"/>
            <a:r>
              <a:rPr lang="tr-TR" u="sng" dirty="0"/>
              <a:t>. Tremolit Talk:</a:t>
            </a:r>
            <a:r>
              <a:rPr lang="tr-TR" dirty="0"/>
              <a:t> Bazen sert talk olarak isimlendirilir. Değişen yüzde oranlarında tremolit, </a:t>
            </a:r>
            <a:r>
              <a:rPr lang="tr-TR" dirty="0" err="1"/>
              <a:t>antofillit</a:t>
            </a:r>
            <a:r>
              <a:rPr lang="tr-TR" dirty="0"/>
              <a:t>, kalsit, dolomit, serpantin ve hakiki yumuşak talktan oluşan masif veya </a:t>
            </a:r>
            <a:r>
              <a:rPr lang="tr-TR" dirty="0" err="1"/>
              <a:t>laminalı</a:t>
            </a:r>
            <a:r>
              <a:rPr lang="tr-TR" dirty="0"/>
              <a:t> kayaç halindedir. % 6-10 arasında değişen </a:t>
            </a:r>
            <a:r>
              <a:rPr lang="tr-TR" dirty="0" err="1"/>
              <a:t>CaO</a:t>
            </a:r>
            <a:r>
              <a:rPr lang="tr-TR" dirty="0"/>
              <a:t> içeriği ile karakteristiktir.</a:t>
            </a:r>
          </a:p>
          <a:p>
            <a:pPr fontAlgn="base"/>
            <a:r>
              <a:rPr lang="tr-TR" dirty="0"/>
              <a:t> </a:t>
            </a:r>
          </a:p>
          <a:p>
            <a:pPr fontAlgn="base"/>
            <a:r>
              <a:rPr lang="tr-TR" u="sng" dirty="0"/>
              <a:t>4. Karışık Talk Cevherleri: </a:t>
            </a:r>
            <a:r>
              <a:rPr lang="tr-TR" dirty="0" err="1"/>
              <a:t>Levhamsı</a:t>
            </a:r>
            <a:r>
              <a:rPr lang="tr-TR" dirty="0"/>
              <a:t> talk, dolomit, kalsit, serpantin ve diğer birçok eser mineralden oluşan ve yumuşak talk olarak isimlendirilen gevrek, beyaz şisti kayacı içine alır. Talk-</a:t>
            </a:r>
            <a:r>
              <a:rPr lang="tr-TR" dirty="0" err="1"/>
              <a:t>klorit</a:t>
            </a:r>
            <a:r>
              <a:rPr lang="tr-TR" dirty="0"/>
              <a:t> karışımından oluşan düşük kalitede yataklar yaygındır.</a:t>
            </a:r>
          </a:p>
          <a:p>
            <a:pPr fontAlgn="base"/>
            <a:r>
              <a:rPr lang="tr-TR" dirty="0"/>
              <a:t>Talk; seramikte, boya yapımında, çatı kaplamasında, haşarat ilacı üretiminde, kauçuk ve kağıt sanayiinde, kozmetik ve farmakolojide, asfalt dolgu maddesi yapımında, hayvan yemi ve gübre üretiminde kullanılır. Kullanım amacına göre, yumuşaklığı, yağ </a:t>
            </a:r>
            <a:r>
              <a:rPr lang="tr-TR" dirty="0" err="1"/>
              <a:t>absorbsiyonu</a:t>
            </a:r>
            <a:r>
              <a:rPr lang="tr-TR" dirty="0"/>
              <a:t>, nem oranı, erime noktası, özgül ağırlığı, ısı ve elektrik iletkenliği ve kimyasal analiz önemlidir.</a:t>
            </a:r>
          </a:p>
          <a:p>
            <a:pPr fontAlgn="base"/>
            <a:r>
              <a:rPr lang="tr-TR" dirty="0"/>
              <a:t> </a:t>
            </a:r>
          </a:p>
          <a:p>
            <a:pPr fontAlgn="base"/>
            <a:r>
              <a:rPr lang="tr-TR" u="sng" dirty="0"/>
              <a:t>Seramik Sanayiinde:</a:t>
            </a:r>
            <a:r>
              <a:rPr lang="tr-TR" dirty="0"/>
              <a:t> Talkın ısı ile genleşme özelliğinin çok az olması nedeniyle banyo ve mutfak seramiklerinde ve elektrik sobalarının plakalarında kullanılmasını sağlamıştır. Seramik sanayiinde kullanılacak talkta fiziksel ve kimyasal yapı bakımından homojenlik istenir. Ayrıca, tane iriliği ve dağılımı ile pişirme rengi de önemlidir. Bileşiminde manganez ve demir istenmeyen </a:t>
            </a:r>
            <a:r>
              <a:rPr lang="tr-TR" dirty="0" err="1"/>
              <a:t>impuritelerdir</a:t>
            </a:r>
            <a:r>
              <a:rPr lang="tr-TR" dirty="0"/>
              <a:t>. </a:t>
            </a:r>
            <a:r>
              <a:rPr lang="tr-TR" dirty="0" err="1"/>
              <a:t>CaO</a:t>
            </a:r>
            <a:r>
              <a:rPr lang="tr-TR" dirty="0"/>
              <a:t> %0.5, demir oksit %1.5 ve Al</a:t>
            </a:r>
            <a:r>
              <a:rPr lang="tr-TR" baseline="-25000" dirty="0"/>
              <a:t>2</a:t>
            </a:r>
            <a:r>
              <a:rPr lang="tr-TR" dirty="0"/>
              <a:t>O</a:t>
            </a:r>
            <a:r>
              <a:rPr lang="tr-TR" baseline="-25000" dirty="0"/>
              <a:t>3</a:t>
            </a:r>
            <a:r>
              <a:rPr lang="tr-TR" dirty="0"/>
              <a:t> %4' ten fazla olmamalıdır. </a:t>
            </a:r>
            <a:r>
              <a:rPr lang="tr-TR" dirty="0" err="1"/>
              <a:t>Elektroseramik</a:t>
            </a:r>
            <a:r>
              <a:rPr lang="tr-TR" dirty="0"/>
              <a:t> ve sırlamada kullanılan talk saf magnezyum silikattır. Ayrıca </a:t>
            </a:r>
            <a:r>
              <a:rPr lang="tr-TR" dirty="0" err="1"/>
              <a:t>kloritsiz</a:t>
            </a:r>
            <a:r>
              <a:rPr lang="tr-TR" dirty="0"/>
              <a:t> kompakt talk (</a:t>
            </a:r>
            <a:r>
              <a:rPr lang="tr-TR" dirty="0" err="1"/>
              <a:t>steatit</a:t>
            </a:r>
            <a:r>
              <a:rPr lang="tr-TR" dirty="0"/>
              <a:t>) kullanılabilir</a:t>
            </a:r>
          </a:p>
          <a:p>
            <a:endParaRPr lang="tr-TR" dirty="0"/>
          </a:p>
        </p:txBody>
      </p:sp>
    </p:spTree>
    <p:extLst>
      <p:ext uri="{BB962C8B-B14F-4D97-AF65-F5344CB8AC3E}">
        <p14:creationId xmlns:p14="http://schemas.microsoft.com/office/powerpoint/2010/main" val="11699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965778"/>
            <a:ext cx="10988040" cy="1618392"/>
          </a:xfrm>
          <a:prstGeom prst="rect">
            <a:avLst/>
          </a:prstGeom>
        </p:spPr>
        <p:txBody>
          <a:bodyPr wrap="square">
            <a:spAutoFit/>
          </a:bodyPr>
          <a:lstStyle/>
          <a:p>
            <a:pPr algn="just" fontAlgn="base">
              <a:lnSpc>
                <a:spcPts val="1680"/>
              </a:lnSpc>
              <a:spcAft>
                <a:spcPts val="0"/>
              </a:spcAft>
            </a:pPr>
            <a:r>
              <a:rPr lang="tr-TR"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Boya Sanayiinde:</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Lif ve yaprak özelliğine sahip talklar, yağ </a:t>
            </a:r>
            <a:r>
              <a:rPr lang="tr-T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absorblama</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özelliğinden dolayı boya ve benzeri yağ yapımında kullanılmaktadır. Boya sanayiinde kullanılan talk öğütüldüğünde son derece beyaz ve </a:t>
            </a:r>
            <a:r>
              <a:rPr lang="tr-T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tenörü</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yüksek olmalı (%98.5). Ayrıca 325 mesh' </a:t>
            </a:r>
            <a:r>
              <a:rPr lang="tr-T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lik</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elekten geçebilmelidir. Talk lifi boya </a:t>
            </a:r>
            <a:r>
              <a:rPr lang="tr-T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tabakacıklarının</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biribirine</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ve yüzeye kenetlenmesini sağlar. Ağır boya materyallerinin çökmesini önleyip, boyanın daha homojen olmasını sağlar.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fontAlgn="base">
              <a:lnSpc>
                <a:spcPts val="1680"/>
              </a:lnSpc>
              <a:spcAft>
                <a:spcPts val="0"/>
              </a:spcAft>
            </a:pP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fontAlgn="base">
              <a:lnSpc>
                <a:spcPts val="1680"/>
              </a:lnSpc>
              <a:spcAft>
                <a:spcPts val="0"/>
              </a:spcAft>
            </a:pPr>
            <a:r>
              <a:rPr lang="tr-TR"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Çatı Kaplamasında:</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Bu iş için genellikle kalitesiz talklar kullanılır. Bu yüzden hammaddede beyazlık ve saflık aranmamaktadır. Aranan özellikler tane boyu ve dağılımı ile yağ emme özelliğidir.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2209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728345"/>
            <a:ext cx="10515600" cy="4351338"/>
          </a:xfrm>
        </p:spPr>
        <p:txBody>
          <a:bodyPr>
            <a:normAutofit fontScale="70000" lnSpcReduction="20000"/>
          </a:bodyPr>
          <a:lstStyle/>
          <a:p>
            <a:pPr fontAlgn="base"/>
            <a:r>
              <a:rPr lang="tr-TR" u="sng" dirty="0" err="1"/>
              <a:t>Haşarelere</a:t>
            </a:r>
            <a:r>
              <a:rPr lang="tr-TR" u="sng" dirty="0"/>
              <a:t> Karşı:</a:t>
            </a:r>
            <a:r>
              <a:rPr lang="tr-TR" dirty="0"/>
              <a:t> Talk </a:t>
            </a:r>
            <a:r>
              <a:rPr lang="tr-TR" dirty="0" err="1"/>
              <a:t>haşare</a:t>
            </a:r>
            <a:r>
              <a:rPr lang="tr-TR" dirty="0"/>
              <a:t> öldürücü ilaç yapımında da kullanılmaktadır. İlaca </a:t>
            </a:r>
            <a:r>
              <a:rPr lang="tr-TR" dirty="0" err="1"/>
              <a:t>toksik</a:t>
            </a:r>
            <a:r>
              <a:rPr lang="tr-TR" dirty="0"/>
              <a:t> etki, istenen yoğunluk ve az </a:t>
            </a:r>
            <a:r>
              <a:rPr lang="tr-TR" dirty="0" err="1"/>
              <a:t>aşındırıcılık</a:t>
            </a:r>
            <a:r>
              <a:rPr lang="tr-TR" dirty="0"/>
              <a:t> özelliklerini kazandırır.</a:t>
            </a:r>
          </a:p>
          <a:p>
            <a:pPr fontAlgn="base"/>
            <a:r>
              <a:rPr lang="tr-TR" u="sng" dirty="0"/>
              <a:t>Kauçuk Sanayiinde:</a:t>
            </a:r>
            <a:r>
              <a:rPr lang="tr-TR" dirty="0"/>
              <a:t> Talk, bir çok sentetik lastik, plastik ve kauçuk üretiminde doldurucu olarak kullanılır. Maddeye sıkı bir doku kazandırır.</a:t>
            </a:r>
          </a:p>
          <a:p>
            <a:pPr fontAlgn="base"/>
            <a:r>
              <a:rPr lang="tr-TR" dirty="0"/>
              <a:t> </a:t>
            </a:r>
          </a:p>
          <a:p>
            <a:pPr fontAlgn="base"/>
            <a:r>
              <a:rPr lang="tr-TR" u="sng" dirty="0"/>
              <a:t>Kağıt Sanayiinde:</a:t>
            </a:r>
            <a:r>
              <a:rPr lang="tr-TR" dirty="0"/>
              <a:t> Talk, yumuşaklığı, tane boyu, mürekkep emme özelliği ve suda erime özelliği nedeni ile kağıt sanayiinde rahatça kullanılabilmektedir. Ancak kullanılacak talkın CaCO</a:t>
            </a:r>
            <a:r>
              <a:rPr lang="tr-TR" baseline="-25000" dirty="0"/>
              <a:t>3</a:t>
            </a:r>
            <a:r>
              <a:rPr lang="tr-TR" dirty="0"/>
              <a:t> oranı %2-5' ten fazla </a:t>
            </a:r>
            <a:r>
              <a:rPr lang="tr-TR" dirty="0" err="1"/>
              <a:t>olamamlı</a:t>
            </a:r>
            <a:r>
              <a:rPr lang="tr-TR" dirty="0"/>
              <a:t> ve başka mineral içermemelidir.</a:t>
            </a:r>
          </a:p>
          <a:p>
            <a:pPr fontAlgn="base"/>
            <a:r>
              <a:rPr lang="tr-TR" dirty="0"/>
              <a:t> </a:t>
            </a:r>
          </a:p>
          <a:p>
            <a:pPr fontAlgn="base"/>
            <a:r>
              <a:rPr lang="tr-TR" u="sng" dirty="0"/>
              <a:t>Kozmetik ve Farmakolojide:</a:t>
            </a:r>
            <a:r>
              <a:rPr lang="tr-TR" dirty="0"/>
              <a:t> Talkın istenilen tane boyutunun elde edilmesi mümkün olduğundan kimyasal saflığı ve kayganlığından dolayı kozmetik ürünleri ve ilaç üretiminde kullanılmaktadır. Bu </a:t>
            </a:r>
            <a:r>
              <a:rPr lang="tr-TR" dirty="0" err="1"/>
              <a:t>sanayiide</a:t>
            </a:r>
            <a:r>
              <a:rPr lang="tr-TR" dirty="0"/>
              <a:t> kullanılan talkta aranan özellikler, içerdiği lifsi ve sert minerallerin azlığı, arsenik ve demir miktarlarının düşük olmasıdır.</a:t>
            </a:r>
          </a:p>
          <a:p>
            <a:pPr fontAlgn="base"/>
            <a:r>
              <a:rPr lang="tr-TR" dirty="0"/>
              <a:t>Talk, çatı yapımında erimiş asfaltı stabil duruma getirdiği için yangın ve hava koşullarına karşı yüksek bir koruma sağlar. Talk ayrıca, yapım ve yerleştirme sırasında çakılların veya çatı </a:t>
            </a:r>
            <a:r>
              <a:rPr lang="tr-TR" dirty="0" err="1"/>
              <a:t>rollarının</a:t>
            </a:r>
            <a:r>
              <a:rPr lang="tr-TR" dirty="0"/>
              <a:t> birbirlerine yapışmasını önler.</a:t>
            </a:r>
          </a:p>
          <a:p>
            <a:endParaRPr lang="tr-TR" dirty="0"/>
          </a:p>
        </p:txBody>
      </p:sp>
    </p:spTree>
    <p:extLst>
      <p:ext uri="{BB962C8B-B14F-4D97-AF65-F5344CB8AC3E}">
        <p14:creationId xmlns:p14="http://schemas.microsoft.com/office/powerpoint/2010/main" val="2812193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2480" y="438785"/>
            <a:ext cx="10515600" cy="4351338"/>
          </a:xfrm>
        </p:spPr>
        <p:txBody>
          <a:bodyPr>
            <a:normAutofit fontScale="70000" lnSpcReduction="20000"/>
          </a:bodyPr>
          <a:lstStyle/>
          <a:p>
            <a:pPr fontAlgn="base"/>
            <a:r>
              <a:rPr lang="tr-TR" dirty="0"/>
              <a:t>Talk bunlardan başka hayvan yemi üretiminde, gübre üretiminde, </a:t>
            </a:r>
            <a:r>
              <a:rPr lang="tr-TR" dirty="0" err="1"/>
              <a:t>heykeltraşlıkta</a:t>
            </a:r>
            <a:r>
              <a:rPr lang="tr-TR" dirty="0"/>
              <a:t>, kaplama sektöründe, sabun yapımında, elektrik anahtarlarında izolatör olarak kullanılmaktadır.</a:t>
            </a:r>
          </a:p>
          <a:p>
            <a:pPr fontAlgn="base"/>
            <a:r>
              <a:rPr lang="tr-TR" dirty="0"/>
              <a:t> </a:t>
            </a:r>
          </a:p>
          <a:p>
            <a:pPr fontAlgn="base"/>
            <a:r>
              <a:rPr lang="tr-TR" b="1" dirty="0"/>
              <a:t>Üretim Yöntemi ve Teknoloji</a:t>
            </a:r>
            <a:endParaRPr lang="tr-TR" dirty="0"/>
          </a:p>
          <a:p>
            <a:pPr fontAlgn="base"/>
            <a:r>
              <a:rPr lang="tr-TR" dirty="0"/>
              <a:t/>
            </a:r>
            <a:br>
              <a:rPr lang="tr-TR" dirty="0"/>
            </a:br>
            <a:r>
              <a:rPr lang="tr-TR" dirty="0"/>
              <a:t>Dünya' da ve yurdumuzda talk üretimi hem açık hem de kapalı işletmeler şeklinde yürütülmekte ancak kaliteli talk yataklarında damar boyunca galeri açılarak talk üretimi yapıldığı da bilinmektedir. Geleneksel patlatma </a:t>
            </a:r>
            <a:r>
              <a:rPr lang="tr-TR" dirty="0" err="1"/>
              <a:t>metodları</a:t>
            </a:r>
            <a:r>
              <a:rPr lang="tr-TR" dirty="0"/>
              <a:t> da kullanılarak yapılan kazı işlemleri ile çıkarılan hammadde, kalifiye işçiler tarafından kaba bir ayırıma tabi tutularak stoklanıp parça cevher olarak satılır. Ya da ileri talk ürünler (</a:t>
            </a:r>
            <a:r>
              <a:rPr lang="tr-TR" dirty="0" err="1"/>
              <a:t>mikronize</a:t>
            </a:r>
            <a:r>
              <a:rPr lang="tr-TR" dirty="0"/>
              <a:t> veya ultra </a:t>
            </a:r>
            <a:r>
              <a:rPr lang="tr-TR" dirty="0" err="1"/>
              <a:t>mikronize</a:t>
            </a:r>
            <a:r>
              <a:rPr lang="tr-TR" dirty="0"/>
              <a:t>) </a:t>
            </a:r>
            <a:r>
              <a:rPr lang="tr-TR" dirty="0" err="1"/>
              <a:t>eldesi</a:t>
            </a:r>
            <a:r>
              <a:rPr lang="tr-TR" dirty="0"/>
              <a:t> yoluna gidilir. </a:t>
            </a:r>
            <a:br>
              <a:rPr lang="tr-TR" dirty="0"/>
            </a:br>
            <a:r>
              <a:rPr lang="tr-TR" dirty="0"/>
              <a:t>Dünyada parça cevherin işlenerek ileri talk ürünleri elde edilmesinde; köpük </a:t>
            </a:r>
            <a:r>
              <a:rPr lang="tr-TR" dirty="0" err="1"/>
              <a:t>flatasyonu</a:t>
            </a:r>
            <a:r>
              <a:rPr lang="tr-TR" dirty="0"/>
              <a:t>, sedimantasyon, </a:t>
            </a:r>
            <a:r>
              <a:rPr lang="tr-TR" dirty="0" err="1"/>
              <a:t>hidrosiklondan</a:t>
            </a:r>
            <a:r>
              <a:rPr lang="tr-TR" dirty="0"/>
              <a:t> geçirme, hava ve yaş manyetik </a:t>
            </a:r>
            <a:r>
              <a:rPr lang="tr-TR" dirty="0" err="1"/>
              <a:t>seperetasyon</a:t>
            </a:r>
            <a:r>
              <a:rPr lang="tr-TR" dirty="0"/>
              <a:t>, </a:t>
            </a:r>
            <a:r>
              <a:rPr lang="tr-TR" dirty="0" err="1"/>
              <a:t>santrfüj</a:t>
            </a:r>
            <a:r>
              <a:rPr lang="tr-TR" dirty="0"/>
              <a:t> boylaması, sprey kurutma ve yaş öğütme teknikleri uygulanmaktadır. Talkta aranılan özellik çok beyazlık olduğundan hiçbir şekilde rengi bozulmamalıdır. Özel isteklere karşı bazı kırıcı ve öğütücüler kullanıldığı bilinmektedir. Örneğin kağıt dolgusu ve kaplama sanayii 5 mikrondan daha ince tane boyu istendiğinde </a:t>
            </a:r>
            <a:r>
              <a:rPr lang="tr-TR" dirty="0" err="1"/>
              <a:t>mikronize</a:t>
            </a:r>
            <a:r>
              <a:rPr lang="tr-TR" dirty="0"/>
              <a:t> öğütme usulü kullanılmalıdır.</a:t>
            </a:r>
          </a:p>
          <a:p>
            <a:endParaRPr lang="tr-TR" dirty="0"/>
          </a:p>
        </p:txBody>
      </p:sp>
    </p:spTree>
    <p:extLst>
      <p:ext uri="{BB962C8B-B14F-4D97-AF65-F5344CB8AC3E}">
        <p14:creationId xmlns:p14="http://schemas.microsoft.com/office/powerpoint/2010/main" val="3347790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45</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JEM 361 ÖZEL MİNERALOJİ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7</cp:revision>
  <dcterms:created xsi:type="dcterms:W3CDTF">2018-02-08T13:34:19Z</dcterms:created>
  <dcterms:modified xsi:type="dcterms:W3CDTF">2018-02-08T15:50:21Z</dcterms:modified>
</cp:coreProperties>
</file>