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5" r:id="rId2"/>
    <p:sldId id="269" r:id="rId3"/>
    <p:sldId id="270" r:id="rId4"/>
    <p:sldId id="272" r:id="rId5"/>
    <p:sldId id="273" r:id="rId6"/>
    <p:sldId id="276"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51CD6-CF01-4424-AEB6-D61F3215A137}" type="doc">
      <dgm:prSet loTypeId="urn:microsoft.com/office/officeart/2005/8/layout/arrow2" loCatId="process" qsTypeId="urn:microsoft.com/office/officeart/2005/8/quickstyle/simple1" qsCatId="simple" csTypeId="urn:microsoft.com/office/officeart/2005/8/colors/accent1_4" csCatId="accent1" phldr="1"/>
      <dgm:spPr/>
    </dgm:pt>
    <dgm:pt modelId="{BB156ECE-661B-45B0-8254-46BBFC92AB25}">
      <dgm:prSet phldrT="[Metin]"/>
      <dgm:spPr/>
      <dgm:t>
        <a:bodyPr/>
        <a:lstStyle/>
        <a:p>
          <a:r>
            <a:rPr lang="tr-TR" b="1" dirty="0"/>
            <a:t>İlkel Toplumu</a:t>
          </a:r>
        </a:p>
      </dgm:t>
    </dgm:pt>
    <dgm:pt modelId="{0BB7B61F-3B53-4E99-A31D-2C55C7B1E2EF}" type="parTrans" cxnId="{E671BE0D-4727-45B9-8935-66BC7795FD9C}">
      <dgm:prSet/>
      <dgm:spPr/>
      <dgm:t>
        <a:bodyPr/>
        <a:lstStyle/>
        <a:p>
          <a:endParaRPr lang="tr-TR"/>
        </a:p>
      </dgm:t>
    </dgm:pt>
    <dgm:pt modelId="{0767CD97-361F-4C11-87DB-ED89F22BEF47}" type="sibTrans" cxnId="{E671BE0D-4727-45B9-8935-66BC7795FD9C}">
      <dgm:prSet/>
      <dgm:spPr/>
      <dgm:t>
        <a:bodyPr/>
        <a:lstStyle/>
        <a:p>
          <a:endParaRPr lang="tr-TR"/>
        </a:p>
      </dgm:t>
    </dgm:pt>
    <dgm:pt modelId="{E88806A7-C4D6-4F27-9AB7-903B8442D591}">
      <dgm:prSet phldrT="[Metin]"/>
      <dgm:spPr/>
      <dgm:t>
        <a:bodyPr/>
        <a:lstStyle/>
        <a:p>
          <a:r>
            <a:rPr lang="tr-TR" b="1" dirty="0"/>
            <a:t>Tarım Toplumu</a:t>
          </a:r>
        </a:p>
      </dgm:t>
    </dgm:pt>
    <dgm:pt modelId="{85C61415-270B-410C-96E9-C8731C001859}" type="parTrans" cxnId="{A3CDA050-BC3C-4221-AE36-0865100A8153}">
      <dgm:prSet/>
      <dgm:spPr/>
      <dgm:t>
        <a:bodyPr/>
        <a:lstStyle/>
        <a:p>
          <a:endParaRPr lang="tr-TR"/>
        </a:p>
      </dgm:t>
    </dgm:pt>
    <dgm:pt modelId="{C9061DCA-C5B5-4EBA-8E91-ACA00330F0CC}" type="sibTrans" cxnId="{A3CDA050-BC3C-4221-AE36-0865100A8153}">
      <dgm:prSet/>
      <dgm:spPr/>
      <dgm:t>
        <a:bodyPr/>
        <a:lstStyle/>
        <a:p>
          <a:endParaRPr lang="tr-TR"/>
        </a:p>
      </dgm:t>
    </dgm:pt>
    <dgm:pt modelId="{AE4DE8EC-1A0C-4D18-9BE1-7FCBAFD25834}">
      <dgm:prSet phldrT="[Metin]"/>
      <dgm:spPr/>
      <dgm:t>
        <a:bodyPr/>
        <a:lstStyle/>
        <a:p>
          <a:r>
            <a:rPr lang="tr-TR" b="1" dirty="0"/>
            <a:t>Sanayi Toplumu</a:t>
          </a:r>
        </a:p>
      </dgm:t>
    </dgm:pt>
    <dgm:pt modelId="{0F7DBB40-AC9A-418B-A692-0AA0AE754AC7}" type="parTrans" cxnId="{82D1BBBC-8B9E-498B-80AF-0B772274F46B}">
      <dgm:prSet/>
      <dgm:spPr/>
      <dgm:t>
        <a:bodyPr/>
        <a:lstStyle/>
        <a:p>
          <a:endParaRPr lang="tr-TR"/>
        </a:p>
      </dgm:t>
    </dgm:pt>
    <dgm:pt modelId="{AEFF2793-3F15-4896-8346-6BCE1E16F8AB}" type="sibTrans" cxnId="{82D1BBBC-8B9E-498B-80AF-0B772274F46B}">
      <dgm:prSet/>
      <dgm:spPr/>
      <dgm:t>
        <a:bodyPr/>
        <a:lstStyle/>
        <a:p>
          <a:endParaRPr lang="tr-TR"/>
        </a:p>
      </dgm:t>
    </dgm:pt>
    <dgm:pt modelId="{A1EF4FF0-57B9-4D20-9FF2-2C913ED60C8D}">
      <dgm:prSet phldrT="[Metin]"/>
      <dgm:spPr/>
      <dgm:t>
        <a:bodyPr/>
        <a:lstStyle/>
        <a:p>
          <a:r>
            <a:rPr lang="tr-TR" b="1" dirty="0"/>
            <a:t>Bilgi Toplumu</a:t>
          </a:r>
        </a:p>
      </dgm:t>
    </dgm:pt>
    <dgm:pt modelId="{1F4EF21A-556A-46BB-8357-25CDAAF02CB9}" type="parTrans" cxnId="{BECEE2D4-5307-42DB-9AC9-D9418A60E344}">
      <dgm:prSet/>
      <dgm:spPr/>
      <dgm:t>
        <a:bodyPr/>
        <a:lstStyle/>
        <a:p>
          <a:endParaRPr lang="tr-TR"/>
        </a:p>
      </dgm:t>
    </dgm:pt>
    <dgm:pt modelId="{8F1E382E-3FC7-4C1F-829D-D746C59F6E5A}" type="sibTrans" cxnId="{BECEE2D4-5307-42DB-9AC9-D9418A60E344}">
      <dgm:prSet/>
      <dgm:spPr/>
      <dgm:t>
        <a:bodyPr/>
        <a:lstStyle/>
        <a:p>
          <a:endParaRPr lang="tr-TR"/>
        </a:p>
      </dgm:t>
    </dgm:pt>
    <dgm:pt modelId="{914F643A-5261-41B1-9ECB-70B9C1AEB410}" type="pres">
      <dgm:prSet presAssocID="{EFF51CD6-CF01-4424-AEB6-D61F3215A137}" presName="arrowDiagram" presStyleCnt="0">
        <dgm:presLayoutVars>
          <dgm:chMax val="5"/>
          <dgm:dir/>
          <dgm:resizeHandles val="exact"/>
        </dgm:presLayoutVars>
      </dgm:prSet>
      <dgm:spPr/>
    </dgm:pt>
    <dgm:pt modelId="{AE289D1C-6D81-49A1-8711-4454957261C1}" type="pres">
      <dgm:prSet presAssocID="{EFF51CD6-CF01-4424-AEB6-D61F3215A137}" presName="arrow" presStyleLbl="bgShp" presStyleIdx="0" presStyleCnt="1"/>
      <dgm:spPr/>
    </dgm:pt>
    <dgm:pt modelId="{70E7C622-A444-4FD6-910A-12E280498EA7}" type="pres">
      <dgm:prSet presAssocID="{EFF51CD6-CF01-4424-AEB6-D61F3215A137}" presName="arrowDiagram4" presStyleCnt="0"/>
      <dgm:spPr/>
    </dgm:pt>
    <dgm:pt modelId="{3C294CC3-7145-4E59-BA10-AC1FB3C8A11E}" type="pres">
      <dgm:prSet presAssocID="{BB156ECE-661B-45B0-8254-46BBFC92AB25}" presName="bullet4a" presStyleLbl="node1" presStyleIdx="0" presStyleCnt="4"/>
      <dgm:spPr/>
    </dgm:pt>
    <dgm:pt modelId="{A65F68D6-09FB-4364-9569-7A8E35352EDC}" type="pres">
      <dgm:prSet presAssocID="{BB156ECE-661B-45B0-8254-46BBFC92AB25}" presName="textBox4a" presStyleLbl="revTx" presStyleIdx="0" presStyleCnt="4">
        <dgm:presLayoutVars>
          <dgm:bulletEnabled val="1"/>
        </dgm:presLayoutVars>
      </dgm:prSet>
      <dgm:spPr/>
    </dgm:pt>
    <dgm:pt modelId="{484A47A2-52C1-4411-B027-05756196AD22}" type="pres">
      <dgm:prSet presAssocID="{E88806A7-C4D6-4F27-9AB7-903B8442D591}" presName="bullet4b" presStyleLbl="node1" presStyleIdx="1" presStyleCnt="4"/>
      <dgm:spPr/>
    </dgm:pt>
    <dgm:pt modelId="{A18AABC4-3A0C-4B33-BEDD-03EE70C692D4}" type="pres">
      <dgm:prSet presAssocID="{E88806A7-C4D6-4F27-9AB7-903B8442D591}" presName="textBox4b" presStyleLbl="revTx" presStyleIdx="1" presStyleCnt="4">
        <dgm:presLayoutVars>
          <dgm:bulletEnabled val="1"/>
        </dgm:presLayoutVars>
      </dgm:prSet>
      <dgm:spPr/>
    </dgm:pt>
    <dgm:pt modelId="{AD063D2F-6F7A-4E16-8FC4-B839A7BE5F98}" type="pres">
      <dgm:prSet presAssocID="{AE4DE8EC-1A0C-4D18-9BE1-7FCBAFD25834}" presName="bullet4c" presStyleLbl="node1" presStyleIdx="2" presStyleCnt="4"/>
      <dgm:spPr/>
    </dgm:pt>
    <dgm:pt modelId="{FC7B6561-4CF1-4F31-866F-A6961B2A14A4}" type="pres">
      <dgm:prSet presAssocID="{AE4DE8EC-1A0C-4D18-9BE1-7FCBAFD25834}" presName="textBox4c" presStyleLbl="revTx" presStyleIdx="2" presStyleCnt="4">
        <dgm:presLayoutVars>
          <dgm:bulletEnabled val="1"/>
        </dgm:presLayoutVars>
      </dgm:prSet>
      <dgm:spPr/>
    </dgm:pt>
    <dgm:pt modelId="{703BDE3A-F5EF-48BC-84EF-72905C9F446B}" type="pres">
      <dgm:prSet presAssocID="{A1EF4FF0-57B9-4D20-9FF2-2C913ED60C8D}" presName="bullet4d" presStyleLbl="node1" presStyleIdx="3" presStyleCnt="4"/>
      <dgm:spPr/>
    </dgm:pt>
    <dgm:pt modelId="{0211E0C1-AFD7-4514-8EC1-30FD160532FD}" type="pres">
      <dgm:prSet presAssocID="{A1EF4FF0-57B9-4D20-9FF2-2C913ED60C8D}" presName="textBox4d" presStyleLbl="revTx" presStyleIdx="3" presStyleCnt="4">
        <dgm:presLayoutVars>
          <dgm:bulletEnabled val="1"/>
        </dgm:presLayoutVars>
      </dgm:prSet>
      <dgm:spPr/>
    </dgm:pt>
  </dgm:ptLst>
  <dgm:cxnLst>
    <dgm:cxn modelId="{E671BE0D-4727-45B9-8935-66BC7795FD9C}" srcId="{EFF51CD6-CF01-4424-AEB6-D61F3215A137}" destId="{BB156ECE-661B-45B0-8254-46BBFC92AB25}" srcOrd="0" destOrd="0" parTransId="{0BB7B61F-3B53-4E99-A31D-2C55C7B1E2EF}" sibTransId="{0767CD97-361F-4C11-87DB-ED89F22BEF47}"/>
    <dgm:cxn modelId="{A9C62235-C0BF-451C-B2ED-A4245A0FA0A0}" type="presOf" srcId="{E88806A7-C4D6-4F27-9AB7-903B8442D591}" destId="{A18AABC4-3A0C-4B33-BEDD-03EE70C692D4}" srcOrd="0" destOrd="0" presId="urn:microsoft.com/office/officeart/2005/8/layout/arrow2"/>
    <dgm:cxn modelId="{A3CDA050-BC3C-4221-AE36-0865100A8153}" srcId="{EFF51CD6-CF01-4424-AEB6-D61F3215A137}" destId="{E88806A7-C4D6-4F27-9AB7-903B8442D591}" srcOrd="1" destOrd="0" parTransId="{85C61415-270B-410C-96E9-C8731C001859}" sibTransId="{C9061DCA-C5B5-4EBA-8E91-ACA00330F0CC}"/>
    <dgm:cxn modelId="{9967A67A-5BDB-4589-9742-49DC65B27698}" type="presOf" srcId="{A1EF4FF0-57B9-4D20-9FF2-2C913ED60C8D}" destId="{0211E0C1-AFD7-4514-8EC1-30FD160532FD}" srcOrd="0" destOrd="0" presId="urn:microsoft.com/office/officeart/2005/8/layout/arrow2"/>
    <dgm:cxn modelId="{EC09BF7A-0E9F-4AEB-A8F8-1BFF42F519E4}" type="presOf" srcId="{BB156ECE-661B-45B0-8254-46BBFC92AB25}" destId="{A65F68D6-09FB-4364-9569-7A8E35352EDC}" srcOrd="0" destOrd="0" presId="urn:microsoft.com/office/officeart/2005/8/layout/arrow2"/>
    <dgm:cxn modelId="{28931C81-76EA-469E-A96B-06650019DF8C}" type="presOf" srcId="{AE4DE8EC-1A0C-4D18-9BE1-7FCBAFD25834}" destId="{FC7B6561-4CF1-4F31-866F-A6961B2A14A4}" srcOrd="0" destOrd="0" presId="urn:microsoft.com/office/officeart/2005/8/layout/arrow2"/>
    <dgm:cxn modelId="{82D1BBBC-8B9E-498B-80AF-0B772274F46B}" srcId="{EFF51CD6-CF01-4424-AEB6-D61F3215A137}" destId="{AE4DE8EC-1A0C-4D18-9BE1-7FCBAFD25834}" srcOrd="2" destOrd="0" parTransId="{0F7DBB40-AC9A-418B-A692-0AA0AE754AC7}" sibTransId="{AEFF2793-3F15-4896-8346-6BCE1E16F8AB}"/>
    <dgm:cxn modelId="{DB65FFCD-A71E-4167-BA12-381BA2C95F35}" type="presOf" srcId="{EFF51CD6-CF01-4424-AEB6-D61F3215A137}" destId="{914F643A-5261-41B1-9ECB-70B9C1AEB410}" srcOrd="0" destOrd="0" presId="urn:microsoft.com/office/officeart/2005/8/layout/arrow2"/>
    <dgm:cxn modelId="{BECEE2D4-5307-42DB-9AC9-D9418A60E344}" srcId="{EFF51CD6-CF01-4424-AEB6-D61F3215A137}" destId="{A1EF4FF0-57B9-4D20-9FF2-2C913ED60C8D}" srcOrd="3" destOrd="0" parTransId="{1F4EF21A-556A-46BB-8357-25CDAAF02CB9}" sibTransId="{8F1E382E-3FC7-4C1F-829D-D746C59F6E5A}"/>
    <dgm:cxn modelId="{F6ED6649-B8CA-4176-8642-0E82A8F0628F}" type="presParOf" srcId="{914F643A-5261-41B1-9ECB-70B9C1AEB410}" destId="{AE289D1C-6D81-49A1-8711-4454957261C1}" srcOrd="0" destOrd="0" presId="urn:microsoft.com/office/officeart/2005/8/layout/arrow2"/>
    <dgm:cxn modelId="{92706610-259C-4A46-AF02-FD85A526C074}" type="presParOf" srcId="{914F643A-5261-41B1-9ECB-70B9C1AEB410}" destId="{70E7C622-A444-4FD6-910A-12E280498EA7}" srcOrd="1" destOrd="0" presId="urn:microsoft.com/office/officeart/2005/8/layout/arrow2"/>
    <dgm:cxn modelId="{BBB595F3-16A8-4233-B30D-03B5BD7280E4}" type="presParOf" srcId="{70E7C622-A444-4FD6-910A-12E280498EA7}" destId="{3C294CC3-7145-4E59-BA10-AC1FB3C8A11E}" srcOrd="0" destOrd="0" presId="urn:microsoft.com/office/officeart/2005/8/layout/arrow2"/>
    <dgm:cxn modelId="{B87EC5A5-8459-42F9-8F7D-99B6A484B63D}" type="presParOf" srcId="{70E7C622-A444-4FD6-910A-12E280498EA7}" destId="{A65F68D6-09FB-4364-9569-7A8E35352EDC}" srcOrd="1" destOrd="0" presId="urn:microsoft.com/office/officeart/2005/8/layout/arrow2"/>
    <dgm:cxn modelId="{785F32B9-B517-4376-B1FE-4679F651ACEF}" type="presParOf" srcId="{70E7C622-A444-4FD6-910A-12E280498EA7}" destId="{484A47A2-52C1-4411-B027-05756196AD22}" srcOrd="2" destOrd="0" presId="urn:microsoft.com/office/officeart/2005/8/layout/arrow2"/>
    <dgm:cxn modelId="{9005210C-9CEC-401A-B26A-E4FA94C3C553}" type="presParOf" srcId="{70E7C622-A444-4FD6-910A-12E280498EA7}" destId="{A18AABC4-3A0C-4B33-BEDD-03EE70C692D4}" srcOrd="3" destOrd="0" presId="urn:microsoft.com/office/officeart/2005/8/layout/arrow2"/>
    <dgm:cxn modelId="{1FC8AA82-7388-401B-9992-5D40B7C5660C}" type="presParOf" srcId="{70E7C622-A444-4FD6-910A-12E280498EA7}" destId="{AD063D2F-6F7A-4E16-8FC4-B839A7BE5F98}" srcOrd="4" destOrd="0" presId="urn:microsoft.com/office/officeart/2005/8/layout/arrow2"/>
    <dgm:cxn modelId="{A91464D3-5D7D-48FD-BBC8-408026ED7856}" type="presParOf" srcId="{70E7C622-A444-4FD6-910A-12E280498EA7}" destId="{FC7B6561-4CF1-4F31-866F-A6961B2A14A4}" srcOrd="5" destOrd="0" presId="urn:microsoft.com/office/officeart/2005/8/layout/arrow2"/>
    <dgm:cxn modelId="{77EB2613-1012-49B7-8DCE-ADDAFDB1AB18}" type="presParOf" srcId="{70E7C622-A444-4FD6-910A-12E280498EA7}" destId="{703BDE3A-F5EF-48BC-84EF-72905C9F446B}" srcOrd="6" destOrd="0" presId="urn:microsoft.com/office/officeart/2005/8/layout/arrow2"/>
    <dgm:cxn modelId="{274EBC5A-796C-402E-8984-D7FB3AA206EE}" type="presParOf" srcId="{70E7C622-A444-4FD6-910A-12E280498EA7}" destId="{0211E0C1-AFD7-4514-8EC1-30FD160532F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89D1C-6D81-49A1-8711-4454957261C1}">
      <dsp:nvSpPr>
        <dsp:cNvPr id="0" name=""/>
        <dsp:cNvSpPr/>
      </dsp:nvSpPr>
      <dsp:spPr>
        <a:xfrm>
          <a:off x="1865007" y="0"/>
          <a:ext cx="4262873" cy="2664295"/>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94CC3-7145-4E59-BA10-AC1FB3C8A11E}">
      <dsp:nvSpPr>
        <dsp:cNvPr id="0" name=""/>
        <dsp:cNvSpPr/>
      </dsp:nvSpPr>
      <dsp:spPr>
        <a:xfrm>
          <a:off x="2284900" y="1981170"/>
          <a:ext cx="98046" cy="98046"/>
        </a:xfrm>
        <a:prstGeom prst="ellipse">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F68D6-09FB-4364-9569-7A8E35352EDC}">
      <dsp:nvSpPr>
        <dsp:cNvPr id="0" name=""/>
        <dsp:cNvSpPr/>
      </dsp:nvSpPr>
      <dsp:spPr>
        <a:xfrm>
          <a:off x="2333923" y="2030193"/>
          <a:ext cx="728951" cy="63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53" tIns="0" rIns="0" bIns="0" numCol="1" spcCol="1270" anchor="t" anchorCtr="0">
          <a:noAutofit/>
        </a:bodyPr>
        <a:lstStyle/>
        <a:p>
          <a:pPr marL="0" lvl="0" indent="0" algn="l" defTabSz="577850">
            <a:lnSpc>
              <a:spcPct val="90000"/>
            </a:lnSpc>
            <a:spcBef>
              <a:spcPct val="0"/>
            </a:spcBef>
            <a:spcAft>
              <a:spcPct val="35000"/>
            </a:spcAft>
            <a:buNone/>
          </a:pPr>
          <a:r>
            <a:rPr lang="tr-TR" sz="1300" b="1" kern="1200" dirty="0"/>
            <a:t>İlkel Toplumu</a:t>
          </a:r>
        </a:p>
      </dsp:txBody>
      <dsp:txXfrm>
        <a:off x="2333923" y="2030193"/>
        <a:ext cx="728951" cy="634102"/>
      </dsp:txXfrm>
    </dsp:sp>
    <dsp:sp modelId="{484A47A2-52C1-4411-B027-05756196AD22}">
      <dsp:nvSpPr>
        <dsp:cNvPr id="0" name=""/>
        <dsp:cNvSpPr/>
      </dsp:nvSpPr>
      <dsp:spPr>
        <a:xfrm>
          <a:off x="2977617" y="1361455"/>
          <a:ext cx="170514" cy="170514"/>
        </a:xfrm>
        <a:prstGeom prst="ellipse">
          <a:avLst/>
        </a:prstGeom>
        <a:solidFill>
          <a:schemeClr val="accent1">
            <a:shade val="50000"/>
            <a:hueOff val="168642"/>
            <a:satOff val="-19188"/>
            <a:lumOff val="244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AABC4-3A0C-4B33-BEDD-03EE70C692D4}">
      <dsp:nvSpPr>
        <dsp:cNvPr id="0" name=""/>
        <dsp:cNvSpPr/>
      </dsp:nvSpPr>
      <dsp:spPr>
        <a:xfrm>
          <a:off x="3062874" y="1446712"/>
          <a:ext cx="895203" cy="12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52" tIns="0" rIns="0" bIns="0" numCol="1" spcCol="1270" anchor="t" anchorCtr="0">
          <a:noAutofit/>
        </a:bodyPr>
        <a:lstStyle/>
        <a:p>
          <a:pPr marL="0" lvl="0" indent="0" algn="l" defTabSz="577850">
            <a:lnSpc>
              <a:spcPct val="90000"/>
            </a:lnSpc>
            <a:spcBef>
              <a:spcPct val="0"/>
            </a:spcBef>
            <a:spcAft>
              <a:spcPct val="35000"/>
            </a:spcAft>
            <a:buNone/>
          </a:pPr>
          <a:r>
            <a:rPr lang="tr-TR" sz="1300" b="1" kern="1200" dirty="0"/>
            <a:t>Tarım Toplumu</a:t>
          </a:r>
        </a:p>
      </dsp:txBody>
      <dsp:txXfrm>
        <a:off x="3062874" y="1446712"/>
        <a:ext cx="895203" cy="1217583"/>
      </dsp:txXfrm>
    </dsp:sp>
    <dsp:sp modelId="{AD063D2F-6F7A-4E16-8FC4-B839A7BE5F98}">
      <dsp:nvSpPr>
        <dsp:cNvPr id="0" name=""/>
        <dsp:cNvSpPr/>
      </dsp:nvSpPr>
      <dsp:spPr>
        <a:xfrm>
          <a:off x="3862163" y="904794"/>
          <a:ext cx="225932" cy="225932"/>
        </a:xfrm>
        <a:prstGeom prst="ellipse">
          <a:avLst/>
        </a:prstGeom>
        <a:solidFill>
          <a:schemeClr val="accent1">
            <a:shade val="50000"/>
            <a:hueOff val="337284"/>
            <a:satOff val="-38377"/>
            <a:lumOff val="488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B6561-4CF1-4F31-866F-A6961B2A14A4}">
      <dsp:nvSpPr>
        <dsp:cNvPr id="0" name=""/>
        <dsp:cNvSpPr/>
      </dsp:nvSpPr>
      <dsp:spPr>
        <a:xfrm>
          <a:off x="3975129" y="1017761"/>
          <a:ext cx="895203" cy="164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17" tIns="0" rIns="0" bIns="0" numCol="1" spcCol="1270" anchor="t" anchorCtr="0">
          <a:noAutofit/>
        </a:bodyPr>
        <a:lstStyle/>
        <a:p>
          <a:pPr marL="0" lvl="0" indent="0" algn="l" defTabSz="577850">
            <a:lnSpc>
              <a:spcPct val="90000"/>
            </a:lnSpc>
            <a:spcBef>
              <a:spcPct val="0"/>
            </a:spcBef>
            <a:spcAft>
              <a:spcPct val="35000"/>
            </a:spcAft>
            <a:buNone/>
          </a:pPr>
          <a:r>
            <a:rPr lang="tr-TR" sz="1300" b="1" kern="1200" dirty="0"/>
            <a:t>Sanayi Toplumu</a:t>
          </a:r>
        </a:p>
      </dsp:txBody>
      <dsp:txXfrm>
        <a:off x="3975129" y="1017761"/>
        <a:ext cx="895203" cy="1646534"/>
      </dsp:txXfrm>
    </dsp:sp>
    <dsp:sp modelId="{703BDE3A-F5EF-48BC-84EF-72905C9F446B}">
      <dsp:nvSpPr>
        <dsp:cNvPr id="0" name=""/>
        <dsp:cNvSpPr/>
      </dsp:nvSpPr>
      <dsp:spPr>
        <a:xfrm>
          <a:off x="4825572" y="602663"/>
          <a:ext cx="302664" cy="302664"/>
        </a:xfrm>
        <a:prstGeom prst="ellipse">
          <a:avLst/>
        </a:prstGeom>
        <a:solidFill>
          <a:schemeClr val="accent1">
            <a:shade val="50000"/>
            <a:hueOff val="168642"/>
            <a:satOff val="-19188"/>
            <a:lumOff val="244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1E0C1-AFD7-4514-8EC1-30FD160532FD}">
      <dsp:nvSpPr>
        <dsp:cNvPr id="0" name=""/>
        <dsp:cNvSpPr/>
      </dsp:nvSpPr>
      <dsp:spPr>
        <a:xfrm>
          <a:off x="4976904" y="753995"/>
          <a:ext cx="895203" cy="191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75" tIns="0" rIns="0" bIns="0" numCol="1" spcCol="1270" anchor="t" anchorCtr="0">
          <a:noAutofit/>
        </a:bodyPr>
        <a:lstStyle/>
        <a:p>
          <a:pPr marL="0" lvl="0" indent="0" algn="l" defTabSz="577850">
            <a:lnSpc>
              <a:spcPct val="90000"/>
            </a:lnSpc>
            <a:spcBef>
              <a:spcPct val="0"/>
            </a:spcBef>
            <a:spcAft>
              <a:spcPct val="35000"/>
            </a:spcAft>
            <a:buNone/>
          </a:pPr>
          <a:r>
            <a:rPr lang="tr-TR" sz="1300" b="1" kern="1200" dirty="0"/>
            <a:t>Bilgi Toplumu</a:t>
          </a:r>
        </a:p>
      </dsp:txBody>
      <dsp:txXfrm>
        <a:off x="4976904" y="753995"/>
        <a:ext cx="895203" cy="19103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60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95514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226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56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423120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76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109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51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30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84028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28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90952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09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21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31502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12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16856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27173867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48987C0F-D326-4894-BDBE-0748C0180D15}"/>
              </a:ext>
            </a:extLst>
          </p:cNvPr>
          <p:cNvSpPr>
            <a:spLocks noGrp="1"/>
          </p:cNvSpPr>
          <p:nvPr>
            <p:ph type="ctrTitle"/>
          </p:nvPr>
        </p:nvSpPr>
        <p:spPr>
          <a:xfrm>
            <a:off x="2811667" y="2442636"/>
            <a:ext cx="6815669" cy="1515533"/>
          </a:xfrm>
        </p:spPr>
        <p:txBody>
          <a:bodyPr>
            <a:normAutofit/>
          </a:bodyPr>
          <a:lstStyle/>
          <a:p>
            <a:r>
              <a:rPr lang="tr-TR" b="1" dirty="0"/>
              <a:t>BİLGİ TOPLUMU</a:t>
            </a:r>
          </a:p>
        </p:txBody>
      </p:sp>
      <p:sp>
        <p:nvSpPr>
          <p:cNvPr id="7" name="Alt Başlık 6">
            <a:extLst>
              <a:ext uri="{FF2B5EF4-FFF2-40B4-BE49-F238E27FC236}">
                <a16:creationId xmlns:a16="http://schemas.microsoft.com/office/drawing/2014/main" id="{6AA69F38-382F-4617-8340-C2DA81DE85CA}"/>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17039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br>
              <a:rPr lang="tr-TR" dirty="0"/>
            </a:br>
            <a:r>
              <a:rPr lang="tr-TR" dirty="0"/>
              <a:t>Bilgi Toplumu</a:t>
            </a:r>
          </a:p>
        </p:txBody>
      </p:sp>
      <p:sp>
        <p:nvSpPr>
          <p:cNvPr id="5" name="İçerik Yer Tutucusu 4"/>
          <p:cNvSpPr>
            <a:spLocks noGrp="1"/>
          </p:cNvSpPr>
          <p:nvPr>
            <p:ph idx="1"/>
          </p:nvPr>
        </p:nvSpPr>
        <p:spPr/>
        <p:txBody>
          <a:bodyPr/>
          <a:lstStyle/>
          <a:p>
            <a:r>
              <a:rPr lang="tr-TR" b="1" dirty="0">
                <a:solidFill>
                  <a:schemeClr val="tx1">
                    <a:lumMod val="95000"/>
                    <a:lumOff val="5000"/>
                  </a:schemeClr>
                </a:solidFill>
              </a:rPr>
              <a:t>Bilgi Toplumu: </a:t>
            </a:r>
            <a:r>
              <a:rPr lang="tr-TR" dirty="0">
                <a:solidFill>
                  <a:schemeClr val="tx1">
                    <a:lumMod val="95000"/>
                    <a:lumOff val="5000"/>
                  </a:schemeClr>
                </a:solidFill>
              </a:rPr>
              <a:t>Bilginin kendisinin veya bilginin üretilmesine, işlenmesine, dağıtılmasına yönelik faaliyetlerin ekonomik, siyasi, sosyal ve kültürel alanlarda temel girdi ve güç kaynağı olarak kabul edildiği toplumları tanımlayan bir terimdir.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2</a:t>
            </a:fld>
            <a:endParaRPr lang="tr-TR"/>
          </a:p>
        </p:txBody>
      </p:sp>
      <p:graphicFrame>
        <p:nvGraphicFramePr>
          <p:cNvPr id="6" name="Diyagram 5"/>
          <p:cNvGraphicFramePr/>
          <p:nvPr/>
        </p:nvGraphicFramePr>
        <p:xfrm>
          <a:off x="1847528" y="3573016"/>
          <a:ext cx="7992888"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68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388418984"/>
              </p:ext>
            </p:extLst>
          </p:nvPr>
        </p:nvGraphicFramePr>
        <p:xfrm>
          <a:off x="1802297" y="1032970"/>
          <a:ext cx="8454886" cy="4700115"/>
        </p:xfrm>
        <a:graphic>
          <a:graphicData uri="http://schemas.openxmlformats.org/drawingml/2006/table">
            <a:tbl>
              <a:tblPr firstRow="1" bandRow="1">
                <a:tableStyleId>{5C22544A-7EE6-4342-B048-85BDC9FD1C3A}</a:tableStyleId>
              </a:tblPr>
              <a:tblGrid>
                <a:gridCol w="1002194">
                  <a:extLst>
                    <a:ext uri="{9D8B030D-6E8A-4147-A177-3AD203B41FA5}">
                      <a16:colId xmlns:a16="http://schemas.microsoft.com/office/drawing/2014/main" val="20000"/>
                    </a:ext>
                  </a:extLst>
                </a:gridCol>
                <a:gridCol w="3446561">
                  <a:extLst>
                    <a:ext uri="{9D8B030D-6E8A-4147-A177-3AD203B41FA5}">
                      <a16:colId xmlns:a16="http://schemas.microsoft.com/office/drawing/2014/main" val="20001"/>
                    </a:ext>
                  </a:extLst>
                </a:gridCol>
                <a:gridCol w="4006131">
                  <a:extLst>
                    <a:ext uri="{9D8B030D-6E8A-4147-A177-3AD203B41FA5}">
                      <a16:colId xmlns:a16="http://schemas.microsoft.com/office/drawing/2014/main" val="20002"/>
                    </a:ext>
                  </a:extLst>
                </a:gridCol>
              </a:tblGrid>
              <a:tr h="333309">
                <a:tc>
                  <a:txBody>
                    <a:bodyPr/>
                    <a:lstStyle/>
                    <a:p>
                      <a:endParaRPr lang="tr-TR" dirty="0"/>
                    </a:p>
                  </a:txBody>
                  <a:tcPr/>
                </a:tc>
                <a:tc>
                  <a:txBody>
                    <a:bodyPr/>
                    <a:lstStyle/>
                    <a:p>
                      <a:r>
                        <a:rPr lang="tr-TR" dirty="0"/>
                        <a:t>SANAYİ  TOPLUMU</a:t>
                      </a:r>
                    </a:p>
                  </a:txBody>
                  <a:tcPr/>
                </a:tc>
                <a:tc>
                  <a:txBody>
                    <a:bodyPr/>
                    <a:lstStyle/>
                    <a:p>
                      <a:r>
                        <a:rPr lang="tr-TR" dirty="0"/>
                        <a:t>BİLGİ TOPLUMU</a:t>
                      </a:r>
                    </a:p>
                  </a:txBody>
                  <a:tcPr/>
                </a:tc>
                <a:extLst>
                  <a:ext uri="{0D108BD9-81ED-4DB2-BD59-A6C34878D82A}">
                    <a16:rowId xmlns:a16="http://schemas.microsoft.com/office/drawing/2014/main" val="10000"/>
                  </a:ext>
                </a:extLst>
              </a:tr>
              <a:tr h="319091">
                <a:tc rowSpan="4">
                  <a:txBody>
                    <a:bodyPr/>
                    <a:lstStyle/>
                    <a:p>
                      <a:r>
                        <a:rPr lang="tr-TR" sz="1400" dirty="0"/>
                        <a:t>EKONOMİK SİSTEM</a:t>
                      </a:r>
                    </a:p>
                  </a:txBody>
                  <a:tcPr vert="vert270"/>
                </a:tc>
                <a:tc>
                  <a:txBody>
                    <a:bodyPr/>
                    <a:lstStyle/>
                    <a:p>
                      <a:r>
                        <a:rPr lang="tr-TR" sz="1400" dirty="0"/>
                        <a:t>Ulusal</a:t>
                      </a:r>
                      <a:r>
                        <a:rPr lang="tr-TR" sz="1400" baseline="0" dirty="0"/>
                        <a:t> ekonomi</a:t>
                      </a:r>
                      <a:endParaRPr lang="tr-TR" sz="1400" dirty="0"/>
                    </a:p>
                  </a:txBody>
                  <a:tcPr/>
                </a:tc>
                <a:tc>
                  <a:txBody>
                    <a:bodyPr/>
                    <a:lstStyle/>
                    <a:p>
                      <a:r>
                        <a:rPr lang="tr-TR" sz="1400" dirty="0"/>
                        <a:t>Küresel ekonomi</a:t>
                      </a:r>
                    </a:p>
                  </a:txBody>
                  <a:tcPr/>
                </a:tc>
                <a:extLst>
                  <a:ext uri="{0D108BD9-81ED-4DB2-BD59-A6C34878D82A}">
                    <a16:rowId xmlns:a16="http://schemas.microsoft.com/office/drawing/2014/main" val="10001"/>
                  </a:ext>
                </a:extLst>
              </a:tr>
              <a:tr h="472188">
                <a:tc vMerge="1">
                  <a:txBody>
                    <a:bodyPr/>
                    <a:lstStyle/>
                    <a:p>
                      <a:endParaRPr lang="tr-TR" dirty="0"/>
                    </a:p>
                  </a:txBody>
                  <a:tcPr/>
                </a:tc>
                <a:tc>
                  <a:txBody>
                    <a:bodyPr/>
                    <a:lstStyle/>
                    <a:p>
                      <a:r>
                        <a:rPr lang="tr-TR" sz="1400" dirty="0"/>
                        <a:t>Fiziksel sermayeye</a:t>
                      </a:r>
                      <a:r>
                        <a:rPr lang="tr-TR" sz="1400" baseline="0" dirty="0"/>
                        <a:t> dayalı ekonomi</a:t>
                      </a:r>
                      <a:endParaRPr lang="tr-TR" sz="1400" dirty="0"/>
                    </a:p>
                  </a:txBody>
                  <a:tcPr/>
                </a:tc>
                <a:tc>
                  <a:txBody>
                    <a:bodyPr/>
                    <a:lstStyle/>
                    <a:p>
                      <a:r>
                        <a:rPr lang="tr-TR" sz="1400" dirty="0"/>
                        <a:t>İnsan kaynaklarına</a:t>
                      </a:r>
                      <a:r>
                        <a:rPr lang="tr-TR" sz="1400" baseline="0" dirty="0"/>
                        <a:t> ve bilgi sermayesine dayalı ekonomi</a:t>
                      </a:r>
                      <a:endParaRPr lang="tr-TR" sz="1400" dirty="0"/>
                    </a:p>
                  </a:txBody>
                  <a:tcPr/>
                </a:tc>
                <a:extLst>
                  <a:ext uri="{0D108BD9-81ED-4DB2-BD59-A6C34878D82A}">
                    <a16:rowId xmlns:a16="http://schemas.microsoft.com/office/drawing/2014/main" val="10002"/>
                  </a:ext>
                </a:extLst>
              </a:tr>
              <a:tr h="319091">
                <a:tc vMerge="1">
                  <a:txBody>
                    <a:bodyPr/>
                    <a:lstStyle/>
                    <a:p>
                      <a:endParaRPr lang="tr-TR" dirty="0"/>
                    </a:p>
                  </a:txBody>
                  <a:tcPr/>
                </a:tc>
                <a:tc>
                  <a:txBody>
                    <a:bodyPr/>
                    <a:lstStyle/>
                    <a:p>
                      <a:r>
                        <a:rPr lang="tr-TR" sz="1400" dirty="0"/>
                        <a:t>Endüstriyel organizasyonlar</a:t>
                      </a:r>
                    </a:p>
                  </a:txBody>
                  <a:tcPr/>
                </a:tc>
                <a:tc>
                  <a:txBody>
                    <a:bodyPr/>
                    <a:lstStyle/>
                    <a:p>
                      <a:r>
                        <a:rPr lang="tr-TR" sz="1400" dirty="0"/>
                        <a:t>Bilgi tabanlı organizasyonlar</a:t>
                      </a:r>
                    </a:p>
                  </a:txBody>
                  <a:tcPr/>
                </a:tc>
                <a:extLst>
                  <a:ext uri="{0D108BD9-81ED-4DB2-BD59-A6C34878D82A}">
                    <a16:rowId xmlns:a16="http://schemas.microsoft.com/office/drawing/2014/main" val="10003"/>
                  </a:ext>
                </a:extLst>
              </a:tr>
              <a:tr h="319091">
                <a:tc vMerge="1">
                  <a:txBody>
                    <a:bodyPr/>
                    <a:lstStyle/>
                    <a:p>
                      <a:endParaRPr lang="tr-TR" dirty="0"/>
                    </a:p>
                  </a:txBody>
                  <a:tcPr/>
                </a:tc>
                <a:tc>
                  <a:txBody>
                    <a:bodyPr/>
                    <a:lstStyle/>
                    <a:p>
                      <a:r>
                        <a:rPr lang="tr-TR" sz="1400" dirty="0"/>
                        <a:t>Sembolik kağıt para hakimiyeti</a:t>
                      </a:r>
                    </a:p>
                  </a:txBody>
                  <a:tcPr/>
                </a:tc>
                <a:tc>
                  <a:txBody>
                    <a:bodyPr/>
                    <a:lstStyle/>
                    <a:p>
                      <a:r>
                        <a:rPr lang="tr-TR" sz="1400" dirty="0"/>
                        <a:t>Dijital para hakimiyeti</a:t>
                      </a:r>
                    </a:p>
                  </a:txBody>
                  <a:tcPr/>
                </a:tc>
                <a:extLst>
                  <a:ext uri="{0D108BD9-81ED-4DB2-BD59-A6C34878D82A}">
                    <a16:rowId xmlns:a16="http://schemas.microsoft.com/office/drawing/2014/main" val="10004"/>
                  </a:ext>
                </a:extLst>
              </a:tr>
              <a:tr h="319091">
                <a:tc rowSpan="4">
                  <a:txBody>
                    <a:bodyPr/>
                    <a:lstStyle/>
                    <a:p>
                      <a:r>
                        <a:rPr lang="tr-TR" sz="1400" dirty="0"/>
                        <a:t>SOSYAL</a:t>
                      </a:r>
                      <a:r>
                        <a:rPr lang="tr-TR" sz="1400" baseline="0" dirty="0"/>
                        <a:t> SİSTEM</a:t>
                      </a:r>
                      <a:endParaRPr lang="tr-TR" sz="1400" dirty="0"/>
                    </a:p>
                  </a:txBody>
                  <a:tcPr vert="vert270"/>
                </a:tc>
                <a:tc>
                  <a:txBody>
                    <a:bodyPr/>
                    <a:lstStyle/>
                    <a:p>
                      <a:r>
                        <a:rPr lang="tr-TR" sz="1400" dirty="0"/>
                        <a:t>Uyumluluk</a:t>
                      </a:r>
                      <a:r>
                        <a:rPr lang="tr-TR" sz="1400" baseline="0" dirty="0"/>
                        <a:t>, seçkinlik, sosyal sınıf</a:t>
                      </a:r>
                      <a:endParaRPr lang="tr-TR" sz="1400" dirty="0"/>
                    </a:p>
                  </a:txBody>
                  <a:tcPr/>
                </a:tc>
                <a:tc>
                  <a:txBody>
                    <a:bodyPr/>
                    <a:lstStyle/>
                    <a:p>
                      <a:r>
                        <a:rPr lang="tr-TR" sz="1400" dirty="0"/>
                        <a:t>Bireysellik, çeşitlilik, katılımcılık</a:t>
                      </a:r>
                    </a:p>
                  </a:txBody>
                  <a:tcPr/>
                </a:tc>
                <a:extLst>
                  <a:ext uri="{0D108BD9-81ED-4DB2-BD59-A6C34878D82A}">
                    <a16:rowId xmlns:a16="http://schemas.microsoft.com/office/drawing/2014/main" val="10005"/>
                  </a:ext>
                </a:extLst>
              </a:tr>
              <a:tr h="319091">
                <a:tc vMerge="1">
                  <a:txBody>
                    <a:bodyPr/>
                    <a:lstStyle/>
                    <a:p>
                      <a:endParaRPr lang="tr-TR" dirty="0"/>
                    </a:p>
                  </a:txBody>
                  <a:tcPr/>
                </a:tc>
                <a:tc>
                  <a:txBody>
                    <a:bodyPr/>
                    <a:lstStyle/>
                    <a:p>
                      <a:r>
                        <a:rPr lang="tr-TR" sz="1400" dirty="0"/>
                        <a:t>Güvenlik sağlayıcı kurumlaşmalar</a:t>
                      </a:r>
                    </a:p>
                  </a:txBody>
                  <a:tcPr/>
                </a:tc>
                <a:tc>
                  <a:txBody>
                    <a:bodyPr/>
                    <a:lstStyle/>
                    <a:p>
                      <a:r>
                        <a:rPr lang="tr-TR" sz="1400" dirty="0"/>
                        <a:t>Bireysel yetenekleri sağlayıcı kurumlaşmalar</a:t>
                      </a:r>
                    </a:p>
                  </a:txBody>
                  <a:tcPr/>
                </a:tc>
                <a:extLst>
                  <a:ext uri="{0D108BD9-81ED-4DB2-BD59-A6C34878D82A}">
                    <a16:rowId xmlns:a16="http://schemas.microsoft.com/office/drawing/2014/main" val="10006"/>
                  </a:ext>
                </a:extLst>
              </a:tr>
              <a:tr h="319091">
                <a:tc vMerge="1">
                  <a:txBody>
                    <a:bodyPr/>
                    <a:lstStyle/>
                    <a:p>
                      <a:endParaRPr lang="tr-TR" dirty="0"/>
                    </a:p>
                  </a:txBody>
                  <a:tcPr/>
                </a:tc>
                <a:tc>
                  <a:txBody>
                    <a:bodyPr/>
                    <a:lstStyle/>
                    <a:p>
                      <a:r>
                        <a:rPr lang="tr-TR" sz="1400" dirty="0"/>
                        <a:t>Çekirdek aile</a:t>
                      </a:r>
                    </a:p>
                  </a:txBody>
                  <a:tcPr/>
                </a:tc>
                <a:tc>
                  <a:txBody>
                    <a:bodyPr/>
                    <a:lstStyle/>
                    <a:p>
                      <a:r>
                        <a:rPr lang="tr-TR" sz="1400" dirty="0"/>
                        <a:t>Birey merkezli farklı aile biçimleri</a:t>
                      </a:r>
                    </a:p>
                  </a:txBody>
                  <a:tcPr/>
                </a:tc>
                <a:extLst>
                  <a:ext uri="{0D108BD9-81ED-4DB2-BD59-A6C34878D82A}">
                    <a16:rowId xmlns:a16="http://schemas.microsoft.com/office/drawing/2014/main" val="10007"/>
                  </a:ext>
                </a:extLst>
              </a:tr>
              <a:tr h="319091">
                <a:tc vMerge="1">
                  <a:txBody>
                    <a:bodyPr/>
                    <a:lstStyle/>
                    <a:p>
                      <a:endParaRPr lang="tr-TR" dirty="0"/>
                    </a:p>
                  </a:txBody>
                  <a:tcPr/>
                </a:tc>
                <a:tc>
                  <a:txBody>
                    <a:bodyPr/>
                    <a:lstStyle/>
                    <a:p>
                      <a:r>
                        <a:rPr lang="tr-TR" sz="1400" dirty="0" err="1"/>
                        <a:t>Kitsel</a:t>
                      </a:r>
                      <a:r>
                        <a:rPr lang="tr-TR" sz="1400" dirty="0"/>
                        <a:t> ve dönemsel eğitim</a:t>
                      </a:r>
                    </a:p>
                  </a:txBody>
                  <a:tcPr/>
                </a:tc>
                <a:tc>
                  <a:txBody>
                    <a:bodyPr/>
                    <a:lstStyle/>
                    <a:p>
                      <a:r>
                        <a:rPr lang="tr-TR" sz="1400" dirty="0"/>
                        <a:t>Bireysel ve yaşam boyu öğrenme</a:t>
                      </a:r>
                    </a:p>
                  </a:txBody>
                  <a:tcPr/>
                </a:tc>
                <a:extLst>
                  <a:ext uri="{0D108BD9-81ED-4DB2-BD59-A6C34878D82A}">
                    <a16:rowId xmlns:a16="http://schemas.microsoft.com/office/drawing/2014/main" val="10008"/>
                  </a:ext>
                </a:extLst>
              </a:tr>
              <a:tr h="319091">
                <a:tc rowSpan="4">
                  <a:txBody>
                    <a:bodyPr/>
                    <a:lstStyle/>
                    <a:p>
                      <a:r>
                        <a:rPr lang="tr-TR" sz="1400" dirty="0"/>
                        <a:t>TEKNOLOJİK SİSTEM</a:t>
                      </a:r>
                    </a:p>
                  </a:txBody>
                  <a:tcPr vert="vert270"/>
                </a:tc>
                <a:tc>
                  <a:txBody>
                    <a:bodyPr/>
                    <a:lstStyle/>
                    <a:p>
                      <a:r>
                        <a:rPr lang="tr-TR" sz="1400" dirty="0"/>
                        <a:t>Mekanik Teknoloji Devrimi</a:t>
                      </a:r>
                    </a:p>
                  </a:txBody>
                  <a:tcPr/>
                </a:tc>
                <a:tc>
                  <a:txBody>
                    <a:bodyPr/>
                    <a:lstStyle/>
                    <a:p>
                      <a:r>
                        <a:rPr lang="tr-TR" sz="1400" dirty="0"/>
                        <a:t>Bilgi Teknolojileri Devrimi</a:t>
                      </a:r>
                    </a:p>
                  </a:txBody>
                  <a:tcPr/>
                </a:tc>
                <a:extLst>
                  <a:ext uri="{0D108BD9-81ED-4DB2-BD59-A6C34878D82A}">
                    <a16:rowId xmlns:a16="http://schemas.microsoft.com/office/drawing/2014/main" val="10009"/>
                  </a:ext>
                </a:extLst>
              </a:tr>
              <a:tr h="319091">
                <a:tc vMerge="1">
                  <a:txBody>
                    <a:bodyPr/>
                    <a:lstStyle/>
                    <a:p>
                      <a:endParaRPr lang="tr-TR" sz="1400" dirty="0"/>
                    </a:p>
                  </a:txBody>
                  <a:tcPr/>
                </a:tc>
                <a:tc>
                  <a:txBody>
                    <a:bodyPr/>
                    <a:lstStyle/>
                    <a:p>
                      <a:r>
                        <a:rPr lang="tr-TR" sz="1400" dirty="0"/>
                        <a:t>İş</a:t>
                      </a:r>
                      <a:r>
                        <a:rPr lang="tr-TR" sz="1400" baseline="0" dirty="0"/>
                        <a:t> gücünü ikame eden makineler</a:t>
                      </a:r>
                      <a:endParaRPr lang="tr-TR" sz="1400" dirty="0"/>
                    </a:p>
                  </a:txBody>
                  <a:tcPr/>
                </a:tc>
                <a:tc>
                  <a:txBody>
                    <a:bodyPr/>
                    <a:lstStyle/>
                    <a:p>
                      <a:r>
                        <a:rPr lang="tr-TR" sz="1400" dirty="0"/>
                        <a:t>Beyin gücünü takviye eden bilgisayarlar</a:t>
                      </a:r>
                    </a:p>
                  </a:txBody>
                  <a:tcPr/>
                </a:tc>
                <a:extLst>
                  <a:ext uri="{0D108BD9-81ED-4DB2-BD59-A6C34878D82A}">
                    <a16:rowId xmlns:a16="http://schemas.microsoft.com/office/drawing/2014/main" val="10010"/>
                  </a:ext>
                </a:extLst>
              </a:tr>
              <a:tr h="472188">
                <a:tc vMerge="1">
                  <a:txBody>
                    <a:bodyPr/>
                    <a:lstStyle/>
                    <a:p>
                      <a:endParaRPr lang="tr-TR" sz="1400" dirty="0"/>
                    </a:p>
                  </a:txBody>
                  <a:tcPr/>
                </a:tc>
                <a:tc>
                  <a:txBody>
                    <a:bodyPr/>
                    <a:lstStyle/>
                    <a:p>
                      <a:r>
                        <a:rPr lang="tr-TR" sz="1400" dirty="0"/>
                        <a:t>Montaj hattına dayalı üretim teknikleri</a:t>
                      </a:r>
                    </a:p>
                  </a:txBody>
                  <a:tcPr/>
                </a:tc>
                <a:tc>
                  <a:txBody>
                    <a:bodyPr/>
                    <a:lstStyle/>
                    <a:p>
                      <a:r>
                        <a:rPr lang="tr-TR" sz="1400" dirty="0"/>
                        <a:t>Bilgi ve yönetim tekniklerine dayalı üretim teknikleri</a:t>
                      </a:r>
                    </a:p>
                  </a:txBody>
                  <a:tcPr/>
                </a:tc>
                <a:extLst>
                  <a:ext uri="{0D108BD9-81ED-4DB2-BD59-A6C34878D82A}">
                    <a16:rowId xmlns:a16="http://schemas.microsoft.com/office/drawing/2014/main" val="10011"/>
                  </a:ext>
                </a:extLst>
              </a:tr>
              <a:tr h="472188">
                <a:tc vMerge="1">
                  <a:txBody>
                    <a:bodyPr/>
                    <a:lstStyle/>
                    <a:p>
                      <a:endParaRPr lang="tr-TR" sz="1400" dirty="0"/>
                    </a:p>
                  </a:txBody>
                  <a:tcPr/>
                </a:tc>
                <a:tc>
                  <a:txBody>
                    <a:bodyPr/>
                    <a:lstStyle/>
                    <a:p>
                      <a:r>
                        <a:rPr lang="tr-TR" sz="1400" dirty="0"/>
                        <a:t>Görsel ve yazılı iletişim araçları</a:t>
                      </a:r>
                    </a:p>
                  </a:txBody>
                  <a:tcPr/>
                </a:tc>
                <a:tc>
                  <a:txBody>
                    <a:bodyPr/>
                    <a:lstStyle/>
                    <a:p>
                      <a:r>
                        <a:rPr lang="tr-TR" sz="1400" dirty="0"/>
                        <a:t>İnternet, sosyal medya</a:t>
                      </a:r>
                      <a:r>
                        <a:rPr lang="tr-TR" sz="1400" baseline="0" dirty="0"/>
                        <a:t> ve dijital teknolojiye dayalı iletişim araçları</a:t>
                      </a:r>
                      <a:endParaRPr lang="tr-TR" sz="1400" dirty="0"/>
                    </a:p>
                  </a:txBody>
                  <a:tcPr/>
                </a:tc>
                <a:extLst>
                  <a:ext uri="{0D108BD9-81ED-4DB2-BD59-A6C34878D82A}">
                    <a16:rowId xmlns:a16="http://schemas.microsoft.com/office/drawing/2014/main" val="10012"/>
                  </a:ext>
                </a:extLst>
              </a:tr>
            </a:tbl>
          </a:graphicData>
        </a:graphic>
      </p:graphicFrame>
      <p:sp>
        <p:nvSpPr>
          <p:cNvPr id="4" name="Slayt Numarası Yer Tutucusu 3"/>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74131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t>Bilgi Toplumunda Çağdaş Hizmet Alanları</a:t>
            </a:r>
          </a:p>
        </p:txBody>
      </p:sp>
      <p:sp>
        <p:nvSpPr>
          <p:cNvPr id="5" name="İçerik Yer Tutucusu 4"/>
          <p:cNvSpPr>
            <a:spLocks noGrp="1"/>
          </p:cNvSpPr>
          <p:nvPr>
            <p:ph idx="1"/>
          </p:nvPr>
        </p:nvSpPr>
        <p:spPr/>
        <p:txBody>
          <a:bodyPr>
            <a:normAutofit fontScale="92500" lnSpcReduction="20000"/>
          </a:bodyPr>
          <a:lstStyle/>
          <a:p>
            <a:r>
              <a:rPr lang="tr-TR" dirty="0">
                <a:solidFill>
                  <a:schemeClr val="tx1">
                    <a:lumMod val="95000"/>
                    <a:lumOff val="5000"/>
                  </a:schemeClr>
                </a:solidFill>
              </a:rPr>
              <a:t>Uluslararası Elektronik Üniversiteler (International Electronic </a:t>
            </a:r>
            <a:r>
              <a:rPr lang="tr-TR" dirty="0" err="1">
                <a:solidFill>
                  <a:schemeClr val="tx1">
                    <a:lumMod val="95000"/>
                    <a:lumOff val="5000"/>
                  </a:schemeClr>
                </a:solidFill>
              </a:rPr>
              <a:t>Universities</a:t>
            </a:r>
            <a:r>
              <a:rPr lang="tr-TR" dirty="0">
                <a:solidFill>
                  <a:schemeClr val="tx1">
                    <a:lumMod val="95000"/>
                    <a:lumOff val="5000"/>
                  </a:schemeClr>
                </a:solidFill>
              </a:rPr>
              <a:t>)</a:t>
            </a:r>
          </a:p>
          <a:p>
            <a:r>
              <a:rPr lang="tr-TR" dirty="0">
                <a:solidFill>
                  <a:schemeClr val="tx1">
                    <a:lumMod val="95000"/>
                    <a:lumOff val="5000"/>
                  </a:schemeClr>
                </a:solidFill>
              </a:rPr>
              <a:t>Etkileşimli Uzaktan Eğitim (Interactive Tele-</a:t>
            </a:r>
            <a:r>
              <a:rPr lang="tr-TR" dirty="0" err="1">
                <a:solidFill>
                  <a:schemeClr val="tx1">
                    <a:lumMod val="95000"/>
                    <a:lumOff val="5000"/>
                  </a:schemeClr>
                </a:solidFill>
              </a:rPr>
              <a:t>Education</a:t>
            </a:r>
            <a:r>
              <a:rPr lang="tr-TR" dirty="0">
                <a:solidFill>
                  <a:schemeClr val="tx1">
                    <a:lumMod val="95000"/>
                    <a:lumOff val="5000"/>
                  </a:schemeClr>
                </a:solidFill>
              </a:rPr>
              <a:t>)</a:t>
            </a:r>
          </a:p>
          <a:p>
            <a:r>
              <a:rPr lang="tr-TR" dirty="0">
                <a:solidFill>
                  <a:schemeClr val="tx1">
                    <a:lumMod val="95000"/>
                    <a:lumOff val="5000"/>
                  </a:schemeClr>
                </a:solidFill>
              </a:rPr>
              <a:t>Kütüphanelere Yaygın Erişim (</a:t>
            </a:r>
            <a:r>
              <a:rPr lang="tr-TR" dirty="0" err="1">
                <a:solidFill>
                  <a:schemeClr val="tx1">
                    <a:lumMod val="95000"/>
                    <a:lumOff val="5000"/>
                  </a:schemeClr>
                </a:solidFill>
              </a:rPr>
              <a:t>Comprehensive</a:t>
            </a:r>
            <a:r>
              <a:rPr lang="tr-TR" dirty="0">
                <a:solidFill>
                  <a:schemeClr val="tx1">
                    <a:lumMod val="95000"/>
                    <a:lumOff val="5000"/>
                  </a:schemeClr>
                </a:solidFill>
              </a:rPr>
              <a:t> Access </a:t>
            </a:r>
            <a:r>
              <a:rPr lang="tr-TR" dirty="0" err="1">
                <a:solidFill>
                  <a:schemeClr val="tx1">
                    <a:lumMod val="95000"/>
                    <a:lumOff val="5000"/>
                  </a:schemeClr>
                </a:solidFill>
              </a:rPr>
              <a:t>to</a:t>
            </a:r>
            <a:r>
              <a:rPr lang="tr-TR" dirty="0">
                <a:solidFill>
                  <a:schemeClr val="tx1">
                    <a:lumMod val="95000"/>
                    <a:lumOff val="5000"/>
                  </a:schemeClr>
                </a:solidFill>
              </a:rPr>
              <a:t> Libraries)</a:t>
            </a:r>
          </a:p>
          <a:p>
            <a:r>
              <a:rPr lang="tr-TR" dirty="0">
                <a:solidFill>
                  <a:schemeClr val="tx1">
                    <a:lumMod val="95000"/>
                    <a:lumOff val="5000"/>
                  </a:schemeClr>
                </a:solidFill>
              </a:rPr>
              <a:t>Elektronik Ticaret (Electronic Commerce)</a:t>
            </a:r>
          </a:p>
          <a:p>
            <a:r>
              <a:rPr lang="tr-TR" dirty="0">
                <a:solidFill>
                  <a:schemeClr val="tx1">
                    <a:lumMod val="95000"/>
                    <a:lumOff val="5000"/>
                  </a:schemeClr>
                </a:solidFill>
              </a:rPr>
              <a:t>Çağdaş Sağlık Hizmetleri (Modern </a:t>
            </a:r>
            <a:r>
              <a:rPr lang="tr-TR" dirty="0" err="1">
                <a:solidFill>
                  <a:schemeClr val="tx1">
                    <a:lumMod val="95000"/>
                    <a:lumOff val="5000"/>
                  </a:schemeClr>
                </a:solidFill>
              </a:rPr>
              <a:t>Health</a:t>
            </a:r>
            <a:r>
              <a:rPr lang="tr-TR" dirty="0">
                <a:solidFill>
                  <a:schemeClr val="tx1">
                    <a:lumMod val="95000"/>
                    <a:lumOff val="5000"/>
                  </a:schemeClr>
                </a:solidFill>
              </a:rPr>
              <a:t> </a:t>
            </a:r>
            <a:r>
              <a:rPr lang="tr-TR" dirty="0" err="1">
                <a:solidFill>
                  <a:schemeClr val="tx1">
                    <a:lumMod val="95000"/>
                    <a:lumOff val="5000"/>
                  </a:schemeClr>
                </a:solidFill>
              </a:rPr>
              <a:t>Care</a:t>
            </a:r>
            <a:r>
              <a:rPr lang="tr-TR" dirty="0">
                <a:solidFill>
                  <a:schemeClr val="tx1">
                    <a:lumMod val="95000"/>
                    <a:lumOff val="5000"/>
                  </a:schemeClr>
                </a:solidFill>
              </a:rPr>
              <a:t> Services)</a:t>
            </a:r>
          </a:p>
          <a:p>
            <a:r>
              <a:rPr lang="tr-TR" dirty="0">
                <a:solidFill>
                  <a:schemeClr val="tx1">
                    <a:lumMod val="95000"/>
                    <a:lumOff val="5000"/>
                  </a:schemeClr>
                </a:solidFill>
              </a:rPr>
              <a:t>Yasama ve Yargıya Yönelik Çağdaş Hizmetler (</a:t>
            </a:r>
            <a:r>
              <a:rPr lang="tr-TR" dirty="0" err="1">
                <a:solidFill>
                  <a:schemeClr val="tx1">
                    <a:lumMod val="95000"/>
                    <a:lumOff val="5000"/>
                  </a:schemeClr>
                </a:solidFill>
              </a:rPr>
              <a:t>Contemporary</a:t>
            </a:r>
            <a:r>
              <a:rPr lang="tr-TR" dirty="0">
                <a:solidFill>
                  <a:schemeClr val="tx1">
                    <a:lumMod val="95000"/>
                    <a:lumOff val="5000"/>
                  </a:schemeClr>
                </a:solidFill>
              </a:rPr>
              <a:t> </a:t>
            </a:r>
            <a:r>
              <a:rPr lang="tr-TR" dirty="0" err="1">
                <a:solidFill>
                  <a:schemeClr val="tx1">
                    <a:lumMod val="95000"/>
                    <a:lumOff val="5000"/>
                  </a:schemeClr>
                </a:solidFill>
              </a:rPr>
              <a:t>Legislative</a:t>
            </a:r>
            <a:r>
              <a:rPr lang="tr-TR" dirty="0">
                <a:solidFill>
                  <a:schemeClr val="tx1">
                    <a:lumMod val="95000"/>
                    <a:lumOff val="5000"/>
                  </a:schemeClr>
                </a:solidFill>
              </a:rPr>
              <a:t> </a:t>
            </a:r>
            <a:r>
              <a:rPr lang="tr-TR" dirty="0" err="1">
                <a:solidFill>
                  <a:schemeClr val="tx1">
                    <a:lumMod val="95000"/>
                    <a:lumOff val="5000"/>
                  </a:schemeClr>
                </a:solidFill>
              </a:rPr>
              <a:t>and</a:t>
            </a:r>
            <a:r>
              <a:rPr lang="tr-TR" dirty="0">
                <a:solidFill>
                  <a:schemeClr val="tx1">
                    <a:lumMod val="95000"/>
                    <a:lumOff val="5000"/>
                  </a:schemeClr>
                </a:solidFill>
              </a:rPr>
              <a:t> </a:t>
            </a:r>
            <a:r>
              <a:rPr lang="tr-TR" dirty="0" err="1">
                <a:solidFill>
                  <a:schemeClr val="tx1">
                    <a:lumMod val="95000"/>
                    <a:lumOff val="5000"/>
                  </a:schemeClr>
                </a:solidFill>
              </a:rPr>
              <a:t>Judicial</a:t>
            </a:r>
            <a:r>
              <a:rPr lang="tr-TR" dirty="0">
                <a:solidFill>
                  <a:schemeClr val="tx1">
                    <a:lumMod val="95000"/>
                    <a:lumOff val="5000"/>
                  </a:schemeClr>
                </a:solidFill>
              </a:rPr>
              <a:t> Services)</a:t>
            </a:r>
          </a:p>
          <a:p>
            <a:r>
              <a:rPr lang="tr-TR" dirty="0">
                <a:solidFill>
                  <a:schemeClr val="tx1">
                    <a:lumMod val="95000"/>
                    <a:lumOff val="5000"/>
                  </a:schemeClr>
                </a:solidFill>
              </a:rPr>
              <a:t>Topluma Yönelik Diğer Çağdaş Hizmetler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228837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90560" y="1092582"/>
            <a:ext cx="8911687" cy="1200044"/>
          </a:xfrm>
        </p:spPr>
        <p:txBody>
          <a:bodyPr>
            <a:normAutofit fontScale="90000"/>
          </a:bodyPr>
          <a:lstStyle/>
          <a:p>
            <a:br>
              <a:rPr lang="tr-TR" dirty="0"/>
            </a:br>
            <a:r>
              <a:rPr lang="tr-TR" dirty="0"/>
              <a:t>Bilgi Ekonomisi</a:t>
            </a:r>
          </a:p>
        </p:txBody>
      </p:sp>
      <p:sp>
        <p:nvSpPr>
          <p:cNvPr id="5" name="İçerik Yer Tutucusu 4"/>
          <p:cNvSpPr>
            <a:spLocks noGrp="1"/>
          </p:cNvSpPr>
          <p:nvPr>
            <p:ph idx="1"/>
          </p:nvPr>
        </p:nvSpPr>
        <p:spPr>
          <a:xfrm>
            <a:off x="1431235" y="2556932"/>
            <a:ext cx="9371012" cy="3318936"/>
          </a:xfrm>
        </p:spPr>
        <p:txBody>
          <a:bodyPr>
            <a:normAutofit/>
          </a:bodyPr>
          <a:lstStyle/>
          <a:p>
            <a:pPr algn="just"/>
            <a:r>
              <a:rPr lang="tr-TR" dirty="0">
                <a:solidFill>
                  <a:schemeClr val="tx1">
                    <a:lumMod val="95000"/>
                    <a:lumOff val="5000"/>
                  </a:schemeClr>
                </a:solidFill>
              </a:rPr>
              <a:t>Bilgi Ekonomisi: Ekonomik faaliyetlerin bilgi temelli olarak gerçekleştirildiği ekonomik yapıdır.</a:t>
            </a:r>
          </a:p>
          <a:p>
            <a:pPr algn="just"/>
            <a:r>
              <a:rPr lang="tr-TR" dirty="0">
                <a:solidFill>
                  <a:schemeClr val="tx1">
                    <a:lumMod val="95000"/>
                    <a:lumOff val="5000"/>
                  </a:schemeClr>
                </a:solidFill>
              </a:rPr>
              <a:t>Küreselleşme olarak nitelenen evrensel bütünleşme idealinin ekonomik ayağını oluşturan yeni düzendir. </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24247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295401" y="2556932"/>
            <a:ext cx="9601196" cy="3318936"/>
          </a:xfrm>
        </p:spPr>
        <p:txBody>
          <a:bodyPr>
            <a:normAutofit/>
          </a:bodyPr>
          <a:lstStyle/>
          <a:p>
            <a:pPr algn="just"/>
            <a:r>
              <a:rPr lang="tr-TR" dirty="0">
                <a:solidFill>
                  <a:schemeClr val="tx1">
                    <a:lumMod val="95000"/>
                    <a:lumOff val="5000"/>
                  </a:schemeClr>
                </a:solidFill>
              </a:rPr>
              <a:t>Bilginin üretilmesinin yanı sıra kullanılması ve yayılmasına dayalı bir ekonomidir. </a:t>
            </a:r>
          </a:p>
          <a:p>
            <a:pPr algn="just"/>
            <a:r>
              <a:rPr lang="tr-TR" dirty="0">
                <a:solidFill>
                  <a:schemeClr val="tx1">
                    <a:lumMod val="95000"/>
                    <a:lumOff val="5000"/>
                  </a:schemeClr>
                </a:solidFill>
              </a:rPr>
              <a:t>Bilgi ve öğrenme yoğun ilişkilere katılan firma ve bireylerin sosyoekonomik durumlarının olumlu yönde etkilendiği, fırsatları değerlendirmenin ve belirli yeteneklere sahip olmanın önem kazandığı ve öğrenme ve değişime dayalı birikim ve deneyimler tarafından yönlendirilen bir ağlar zinciridir.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6</a:t>
            </a:fld>
            <a:endParaRPr lang="tr-TR"/>
          </a:p>
        </p:txBody>
      </p:sp>
      <p:sp>
        <p:nvSpPr>
          <p:cNvPr id="6" name="Başlık 5">
            <a:extLst>
              <a:ext uri="{FF2B5EF4-FFF2-40B4-BE49-F238E27FC236}">
                <a16:creationId xmlns:a16="http://schemas.microsoft.com/office/drawing/2014/main" id="{8480DDED-B889-4A16-94F5-659869E98333}"/>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90193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6FA26D43-6376-498B-B02F-4A0ACA975FC1}"/>
              </a:ext>
            </a:extLst>
          </p:cNvPr>
          <p:cNvSpPr>
            <a:spLocks noGrp="1"/>
          </p:cNvSpPr>
          <p:nvPr>
            <p:ph type="title"/>
          </p:nvPr>
        </p:nvSpPr>
        <p:spPr/>
        <p:txBody>
          <a:bodyPr>
            <a:normAutofit/>
          </a:bodyPr>
          <a:lstStyle/>
          <a:p>
            <a:r>
              <a:rPr lang="tr-TR" sz="3600" b="1" dirty="0">
                <a:solidFill>
                  <a:schemeClr val="tx1">
                    <a:lumMod val="95000"/>
                    <a:lumOff val="5000"/>
                  </a:schemeClr>
                </a:solidFill>
              </a:rPr>
              <a:t>Bilgi Ekonomisi Nitelikleri </a:t>
            </a:r>
            <a:endParaRPr lang="tr-TR" sz="3600" b="1" dirty="0"/>
          </a:p>
        </p:txBody>
      </p:sp>
      <p:sp>
        <p:nvSpPr>
          <p:cNvPr id="5" name="İçerik Yer Tutucusu 4"/>
          <p:cNvSpPr>
            <a:spLocks noGrp="1"/>
          </p:cNvSpPr>
          <p:nvPr>
            <p:ph sz="half" idx="1"/>
          </p:nvPr>
        </p:nvSpPr>
        <p:spPr/>
        <p:txBody>
          <a:bodyPr>
            <a:normAutofit/>
          </a:bodyPr>
          <a:lstStyle/>
          <a:p>
            <a:pPr marL="0" indent="0">
              <a:buNone/>
            </a:pPr>
            <a:r>
              <a:rPr lang="tr-TR" dirty="0">
                <a:solidFill>
                  <a:schemeClr val="tx1">
                    <a:lumMod val="95000"/>
                    <a:lumOff val="5000"/>
                  </a:schemeClr>
                </a:solidFill>
              </a:rPr>
              <a:t>	  </a:t>
            </a:r>
            <a:r>
              <a:rPr lang="tr-TR" sz="2000" dirty="0">
                <a:solidFill>
                  <a:schemeClr val="tx1">
                    <a:lumMod val="95000"/>
                    <a:lumOff val="5000"/>
                  </a:schemeClr>
                </a:solidFill>
              </a:rPr>
              <a:t>1. Bilgi temelli bir ekonomidir.</a:t>
            </a:r>
          </a:p>
          <a:p>
            <a:pPr marL="400050" lvl="1" indent="0">
              <a:buNone/>
            </a:pPr>
            <a:r>
              <a:rPr lang="tr-TR" dirty="0">
                <a:solidFill>
                  <a:schemeClr val="tx1">
                    <a:lumMod val="95000"/>
                    <a:lumOff val="5000"/>
                  </a:schemeClr>
                </a:solidFill>
              </a:rPr>
              <a:t>   2. Dijital bir ekonomidir.</a:t>
            </a:r>
          </a:p>
          <a:p>
            <a:pPr marL="400050" lvl="1" indent="0">
              <a:buNone/>
            </a:pPr>
            <a:r>
              <a:rPr lang="tr-TR" dirty="0">
                <a:solidFill>
                  <a:schemeClr val="tx1">
                    <a:lumMod val="95000"/>
                    <a:lumOff val="5000"/>
                  </a:schemeClr>
                </a:solidFill>
              </a:rPr>
              <a:t>   3. Sanal bir ekonomidir.</a:t>
            </a:r>
          </a:p>
          <a:p>
            <a:pPr marL="400050" lvl="1" indent="0">
              <a:buNone/>
            </a:pPr>
            <a:r>
              <a:rPr lang="tr-TR" dirty="0">
                <a:solidFill>
                  <a:schemeClr val="tx1">
                    <a:lumMod val="95000"/>
                    <a:lumOff val="5000"/>
                  </a:schemeClr>
                </a:solidFill>
              </a:rPr>
              <a:t>   4. Moleküler bir ekonomidir.</a:t>
            </a:r>
          </a:p>
          <a:p>
            <a:pPr marL="400050" lvl="1" indent="0">
              <a:buNone/>
            </a:pPr>
            <a:r>
              <a:rPr lang="tr-TR" dirty="0">
                <a:solidFill>
                  <a:schemeClr val="tx1">
                    <a:lumMod val="95000"/>
                    <a:lumOff val="5000"/>
                  </a:schemeClr>
                </a:solidFill>
              </a:rPr>
              <a:t>   5. Bir ağ ekonomisidir.</a:t>
            </a:r>
          </a:p>
        </p:txBody>
      </p:sp>
      <p:sp>
        <p:nvSpPr>
          <p:cNvPr id="8" name="İçerik Yer Tutucusu 7">
            <a:extLst>
              <a:ext uri="{FF2B5EF4-FFF2-40B4-BE49-F238E27FC236}">
                <a16:creationId xmlns:a16="http://schemas.microsoft.com/office/drawing/2014/main" id="{97E7AD5C-03B0-4416-81A0-37ABF69305DC}"/>
              </a:ext>
            </a:extLst>
          </p:cNvPr>
          <p:cNvSpPr>
            <a:spLocks noGrp="1"/>
          </p:cNvSpPr>
          <p:nvPr>
            <p:ph sz="half" idx="2"/>
          </p:nvPr>
        </p:nvSpPr>
        <p:spPr/>
        <p:txBody>
          <a:bodyPr/>
          <a:lstStyle/>
          <a:p>
            <a:pPr marL="400050" lvl="1" indent="0">
              <a:buNone/>
            </a:pPr>
            <a:r>
              <a:rPr lang="tr-TR" dirty="0">
                <a:solidFill>
                  <a:schemeClr val="tx1">
                    <a:lumMod val="95000"/>
                    <a:lumOff val="5000"/>
                  </a:schemeClr>
                </a:solidFill>
              </a:rPr>
              <a:t> 6. Aracısız bir ekonomidir.</a:t>
            </a:r>
          </a:p>
          <a:p>
            <a:pPr marL="400050" lvl="1" indent="0">
              <a:buNone/>
            </a:pPr>
            <a:r>
              <a:rPr lang="tr-TR" dirty="0">
                <a:solidFill>
                  <a:schemeClr val="tx1">
                    <a:lumMod val="95000"/>
                    <a:lumOff val="5000"/>
                  </a:schemeClr>
                </a:solidFill>
              </a:rPr>
              <a:t> 7. Yenilik yoğun bir ekonomidir.</a:t>
            </a:r>
          </a:p>
          <a:p>
            <a:pPr marL="400050" lvl="1" indent="0">
              <a:buNone/>
            </a:pPr>
            <a:r>
              <a:rPr lang="tr-TR" dirty="0">
                <a:solidFill>
                  <a:schemeClr val="tx1">
                    <a:lumMod val="95000"/>
                    <a:lumOff val="5000"/>
                  </a:schemeClr>
                </a:solidFill>
              </a:rPr>
              <a:t> 8. Bir hız ekonomisidir.</a:t>
            </a:r>
          </a:p>
          <a:p>
            <a:pPr marL="400050" lvl="1" indent="0">
              <a:buNone/>
            </a:pPr>
            <a:r>
              <a:rPr lang="tr-TR">
                <a:solidFill>
                  <a:schemeClr val="tx1">
                    <a:lumMod val="95000"/>
                    <a:lumOff val="5000"/>
                  </a:schemeClr>
                </a:solidFill>
              </a:rPr>
              <a:t> 9</a:t>
            </a:r>
            <a:r>
              <a:rPr lang="tr-TR" dirty="0">
                <a:solidFill>
                  <a:schemeClr val="tx1">
                    <a:lumMod val="95000"/>
                    <a:lumOff val="5000"/>
                  </a:schemeClr>
                </a:solidFill>
              </a:rPr>
              <a:t>. Küresel bir ekonomidir.  </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11114712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332</Words>
  <Application>Microsoft Office PowerPoint</Application>
  <PresentationFormat>Geniş ekran</PresentationFormat>
  <Paragraphs>65</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Garamond</vt:lpstr>
      <vt:lpstr>Organik</vt:lpstr>
      <vt:lpstr>BİLGİ TOPLUMU</vt:lpstr>
      <vt:lpstr> Bilgi Toplumu</vt:lpstr>
      <vt:lpstr>PowerPoint Sunusu</vt:lpstr>
      <vt:lpstr>Bilgi Toplumunda Çağdaş Hizmet Alanları</vt:lpstr>
      <vt:lpstr> Bilgi Ekonomisi</vt:lpstr>
      <vt:lpstr>PowerPoint Sunusu</vt:lpstr>
      <vt:lpstr>Bilgi Ekonomisi Nitelikleri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5</cp:revision>
  <dcterms:created xsi:type="dcterms:W3CDTF">2020-02-22T14:31:07Z</dcterms:created>
  <dcterms:modified xsi:type="dcterms:W3CDTF">2020-04-30T14:33:58Z</dcterms:modified>
</cp:coreProperties>
</file>