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notesMasterIdLst>
    <p:notesMasterId r:id="rId34"/>
  </p:notesMasterIdLst>
  <p:sldIdLst>
    <p:sldId id="349" r:id="rId2"/>
    <p:sldId id="289" r:id="rId3"/>
    <p:sldId id="507" r:id="rId4"/>
    <p:sldId id="508" r:id="rId5"/>
    <p:sldId id="373" r:id="rId6"/>
    <p:sldId id="509" r:id="rId7"/>
    <p:sldId id="412" r:id="rId8"/>
    <p:sldId id="510" r:id="rId9"/>
    <p:sldId id="304" r:id="rId10"/>
    <p:sldId id="504" r:id="rId11"/>
    <p:sldId id="505" r:id="rId12"/>
    <p:sldId id="444" r:id="rId13"/>
    <p:sldId id="479" r:id="rId14"/>
    <p:sldId id="330" r:id="rId15"/>
    <p:sldId id="514" r:id="rId16"/>
    <p:sldId id="463" r:id="rId17"/>
    <p:sldId id="515" r:id="rId18"/>
    <p:sldId id="502" r:id="rId19"/>
    <p:sldId id="333" r:id="rId20"/>
    <p:sldId id="506" r:id="rId21"/>
    <p:sldId id="512" r:id="rId22"/>
    <p:sldId id="513" r:id="rId23"/>
    <p:sldId id="497" r:id="rId24"/>
    <p:sldId id="511" r:id="rId25"/>
    <p:sldId id="516" r:id="rId26"/>
    <p:sldId id="517" r:id="rId27"/>
    <p:sldId id="518" r:id="rId28"/>
    <p:sldId id="519" r:id="rId29"/>
    <p:sldId id="521" r:id="rId30"/>
    <p:sldId id="520" r:id="rId31"/>
    <p:sldId id="522" r:id="rId32"/>
    <p:sldId id="346" r:id="rId33"/>
  </p:sldIdLst>
  <p:sldSz cx="9144000" cy="6858000" type="screen4x3"/>
  <p:notesSz cx="6858000" cy="9144000"/>
  <p:custDataLst>
    <p:tags r:id="rId36"/>
  </p:custDataLst>
  <p:defaultTextStyle>
    <a:defPPr>
      <a:defRPr lang="zh-CN"/>
    </a:defPPr>
    <a:lvl1pPr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8126"/>
    <a:srgbClr val="A18560"/>
    <a:srgbClr val="920000"/>
    <a:srgbClr val="660A12"/>
    <a:srgbClr val="DFEFF1"/>
    <a:srgbClr val="333399"/>
    <a:srgbClr val="F5F5F5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358" autoAdjust="0"/>
    <p:restoredTop sz="99055" autoAdjust="0"/>
  </p:normalViewPr>
  <p:slideViewPr>
    <p:cSldViewPr snapToGrid="0">
      <p:cViewPr varScale="1">
        <p:scale>
          <a:sx n="97" d="100"/>
          <a:sy n="97" d="100"/>
        </p:scale>
        <p:origin x="-320" y="-96"/>
      </p:cViewPr>
      <p:guideLst>
        <p:guide orient="horz" pos="2170"/>
        <p:guide pos="28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notesMaster" Target="notesMasters/notesMaster1.xml"/><Relationship Id="rId35" Type="http://schemas.openxmlformats.org/officeDocument/2006/relationships/printerSettings" Target="printerSettings/printerSettings1.bin"/><Relationship Id="rId36" Type="http://schemas.openxmlformats.org/officeDocument/2006/relationships/tags" Target="tags/tag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esProps" Target="presProps.xml"/><Relationship Id="rId38" Type="http://schemas.openxmlformats.org/officeDocument/2006/relationships/viewProps" Target="viewProps.xml"/><Relationship Id="rId39" Type="http://schemas.openxmlformats.org/officeDocument/2006/relationships/theme" Target="theme/theme1.xml"/><Relationship Id="rId4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buFont typeface="Arial" charset="0"/>
              <a:buNone/>
              <a:defRPr kumimoji="1" sz="1200"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200" smtClean="0"/>
            </a:lvl1pPr>
          </a:lstStyle>
          <a:p>
            <a:pPr>
              <a:defRPr/>
            </a:pPr>
            <a:fld id="{64E82A9B-6ADF-45B7-8E73-277022513F0D}" type="datetimeFigureOut">
              <a:rPr lang="zh-CN" altLang="en-US"/>
              <a:pPr>
                <a:defRPr/>
              </a:pPr>
              <a:t>15/11/9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二级</a:t>
            </a:r>
          </a:p>
          <a:p>
            <a:pPr lvl="2"/>
            <a:r>
              <a:rPr lang="zh-CN" altLang="en-US" noProof="0" smtClean="0"/>
              <a:t>三级</a:t>
            </a:r>
          </a:p>
          <a:p>
            <a:pPr lvl="3"/>
            <a:r>
              <a:rPr lang="zh-CN" altLang="en-US" noProof="0" smtClean="0"/>
              <a:t>四级</a:t>
            </a:r>
          </a:p>
          <a:p>
            <a:pPr lvl="4"/>
            <a:r>
              <a:rPr lang="zh-CN" altLang="en-US" noProof="0" smtClean="0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buFont typeface="Arial" charset="0"/>
              <a:buNone/>
              <a:defRPr kumimoji="1" sz="1200"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1" sz="1200" smtClean="0"/>
            </a:lvl1pPr>
          </a:lstStyle>
          <a:p>
            <a:pPr>
              <a:defRPr/>
            </a:pPr>
            <a:fld id="{7763B8FF-4B36-4E78-9D48-B86E8150A3A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8421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宋体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主题背景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Group 3"/>
          <p:cNvGrpSpPr>
            <a:grpSpLocks/>
          </p:cNvGrpSpPr>
          <p:nvPr userDrawn="1"/>
        </p:nvGrpSpPr>
        <p:grpSpPr bwMode="auto">
          <a:xfrm>
            <a:off x="1981200" y="0"/>
            <a:ext cx="3505200" cy="6858000"/>
            <a:chOff x="0" y="0"/>
            <a:chExt cx="2208" cy="4320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0" y="0"/>
              <a:ext cx="1776" cy="4320"/>
            </a:xfrm>
            <a:prstGeom prst="rect">
              <a:avLst/>
            </a:prstGeom>
            <a:solidFill>
              <a:schemeClr val="bg1">
                <a:alpha val="59999"/>
              </a:schemeClr>
            </a:solidFill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buFont typeface="Arial" charset="0"/>
                <a:buNone/>
                <a:defRPr/>
              </a:pPr>
              <a:endParaRPr lang="zh-CN" altLang="en-US">
                <a:latin typeface="Arial" charset="0"/>
                <a:ea typeface="宋体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432" y="0"/>
              <a:ext cx="1344" cy="4320"/>
            </a:xfrm>
            <a:prstGeom prst="rect">
              <a:avLst/>
            </a:prstGeom>
            <a:solidFill>
              <a:schemeClr val="bg1">
                <a:alpha val="59999"/>
              </a:schemeClr>
            </a:solidFill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buFont typeface="Arial" charset="0"/>
                <a:buNone/>
                <a:defRPr/>
              </a:pPr>
              <a:endParaRPr lang="zh-CN" altLang="en-US">
                <a:latin typeface="Arial" charset="0"/>
                <a:ea typeface="宋体" charset="0"/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864" y="0"/>
              <a:ext cx="912" cy="4320"/>
            </a:xfrm>
            <a:prstGeom prst="rect">
              <a:avLst/>
            </a:prstGeom>
            <a:solidFill>
              <a:schemeClr val="bg1">
                <a:alpha val="59999"/>
              </a:schemeClr>
            </a:solidFill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buFont typeface="Arial" charset="0"/>
                <a:buNone/>
                <a:defRPr/>
              </a:pPr>
              <a:endParaRPr lang="zh-CN" altLang="en-US">
                <a:latin typeface="Arial" charset="0"/>
                <a:ea typeface="宋体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1296" y="0"/>
              <a:ext cx="912" cy="4320"/>
            </a:xfrm>
            <a:prstGeom prst="rect">
              <a:avLst/>
            </a:prstGeom>
            <a:solidFill>
              <a:schemeClr val="bg1">
                <a:alpha val="59999"/>
              </a:schemeClr>
            </a:solidFill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buFont typeface="Arial" charset="0"/>
                <a:buNone/>
                <a:defRPr/>
              </a:pPr>
              <a:endParaRPr lang="zh-CN" altLang="en-US">
                <a:latin typeface="Arial" charset="0"/>
                <a:ea typeface="宋体" charset="0"/>
              </a:endParaRPr>
            </a:p>
          </p:txBody>
        </p:sp>
      </p:grpSp>
      <p:sp>
        <p:nvSpPr>
          <p:cNvPr id="2056" name="Rectangle 8"/>
          <p:cNvSpPr>
            <a:spLocks noGrp="1" noChangeArrowheads="1"/>
          </p:cNvSpPr>
          <p:nvPr>
            <p:ph type="ctrTitle"/>
          </p:nvPr>
        </p:nvSpPr>
        <p:spPr>
          <a:xfrm>
            <a:off x="3414713" y="2265363"/>
            <a:ext cx="3933825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5418138" y="4845050"/>
            <a:ext cx="3506787" cy="703263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C499BFB-D161-43FB-8CE5-9992582DA16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E077E1-5E08-4273-B661-829E10E8A5D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A5EE96-D01F-4F29-96E2-79906E4DE51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、文本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588757-C540-4048-96CD-8347C70FB21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CBC1EE-4AB6-40A0-8E4A-47437C0D0B1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2B4407-FD57-4379-889E-8B2DB6C2863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AF9F20-86F8-4175-AB78-D33EF039151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E85218-623F-44CB-A1AF-69D5527A00C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8B5B1A-6708-423D-9F99-902915A561D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7BEA4D-621A-4F38-B51F-BEDD39629F7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33CA43-95F0-4BB2-81B2-7397C78E4B4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0BC96A-2E2E-473F-A0AA-3B14AEC7CF9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auto">
          <a:xfrm>
            <a:off x="0" y="6378575"/>
            <a:ext cx="9144000" cy="4794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2">
                  <a:alpha val="50000"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/>
        </p:spPr>
        <p:txBody>
          <a:bodyPr wrap="none"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pic>
        <p:nvPicPr>
          <p:cNvPr id="1027" name="Picture 3" descr="花纹1"/>
          <p:cNvPicPr>
            <a:picLocks noChangeAspect="1" noChangeArrowheads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93013" y="5126038"/>
            <a:ext cx="1550987" cy="173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4"/>
          <p:cNvSpPr>
            <a:spLocks noChangeArrowheads="1"/>
          </p:cNvSpPr>
          <p:nvPr userDrawn="1"/>
        </p:nvSpPr>
        <p:spPr bwMode="auto">
          <a:xfrm>
            <a:off x="0" y="0"/>
            <a:ext cx="9144000" cy="6588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2">
                  <a:alpha val="50000"/>
                </a:scheme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/>
        </p:spPr>
        <p:txBody>
          <a:bodyPr wrap="none"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en-US" altLang="zh-CN" smtClean="0"/>
          </a:p>
          <a:p>
            <a:pPr lvl="1"/>
            <a:r>
              <a:rPr lang="zh-CN" altLang="en-US" smtClean="0"/>
              <a:t>第二级</a:t>
            </a:r>
            <a:endParaRPr lang="en-US" altLang="zh-CN" smtClean="0"/>
          </a:p>
          <a:p>
            <a:pPr lvl="2"/>
            <a:r>
              <a:rPr lang="zh-CN" altLang="en-US" smtClean="0"/>
              <a:t>第三级</a:t>
            </a:r>
            <a:endParaRPr lang="en-US" altLang="zh-CN" smtClean="0"/>
          </a:p>
          <a:p>
            <a:pPr lvl="3"/>
            <a:r>
              <a:rPr lang="zh-CN" altLang="en-US" smtClean="0"/>
              <a:t>第四级</a:t>
            </a:r>
            <a:endParaRPr lang="en-US" altLang="zh-CN" smtClean="0"/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buFont typeface="Arial" charset="0"/>
              <a:buNone/>
              <a:defRPr sz="1400">
                <a:latin typeface="Arial" charset="0"/>
                <a:ea typeface="宋体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buFont typeface="Arial" charset="0"/>
              <a:buNone/>
              <a:defRPr sz="1400">
                <a:latin typeface="Arial" charset="0"/>
                <a:ea typeface="宋体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CB280D89-B8E9-4CF0-B45F-F0143F4721D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  <p:sldLayoutId id="2147483776" r:id="rId12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宋体" charset="0"/>
          <a:cs typeface="宋体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宋体" charset="0"/>
          <a:cs typeface="宋体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宋体" charset="0"/>
          <a:cs typeface="宋体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宋体" charset="0"/>
          <a:cs typeface="宋体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0"/>
          <a:cs typeface="宋体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0"/>
          <a:cs typeface="宋体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0"/>
          <a:cs typeface="宋体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charset="0"/>
          <a:cs typeface="宋体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8.png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AutoShape 9"/>
          <p:cNvSpPr>
            <a:spLocks noChangeArrowheads="1"/>
          </p:cNvSpPr>
          <p:nvPr/>
        </p:nvSpPr>
        <p:spPr bwMode="auto">
          <a:xfrm>
            <a:off x="5816600" y="138113"/>
            <a:ext cx="2771775" cy="679450"/>
          </a:xfrm>
          <a:prstGeom prst="roundRect">
            <a:avLst>
              <a:gd name="adj" fmla="val 13292"/>
            </a:avLst>
          </a:prstGeom>
          <a:solidFill>
            <a:schemeClr val="bg1"/>
          </a:solidFill>
          <a:ln w="57150" cmpd="dbl">
            <a:solidFill>
              <a:schemeClr val="accent6">
                <a:lumMod val="60000"/>
                <a:lumOff val="40000"/>
              </a:schemeClr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28652" y="3028950"/>
            <a:ext cx="6746387" cy="1470025"/>
          </a:xfrm>
        </p:spPr>
        <p:txBody>
          <a:bodyPr/>
          <a:lstStyle/>
          <a:p>
            <a:pPr>
              <a:defRPr/>
            </a:pPr>
            <a:r>
              <a:rPr kumimoji="0" lang="zh-CN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华文楷体"/>
                <a:ea typeface="华文楷体"/>
                <a:cs typeface="华文楷体"/>
              </a:rPr>
              <a:t>第二十</a:t>
            </a:r>
            <a:r>
              <a:rPr kumimoji="0" lang="zh-CN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华文楷体"/>
                <a:ea typeface="华文楷体"/>
                <a:cs typeface="华文楷体"/>
              </a:rPr>
              <a:t>六</a:t>
            </a:r>
            <a:r>
              <a:rPr kumimoji="0" lang="zh-CN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华文楷体"/>
                <a:ea typeface="华文楷体"/>
                <a:cs typeface="华文楷体"/>
              </a:rPr>
              <a:t>课</a:t>
            </a:r>
            <a:r>
              <a:rPr kumimoji="0" lang="en-US" altLang="zh-CN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华文楷体"/>
                <a:ea typeface="华文楷体"/>
                <a:cs typeface="华文楷体"/>
              </a:rPr>
              <a:t> </a:t>
            </a:r>
            <a:r>
              <a:rPr kumimoji="0" lang="en-US" altLang="zh-CN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华文楷体"/>
                <a:ea typeface="华文楷体"/>
                <a:cs typeface="华文楷体"/>
              </a:rPr>
              <a:t/>
            </a:r>
            <a:br>
              <a:rPr kumimoji="0" lang="en-US" altLang="zh-CN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华文楷体"/>
                <a:ea typeface="华文楷体"/>
                <a:cs typeface="华文楷体"/>
              </a:rPr>
            </a:br>
            <a:r>
              <a:rPr kumimoji="0" lang="zh-CN" altLang="en-US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华文楷体"/>
                <a:ea typeface="华文楷体"/>
                <a:cs typeface="华文楷体"/>
              </a:rPr>
              <a:t/>
            </a:r>
            <a:br>
              <a:rPr kumimoji="0" lang="zh-CN" altLang="en-US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华文楷体"/>
                <a:ea typeface="华文楷体"/>
                <a:cs typeface="华文楷体"/>
              </a:rPr>
            </a:br>
            <a:r>
              <a:rPr kumimoji="0" lang="zh-CN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华文楷体"/>
                <a:ea typeface="华文楷体"/>
                <a:cs typeface="华文楷体"/>
              </a:rPr>
              <a:t>你快要成</a:t>
            </a:r>
            <a:r>
              <a:rPr kumimoji="0" lang="en-US" altLang="zh-CN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华文楷体"/>
                <a:ea typeface="华文楷体"/>
                <a:cs typeface="华文楷体"/>
              </a:rPr>
              <a:t>“</a:t>
            </a:r>
            <a:r>
              <a:rPr kumimoji="0" lang="zh-CN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华文楷体"/>
                <a:ea typeface="华文楷体"/>
                <a:cs typeface="华文楷体"/>
              </a:rPr>
              <a:t>中国通</a:t>
            </a:r>
            <a:r>
              <a:rPr kumimoji="0" lang="en-US" altLang="zh-CN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华文楷体"/>
                <a:ea typeface="华文楷体"/>
                <a:cs typeface="华文楷体"/>
              </a:rPr>
              <a:t>”</a:t>
            </a:r>
            <a:r>
              <a:rPr kumimoji="0" lang="zh-CN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华文楷体"/>
                <a:ea typeface="华文楷体"/>
                <a:cs typeface="华文楷体"/>
              </a:rPr>
              <a:t>了</a:t>
            </a:r>
            <a:endParaRPr kumimoji="0" lang="zh-CN" altLang="en-US" b="1" dirty="0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华文楷体"/>
              <a:ea typeface="华文楷体"/>
              <a:cs typeface="华文楷体"/>
            </a:endParaRPr>
          </a:p>
        </p:txBody>
      </p:sp>
      <p:sp>
        <p:nvSpPr>
          <p:cNvPr id="9" name="Rectangle 4"/>
          <p:cNvSpPr>
            <a:spLocks noGrp="1" noChangeArrowheads="1"/>
          </p:cNvSpPr>
          <p:nvPr/>
        </p:nvSpPr>
        <p:spPr bwMode="auto">
          <a:xfrm>
            <a:off x="5618163" y="219075"/>
            <a:ext cx="3138487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buFontTx/>
              <a:buNone/>
              <a:defRPr/>
            </a:pPr>
            <a:r>
              <a:rPr lang="zh-CN" altLang="en-US" dirty="0">
                <a:latin typeface="华文隶书"/>
                <a:ea typeface="华文隶书"/>
                <a:cs typeface="华文隶书"/>
              </a:rPr>
              <a:t>新实用汉语课本</a:t>
            </a:r>
            <a:r>
              <a:rPr lang="en-US" altLang="zh-CN" dirty="0">
                <a:latin typeface="华文隶书"/>
                <a:ea typeface="华文隶书"/>
                <a:cs typeface="华文隶书"/>
              </a:rPr>
              <a:t> 2  </a:t>
            </a:r>
          </a:p>
          <a:p>
            <a:pPr algn="ctr">
              <a:buFontTx/>
              <a:buNone/>
              <a:defRPr/>
            </a:pPr>
            <a:r>
              <a:rPr lang="en-US" altLang="zh-CN" dirty="0">
                <a:latin typeface="华文隶书"/>
                <a:ea typeface="华文隶书"/>
                <a:cs typeface="华文隶书"/>
              </a:rPr>
              <a:t>New Practical Chinese Reader</a:t>
            </a:r>
            <a:endParaRPr lang="zh-CN" altLang="en-US" dirty="0">
              <a:latin typeface="华文隶书"/>
              <a:ea typeface="华文隶书"/>
              <a:cs typeface="华文隶书"/>
            </a:endParaRPr>
          </a:p>
        </p:txBody>
      </p:sp>
      <p:grpSp>
        <p:nvGrpSpPr>
          <p:cNvPr id="15364" name="Group 21"/>
          <p:cNvGrpSpPr>
            <a:grpSpLocks/>
          </p:cNvGrpSpPr>
          <p:nvPr/>
        </p:nvGrpSpPr>
        <p:grpSpPr bwMode="auto">
          <a:xfrm>
            <a:off x="6148388" y="244475"/>
            <a:ext cx="2147887" cy="290513"/>
            <a:chOff x="0" y="0"/>
            <a:chExt cx="2932" cy="452"/>
          </a:xfrm>
        </p:grpSpPr>
        <p:sp>
          <p:nvSpPr>
            <p:cNvPr id="11" name="Line 22"/>
            <p:cNvSpPr>
              <a:spLocks noChangeShapeType="1"/>
            </p:cNvSpPr>
            <p:nvPr/>
          </p:nvSpPr>
          <p:spPr bwMode="auto">
            <a:xfrm>
              <a:off x="154" y="373"/>
              <a:ext cx="2568" cy="0"/>
            </a:xfrm>
            <a:prstGeom prst="line">
              <a:avLst/>
            </a:prstGeom>
            <a:noFill/>
            <a:ln w="9525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zh-CN" altLang="en-US"/>
            </a:p>
          </p:txBody>
        </p:sp>
        <p:pic>
          <p:nvPicPr>
            <p:cNvPr id="15366" name="Picture 23" descr="小花纹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36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03816" flipH="1">
              <a:off x="2650" y="0"/>
              <a:ext cx="282" cy="3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5367" name="Group 24"/>
            <p:cNvGrpSpPr>
              <a:grpSpLocks/>
            </p:cNvGrpSpPr>
            <p:nvPr/>
          </p:nvGrpSpPr>
          <p:grpSpPr bwMode="auto">
            <a:xfrm>
              <a:off x="0" y="246"/>
              <a:ext cx="199" cy="206"/>
              <a:chOff x="0" y="0"/>
              <a:chExt cx="341" cy="341"/>
            </a:xfrm>
          </p:grpSpPr>
          <p:sp>
            <p:nvSpPr>
              <p:cNvPr id="14" name="Oval 25"/>
              <p:cNvSpPr>
                <a:spLocks noChangeArrowheads="1"/>
              </p:cNvSpPr>
              <p:nvPr/>
            </p:nvSpPr>
            <p:spPr bwMode="auto">
              <a:xfrm>
                <a:off x="0" y="2"/>
                <a:ext cx="342" cy="339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15" name="Oval 26"/>
              <p:cNvSpPr>
                <a:spLocks noChangeArrowheads="1"/>
              </p:cNvSpPr>
              <p:nvPr/>
            </p:nvSpPr>
            <p:spPr bwMode="auto">
              <a:xfrm>
                <a:off x="37" y="38"/>
                <a:ext cx="264" cy="266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16" name="Oval 27"/>
              <p:cNvSpPr>
                <a:spLocks noChangeArrowheads="1"/>
              </p:cNvSpPr>
              <p:nvPr/>
            </p:nvSpPr>
            <p:spPr bwMode="auto">
              <a:xfrm>
                <a:off x="74" y="75"/>
                <a:ext cx="189" cy="18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17" name="Oval 28"/>
              <p:cNvSpPr>
                <a:spLocks noChangeArrowheads="1"/>
              </p:cNvSpPr>
              <p:nvPr/>
            </p:nvSpPr>
            <p:spPr bwMode="auto">
              <a:xfrm>
                <a:off x="111" y="112"/>
                <a:ext cx="115" cy="114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0033CC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55194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201613" y="901598"/>
            <a:ext cx="8418512" cy="1510009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mpd="sng">
            <a:solidFill>
              <a:srgbClr val="0033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804863" y="2487487"/>
            <a:ext cx="7823180" cy="1531050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mpd="sng">
            <a:solidFill>
              <a:srgbClr val="0033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881063" y="1195286"/>
            <a:ext cx="7358062" cy="8571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林娜，你来中国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/>
                <a:ea typeface="华文楷体"/>
                <a:cs typeface="华文楷体"/>
              </a:rPr>
              <a:t>快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一年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/>
                <a:ea typeface="华文楷体"/>
                <a:cs typeface="华文楷体"/>
              </a:rPr>
              <a:t>了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吧？你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/>
                <a:ea typeface="华文楷体"/>
                <a:cs typeface="华文楷体"/>
              </a:rPr>
              <a:t>不但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学习了汉语，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/>
                <a:ea typeface="华文楷体"/>
                <a:cs typeface="华文楷体"/>
              </a:rPr>
              <a:t>而且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还认识了很多中国朋友，中国的情况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/>
                <a:ea typeface="华文楷体"/>
                <a:cs typeface="华文楷体"/>
              </a:rPr>
              <a:t>又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知道得不少，你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/>
                <a:ea typeface="华文楷体"/>
                <a:cs typeface="华文楷体"/>
              </a:rPr>
              <a:t>快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要成</a:t>
            </a:r>
            <a:r>
              <a:rPr lang="en-US" altLang="zh-CN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“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中国通</a:t>
            </a:r>
            <a:r>
              <a:rPr lang="en-US" altLang="zh-CN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”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/>
                <a:ea typeface="华文楷体"/>
                <a:cs typeface="华文楷体"/>
              </a:rPr>
              <a:t>了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。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1550988" y="2732309"/>
            <a:ext cx="6691312" cy="9873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哪里，哪里，“中国通”真不敢当，还差得远呢。说实在的，</a:t>
            </a:r>
            <a:r>
              <a:rPr lang="zh-CN" altLang="en-US" sz="2400" u="sng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我</a:t>
            </a:r>
            <a:r>
              <a:rPr lang="zh-CN" altLang="en-US" sz="2400" u="sng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越来越</a:t>
            </a:r>
            <a:r>
              <a:rPr lang="zh-CN" altLang="en-US" sz="2400" u="sng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喜欢中国文化了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。中国从南到北，从东到西，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/>
                <a:ea typeface="华文楷体"/>
                <a:cs typeface="华文楷体"/>
              </a:rPr>
              <a:t>每个地方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都有自己的特点。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12300" name="AutoShape 12"/>
          <p:cNvSpPr>
            <a:spLocks noChangeArrowheads="1"/>
          </p:cNvSpPr>
          <p:nvPr/>
        </p:nvSpPr>
        <p:spPr bwMode="auto">
          <a:xfrm>
            <a:off x="163513" y="4090079"/>
            <a:ext cx="8457698" cy="1513727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ap="flat" cmpd="sng">
            <a:solidFill>
              <a:srgbClr val="0033CC"/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306" name="Rectangle 18"/>
          <p:cNvSpPr>
            <a:spLocks noChangeArrowheads="1"/>
          </p:cNvSpPr>
          <p:nvPr/>
        </p:nvSpPr>
        <p:spPr bwMode="auto">
          <a:xfrm>
            <a:off x="881063" y="4204604"/>
            <a:ext cx="7406589" cy="12267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历史博物馆正在举办“</a:t>
            </a:r>
            <a:r>
              <a:rPr lang="en-US" altLang="zh-CN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2002——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中国展览”，那儿有很多图片，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/>
                <a:ea typeface="华文楷体"/>
                <a:cs typeface="华文楷体"/>
              </a:rPr>
              <a:t>有的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是我们见过的，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/>
                <a:ea typeface="华文楷体"/>
                <a:cs typeface="华文楷体"/>
              </a:rPr>
              <a:t>有的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是我们没见过的。</a:t>
            </a:r>
            <a:r>
              <a:rPr lang="zh-CN" altLang="en-US" sz="2400" u="sng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你</a:t>
            </a:r>
            <a:r>
              <a:rPr lang="zh-CN" altLang="en-US" sz="2400" u="sng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对</a:t>
            </a:r>
            <a:r>
              <a:rPr lang="zh-CN" altLang="en-US" sz="2400" u="sng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中国文化这么</a:t>
            </a:r>
            <a:r>
              <a:rPr lang="zh-CN" altLang="en-US" sz="2400" u="sng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感兴趣</a:t>
            </a:r>
            <a:r>
              <a:rPr lang="zh-CN" altLang="en-US" sz="2400" u="sng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，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我建议你去看看。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26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buFontTx/>
              <a:buNone/>
              <a:defRPr/>
            </a:pPr>
            <a:r>
              <a:rPr lang="zh-CN" altLang="en-US" sz="40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课</a:t>
            </a:r>
            <a:r>
              <a:rPr lang="en-US" altLang="zh-CN" sz="40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  </a:t>
            </a:r>
            <a:r>
              <a:rPr lang="zh-CN" altLang="en-US" sz="40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文</a:t>
            </a:r>
            <a:r>
              <a:rPr lang="en-US" altLang="zh-CN" sz="36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   Text</a:t>
            </a:r>
            <a:endParaRPr lang="zh-CN" altLang="en-US" sz="4400" b="1" dirty="0">
              <a:solidFill>
                <a:srgbClr val="000000"/>
              </a:solidFill>
              <a:latin typeface="华文隶书"/>
              <a:ea typeface="华文隶书"/>
              <a:cs typeface="华文隶书"/>
            </a:endParaRPr>
          </a:p>
        </p:txBody>
      </p:sp>
      <p:pic>
        <p:nvPicPr>
          <p:cNvPr id="30" name="图片 2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0020" y="2639961"/>
            <a:ext cx="614964" cy="614964"/>
          </a:xfrm>
          <a:prstGeom prst="rect">
            <a:avLst/>
          </a:prstGeom>
        </p:spPr>
      </p:pic>
      <p:pic>
        <p:nvPicPr>
          <p:cNvPr id="19" name="图片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051" y="1077009"/>
            <a:ext cx="548008" cy="548008"/>
          </a:xfrm>
          <a:prstGeom prst="rect">
            <a:avLst/>
          </a:prstGeom>
        </p:spPr>
      </p:pic>
      <p:pic>
        <p:nvPicPr>
          <p:cNvPr id="21" name="图片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3805" y="4399788"/>
            <a:ext cx="548008" cy="548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36411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214442" y="2787279"/>
            <a:ext cx="8418512" cy="1612631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mpd="sng">
            <a:solidFill>
              <a:srgbClr val="0033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817692" y="4499586"/>
            <a:ext cx="7823180" cy="1247230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mpd="sng">
            <a:solidFill>
              <a:srgbClr val="0033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893892" y="3080968"/>
            <a:ext cx="7358062" cy="1075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好啊。林娜，你记得吗？刚来的时候你说过，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/>
                <a:ea typeface="华文楷体"/>
                <a:cs typeface="华文楷体"/>
              </a:rPr>
              <a:t>如果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每天都让你吃中餐，你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/>
                <a:ea typeface="华文楷体"/>
                <a:cs typeface="华文楷体"/>
              </a:rPr>
              <a:t>就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会饿死。现在你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/>
                <a:ea typeface="华文楷体"/>
                <a:cs typeface="华文楷体"/>
              </a:rPr>
              <a:t>不但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喜欢吃中餐，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/>
                <a:ea typeface="华文楷体"/>
                <a:cs typeface="华文楷体"/>
              </a:rPr>
              <a:t>而且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还学会了做中国菜。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1563817" y="4744409"/>
            <a:ext cx="6691312" cy="7586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可不，现在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/>
                <a:ea typeface="华文楷体"/>
                <a:cs typeface="华文楷体"/>
              </a:rPr>
              <a:t>如果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一天不吃中餐，我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/>
                <a:ea typeface="华文楷体"/>
                <a:cs typeface="华文楷体"/>
              </a:rPr>
              <a:t>就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会觉得有点不舒服</a:t>
            </a:r>
            <a:r>
              <a:rPr lang="zh-CN" altLang="en-US" sz="2400" dirty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。</a:t>
            </a:r>
            <a:endParaRPr lang="zh-CN" altLang="en-US" sz="2400" u="sng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26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buFontTx/>
              <a:buNone/>
              <a:defRPr/>
            </a:pPr>
            <a:r>
              <a:rPr lang="zh-CN" altLang="en-US" sz="40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课</a:t>
            </a:r>
            <a:r>
              <a:rPr lang="en-US" altLang="zh-CN" sz="40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  </a:t>
            </a:r>
            <a:r>
              <a:rPr lang="zh-CN" altLang="en-US" sz="40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文</a:t>
            </a:r>
            <a:r>
              <a:rPr lang="en-US" altLang="zh-CN" sz="36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   Text</a:t>
            </a:r>
            <a:endParaRPr lang="zh-CN" altLang="en-US" sz="4400" b="1" dirty="0">
              <a:solidFill>
                <a:srgbClr val="000000"/>
              </a:solidFill>
              <a:latin typeface="华文隶书"/>
              <a:ea typeface="华文隶书"/>
              <a:cs typeface="华文隶书"/>
            </a:endParaRPr>
          </a:p>
        </p:txBody>
      </p:sp>
      <p:pic>
        <p:nvPicPr>
          <p:cNvPr id="30" name="图片 2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2849" y="4652060"/>
            <a:ext cx="614964" cy="614964"/>
          </a:xfrm>
          <a:prstGeom prst="rect">
            <a:avLst/>
          </a:prstGeom>
        </p:spPr>
      </p:pic>
      <p:pic>
        <p:nvPicPr>
          <p:cNvPr id="19" name="图片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880" y="2962690"/>
            <a:ext cx="548008" cy="548008"/>
          </a:xfrm>
          <a:prstGeom prst="rect">
            <a:avLst/>
          </a:prstGeom>
        </p:spPr>
      </p:pic>
      <p:sp>
        <p:nvSpPr>
          <p:cNvPr id="22" name="AutoShape 13"/>
          <p:cNvSpPr>
            <a:spLocks noChangeArrowheads="1"/>
          </p:cNvSpPr>
          <p:nvPr/>
        </p:nvSpPr>
        <p:spPr bwMode="auto">
          <a:xfrm>
            <a:off x="778262" y="1285357"/>
            <a:ext cx="7830119" cy="1344318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ap="flat" cmpd="sng">
            <a:solidFill>
              <a:srgbClr val="0033CC"/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23" name="Rectangle 19"/>
          <p:cNvSpPr>
            <a:spLocks noChangeArrowheads="1"/>
          </p:cNvSpPr>
          <p:nvPr/>
        </p:nvSpPr>
        <p:spPr bwMode="auto">
          <a:xfrm>
            <a:off x="1624854" y="1713492"/>
            <a:ext cx="6975475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好极了，我一定去。今天我们有一个结业聚会，力波他们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/>
                <a:ea typeface="华文楷体"/>
                <a:cs typeface="华文楷体"/>
              </a:rPr>
              <a:t>快要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来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/>
                <a:ea typeface="华文楷体"/>
                <a:cs typeface="华文楷体"/>
              </a:rPr>
              <a:t>了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。你把这个消息告诉他们，我想他们一定会感兴趣。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pic>
        <p:nvPicPr>
          <p:cNvPr id="24" name="图片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199" y="1359459"/>
            <a:ext cx="614964" cy="614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10481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圆角矩形 16"/>
          <p:cNvSpPr>
            <a:spLocks noChangeArrowheads="1"/>
          </p:cNvSpPr>
          <p:nvPr/>
        </p:nvSpPr>
        <p:spPr bwMode="auto">
          <a:xfrm>
            <a:off x="196850" y="684213"/>
            <a:ext cx="8764588" cy="60086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6FFFF"/>
              </a:gs>
              <a:gs pos="64999">
                <a:srgbClr val="EBFEFF"/>
              </a:gs>
              <a:gs pos="100000">
                <a:srgbClr val="E4FEFF"/>
              </a:gs>
            </a:gsLst>
            <a:lin ang="5400000" scaled="1"/>
          </a:gradFill>
          <a:ln w="9525">
            <a:solidFill>
              <a:srgbClr val="D5E8EA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30722" name="TextBox 10"/>
          <p:cNvSpPr>
            <a:spLocks noChangeArrowheads="1"/>
          </p:cNvSpPr>
          <p:nvPr/>
        </p:nvSpPr>
        <p:spPr bwMode="auto">
          <a:xfrm>
            <a:off x="655637" y="1130300"/>
            <a:ext cx="7328798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US" sz="3200" b="1" dirty="0" smtClean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“</a:t>
            </a:r>
            <a:r>
              <a:rPr lang="zh-CN" altLang="en-US" sz="3200" b="1" dirty="0" smtClean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越来越</a:t>
            </a:r>
            <a:r>
              <a:rPr lang="zh-CN" altLang="en-US" sz="3200" b="1" dirty="0" smtClean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”</a:t>
            </a:r>
            <a:endParaRPr lang="zh-CN" altLang="en-US" sz="3200" b="1" dirty="0">
              <a:solidFill>
                <a:srgbClr val="FF3300"/>
              </a:solidFill>
              <a:latin typeface="华文楷体" pitchFamily="2" charset="-122"/>
              <a:ea typeface="华文楷体" pitchFamily="2" charset="-122"/>
              <a:sym typeface="Britannic Bold" pitchFamily="34" charset="0"/>
            </a:endParaRPr>
          </a:p>
        </p:txBody>
      </p:sp>
      <p:sp>
        <p:nvSpPr>
          <p:cNvPr id="30733" name="流程图: 可选过程 5"/>
          <p:cNvSpPr>
            <a:spLocks noChangeArrowheads="1"/>
          </p:cNvSpPr>
          <p:nvPr/>
        </p:nvSpPr>
        <p:spPr bwMode="auto">
          <a:xfrm>
            <a:off x="1112838" y="271463"/>
            <a:ext cx="6775450" cy="720725"/>
          </a:xfrm>
          <a:prstGeom prst="flowChartAlternateProcess">
            <a:avLst/>
          </a:prstGeom>
          <a:solidFill>
            <a:srgbClr val="F78126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CN" altLang="en-US" sz="36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语 言 点</a:t>
            </a:r>
            <a:r>
              <a:rPr lang="zh-CN" altLang="en-US" sz="3200" b="1">
                <a:latin typeface="微软雅黑" pitchFamily="34" charset="-122"/>
                <a:ea typeface="微软雅黑" pitchFamily="34" charset="-122"/>
                <a:sym typeface="Calibri" pitchFamily="34" charset="0"/>
              </a:rPr>
              <a:t>  </a:t>
            </a:r>
            <a:r>
              <a:rPr lang="zh-CN" altLang="en-US" sz="32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Key Points</a:t>
            </a:r>
          </a:p>
        </p:txBody>
      </p:sp>
      <p:sp>
        <p:nvSpPr>
          <p:cNvPr id="14" name="矩形 8"/>
          <p:cNvSpPr>
            <a:spLocks noChangeArrowheads="1"/>
          </p:cNvSpPr>
          <p:nvPr/>
        </p:nvSpPr>
        <p:spPr bwMode="auto">
          <a:xfrm>
            <a:off x="1510210" y="1902077"/>
            <a:ext cx="6635632" cy="52322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SzPct val="100000"/>
              <a:buFont typeface="Wingdings" pitchFamily="2" charset="2"/>
              <a:buChar char="v"/>
            </a:pPr>
            <a:r>
              <a:rPr lang="zh-CN" altLang="en-US" sz="2800" b="1" dirty="0">
                <a:latin typeface="华文楷体" pitchFamily="2" charset="-122"/>
                <a:ea typeface="华文楷体" pitchFamily="2" charset="-122"/>
                <a:sym typeface="Arial" pitchFamily="34" charset="0"/>
              </a:rPr>
              <a:t>我</a:t>
            </a:r>
            <a:r>
              <a:rPr lang="zh-CN" altLang="en-US" sz="2800" b="1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  <a:sym typeface="Arial" pitchFamily="34" charset="0"/>
              </a:rPr>
              <a:t>越来越</a:t>
            </a:r>
            <a:r>
              <a:rPr lang="zh-CN" altLang="en-US" sz="2800" b="1" dirty="0">
                <a:latin typeface="华文楷体" pitchFamily="2" charset="-122"/>
                <a:ea typeface="华文楷体" pitchFamily="2" charset="-122"/>
                <a:sym typeface="Arial" pitchFamily="34" charset="0"/>
              </a:rPr>
              <a:t>喜欢中国文化了。</a:t>
            </a:r>
            <a:endParaRPr lang="zh-CN" altLang="en-US" sz="2800" b="1" dirty="0">
              <a:latin typeface="华文楷体" pitchFamily="2" charset="-122"/>
              <a:ea typeface="华文楷体" pitchFamily="2" charset="-122"/>
              <a:sym typeface="Arial" pitchFamily="34" charset="0"/>
            </a:endParaRPr>
          </a:p>
        </p:txBody>
      </p:sp>
      <p:sp>
        <p:nvSpPr>
          <p:cNvPr id="8" name="圆角矩形 3"/>
          <p:cNvSpPr>
            <a:spLocks noChangeArrowheads="1"/>
          </p:cNvSpPr>
          <p:nvPr/>
        </p:nvSpPr>
        <p:spPr bwMode="auto">
          <a:xfrm>
            <a:off x="1504775" y="3025715"/>
            <a:ext cx="6465888" cy="64611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2ED"/>
              </a:gs>
              <a:gs pos="65001">
                <a:srgbClr val="FFDDCF"/>
              </a:gs>
              <a:gs pos="100000">
                <a:srgbClr val="FFD1BB"/>
              </a:gs>
            </a:gsLst>
            <a:lin ang="5400000" scaled="1"/>
          </a:gradFill>
          <a:ln w="9525">
            <a:solidFill>
              <a:srgbClr val="F79646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SzPct val="100000"/>
              <a:buFont typeface="Wingdings" pitchFamily="2" charset="2"/>
              <a:buChar char="v"/>
            </a:pPr>
            <a:endParaRPr lang="zh-CN" altLang="en-US" sz="3200">
              <a:solidFill>
                <a:srgbClr val="0C0C0C"/>
              </a:solidFill>
              <a:latin typeface="Calibri" pitchFamily="34" charset="0"/>
            </a:endParaRP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1595263" y="3057465"/>
            <a:ext cx="66230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400" b="1" dirty="0">
                <a:latin typeface="华文楷体" pitchFamily="2" charset="-122"/>
                <a:ea typeface="华文楷体" pitchFamily="2" charset="-122"/>
              </a:rPr>
              <a:t>越来越</a:t>
            </a:r>
            <a:r>
              <a:rPr lang="en-US" altLang="zh-CN" sz="2400" b="1" dirty="0">
                <a:latin typeface="华文楷体" pitchFamily="2" charset="-122"/>
                <a:ea typeface="华文楷体" pitchFamily="2" charset="-122"/>
              </a:rPr>
              <a:t>+V</a:t>
            </a:r>
            <a:r>
              <a:rPr lang="zh-CN" altLang="en-US" sz="2400" b="1" dirty="0" smtClean="0">
                <a:latin typeface="华文楷体" pitchFamily="2" charset="-122"/>
                <a:ea typeface="华文楷体" pitchFamily="2" charset="-122"/>
              </a:rPr>
              <a:t>（喜欢</a:t>
            </a:r>
            <a:r>
              <a:rPr lang="en-US" altLang="zh-CN" sz="2400" b="1" dirty="0">
                <a:latin typeface="华文楷体" pitchFamily="2" charset="-122"/>
                <a:ea typeface="华文楷体" pitchFamily="2" charset="-122"/>
              </a:rPr>
              <a:t>/</a:t>
            </a:r>
            <a:r>
              <a:rPr lang="zh-CN" altLang="en-US" sz="2400" b="1" dirty="0">
                <a:latin typeface="华文楷体" pitchFamily="2" charset="-122"/>
                <a:ea typeface="华文楷体" pitchFamily="2" charset="-122"/>
              </a:rPr>
              <a:t>习惯</a:t>
            </a:r>
            <a:r>
              <a:rPr lang="en-US" altLang="zh-CN" sz="2400" b="1" dirty="0">
                <a:latin typeface="华文楷体" pitchFamily="2" charset="-122"/>
                <a:ea typeface="华文楷体" pitchFamily="2" charset="-122"/>
              </a:rPr>
              <a:t>/</a:t>
            </a:r>
            <a:r>
              <a:rPr lang="zh-CN" altLang="en-US" sz="2400" b="1" dirty="0">
                <a:latin typeface="华文楷体" pitchFamily="2" charset="-122"/>
                <a:ea typeface="华文楷体" pitchFamily="2" charset="-122"/>
              </a:rPr>
              <a:t>爱</a:t>
            </a:r>
            <a:r>
              <a:rPr lang="en-US" altLang="zh-CN" sz="2400" b="1" dirty="0">
                <a:latin typeface="华文楷体" pitchFamily="2" charset="-122"/>
                <a:ea typeface="华文楷体" pitchFamily="2" charset="-122"/>
              </a:rPr>
              <a:t>/</a:t>
            </a:r>
            <a:r>
              <a:rPr lang="zh-CN" altLang="en-US" sz="2400" b="1" dirty="0" smtClean="0">
                <a:latin typeface="华文楷体" pitchFamily="2" charset="-122"/>
                <a:ea typeface="华文楷体" pitchFamily="2" charset="-122"/>
              </a:rPr>
              <a:t>怕</a:t>
            </a:r>
            <a:r>
              <a:rPr lang="en-US" altLang="zh-CN" sz="2400" b="1" dirty="0">
                <a:latin typeface="华文楷体" pitchFamily="2" charset="-122"/>
                <a:ea typeface="华文楷体" pitchFamily="2" charset="-122"/>
              </a:rPr>
              <a:t>……</a:t>
            </a:r>
            <a:r>
              <a:rPr lang="zh-CN" altLang="en-US" sz="2400" b="1" dirty="0" smtClean="0">
                <a:latin typeface="华文楷体" pitchFamily="2" charset="-122"/>
                <a:ea typeface="华文楷体" pitchFamily="2" charset="-122"/>
              </a:rPr>
              <a:t>）</a:t>
            </a:r>
            <a:endParaRPr lang="zh-CN" altLang="en-US" sz="2400" b="1" dirty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10" name="Rectangle 6"/>
          <p:cNvSpPr>
            <a:spLocks noGrp="1" noChangeArrowheads="1"/>
          </p:cNvSpPr>
          <p:nvPr/>
        </p:nvSpPr>
        <p:spPr bwMode="auto">
          <a:xfrm>
            <a:off x="5669453" y="4321107"/>
            <a:ext cx="2199591" cy="19902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120000"/>
              </a:lnSpc>
              <a:spcBef>
                <a:spcPct val="20000"/>
              </a:spcBef>
              <a:buFontTx/>
              <a:buNone/>
            </a:pPr>
            <a:r>
              <a:rPr lang="zh-CN" altLang="en-US" sz="2400" dirty="0" smtClean="0">
                <a:latin typeface="华文仿宋" pitchFamily="2" charset="-122"/>
                <a:ea typeface="华文仿宋" pitchFamily="2" charset="-122"/>
              </a:rPr>
              <a:t>天气    习惯</a:t>
            </a:r>
            <a:endParaRPr lang="en-US" altLang="zh-CN" sz="2400" dirty="0" smtClean="0">
              <a:latin typeface="华文仿宋" pitchFamily="2" charset="-122"/>
              <a:ea typeface="华文仿宋" pitchFamily="2" charset="-122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buFontTx/>
              <a:buNone/>
            </a:pPr>
            <a:r>
              <a:rPr lang="zh-CN" altLang="en-US" sz="2400" dirty="0" smtClean="0">
                <a:latin typeface="华文仿宋" pitchFamily="2" charset="-122"/>
                <a:ea typeface="华文仿宋" pitchFamily="2" charset="-122"/>
              </a:rPr>
              <a:t>文化     熟悉</a:t>
            </a:r>
            <a:endParaRPr lang="en-US" altLang="zh-CN" sz="2400" dirty="0" smtClean="0">
              <a:latin typeface="华文仿宋" pitchFamily="2" charset="-122"/>
              <a:ea typeface="华文仿宋" pitchFamily="2" charset="-122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buFontTx/>
              <a:buNone/>
            </a:pPr>
            <a:r>
              <a:rPr lang="zh-CN" altLang="en-US" sz="2400" dirty="0" smtClean="0">
                <a:latin typeface="华文仿宋" pitchFamily="2" charset="-122"/>
                <a:ea typeface="华文仿宋" pitchFamily="2" charset="-122"/>
              </a:rPr>
              <a:t>变化     感兴趣</a:t>
            </a:r>
            <a:endParaRPr lang="en-US" altLang="zh-CN" sz="2400" dirty="0" smtClean="0">
              <a:latin typeface="华文仿宋" pitchFamily="2" charset="-122"/>
              <a:ea typeface="华文仿宋" pitchFamily="2" charset="-122"/>
            </a:endParaRPr>
          </a:p>
        </p:txBody>
      </p:sp>
      <p:sp>
        <p:nvSpPr>
          <p:cNvPr id="11" name="AutoShape 7"/>
          <p:cNvSpPr>
            <a:spLocks noChangeArrowheads="1"/>
          </p:cNvSpPr>
          <p:nvPr/>
        </p:nvSpPr>
        <p:spPr bwMode="auto">
          <a:xfrm>
            <a:off x="5537691" y="4167121"/>
            <a:ext cx="2567032" cy="1869230"/>
          </a:xfrm>
          <a:prstGeom prst="bracketPair">
            <a:avLst>
              <a:gd name="adj" fmla="val 16667"/>
            </a:avLst>
          </a:prstGeom>
          <a:noFill/>
          <a:ln w="25400" cap="flat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pic>
        <p:nvPicPr>
          <p:cNvPr id="12" name="Picture 2" descr="C:\Documents and Settings\lijiang\Local Settings\Temporary Internet Files\Content.IE5\XVK672I4\MC900053865[1]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0352" y="5216423"/>
            <a:ext cx="1127125" cy="482600"/>
          </a:xfrm>
          <a:prstGeom prst="rect">
            <a:avLst/>
          </a:prstGeom>
          <a:noFill/>
          <a:ln w="9525">
            <a:noFill/>
            <a:bevel/>
            <a:headEnd/>
            <a:tailEnd/>
          </a:ln>
          <a:effectLst/>
        </p:spPr>
      </p:pic>
      <p:pic>
        <p:nvPicPr>
          <p:cNvPr id="15" name="Picture 3" descr="C:\Documents and Settings\lijiang\Local Settings\Temporary Internet Files\Content.IE5\6K5JAHLV\MC900053868[1]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8927" y="4538560"/>
            <a:ext cx="1112837" cy="476250"/>
          </a:xfrm>
          <a:prstGeom prst="rect">
            <a:avLst/>
          </a:prstGeom>
          <a:noFill/>
          <a:ln w="9525">
            <a:noFill/>
            <a:bevel/>
            <a:headEnd/>
            <a:tailEnd/>
          </a:ln>
          <a:effectLst/>
        </p:spPr>
      </p:pic>
      <p:sp>
        <p:nvSpPr>
          <p:cNvPr id="16" name="Rectangle 20"/>
          <p:cNvSpPr>
            <a:spLocks noChangeArrowheads="1"/>
          </p:cNvSpPr>
          <p:nvPr/>
        </p:nvSpPr>
        <p:spPr bwMode="auto">
          <a:xfrm>
            <a:off x="1046964" y="4438696"/>
            <a:ext cx="396445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zh-CN" altLang="en-US" sz="2400" b="1" dirty="0" smtClean="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他为什么明年还要来这儿</a:t>
            </a:r>
            <a:r>
              <a:rPr lang="zh-CN" altLang="en-US" sz="2400" b="1" dirty="0" smtClean="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？</a:t>
            </a:r>
            <a:endParaRPr lang="zh-CN" altLang="en-US" sz="2400" b="1" dirty="0">
              <a:solidFill>
                <a:srgbClr val="000000"/>
              </a:solidFill>
              <a:latin typeface="华文仿宋" pitchFamily="2" charset="-122"/>
              <a:ea typeface="华文仿宋" pitchFamily="2" charset="-122"/>
              <a:sym typeface="华文楷体" pitchFamily="2" charset="-122"/>
            </a:endParaRPr>
          </a:p>
        </p:txBody>
      </p:sp>
      <p:sp>
        <p:nvSpPr>
          <p:cNvPr id="18" name="Rectangle 20"/>
          <p:cNvSpPr>
            <a:spLocks noChangeArrowheads="1"/>
          </p:cNvSpPr>
          <p:nvPr/>
        </p:nvSpPr>
        <p:spPr bwMode="auto">
          <a:xfrm>
            <a:off x="1037474" y="5131640"/>
            <a:ext cx="449353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zh-CN" altLang="en-US" sz="2400" b="1" dirty="0" smtClean="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我对这儿的</a:t>
            </a:r>
            <a:r>
              <a:rPr lang="zh-CN" altLang="en-US" sz="2400" b="1" u="sng" dirty="0" smtClean="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生活</a:t>
            </a:r>
            <a:r>
              <a:rPr lang="zh-CN" altLang="en-US" sz="2400" b="1" dirty="0" smtClean="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越来越</a:t>
            </a:r>
            <a:r>
              <a:rPr lang="zh-CN" altLang="en-US" sz="2400" b="1" u="sng" dirty="0" smtClean="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喜欢</a:t>
            </a:r>
            <a:r>
              <a:rPr lang="zh-CN" altLang="en-US" sz="2400" b="1" dirty="0" smtClean="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了。</a:t>
            </a:r>
            <a:endParaRPr lang="zh-CN" altLang="en-US" sz="2400" b="1" dirty="0">
              <a:solidFill>
                <a:srgbClr val="000000"/>
              </a:solidFill>
              <a:latin typeface="华文仿宋" pitchFamily="2" charset="-122"/>
              <a:ea typeface="华文仿宋" pitchFamily="2" charset="-122"/>
              <a:sym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199048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圆角矩形 16"/>
          <p:cNvSpPr>
            <a:spLocks noChangeArrowheads="1"/>
          </p:cNvSpPr>
          <p:nvPr/>
        </p:nvSpPr>
        <p:spPr bwMode="auto">
          <a:xfrm>
            <a:off x="196850" y="684213"/>
            <a:ext cx="8764588" cy="60086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6FFFF"/>
              </a:gs>
              <a:gs pos="64999">
                <a:srgbClr val="EBFEFF"/>
              </a:gs>
              <a:gs pos="100000">
                <a:srgbClr val="E4FEFF"/>
              </a:gs>
            </a:gsLst>
            <a:lin ang="5400000" scaled="1"/>
          </a:gradFill>
          <a:ln w="9525">
            <a:solidFill>
              <a:srgbClr val="D5E8EA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6" name="圆角矩形 3"/>
          <p:cNvSpPr>
            <a:spLocks noChangeArrowheads="1"/>
          </p:cNvSpPr>
          <p:nvPr/>
        </p:nvSpPr>
        <p:spPr bwMode="auto">
          <a:xfrm>
            <a:off x="4189896" y="2419778"/>
            <a:ext cx="1963933" cy="6477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2ED"/>
              </a:gs>
              <a:gs pos="65001">
                <a:srgbClr val="FFDDCF"/>
              </a:gs>
              <a:gs pos="100000">
                <a:srgbClr val="FFD1BB"/>
              </a:gs>
            </a:gsLst>
            <a:lin ang="5400000" scaled="1"/>
          </a:gradFill>
          <a:ln w="9525">
            <a:solidFill>
              <a:srgbClr val="F79646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SzPct val="100000"/>
              <a:buFont typeface="Wingdings" pitchFamily="2" charset="2"/>
              <a:buChar char="v"/>
            </a:pPr>
            <a:endParaRPr lang="zh-CN" altLang="en-US" sz="3200">
              <a:solidFill>
                <a:srgbClr val="0C0C0C"/>
              </a:solidFill>
              <a:latin typeface="Calibri" pitchFamily="34" charset="0"/>
            </a:endParaRPr>
          </a:p>
        </p:txBody>
      </p:sp>
      <p:sp>
        <p:nvSpPr>
          <p:cNvPr id="29704" name="流程图: 可选过程 5"/>
          <p:cNvSpPr>
            <a:spLocks noChangeArrowheads="1"/>
          </p:cNvSpPr>
          <p:nvPr/>
        </p:nvSpPr>
        <p:spPr bwMode="auto">
          <a:xfrm>
            <a:off x="1112838" y="271463"/>
            <a:ext cx="6775450" cy="720725"/>
          </a:xfrm>
          <a:prstGeom prst="flowChartAlternateProcess">
            <a:avLst/>
          </a:prstGeom>
          <a:solidFill>
            <a:srgbClr val="F78126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CN" altLang="en-US" sz="36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语 言 点</a:t>
            </a:r>
            <a:r>
              <a:rPr lang="zh-CN" altLang="en-US" sz="3200" b="1">
                <a:latin typeface="微软雅黑" pitchFamily="34" charset="-122"/>
                <a:ea typeface="微软雅黑" pitchFamily="34" charset="-122"/>
                <a:sym typeface="Calibri" pitchFamily="34" charset="0"/>
              </a:rPr>
              <a:t>  </a:t>
            </a:r>
            <a:r>
              <a:rPr lang="zh-CN" altLang="en-US" sz="32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Key Points</a:t>
            </a:r>
          </a:p>
        </p:txBody>
      </p:sp>
      <p:sp>
        <p:nvSpPr>
          <p:cNvPr id="9" name="TextBox 10"/>
          <p:cNvSpPr>
            <a:spLocks noChangeArrowheads="1"/>
          </p:cNvSpPr>
          <p:nvPr/>
        </p:nvSpPr>
        <p:spPr bwMode="auto">
          <a:xfrm>
            <a:off x="655638" y="1130300"/>
            <a:ext cx="5870482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US" sz="3200" b="1" dirty="0" smtClean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“</a:t>
            </a:r>
            <a:r>
              <a:rPr lang="zh-CN" altLang="en-US" sz="3200" b="1" dirty="0" smtClean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对</a:t>
            </a:r>
            <a:r>
              <a:rPr lang="en-US" altLang="zh-CN" sz="3200" b="1" dirty="0" smtClean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……</a:t>
            </a:r>
            <a:r>
              <a:rPr lang="zh-CN" altLang="en-US" sz="3200" b="1" dirty="0" smtClean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感兴趣</a:t>
            </a:r>
            <a:r>
              <a:rPr lang="zh-CN" altLang="en-US" sz="3200" b="1" dirty="0" smtClean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”</a:t>
            </a:r>
            <a:endParaRPr lang="zh-CN" altLang="en-US" sz="3200" b="1" dirty="0">
              <a:solidFill>
                <a:srgbClr val="FF3300"/>
              </a:solidFill>
              <a:latin typeface="华文楷体" pitchFamily="2" charset="-122"/>
              <a:ea typeface="华文楷体" pitchFamily="2" charset="-122"/>
              <a:sym typeface="Britannic Bold" pitchFamily="34" charset="0"/>
            </a:endParaRPr>
          </a:p>
        </p:txBody>
      </p:sp>
      <p:sp>
        <p:nvSpPr>
          <p:cNvPr id="8" name="圆角矩形 3"/>
          <p:cNvSpPr>
            <a:spLocks noChangeArrowheads="1"/>
          </p:cNvSpPr>
          <p:nvPr/>
        </p:nvSpPr>
        <p:spPr bwMode="auto">
          <a:xfrm>
            <a:off x="1484313" y="2411413"/>
            <a:ext cx="2311400" cy="6477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2ED"/>
              </a:gs>
              <a:gs pos="65001">
                <a:srgbClr val="FFDDCF"/>
              </a:gs>
              <a:gs pos="100000">
                <a:srgbClr val="FFD1BB"/>
              </a:gs>
            </a:gsLst>
            <a:lin ang="5400000" scaled="1"/>
          </a:gradFill>
          <a:ln w="9525">
            <a:solidFill>
              <a:srgbClr val="F7964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SzPct val="100000"/>
              <a:buFont typeface="Wingdings" pitchFamily="2" charset="2"/>
              <a:buChar char="v"/>
            </a:pPr>
            <a:endParaRPr lang="zh-CN" altLang="en-US" sz="3200">
              <a:solidFill>
                <a:srgbClr val="0C0C0C"/>
              </a:solidFill>
              <a:latin typeface="Calibri" pitchFamily="34" charset="0"/>
            </a:endParaRP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1711325" y="2444750"/>
            <a:ext cx="20986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S </a:t>
            </a: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对 </a:t>
            </a:r>
            <a:r>
              <a:rPr lang="en-US" altLang="zh-CN" sz="2800" b="1" dirty="0" smtClean="0">
                <a:latin typeface="华文楷体" pitchFamily="2" charset="-122"/>
                <a:ea typeface="华文楷体" pitchFamily="2" charset="-122"/>
              </a:rPr>
              <a:t>O</a:t>
            </a:r>
            <a:endParaRPr lang="zh-CN" altLang="en-US" sz="2800" b="1" dirty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11" name="AutoShape 7"/>
          <p:cNvSpPr>
            <a:spLocks noChangeArrowheads="1"/>
          </p:cNvSpPr>
          <p:nvPr/>
        </p:nvSpPr>
        <p:spPr bwMode="auto">
          <a:xfrm>
            <a:off x="2950594" y="1789102"/>
            <a:ext cx="1527175" cy="2590537"/>
          </a:xfrm>
          <a:prstGeom prst="bracketPair">
            <a:avLst>
              <a:gd name="adj" fmla="val 16667"/>
            </a:avLst>
          </a:prstGeom>
          <a:gradFill rotWithShape="1">
            <a:gsLst>
              <a:gs pos="0">
                <a:srgbClr val="FFF2ED"/>
              </a:gs>
              <a:gs pos="65001">
                <a:srgbClr val="FFDDCF"/>
              </a:gs>
              <a:gs pos="100000">
                <a:srgbClr val="FFD1BB"/>
              </a:gs>
            </a:gsLst>
            <a:lin ang="5400000" scaled="1"/>
          </a:gradFill>
          <a:ln w="9525">
            <a:solidFill>
              <a:srgbClr val="F7964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SzPct val="100000"/>
              <a:buFont typeface="Wingdings" pitchFamily="2" charset="2"/>
              <a:buChar char="v"/>
            </a:pPr>
            <a:endParaRPr lang="zh-CN" altLang="en-US" sz="3200">
              <a:solidFill>
                <a:srgbClr val="0C0C0C"/>
              </a:solidFill>
              <a:latin typeface="Calibri" pitchFamily="34" charset="0"/>
            </a:endParaRPr>
          </a:p>
        </p:txBody>
      </p:sp>
      <p:sp>
        <p:nvSpPr>
          <p:cNvPr id="12" name="Rectangle 6"/>
          <p:cNvSpPr>
            <a:spLocks noGrp="1" noChangeArrowheads="1"/>
          </p:cNvSpPr>
          <p:nvPr/>
        </p:nvSpPr>
        <p:spPr bwMode="auto">
          <a:xfrm>
            <a:off x="2922019" y="1799055"/>
            <a:ext cx="1500188" cy="2411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120000"/>
              </a:lnSpc>
              <a:spcBef>
                <a:spcPct val="20000"/>
              </a:spcBef>
              <a:buFontTx/>
              <a:buNone/>
            </a:pP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特别</a:t>
            </a:r>
            <a:endParaRPr lang="en-US" altLang="zh-CN" sz="2400" dirty="0" smtClean="0">
              <a:latin typeface="华文楷体" pitchFamily="2" charset="-122"/>
              <a:ea typeface="华文楷体" pitchFamily="2" charset="-122"/>
            </a:endParaRPr>
          </a:p>
          <a:p>
            <a:pPr algn="ctr">
              <a:lnSpc>
                <a:spcPct val="120000"/>
              </a:lnSpc>
              <a:spcBef>
                <a:spcPct val="20000"/>
              </a:spcBef>
              <a:buFontTx/>
              <a:buNone/>
            </a:pP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非常</a:t>
            </a:r>
            <a:endParaRPr lang="en-US" altLang="zh-CN" sz="2400" dirty="0" smtClean="0">
              <a:latin typeface="华文楷体" pitchFamily="2" charset="-122"/>
              <a:ea typeface="华文楷体" pitchFamily="2" charset="-122"/>
            </a:endParaRPr>
          </a:p>
          <a:p>
            <a:pPr algn="ctr">
              <a:lnSpc>
                <a:spcPct val="120000"/>
              </a:lnSpc>
              <a:spcBef>
                <a:spcPct val="20000"/>
              </a:spcBef>
              <a:buFontTx/>
              <a:buNone/>
            </a:pP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很</a:t>
            </a:r>
            <a:endParaRPr lang="en-US" altLang="zh-CN" sz="2400" dirty="0" smtClean="0">
              <a:latin typeface="华文楷体" pitchFamily="2" charset="-122"/>
              <a:ea typeface="华文楷体" pitchFamily="2" charset="-122"/>
            </a:endParaRPr>
          </a:p>
          <a:p>
            <a:pPr algn="ctr">
              <a:lnSpc>
                <a:spcPct val="120000"/>
              </a:lnSpc>
              <a:spcBef>
                <a:spcPct val="20000"/>
              </a:spcBef>
              <a:buFontTx/>
              <a:buNone/>
            </a:pP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不太</a:t>
            </a:r>
            <a:endParaRPr lang="en-US" altLang="zh-CN" sz="2400" dirty="0" smtClean="0">
              <a:latin typeface="华文楷体" pitchFamily="2" charset="-122"/>
              <a:ea typeface="华文楷体" pitchFamily="2" charset="-122"/>
            </a:endParaRPr>
          </a:p>
          <a:p>
            <a:pPr algn="ctr">
              <a:lnSpc>
                <a:spcPct val="120000"/>
              </a:lnSpc>
              <a:spcBef>
                <a:spcPct val="20000"/>
              </a:spcBef>
              <a:buFontTx/>
              <a:buNone/>
            </a:pP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不</a:t>
            </a:r>
            <a:endParaRPr lang="zh-CN" altLang="en-US" sz="2400" dirty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18" name="Text Box 8"/>
          <p:cNvSpPr txBox="1">
            <a:spLocks noChangeArrowheads="1"/>
          </p:cNvSpPr>
          <p:nvPr/>
        </p:nvSpPr>
        <p:spPr bwMode="auto">
          <a:xfrm>
            <a:off x="4416908" y="2453115"/>
            <a:ext cx="20986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感兴趣</a:t>
            </a:r>
            <a:endParaRPr lang="zh-CN" altLang="en-US" sz="2800" b="1" dirty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20" name="圆角矩形 12"/>
          <p:cNvSpPr>
            <a:spLocks noChangeArrowheads="1"/>
          </p:cNvSpPr>
          <p:nvPr/>
        </p:nvSpPr>
        <p:spPr bwMode="auto">
          <a:xfrm>
            <a:off x="1219898" y="4720762"/>
            <a:ext cx="2053413" cy="720725"/>
          </a:xfrm>
          <a:prstGeom prst="roundRect">
            <a:avLst>
              <a:gd name="adj" fmla="val 16667"/>
            </a:avLst>
          </a:prstGeom>
          <a:solidFill>
            <a:srgbClr val="6699FF"/>
          </a:solidFill>
          <a:ln w="9525">
            <a:solidFill>
              <a:srgbClr val="8064A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CN" altLang="en-US" sz="2800" dirty="0" smtClean="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爱情故事</a:t>
            </a:r>
            <a:endParaRPr lang="zh-CN" altLang="en-US" sz="2800" dirty="0">
              <a:solidFill>
                <a:srgbClr val="000000"/>
              </a:solidFill>
              <a:latin typeface="华文仿宋" pitchFamily="2" charset="-122"/>
              <a:ea typeface="华文仿宋" pitchFamily="2" charset="-122"/>
              <a:sym typeface="华文楷体" pitchFamily="2" charset="-122"/>
            </a:endParaRPr>
          </a:p>
        </p:txBody>
      </p:sp>
      <p:sp>
        <p:nvSpPr>
          <p:cNvPr id="21" name="圆角矩形 13"/>
          <p:cNvSpPr>
            <a:spLocks noChangeArrowheads="1"/>
          </p:cNvSpPr>
          <p:nvPr/>
        </p:nvSpPr>
        <p:spPr bwMode="auto">
          <a:xfrm>
            <a:off x="3787500" y="4465603"/>
            <a:ext cx="2065184" cy="720725"/>
          </a:xfrm>
          <a:prstGeom prst="roundRect">
            <a:avLst>
              <a:gd name="adj" fmla="val 16667"/>
            </a:avLst>
          </a:prstGeom>
          <a:solidFill>
            <a:srgbClr val="6699FF"/>
          </a:solidFill>
          <a:ln w="9525">
            <a:solidFill>
              <a:srgbClr val="8064A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CN" altLang="en-US" sz="2800" dirty="0" smtClean="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西方油画</a:t>
            </a:r>
            <a:endParaRPr lang="zh-CN" altLang="en-US" sz="2800" dirty="0">
              <a:solidFill>
                <a:srgbClr val="000000"/>
              </a:solidFill>
              <a:latin typeface="华文仿宋" pitchFamily="2" charset="-122"/>
              <a:ea typeface="华文仿宋" pitchFamily="2" charset="-122"/>
              <a:sym typeface="华文楷体" pitchFamily="2" charset="-122"/>
            </a:endParaRPr>
          </a:p>
        </p:txBody>
      </p:sp>
      <p:sp>
        <p:nvSpPr>
          <p:cNvPr id="22" name="圆角矩形 14"/>
          <p:cNvSpPr>
            <a:spLocks noChangeArrowheads="1"/>
          </p:cNvSpPr>
          <p:nvPr/>
        </p:nvSpPr>
        <p:spPr bwMode="auto">
          <a:xfrm>
            <a:off x="3135838" y="5746694"/>
            <a:ext cx="2009810" cy="720725"/>
          </a:xfrm>
          <a:prstGeom prst="roundRect">
            <a:avLst>
              <a:gd name="adj" fmla="val 16667"/>
            </a:avLst>
          </a:prstGeom>
          <a:solidFill>
            <a:srgbClr val="6699FF"/>
          </a:solidFill>
          <a:ln w="9525">
            <a:solidFill>
              <a:srgbClr val="8064A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CN" altLang="en-US" sz="2800" dirty="0" smtClean="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民族音乐</a:t>
            </a:r>
            <a:endParaRPr lang="zh-CN" altLang="en-US" sz="2800" dirty="0">
              <a:solidFill>
                <a:srgbClr val="000000"/>
              </a:solidFill>
              <a:latin typeface="华文仿宋" pitchFamily="2" charset="-122"/>
              <a:ea typeface="华文仿宋" pitchFamily="2" charset="-122"/>
              <a:sym typeface="华文楷体" pitchFamily="2" charset="-122"/>
            </a:endParaRPr>
          </a:p>
        </p:txBody>
      </p:sp>
      <p:sp>
        <p:nvSpPr>
          <p:cNvPr id="23" name="Text Box 5"/>
          <p:cNvSpPr txBox="1">
            <a:spLocks noChangeArrowheads="1"/>
          </p:cNvSpPr>
          <p:nvPr/>
        </p:nvSpPr>
        <p:spPr bwMode="auto">
          <a:xfrm>
            <a:off x="560388" y="3891327"/>
            <a:ext cx="22320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Font typeface="Arial" charset="0"/>
              <a:defRPr kumimoji="1" sz="2400"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Font typeface="Arial" charset="0"/>
              <a:defRPr kumimoji="1" sz="2400"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Font typeface="Arial" charset="0"/>
              <a:defRPr kumimoji="1" sz="2400"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Font typeface="Arial" charset="0"/>
              <a:defRPr kumimoji="1" sz="2400"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r>
              <a:rPr kumimoji="0" lang="zh-CN" altLang="en-US" sz="2800" b="1" dirty="0" smtClean="0">
                <a:latin typeface="华文隶书" charset="0"/>
                <a:ea typeface="华文隶书" charset="0"/>
                <a:cs typeface="华文隶书" charset="0"/>
              </a:rPr>
              <a:t>练一练</a:t>
            </a:r>
            <a:endParaRPr kumimoji="0" lang="zh-CN" altLang="en-US" sz="2800" b="1" dirty="0">
              <a:latin typeface="华文隶书" charset="0"/>
              <a:ea typeface="华文隶书" charset="0"/>
              <a:cs typeface="华文隶书" charset="0"/>
            </a:endParaRPr>
          </a:p>
        </p:txBody>
      </p:sp>
      <p:sp>
        <p:nvSpPr>
          <p:cNvPr id="24" name="圆角矩形 13"/>
          <p:cNvSpPr>
            <a:spLocks noChangeArrowheads="1"/>
          </p:cNvSpPr>
          <p:nvPr/>
        </p:nvSpPr>
        <p:spPr bwMode="auto">
          <a:xfrm>
            <a:off x="5943168" y="5194140"/>
            <a:ext cx="2065184" cy="720725"/>
          </a:xfrm>
          <a:prstGeom prst="roundRect">
            <a:avLst>
              <a:gd name="adj" fmla="val 16667"/>
            </a:avLst>
          </a:prstGeom>
          <a:solidFill>
            <a:srgbClr val="6699FF"/>
          </a:solidFill>
          <a:ln w="9525">
            <a:solidFill>
              <a:srgbClr val="8064A2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zh-CN" altLang="en-US" sz="2800" dirty="0" smtClean="0">
                <a:solidFill>
                  <a:srgbClr val="000000"/>
                </a:solidFill>
                <a:latin typeface="华文仿宋" pitchFamily="2" charset="-122"/>
                <a:ea typeface="华文仿宋" pitchFamily="2" charset="-122"/>
                <a:sym typeface="华文楷体" pitchFamily="2" charset="-122"/>
              </a:rPr>
              <a:t>村里情况</a:t>
            </a:r>
            <a:endParaRPr lang="zh-CN" altLang="en-US" sz="2800" dirty="0">
              <a:solidFill>
                <a:srgbClr val="000000"/>
              </a:solidFill>
              <a:latin typeface="华文仿宋" pitchFamily="2" charset="-122"/>
              <a:ea typeface="华文仿宋" pitchFamily="2" charset="-122"/>
              <a:sym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544128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4583216" y="1046164"/>
            <a:ext cx="3050152" cy="2145401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 dirty="0">
              <a:latin typeface="Arial" charset="0"/>
              <a:ea typeface="宋体" charset="0"/>
            </a:endParaRPr>
          </a:p>
        </p:txBody>
      </p:sp>
      <p:sp>
        <p:nvSpPr>
          <p:cNvPr id="21508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生</a:t>
            </a:r>
            <a:r>
              <a:rPr lang="en-US" altLang="zh-CN" sz="4000" b="1">
                <a:latin typeface="华文隶书" pitchFamily="2" charset="-122"/>
                <a:ea typeface="华文隶书" pitchFamily="2" charset="-122"/>
              </a:rPr>
              <a:t>  </a:t>
            </a: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词</a:t>
            </a:r>
            <a:r>
              <a:rPr lang="en-US" altLang="zh-CN" sz="3600" b="1">
                <a:latin typeface="华文隶书" pitchFamily="2" charset="-122"/>
                <a:ea typeface="华文隶书" pitchFamily="2" charset="-122"/>
              </a:rPr>
              <a:t>   </a:t>
            </a:r>
            <a:r>
              <a:rPr lang="en-US" altLang="zh-CN" sz="3200" b="1">
                <a:latin typeface="华文隶书" pitchFamily="2" charset="-122"/>
                <a:ea typeface="华文隶书" pitchFamily="2" charset="-122"/>
              </a:rPr>
              <a:t>New Words</a:t>
            </a:r>
            <a:endParaRPr lang="zh-CN" altLang="en-US" sz="4400" b="1"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5125" name="Rectangle 5"/>
          <p:cNvSpPr>
            <a:spLocks noGrp="1" noChangeArrowheads="1"/>
          </p:cNvSpPr>
          <p:nvPr/>
        </p:nvSpPr>
        <p:spPr bwMode="auto">
          <a:xfrm>
            <a:off x="4814991" y="1080947"/>
            <a:ext cx="3523150" cy="1392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聊</a:t>
            </a: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什么</a:t>
            </a:r>
            <a:endParaRPr lang="en-US" altLang="zh-CN" sz="2400" dirty="0" smtClean="0"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聊</a:t>
            </a: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家里的事儿</a:t>
            </a:r>
            <a:endParaRPr lang="en-US" altLang="zh-CN" sz="2400" dirty="0" smtClean="0"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聊</a:t>
            </a: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学校的情况</a:t>
            </a:r>
            <a:endParaRPr lang="en-US" altLang="zh-CN" sz="2400" dirty="0">
              <a:solidFill>
                <a:srgbClr val="FF0000"/>
              </a:solidFill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>
              <a:solidFill>
                <a:srgbClr val="FF0000"/>
              </a:solidFill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21510" name="Rectangle 6"/>
          <p:cNvSpPr>
            <a:spLocks noGrp="1" noChangeArrowheads="1"/>
          </p:cNvSpPr>
          <p:nvPr/>
        </p:nvSpPr>
        <p:spPr bwMode="auto">
          <a:xfrm>
            <a:off x="2146300" y="1118268"/>
            <a:ext cx="2366587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li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áo</a:t>
            </a:r>
            <a:endParaRPr lang="en-US" altLang="zh-CN" sz="2800" dirty="0" smtClean="0">
              <a:latin typeface="GB Pinyinok-B" pitchFamily="2" charset="-122"/>
              <a:ea typeface="GB Pinyinok-B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l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ǎow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ài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zhō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nɡɡu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óhuà</a:t>
            </a:r>
            <a:endParaRPr kumimoji="1" lang="en-US" altLang="zh-CN" sz="2800" dirty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c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ái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nàyàn</a:t>
            </a:r>
            <a:r>
              <a:rPr kumimoji="1" lang="en-US" altLang="zh-CN" sz="2800" dirty="0" err="1">
                <a:latin typeface="GB Pinyinok-B"/>
                <a:cs typeface="GB Pinyinok-B"/>
              </a:rPr>
              <a:t>ɡ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q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īzi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xi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ǎohuǒzi</a:t>
            </a:r>
            <a:endParaRPr kumimoji="1" lang="en-US" altLang="zh-CN" sz="2800" dirty="0" smtClean="0">
              <a:latin typeface="GB Pinyinok-B"/>
              <a:cs typeface="GB Pinyinok-B"/>
            </a:endParaRPr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436562" y="1233488"/>
            <a:ext cx="3694039" cy="625865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399103" y="2740720"/>
            <a:ext cx="4104976" cy="598041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10" name="AutoShape 2"/>
          <p:cNvSpPr>
            <a:spLocks noChangeArrowheads="1"/>
          </p:cNvSpPr>
          <p:nvPr/>
        </p:nvSpPr>
        <p:spPr bwMode="auto">
          <a:xfrm>
            <a:off x="4450475" y="3769683"/>
            <a:ext cx="3500829" cy="1438474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1" name="Rectangle 5"/>
          <p:cNvSpPr>
            <a:spLocks noGrp="1" noChangeArrowheads="1"/>
          </p:cNvSpPr>
          <p:nvPr/>
        </p:nvSpPr>
        <p:spPr bwMode="auto">
          <a:xfrm>
            <a:off x="4682073" y="3885870"/>
            <a:ext cx="3202970" cy="1279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2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有点儿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中国化</a:t>
            </a:r>
            <a:endParaRPr lang="en-US" altLang="zh-CN" sz="2400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越来越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中国化</a:t>
            </a: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495300" y="1082675"/>
            <a:ext cx="1612714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聊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老外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中国化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才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那样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妻子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小伙子</a:t>
            </a:r>
            <a:endParaRPr lang="zh-CN" altLang="en-US" sz="2800" b="1" dirty="0">
              <a:latin typeface="华文楷体" pitchFamily="2" charset="-122"/>
              <a:ea typeface="华文楷体" pitchFamily="2" charset="-122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5" grpId="0" bldLvl="0" autoUpdateAnimBg="0"/>
      <p:bldP spid="5125" grpId="1" bldLvl="0" autoUpdateAnimBg="0"/>
      <p:bldP spid="5127" grpId="0" animBg="1"/>
      <p:bldP spid="9" grpId="0" animBg="1"/>
      <p:bldP spid="10" grpId="0" animBg="1"/>
      <p:bldP spid="11" grpId="0" bldLvl="0" autoUpdateAnimBg="0"/>
      <p:bldP spid="11" grpId="1" bldLvl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4635589" y="3534030"/>
            <a:ext cx="3050152" cy="1454797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 dirty="0">
              <a:latin typeface="Arial" charset="0"/>
              <a:ea typeface="宋体" charset="0"/>
            </a:endParaRPr>
          </a:p>
        </p:txBody>
      </p:sp>
      <p:sp>
        <p:nvSpPr>
          <p:cNvPr id="21508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生</a:t>
            </a:r>
            <a:r>
              <a:rPr lang="en-US" altLang="zh-CN" sz="4000" b="1">
                <a:latin typeface="华文隶书" pitchFamily="2" charset="-122"/>
                <a:ea typeface="华文隶书" pitchFamily="2" charset="-122"/>
              </a:rPr>
              <a:t>  </a:t>
            </a: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词</a:t>
            </a:r>
            <a:r>
              <a:rPr lang="en-US" altLang="zh-CN" sz="3600" b="1">
                <a:latin typeface="华文隶书" pitchFamily="2" charset="-122"/>
                <a:ea typeface="华文隶书" pitchFamily="2" charset="-122"/>
              </a:rPr>
              <a:t>   </a:t>
            </a:r>
            <a:r>
              <a:rPr lang="en-US" altLang="zh-CN" sz="3200" b="1">
                <a:latin typeface="华文隶书" pitchFamily="2" charset="-122"/>
                <a:ea typeface="华文隶书" pitchFamily="2" charset="-122"/>
              </a:rPr>
              <a:t>New Words</a:t>
            </a:r>
            <a:endParaRPr lang="zh-CN" altLang="en-US" sz="4400" b="1"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5125" name="Rectangle 5"/>
          <p:cNvSpPr>
            <a:spLocks noGrp="1" noChangeArrowheads="1"/>
          </p:cNvSpPr>
          <p:nvPr/>
        </p:nvSpPr>
        <p:spPr bwMode="auto">
          <a:xfrm>
            <a:off x="4867364" y="3568813"/>
            <a:ext cx="3523150" cy="1392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像留学生那样</a:t>
            </a:r>
            <a:endParaRPr lang="en-US" altLang="zh-CN" sz="2400" dirty="0" smtClean="0"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像中国通那样</a:t>
            </a:r>
            <a:endParaRPr lang="en-US" altLang="zh-CN" sz="2400" dirty="0">
              <a:solidFill>
                <a:srgbClr val="FF0000"/>
              </a:solidFill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21510" name="Rectangle 6"/>
          <p:cNvSpPr>
            <a:spLocks noGrp="1" noChangeArrowheads="1"/>
          </p:cNvSpPr>
          <p:nvPr/>
        </p:nvSpPr>
        <p:spPr bwMode="auto">
          <a:xfrm>
            <a:off x="2146300" y="1118268"/>
            <a:ext cx="2366587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li</a:t>
            </a: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áo</a:t>
            </a:r>
            <a:endParaRPr lang="en-US" altLang="zh-CN" sz="2800" dirty="0" smtClean="0">
              <a:latin typeface="GB Pinyinok-B" pitchFamily="2" charset="-122"/>
              <a:ea typeface="GB Pinyinok-B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en-US" altLang="zh-CN" sz="2800" dirty="0" err="1" smtClean="0">
                <a:latin typeface="GB Pinyinok-B" pitchFamily="2" charset="-122"/>
                <a:ea typeface="GB Pinyinok-B" pitchFamily="2" charset="-122"/>
              </a:rPr>
              <a:t>l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ǎow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ài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zhō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nɡɡu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óhuà</a:t>
            </a:r>
            <a:endParaRPr kumimoji="1" lang="en-US" altLang="zh-CN" sz="2800" dirty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c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ái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nàyàn</a:t>
            </a:r>
            <a:r>
              <a:rPr kumimoji="1" lang="en-US" altLang="zh-CN" sz="2800" dirty="0" err="1">
                <a:latin typeface="GB Pinyinok-B"/>
                <a:cs typeface="GB Pinyinok-B"/>
              </a:rPr>
              <a:t>ɡ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q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īzi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zhàn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ɡfu</a:t>
            </a:r>
            <a:endParaRPr kumimoji="1" lang="en-US" altLang="zh-CN" sz="2800" dirty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endParaRPr kumimoji="1" lang="en-US" altLang="zh-CN" sz="2800" dirty="0" smtClean="0">
              <a:latin typeface="GB Pinyinok-B"/>
              <a:cs typeface="GB Pinyinok-B"/>
            </a:endParaRPr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423468" y="3433286"/>
            <a:ext cx="3334295" cy="625865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438383" y="4194158"/>
            <a:ext cx="3358660" cy="598041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10" name="AutoShape 2"/>
          <p:cNvSpPr>
            <a:spLocks noChangeArrowheads="1"/>
          </p:cNvSpPr>
          <p:nvPr/>
        </p:nvSpPr>
        <p:spPr bwMode="auto">
          <a:xfrm>
            <a:off x="4856366" y="1321098"/>
            <a:ext cx="3500829" cy="1438474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1" name="Rectangle 5"/>
          <p:cNvSpPr>
            <a:spLocks noGrp="1" noChangeArrowheads="1"/>
          </p:cNvSpPr>
          <p:nvPr/>
        </p:nvSpPr>
        <p:spPr bwMode="auto">
          <a:xfrm>
            <a:off x="5087964" y="1437285"/>
            <a:ext cx="3202970" cy="1279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2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才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开始</a:t>
            </a:r>
            <a:endParaRPr lang="en-US" altLang="zh-CN" sz="2400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才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举办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  才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学习一年</a:t>
            </a:r>
            <a:endParaRPr lang="en-US" altLang="zh-CN" sz="2400" dirty="0" smtClean="0">
              <a:solidFill>
                <a:srgbClr val="00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495300" y="1082675"/>
            <a:ext cx="1612714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聊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老外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中国化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才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那样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妻子</a:t>
            </a: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丈夫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666283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5" grpId="0" bldLvl="0" autoUpdateAnimBg="0"/>
      <p:bldP spid="5125" grpId="1" bldLvl="0" autoUpdateAnimBg="0"/>
      <p:bldP spid="5127" grpId="0" animBg="1"/>
      <p:bldP spid="9" grpId="0" animBg="1"/>
      <p:bldP spid="10" grpId="0" animBg="1"/>
      <p:bldP spid="11" grpId="0" bldLvl="0" autoUpdateAnimBg="0"/>
      <p:bldP spid="11" grpId="1" bldLvl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4804085" y="1514700"/>
            <a:ext cx="3050152" cy="1313612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21508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生</a:t>
            </a:r>
            <a:r>
              <a:rPr lang="en-US" altLang="zh-CN" sz="4000" b="1">
                <a:latin typeface="华文隶书" pitchFamily="2" charset="-122"/>
                <a:ea typeface="华文隶书" pitchFamily="2" charset="-122"/>
              </a:rPr>
              <a:t>  </a:t>
            </a: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词</a:t>
            </a:r>
            <a:r>
              <a:rPr lang="en-US" altLang="zh-CN" sz="3600" b="1">
                <a:latin typeface="华文隶书" pitchFamily="2" charset="-122"/>
                <a:ea typeface="华文隶书" pitchFamily="2" charset="-122"/>
              </a:rPr>
              <a:t>   </a:t>
            </a:r>
            <a:r>
              <a:rPr lang="en-US" altLang="zh-CN" sz="3200" b="1">
                <a:latin typeface="华文隶书" pitchFamily="2" charset="-122"/>
                <a:ea typeface="华文隶书" pitchFamily="2" charset="-122"/>
              </a:rPr>
              <a:t>New Words</a:t>
            </a:r>
            <a:endParaRPr lang="zh-CN" altLang="en-US" sz="4400" b="1"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5125" name="Rectangle 5"/>
          <p:cNvSpPr>
            <a:spLocks noGrp="1" noChangeArrowheads="1"/>
          </p:cNvSpPr>
          <p:nvPr/>
        </p:nvSpPr>
        <p:spPr bwMode="auto">
          <a:xfrm>
            <a:off x="5035860" y="1447858"/>
            <a:ext cx="3523150" cy="24062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四个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声调</a:t>
            </a:r>
            <a:endParaRPr lang="en-US" altLang="zh-CN" sz="2400" dirty="0" smtClean="0">
              <a:solidFill>
                <a:srgbClr val="FF0000"/>
              </a:solidFill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注意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声调</a:t>
            </a:r>
            <a:endParaRPr lang="en-US" altLang="zh-CN" sz="2400" dirty="0" smtClean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21510" name="Rectangle 6"/>
          <p:cNvSpPr>
            <a:spLocks noGrp="1" noChangeArrowheads="1"/>
          </p:cNvSpPr>
          <p:nvPr/>
        </p:nvSpPr>
        <p:spPr bwMode="auto">
          <a:xfrm>
            <a:off x="2146300" y="1118268"/>
            <a:ext cx="2366587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zh-CN" altLang="en-US" sz="2800" dirty="0" smtClean="0">
                <a:latin typeface="GB Pinyinok-B"/>
                <a:cs typeface="GB Pinyinok-B"/>
              </a:rPr>
              <a:t> 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xiǎohuǒzi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sh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ēn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ɡdi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ào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ǔl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ì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rènzhēn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rèqín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j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ìnbù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mín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ɡni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án</a:t>
            </a:r>
            <a:endParaRPr kumimoji="1" lang="en-US" altLang="zh-CN" sz="2800" dirty="0">
              <a:latin typeface="GB Pinyinok-B"/>
              <a:cs typeface="GB Pinyinok-B"/>
            </a:endParaRPr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475597" y="1948565"/>
            <a:ext cx="3694039" cy="66784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462551" y="2709032"/>
            <a:ext cx="3699860" cy="652066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10" name="AutoShape 2"/>
          <p:cNvSpPr>
            <a:spLocks noChangeArrowheads="1"/>
          </p:cNvSpPr>
          <p:nvPr/>
        </p:nvSpPr>
        <p:spPr bwMode="auto">
          <a:xfrm>
            <a:off x="4902629" y="3457986"/>
            <a:ext cx="2966416" cy="1910568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1" name="Rectangle 5"/>
          <p:cNvSpPr>
            <a:spLocks noGrp="1" noChangeArrowheads="1"/>
          </p:cNvSpPr>
          <p:nvPr/>
        </p:nvSpPr>
        <p:spPr bwMode="auto">
          <a:xfrm>
            <a:off x="5220204" y="3613460"/>
            <a:ext cx="2413161" cy="1601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2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努力 </a:t>
            </a:r>
            <a:r>
              <a:rPr lang="en-US" altLang="zh-CN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do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</a:t>
            </a:r>
            <a:r>
              <a:rPr lang="en-US" altLang="zh-CN" sz="2400" dirty="0" err="1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sth</a:t>
            </a:r>
            <a:r>
              <a:rPr lang="en-US" altLang="zh-CN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.</a:t>
            </a:r>
            <a:endParaRPr lang="en-US" altLang="zh-CN" sz="2400" dirty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努力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工作</a:t>
            </a:r>
            <a:endParaRPr lang="en-US" altLang="zh-CN" sz="2400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努力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练习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声调</a:t>
            </a:r>
            <a:endParaRPr lang="en-US" altLang="zh-CN" sz="2400" dirty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484337" y="1131684"/>
            <a:ext cx="1613468" cy="519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小伙子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>
                <a:latin typeface="华文楷体" pitchFamily="2" charset="-122"/>
                <a:ea typeface="华文楷体" pitchFamily="2" charset="-122"/>
              </a:rPr>
              <a:t>声调</a:t>
            </a:r>
            <a:endParaRPr lang="en-US" altLang="zh-CN" sz="2800" b="1" dirty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>
                <a:latin typeface="华文楷体" pitchFamily="2" charset="-122"/>
                <a:ea typeface="华文楷体" pitchFamily="2" charset="-122"/>
              </a:rPr>
              <a:t>努力</a:t>
            </a:r>
            <a:endParaRPr lang="en-US" altLang="zh-CN" sz="2800" b="1" dirty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>
                <a:latin typeface="华文楷体" pitchFamily="2" charset="-122"/>
                <a:ea typeface="华文楷体" pitchFamily="2" charset="-122"/>
              </a:rPr>
              <a:t>认真</a:t>
            </a:r>
            <a:endParaRPr lang="en-US" altLang="zh-CN" sz="2800" b="1" dirty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>
                <a:latin typeface="华文楷体" pitchFamily="2" charset="-122"/>
                <a:ea typeface="华文楷体" pitchFamily="2" charset="-122"/>
              </a:rPr>
              <a:t>热情</a:t>
            </a:r>
            <a:endParaRPr lang="en-US" altLang="zh-CN" sz="2800" b="1" dirty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>
                <a:latin typeface="华文楷体" pitchFamily="2" charset="-122"/>
                <a:ea typeface="华文楷体" pitchFamily="2" charset="-122"/>
              </a:rPr>
              <a:t>进步</a:t>
            </a:r>
            <a:endParaRPr lang="en-US" altLang="zh-CN" sz="2800" b="1" dirty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>
                <a:latin typeface="华文楷体" pitchFamily="2" charset="-122"/>
                <a:ea typeface="华文楷体" pitchFamily="2" charset="-122"/>
              </a:rPr>
              <a:t>明年</a:t>
            </a:r>
            <a:endParaRPr lang="en-US" altLang="zh-CN" sz="2800" b="1" dirty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endParaRPr lang="zh-CN" altLang="en-US" sz="2800" b="1" dirty="0">
              <a:latin typeface="华文楷体" pitchFamily="2" charset="-122"/>
              <a:ea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435648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5" grpId="0" bldLvl="0" autoUpdateAnimBg="0"/>
      <p:bldP spid="5125" grpId="1" bldLvl="0" autoUpdateAnimBg="0"/>
      <p:bldP spid="5127" grpId="0" animBg="1"/>
      <p:bldP spid="9" grpId="0" animBg="1"/>
      <p:bldP spid="10" grpId="0" animBg="1"/>
      <p:bldP spid="11" grpId="0" bldLvl="0" autoUpdateAnimBg="0"/>
      <p:bldP spid="11" grpId="1" bldLvl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4804085" y="1514700"/>
            <a:ext cx="3050152" cy="1313612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21508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生</a:t>
            </a:r>
            <a:r>
              <a:rPr lang="en-US" altLang="zh-CN" sz="4000" b="1">
                <a:latin typeface="华文隶书" pitchFamily="2" charset="-122"/>
                <a:ea typeface="华文隶书" pitchFamily="2" charset="-122"/>
              </a:rPr>
              <a:t>  </a:t>
            </a: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词</a:t>
            </a:r>
            <a:r>
              <a:rPr lang="en-US" altLang="zh-CN" sz="3600" b="1">
                <a:latin typeface="华文隶书" pitchFamily="2" charset="-122"/>
                <a:ea typeface="华文隶书" pitchFamily="2" charset="-122"/>
              </a:rPr>
              <a:t>   </a:t>
            </a:r>
            <a:r>
              <a:rPr lang="en-US" altLang="zh-CN" sz="3200" b="1">
                <a:latin typeface="华文隶书" pitchFamily="2" charset="-122"/>
                <a:ea typeface="华文隶书" pitchFamily="2" charset="-122"/>
              </a:rPr>
              <a:t>New Words</a:t>
            </a:r>
            <a:endParaRPr lang="zh-CN" altLang="en-US" sz="4400" b="1"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5125" name="Rectangle 5"/>
          <p:cNvSpPr>
            <a:spLocks noGrp="1" noChangeArrowheads="1"/>
          </p:cNvSpPr>
          <p:nvPr/>
        </p:nvSpPr>
        <p:spPr bwMode="auto">
          <a:xfrm>
            <a:off x="5035860" y="1447858"/>
            <a:ext cx="3523150" cy="24062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那样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热情</a:t>
            </a:r>
            <a:endParaRPr lang="en-US" altLang="zh-CN" sz="2400" dirty="0" smtClean="0">
              <a:solidFill>
                <a:srgbClr val="FF0000"/>
              </a:solidFill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对朋友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热情</a:t>
            </a:r>
            <a:endParaRPr lang="en-US" altLang="zh-CN" sz="2400" dirty="0" smtClean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21510" name="Rectangle 6"/>
          <p:cNvSpPr>
            <a:spLocks noGrp="1" noChangeArrowheads="1"/>
          </p:cNvSpPr>
          <p:nvPr/>
        </p:nvSpPr>
        <p:spPr bwMode="auto">
          <a:xfrm>
            <a:off x="2146300" y="1118268"/>
            <a:ext cx="2366587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zh-CN" altLang="en-US" sz="2800" dirty="0" smtClean="0">
                <a:latin typeface="GB Pinyinok-B"/>
                <a:cs typeface="GB Pinyinok-B"/>
              </a:rPr>
              <a:t> 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xiǎohuǒzi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sh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ēn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ɡdi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ào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ǔl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ì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rènzhēn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rèqín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j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ìnbù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mín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ɡni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án</a:t>
            </a:r>
            <a:endParaRPr kumimoji="1" lang="en-US" altLang="zh-CN" sz="2800" dirty="0">
              <a:latin typeface="GB Pinyinok-B"/>
              <a:cs typeface="GB Pinyinok-B"/>
            </a:endParaRPr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449411" y="4056705"/>
            <a:ext cx="3694039" cy="66784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475645" y="4830265"/>
            <a:ext cx="3699860" cy="652066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10" name="AutoShape 2"/>
          <p:cNvSpPr>
            <a:spLocks noChangeArrowheads="1"/>
          </p:cNvSpPr>
          <p:nvPr/>
        </p:nvSpPr>
        <p:spPr bwMode="auto">
          <a:xfrm>
            <a:off x="4902629" y="3457986"/>
            <a:ext cx="2966416" cy="1910568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1" name="Rectangle 5"/>
          <p:cNvSpPr>
            <a:spLocks noGrp="1" noChangeArrowheads="1"/>
          </p:cNvSpPr>
          <p:nvPr/>
        </p:nvSpPr>
        <p:spPr bwMode="auto">
          <a:xfrm>
            <a:off x="5220204" y="3613460"/>
            <a:ext cx="2413161" cy="1601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2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进步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很快</a:t>
            </a:r>
            <a:endParaRPr lang="en-US" altLang="zh-CN" sz="2400" dirty="0">
              <a:solidFill>
                <a:srgbClr val="000000"/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进步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不太大</a:t>
            </a:r>
            <a:endParaRPr lang="en-US" altLang="zh-CN" sz="2400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有一点儿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进步</a:t>
            </a:r>
            <a:endParaRPr lang="en-US" altLang="zh-CN" sz="2400" dirty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2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484337" y="1131684"/>
            <a:ext cx="1613468" cy="519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小伙子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>
                <a:latin typeface="华文楷体" pitchFamily="2" charset="-122"/>
                <a:ea typeface="华文楷体" pitchFamily="2" charset="-122"/>
              </a:rPr>
              <a:t>声调</a:t>
            </a:r>
            <a:endParaRPr lang="en-US" altLang="zh-CN" sz="2800" b="1" dirty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>
                <a:latin typeface="华文楷体" pitchFamily="2" charset="-122"/>
                <a:ea typeface="华文楷体" pitchFamily="2" charset="-122"/>
              </a:rPr>
              <a:t>努力</a:t>
            </a:r>
            <a:endParaRPr lang="en-US" altLang="zh-CN" sz="2800" b="1" dirty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>
                <a:latin typeface="华文楷体" pitchFamily="2" charset="-122"/>
                <a:ea typeface="华文楷体" pitchFamily="2" charset="-122"/>
              </a:rPr>
              <a:t>认真</a:t>
            </a:r>
            <a:endParaRPr lang="en-US" altLang="zh-CN" sz="2800" b="1" dirty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>
                <a:latin typeface="华文楷体" pitchFamily="2" charset="-122"/>
                <a:ea typeface="华文楷体" pitchFamily="2" charset="-122"/>
              </a:rPr>
              <a:t>热情</a:t>
            </a:r>
            <a:endParaRPr lang="en-US" altLang="zh-CN" sz="2800" b="1" dirty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>
                <a:latin typeface="华文楷体" pitchFamily="2" charset="-122"/>
                <a:ea typeface="华文楷体" pitchFamily="2" charset="-122"/>
              </a:rPr>
              <a:t>进步</a:t>
            </a:r>
            <a:endParaRPr lang="en-US" altLang="zh-CN" sz="2800" b="1" dirty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>
                <a:latin typeface="华文楷体" pitchFamily="2" charset="-122"/>
                <a:ea typeface="华文楷体" pitchFamily="2" charset="-122"/>
              </a:rPr>
              <a:t>明年</a:t>
            </a:r>
            <a:endParaRPr lang="en-US" altLang="zh-CN" sz="2800" b="1" dirty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endParaRPr lang="zh-CN" altLang="en-US" sz="2800" b="1" dirty="0">
              <a:latin typeface="华文楷体" pitchFamily="2" charset="-122"/>
              <a:ea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193001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5" grpId="0" bldLvl="0" autoUpdateAnimBg="0"/>
      <p:bldP spid="5125" grpId="1" bldLvl="0" autoUpdateAnimBg="0"/>
      <p:bldP spid="5127" grpId="0" animBg="1"/>
      <p:bldP spid="9" grpId="0" animBg="1"/>
      <p:bldP spid="10" grpId="0" animBg="1"/>
      <p:bldP spid="11" grpId="0" bldLvl="0" autoUpdateAnimBg="0"/>
      <p:bldP spid="11" grpId="1" bldLvl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4804084" y="1514699"/>
            <a:ext cx="3615673" cy="2594750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21508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生</a:t>
            </a:r>
            <a:r>
              <a:rPr lang="en-US" altLang="zh-CN" sz="4000" b="1">
                <a:latin typeface="华文隶书" pitchFamily="2" charset="-122"/>
                <a:ea typeface="华文隶书" pitchFamily="2" charset="-122"/>
              </a:rPr>
              <a:t>  </a:t>
            </a: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词</a:t>
            </a:r>
            <a:r>
              <a:rPr lang="en-US" altLang="zh-CN" sz="3600" b="1">
                <a:latin typeface="华文隶书" pitchFamily="2" charset="-122"/>
                <a:ea typeface="华文隶书" pitchFamily="2" charset="-122"/>
              </a:rPr>
              <a:t>   </a:t>
            </a:r>
            <a:r>
              <a:rPr lang="en-US" altLang="zh-CN" sz="3200" b="1">
                <a:latin typeface="华文隶书" pitchFamily="2" charset="-122"/>
                <a:ea typeface="华文隶书" pitchFamily="2" charset="-122"/>
              </a:rPr>
              <a:t>New Words</a:t>
            </a:r>
            <a:endParaRPr lang="zh-CN" altLang="en-US" sz="4400" b="1"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5125" name="Rectangle 5"/>
          <p:cNvSpPr>
            <a:spLocks noGrp="1" noChangeArrowheads="1"/>
          </p:cNvSpPr>
          <p:nvPr/>
        </p:nvSpPr>
        <p:spPr bwMode="auto">
          <a:xfrm>
            <a:off x="5035860" y="1447858"/>
            <a:ext cx="3523150" cy="24062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陪</a:t>
            </a:r>
            <a:r>
              <a:rPr lang="en-US" altLang="zh-CN" sz="2400" dirty="0" smtClean="0">
                <a:latin typeface="华文楷体"/>
                <a:ea typeface="华文楷体"/>
                <a:cs typeface="华文楷体"/>
              </a:rPr>
              <a:t>sb.</a:t>
            </a: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 </a:t>
            </a:r>
            <a:r>
              <a:rPr lang="en-US" altLang="zh-CN" sz="2400" dirty="0" smtClean="0">
                <a:latin typeface="华文楷体"/>
                <a:ea typeface="华文楷体"/>
                <a:cs typeface="华文楷体"/>
              </a:rPr>
              <a:t>do</a:t>
            </a: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 </a:t>
            </a:r>
            <a:r>
              <a:rPr lang="en-US" altLang="zh-CN" sz="2400" dirty="0" err="1" smtClean="0">
                <a:latin typeface="华文楷体"/>
                <a:ea typeface="华文楷体"/>
                <a:cs typeface="华文楷体"/>
              </a:rPr>
              <a:t>sth</a:t>
            </a:r>
            <a:r>
              <a:rPr lang="en-US" altLang="zh-CN" sz="2400" dirty="0" smtClean="0">
                <a:latin typeface="华文楷体"/>
                <a:ea typeface="华文楷体"/>
                <a:cs typeface="华文楷体"/>
              </a:rPr>
              <a:t>.</a:t>
            </a:r>
            <a:endParaRPr lang="en-US" altLang="zh-CN" sz="2400" dirty="0" smtClean="0"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陪</a:t>
            </a: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我去参观</a:t>
            </a: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    </a:t>
            </a:r>
            <a:endParaRPr lang="en-US" altLang="zh-CN" sz="2400" dirty="0" smtClean="0"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陪</a:t>
            </a: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妻子去买东西</a:t>
            </a:r>
            <a:endParaRPr lang="en-US" altLang="zh-CN" sz="2400" dirty="0" smtClean="0"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陪</a:t>
            </a: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丈夫旅游</a:t>
            </a:r>
            <a:endParaRPr lang="en-US" altLang="zh-CN" sz="2400" dirty="0"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21510" name="Rectangle 6"/>
          <p:cNvSpPr>
            <a:spLocks noGrp="1" noChangeArrowheads="1"/>
          </p:cNvSpPr>
          <p:nvPr/>
        </p:nvSpPr>
        <p:spPr bwMode="auto">
          <a:xfrm>
            <a:off x="2146300" y="1118268"/>
            <a:ext cx="2366587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zh-CN" altLang="en-US" sz="2800" dirty="0" smtClean="0">
                <a:latin typeface="GB Pinyinok-B"/>
                <a:cs typeface="GB Pinyinok-B"/>
              </a:rPr>
              <a:t> 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péi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bùjiànbùsàn</a:t>
            </a:r>
            <a:endParaRPr kumimoji="1" lang="en-US" altLang="zh-CN" sz="2800" dirty="0" smtClean="0">
              <a:latin typeface="GB Pinyinok-B"/>
              <a:cs typeface="GB Pinyinok-B"/>
            </a:endParaRPr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438673" y="1247004"/>
            <a:ext cx="3694039" cy="62544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449467" y="1159579"/>
            <a:ext cx="1889973" cy="519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陪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不见不散</a:t>
            </a:r>
            <a:endParaRPr lang="zh-CN" altLang="en-US" sz="2800" b="1" dirty="0">
              <a:latin typeface="华文楷体" pitchFamily="2" charset="-122"/>
              <a:ea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687840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5" grpId="0" bldLvl="0" autoUpdateAnimBg="0"/>
      <p:bldP spid="5125" grpId="1" bldLvl="0" autoUpdateAnimBg="0"/>
      <p:bldP spid="512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 txBox="1">
            <a:spLocks noChangeArrowheads="1"/>
          </p:cNvSpPr>
          <p:nvPr/>
        </p:nvSpPr>
        <p:spPr bwMode="auto">
          <a:xfrm>
            <a:off x="495300" y="1082675"/>
            <a:ext cx="1930400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聊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老外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中国化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才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那样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妻子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丈夫</a:t>
            </a:r>
            <a:endParaRPr lang="en-US" altLang="zh-CN" sz="2800" b="1" dirty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24579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汉  字</a:t>
            </a:r>
            <a:r>
              <a:rPr lang="en-US" altLang="zh-CN" sz="40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  </a:t>
            </a:r>
            <a:r>
              <a:rPr lang="en-US" altLang="zh-CN" sz="36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   </a:t>
            </a:r>
            <a:r>
              <a:rPr lang="en-US" altLang="zh-CN" sz="32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Characters</a:t>
            </a:r>
            <a:endParaRPr lang="zh-CN" altLang="en-US" sz="4400" b="1">
              <a:solidFill>
                <a:schemeClr val="tx2"/>
              </a:solidFill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24580" name="Rectangle 3"/>
          <p:cNvSpPr txBox="1">
            <a:spLocks noChangeArrowheads="1"/>
          </p:cNvSpPr>
          <p:nvPr/>
        </p:nvSpPr>
        <p:spPr bwMode="auto">
          <a:xfrm>
            <a:off x="3438384" y="1074608"/>
            <a:ext cx="1889973" cy="519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</a:pPr>
            <a:r>
              <a:rPr lang="zh-CN" altLang="en-US" sz="2800" b="1" dirty="0">
                <a:latin typeface="华文楷体" pitchFamily="2" charset="-122"/>
                <a:ea typeface="华文楷体" pitchFamily="2" charset="-122"/>
              </a:rPr>
              <a:t>小伙子</a:t>
            </a: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声调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努力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认真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热情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进步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明年</a:t>
            </a:r>
            <a:endParaRPr lang="en-US" altLang="zh-CN" sz="2800" b="1" dirty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5729929" y="1140279"/>
            <a:ext cx="1554162" cy="519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endParaRPr lang="zh-CN" altLang="en-US" sz="2800" b="1" dirty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014099" y="1081015"/>
            <a:ext cx="1889973" cy="519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陪</a:t>
            </a:r>
            <a:endParaRPr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lang="zh-CN" altLang="en-US" sz="2800" b="1" dirty="0" smtClean="0">
                <a:latin typeface="华文楷体" pitchFamily="2" charset="-122"/>
                <a:ea typeface="华文楷体" pitchFamily="2" charset="-122"/>
              </a:rPr>
              <a:t>不见不散</a:t>
            </a:r>
            <a:endParaRPr lang="zh-CN" altLang="en-US" sz="2800" b="1" dirty="0">
              <a:latin typeface="华文楷体" pitchFamily="2" charset="-122"/>
              <a:ea typeface="华文楷体" pitchFamily="2" charset="-122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5075769" y="1397689"/>
            <a:ext cx="3360295" cy="2049507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4100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生</a:t>
            </a:r>
            <a:r>
              <a:rPr lang="en-US" altLang="zh-CN" sz="4000" b="1">
                <a:latin typeface="华文隶书" pitchFamily="2" charset="-122"/>
                <a:ea typeface="华文隶书" pitchFamily="2" charset="-122"/>
              </a:rPr>
              <a:t>  </a:t>
            </a: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词</a:t>
            </a:r>
            <a:r>
              <a:rPr lang="en-US" altLang="zh-CN" sz="3600" b="1">
                <a:latin typeface="华文隶书" pitchFamily="2" charset="-122"/>
                <a:ea typeface="华文隶书" pitchFamily="2" charset="-122"/>
              </a:rPr>
              <a:t>   </a:t>
            </a:r>
            <a:r>
              <a:rPr lang="en-US" altLang="zh-CN" sz="3200" b="1">
                <a:latin typeface="华文隶书" pitchFamily="2" charset="-122"/>
                <a:ea typeface="华文隶书" pitchFamily="2" charset="-122"/>
              </a:rPr>
              <a:t>New Words</a:t>
            </a:r>
            <a:endParaRPr lang="zh-CN" altLang="en-US" sz="4400" b="1"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5125" name="Rectangle 5"/>
          <p:cNvSpPr>
            <a:spLocks noGrp="1" noChangeArrowheads="1"/>
          </p:cNvSpPr>
          <p:nvPr/>
        </p:nvSpPr>
        <p:spPr bwMode="auto">
          <a:xfrm>
            <a:off x="5304370" y="1473888"/>
            <a:ext cx="2881313" cy="1428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成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大学生了</a:t>
            </a:r>
            <a:endParaRPr lang="en-US" altLang="zh-CN" sz="2400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成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妈妈了</a:t>
            </a: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成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中国通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了</a:t>
            </a: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zh-CN" sz="2400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   </a:t>
            </a:r>
            <a:endParaRPr lang="zh-CN" altLang="en-US" sz="1400" dirty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302350" y="1292051"/>
            <a:ext cx="4033914" cy="1376107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14" name="Rectangle 6"/>
          <p:cNvSpPr>
            <a:spLocks noGrp="1" noChangeArrowheads="1"/>
          </p:cNvSpPr>
          <p:nvPr/>
        </p:nvSpPr>
        <p:spPr bwMode="auto">
          <a:xfrm>
            <a:off x="1815169" y="1167732"/>
            <a:ext cx="2392363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ch</a:t>
            </a: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én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zh</a:t>
            </a: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ōn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ɡɡu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ótōn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ɡq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ín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ɡku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àn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sh</a:t>
            </a: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í</a:t>
            </a: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zài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yuèláiyuè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nán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tèd</a:t>
            </a: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i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ǎn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320577" y="2772838"/>
            <a:ext cx="3346695" cy="58748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10" name="AutoShape 2"/>
          <p:cNvSpPr>
            <a:spLocks noChangeArrowheads="1"/>
          </p:cNvSpPr>
          <p:nvPr/>
        </p:nvSpPr>
        <p:spPr bwMode="auto">
          <a:xfrm>
            <a:off x="4103630" y="4151284"/>
            <a:ext cx="4151980" cy="2224073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1" name="Rectangle 5"/>
          <p:cNvSpPr>
            <a:spLocks noGrp="1" noChangeArrowheads="1"/>
          </p:cNvSpPr>
          <p:nvPr/>
        </p:nvSpPr>
        <p:spPr bwMode="auto">
          <a:xfrm>
            <a:off x="4332230" y="4227483"/>
            <a:ext cx="3896357" cy="1378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中国的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情况</a:t>
            </a: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情况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怎么样</a:t>
            </a:r>
            <a:endParaRPr lang="en-US" altLang="zh-CN" sz="2400" dirty="0">
              <a:solidFill>
                <a:srgbClr val="00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这种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情况</a:t>
            </a:r>
            <a:endParaRPr lang="en-US" altLang="zh-CN" sz="2400" dirty="0">
              <a:solidFill>
                <a:srgbClr val="00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zh-CN" sz="2400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   </a:t>
            </a:r>
            <a:endParaRPr lang="zh-CN" altLang="en-US" sz="1400" dirty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341611" y="1133347"/>
            <a:ext cx="1454476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成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中国通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情况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实在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越来越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南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特点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5" grpId="0" bldLvl="0" autoUpdateAnimBg="0"/>
      <p:bldP spid="5125" grpId="1" bldLvl="0" autoUpdateAnimBg="0"/>
      <p:bldP spid="5127" grpId="0" animBg="1"/>
      <p:bldP spid="9" grpId="0" animBg="1"/>
      <p:bldP spid="10" grpId="0" animBg="1"/>
      <p:bldP spid="11" grpId="0" bldLvl="0" autoUpdateAnimBg="0"/>
      <p:bldP spid="11" grpId="1" bldLvl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969745" y="4419209"/>
            <a:ext cx="5459041" cy="823867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ap="flat" cmpd="sng">
            <a:solidFill>
              <a:srgbClr val="0033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201613" y="1781293"/>
            <a:ext cx="8418512" cy="1119027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mpd="sng">
            <a:solidFill>
              <a:srgbClr val="0033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196399" y="2852998"/>
            <a:ext cx="7855541" cy="1531050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mpd="sng">
            <a:solidFill>
              <a:srgbClr val="0033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881063" y="2074982"/>
            <a:ext cx="73580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我们在说，你们这些老外快成“中国通”了。力波当然就不用说了。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974885" y="3097820"/>
            <a:ext cx="6691312" cy="9873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3366FF"/>
                </a:solidFill>
                <a:latin typeface="华文楷体"/>
                <a:ea typeface="华文楷体"/>
                <a:cs typeface="华文楷体"/>
              </a:rPr>
              <a:t>因为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我妈妈是中国人，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/>
                <a:ea typeface="华文楷体"/>
                <a:cs typeface="华文楷体"/>
              </a:rPr>
              <a:t>所以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我早就有点儿中国化了。林娜爱穿旗袍，爱吃中国菜，还喜欢看越剧、听中国民乐，好像也有点中国化了。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12301" name="AutoShape 13"/>
          <p:cNvSpPr>
            <a:spLocks noChangeArrowheads="1"/>
          </p:cNvSpPr>
          <p:nvPr/>
        </p:nvSpPr>
        <p:spPr bwMode="auto">
          <a:xfrm>
            <a:off x="844521" y="877300"/>
            <a:ext cx="7037617" cy="849312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ap="flat" cmpd="sng">
            <a:solidFill>
              <a:srgbClr val="0033CC"/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307" name="Rectangle 19"/>
          <p:cNvSpPr>
            <a:spLocks noChangeArrowheads="1"/>
          </p:cNvSpPr>
          <p:nvPr/>
        </p:nvSpPr>
        <p:spPr bwMode="auto">
          <a:xfrm>
            <a:off x="1624856" y="1061703"/>
            <a:ext cx="6975475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你们在聊什么呢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？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去哪儿吃中餐？我也去。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21514" name="Text Box 20"/>
          <p:cNvSpPr txBox="1">
            <a:spLocks noChangeArrowheads="1"/>
          </p:cNvSpPr>
          <p:nvPr/>
        </p:nvSpPr>
        <p:spPr bwMode="auto">
          <a:xfrm>
            <a:off x="1682750" y="4603531"/>
            <a:ext cx="74612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Font typeface="Arial" charset="0"/>
              <a:defRPr kumimoji="1" sz="2400"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Font typeface="Arial" charset="0"/>
              <a:defRPr kumimoji="1" sz="2400"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Font typeface="Arial" charset="0"/>
              <a:defRPr kumimoji="1" sz="2400"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Font typeface="Arial" charset="0"/>
              <a:defRPr kumimoji="1" sz="2400"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pPr>
              <a:buClr>
                <a:schemeClr val="tx1"/>
              </a:buClr>
            </a:pPr>
            <a:r>
              <a:rPr kumimoji="0" lang="zh-CN" altLang="en-US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  <a:sym typeface="Arial" charset="0"/>
              </a:rPr>
              <a:t>我是到北京以后</a:t>
            </a:r>
            <a:r>
              <a:rPr kumimoji="0" lang="zh-CN" altLang="en-US" dirty="0" smtClean="0">
                <a:solidFill>
                  <a:srgbClr val="FF0000"/>
                </a:solidFill>
                <a:latin typeface="华文楷体" charset="0"/>
                <a:ea typeface="华文楷体" charset="0"/>
                <a:cs typeface="华文楷体" charset="0"/>
                <a:sym typeface="Arial" charset="0"/>
              </a:rPr>
              <a:t>才</a:t>
            </a:r>
            <a:r>
              <a:rPr kumimoji="0" lang="zh-CN" altLang="en-US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  <a:sym typeface="Arial" charset="0"/>
              </a:rPr>
              <a:t>开始中国化的</a:t>
            </a:r>
            <a:r>
              <a:rPr kumimoji="0" lang="zh-CN" altLang="en-US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  <a:sym typeface="Arial" charset="0"/>
              </a:rPr>
              <a:t>。</a:t>
            </a:r>
            <a:endParaRPr kumimoji="0" lang="zh-CN" altLang="en-US" dirty="0">
              <a:solidFill>
                <a:srgbClr val="000000"/>
              </a:solidFill>
              <a:latin typeface="华文楷体" charset="0"/>
              <a:ea typeface="华文楷体" charset="0"/>
              <a:cs typeface="华文楷体" charset="0"/>
              <a:sym typeface="Arial" charset="0"/>
            </a:endParaRPr>
          </a:p>
        </p:txBody>
      </p:sp>
      <p:sp>
        <p:nvSpPr>
          <p:cNvPr id="26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buFontTx/>
              <a:buNone/>
              <a:defRPr/>
            </a:pPr>
            <a:r>
              <a:rPr lang="zh-CN" altLang="en-US" sz="40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课</a:t>
            </a:r>
            <a:r>
              <a:rPr lang="en-US" altLang="zh-CN" sz="40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  </a:t>
            </a:r>
            <a:r>
              <a:rPr lang="zh-CN" altLang="en-US" sz="40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文</a:t>
            </a:r>
            <a:r>
              <a:rPr lang="en-US" altLang="zh-CN" sz="36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   Text</a:t>
            </a:r>
            <a:endParaRPr lang="zh-CN" altLang="en-US" sz="4400" b="1" dirty="0">
              <a:solidFill>
                <a:srgbClr val="000000"/>
              </a:solidFill>
              <a:latin typeface="华文隶书"/>
              <a:ea typeface="华文隶书"/>
              <a:cs typeface="华文隶书"/>
            </a:endParaRPr>
          </a:p>
        </p:txBody>
      </p:sp>
      <p:pic>
        <p:nvPicPr>
          <p:cNvPr id="30" name="图片 2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0232" y="4511286"/>
            <a:ext cx="614964" cy="614964"/>
          </a:xfrm>
          <a:prstGeom prst="rect">
            <a:avLst/>
          </a:prstGeom>
        </p:spPr>
      </p:pic>
      <p:sp>
        <p:nvSpPr>
          <p:cNvPr id="35" name="AutoShape 12"/>
          <p:cNvSpPr>
            <a:spLocks noChangeArrowheads="1"/>
          </p:cNvSpPr>
          <p:nvPr/>
        </p:nvSpPr>
        <p:spPr bwMode="auto">
          <a:xfrm>
            <a:off x="5984254" y="3961805"/>
            <a:ext cx="2919157" cy="1030470"/>
          </a:xfrm>
          <a:prstGeom prst="cloudCallout">
            <a:avLst>
              <a:gd name="adj1" fmla="val -40006"/>
              <a:gd name="adj2" fmla="val -56573"/>
            </a:avLst>
          </a:prstGeom>
          <a:solidFill>
            <a:schemeClr val="accent6">
              <a:lumMod val="20000"/>
              <a:lumOff val="80000"/>
            </a:schemeClr>
          </a:solidFill>
          <a:ln w="9525" cmpd="sng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zh-CN" sz="2000" dirty="0" smtClean="0"/>
              <a:t>Recalling</a:t>
            </a:r>
            <a:r>
              <a:rPr lang="zh-CN" altLang="en-US" sz="2000" dirty="0" smtClean="0"/>
              <a:t> </a:t>
            </a:r>
            <a:r>
              <a:rPr lang="en-US" altLang="zh-CN" sz="2000" dirty="0" smtClean="0"/>
              <a:t>past</a:t>
            </a:r>
            <a:r>
              <a:rPr lang="zh-CN" altLang="en-US" sz="2000" dirty="0" smtClean="0"/>
              <a:t> </a:t>
            </a:r>
            <a:r>
              <a:rPr lang="en-US" altLang="zh-CN" sz="2000" dirty="0" smtClean="0"/>
              <a:t>events</a:t>
            </a:r>
            <a:endParaRPr lang="zh-CN" altLang="en-US" sz="2000" dirty="0"/>
          </a:p>
        </p:txBody>
      </p:sp>
      <p:pic>
        <p:nvPicPr>
          <p:cNvPr id="19" name="图片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051" y="1956704"/>
            <a:ext cx="548008" cy="548008"/>
          </a:xfrm>
          <a:prstGeom prst="rect">
            <a:avLst/>
          </a:prstGeom>
        </p:spPr>
      </p:pic>
      <p:pic>
        <p:nvPicPr>
          <p:cNvPr id="22" name="图片 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0317" y="1020753"/>
            <a:ext cx="545599" cy="545599"/>
          </a:xfrm>
          <a:prstGeom prst="rect">
            <a:avLst/>
          </a:prstGeom>
        </p:spPr>
      </p:pic>
      <p:pic>
        <p:nvPicPr>
          <p:cNvPr id="23" name="图片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121" y="3133017"/>
            <a:ext cx="506412" cy="50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AutoShape 13"/>
          <p:cNvSpPr>
            <a:spLocks noChangeArrowheads="1"/>
          </p:cNvSpPr>
          <p:nvPr/>
        </p:nvSpPr>
        <p:spPr bwMode="auto">
          <a:xfrm>
            <a:off x="970734" y="5272166"/>
            <a:ext cx="7539880" cy="1481081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ap="flat" cmpd="sng">
            <a:solidFill>
              <a:srgbClr val="0033CC"/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25" name="Rectangle 19"/>
          <p:cNvSpPr>
            <a:spLocks noChangeArrowheads="1"/>
          </p:cNvSpPr>
          <p:nvPr/>
        </p:nvSpPr>
        <p:spPr bwMode="auto">
          <a:xfrm>
            <a:off x="1751069" y="5679168"/>
            <a:ext cx="6275095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我看这很容易，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/>
                <a:ea typeface="华文楷体"/>
                <a:cs typeface="华文楷体"/>
              </a:rPr>
              <a:t>像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有的留学生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/>
                <a:ea typeface="华文楷体"/>
                <a:cs typeface="华文楷体"/>
              </a:rPr>
              <a:t>那样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，找个中国姑娘做妻子。你找个长得帅的中国小伙子做丈夫，每天在一起生活，就可以中国化了。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pic>
        <p:nvPicPr>
          <p:cNvPr id="27" name="图片 2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6530" y="5415620"/>
            <a:ext cx="545599" cy="545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65043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build="allAtOnce" bldLvl="0" animBg="1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222585" y="4163903"/>
            <a:ext cx="8405868" cy="1079173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ap="flat" cmpd="sng">
            <a:solidFill>
              <a:srgbClr val="0033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877248" y="1938422"/>
            <a:ext cx="5263488" cy="863702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mpd="sng">
            <a:solidFill>
              <a:srgbClr val="0033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196399" y="2852998"/>
            <a:ext cx="8432054" cy="1271623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mpd="sng">
            <a:solidFill>
              <a:srgbClr val="0033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1694285" y="2127358"/>
            <a:ext cx="73580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声调也不容易，我常常说错。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974885" y="3097820"/>
            <a:ext cx="7195304" cy="9873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你们在中国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才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学习了一年，汉语水平就提高得这么快，主要是因为你们学习都很努力。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12301" name="AutoShape 13"/>
          <p:cNvSpPr>
            <a:spLocks noChangeArrowheads="1"/>
          </p:cNvSpPr>
          <p:nvPr/>
        </p:nvSpPr>
        <p:spPr bwMode="auto">
          <a:xfrm>
            <a:off x="844521" y="877299"/>
            <a:ext cx="7783932" cy="982053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ap="flat" cmpd="sng">
            <a:solidFill>
              <a:srgbClr val="0033CC"/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307" name="Rectangle 19"/>
          <p:cNvSpPr>
            <a:spLocks noChangeArrowheads="1"/>
          </p:cNvSpPr>
          <p:nvPr/>
        </p:nvSpPr>
        <p:spPr bwMode="auto">
          <a:xfrm>
            <a:off x="1624857" y="1100985"/>
            <a:ext cx="6702452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别开玩笑。说真的，我现在觉得汉语语法不太难，可是汉字很难。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21514" name="Text Box 20"/>
          <p:cNvSpPr txBox="1">
            <a:spLocks noChangeArrowheads="1"/>
          </p:cNvSpPr>
          <p:nvPr/>
        </p:nvSpPr>
        <p:spPr bwMode="auto">
          <a:xfrm>
            <a:off x="962620" y="4302368"/>
            <a:ext cx="719447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Font typeface="Arial" charset="0"/>
              <a:defRPr kumimoji="1" sz="2400"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Font typeface="Arial" charset="0"/>
              <a:defRPr kumimoji="1" sz="2400"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Font typeface="Arial" charset="0"/>
              <a:defRPr kumimoji="1" sz="2400"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Font typeface="Arial" charset="0"/>
              <a:defRPr kumimoji="1" sz="2400"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pPr>
              <a:buClr>
                <a:schemeClr val="tx1"/>
              </a:buClr>
            </a:pPr>
            <a:r>
              <a:rPr kumimoji="0" lang="zh-CN" altLang="en-US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  <a:sym typeface="Arial" charset="0"/>
              </a:rPr>
              <a:t>这儿的老师教得特别认真，朋友们</a:t>
            </a:r>
            <a:r>
              <a:rPr kumimoji="0" lang="zh-CN" altLang="en-US" dirty="0" smtClean="0">
                <a:solidFill>
                  <a:srgbClr val="FF0000"/>
                </a:solidFill>
                <a:latin typeface="华文楷体" charset="0"/>
                <a:ea typeface="华文楷体" charset="0"/>
                <a:cs typeface="华文楷体" charset="0"/>
                <a:sym typeface="Arial" charset="0"/>
              </a:rPr>
              <a:t>对</a:t>
            </a:r>
            <a:r>
              <a:rPr kumimoji="0" lang="zh-CN" altLang="en-US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  <a:sym typeface="Arial" charset="0"/>
              </a:rPr>
              <a:t>我们也非常热情，常常帮助我们学汉语，所以我们进步很快</a:t>
            </a:r>
            <a:r>
              <a:rPr kumimoji="0" lang="zh-CN" altLang="en-US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  <a:sym typeface="Arial" charset="0"/>
              </a:rPr>
              <a:t>。</a:t>
            </a:r>
            <a:endParaRPr kumimoji="0" lang="zh-CN" altLang="en-US" dirty="0">
              <a:solidFill>
                <a:srgbClr val="000000"/>
              </a:solidFill>
              <a:latin typeface="华文楷体" charset="0"/>
              <a:ea typeface="华文楷体" charset="0"/>
              <a:cs typeface="华文楷体" charset="0"/>
              <a:sym typeface="Arial" charset="0"/>
            </a:endParaRPr>
          </a:p>
        </p:txBody>
      </p:sp>
      <p:sp>
        <p:nvSpPr>
          <p:cNvPr id="26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buFontTx/>
              <a:buNone/>
              <a:defRPr/>
            </a:pPr>
            <a:r>
              <a:rPr lang="zh-CN" altLang="en-US" sz="40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课</a:t>
            </a:r>
            <a:r>
              <a:rPr lang="en-US" altLang="zh-CN" sz="40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  </a:t>
            </a:r>
            <a:r>
              <a:rPr lang="zh-CN" altLang="en-US" sz="40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文</a:t>
            </a:r>
            <a:r>
              <a:rPr lang="en-US" altLang="zh-CN" sz="36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   Text</a:t>
            </a:r>
            <a:endParaRPr lang="zh-CN" altLang="en-US" sz="4400" b="1" dirty="0">
              <a:solidFill>
                <a:srgbClr val="000000"/>
              </a:solidFill>
              <a:latin typeface="华文隶书"/>
              <a:ea typeface="华文隶书"/>
              <a:cs typeface="华文隶书"/>
            </a:endParaRPr>
          </a:p>
        </p:txBody>
      </p:sp>
      <p:pic>
        <p:nvPicPr>
          <p:cNvPr id="30" name="图片 2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72" y="936615"/>
            <a:ext cx="614964" cy="614964"/>
          </a:xfrm>
          <a:prstGeom prst="rect">
            <a:avLst/>
          </a:prstGeom>
        </p:spPr>
      </p:pic>
      <p:sp>
        <p:nvSpPr>
          <p:cNvPr id="35" name="AutoShape 12"/>
          <p:cNvSpPr>
            <a:spLocks noChangeArrowheads="1"/>
          </p:cNvSpPr>
          <p:nvPr/>
        </p:nvSpPr>
        <p:spPr bwMode="auto">
          <a:xfrm>
            <a:off x="6390145" y="1906042"/>
            <a:ext cx="2395427" cy="1030470"/>
          </a:xfrm>
          <a:prstGeom prst="cloudCallout">
            <a:avLst>
              <a:gd name="adj1" fmla="val -50938"/>
              <a:gd name="adj2" fmla="val 65413"/>
            </a:avLst>
          </a:prstGeom>
          <a:solidFill>
            <a:schemeClr val="accent6">
              <a:lumMod val="20000"/>
              <a:lumOff val="80000"/>
            </a:schemeClr>
          </a:solidFill>
          <a:ln w="9525" cmpd="sng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zh-CN" altLang="en-US" sz="2000" dirty="0" smtClean="0">
                <a:latin typeface="华文仿宋"/>
                <a:ea typeface="华文仿宋"/>
                <a:cs typeface="华文仿宋"/>
              </a:rPr>
              <a:t>谈语言学习</a:t>
            </a:r>
            <a:endParaRPr lang="zh-CN" altLang="en-US" sz="2000" dirty="0">
              <a:latin typeface="华文仿宋"/>
              <a:ea typeface="华文仿宋"/>
              <a:cs typeface="华文仿宋"/>
            </a:endParaRPr>
          </a:p>
        </p:txBody>
      </p:sp>
      <p:pic>
        <p:nvPicPr>
          <p:cNvPr id="22" name="图片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3410" y="2081370"/>
            <a:ext cx="545599" cy="545599"/>
          </a:xfrm>
          <a:prstGeom prst="rect">
            <a:avLst/>
          </a:prstGeom>
        </p:spPr>
      </p:pic>
      <p:pic>
        <p:nvPicPr>
          <p:cNvPr id="23" name="图片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611" y="4468608"/>
            <a:ext cx="506412" cy="50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AutoShape 13"/>
          <p:cNvSpPr>
            <a:spLocks noChangeArrowheads="1"/>
          </p:cNvSpPr>
          <p:nvPr/>
        </p:nvSpPr>
        <p:spPr bwMode="auto">
          <a:xfrm>
            <a:off x="852896" y="5272166"/>
            <a:ext cx="7762463" cy="1481081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ap="flat" cmpd="sng">
            <a:solidFill>
              <a:srgbClr val="0033CC"/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25" name="Rectangle 19"/>
          <p:cNvSpPr>
            <a:spLocks noChangeArrowheads="1"/>
          </p:cNvSpPr>
          <p:nvPr/>
        </p:nvSpPr>
        <p:spPr bwMode="auto">
          <a:xfrm>
            <a:off x="1633232" y="5679168"/>
            <a:ext cx="6811916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一年的学习时间太短了。我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/>
                <a:ea typeface="华文楷体"/>
                <a:cs typeface="华文楷体"/>
              </a:rPr>
              <a:t>虽然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已经弄听懂中国人说的一些话，</a:t>
            </a:r>
            <a:r>
              <a:rPr lang="zh-CN" altLang="en-US" sz="2400" dirty="0" smtClean="0">
                <a:solidFill>
                  <a:srgbClr val="3366FF"/>
                </a:solidFill>
                <a:latin typeface="华文楷体"/>
                <a:ea typeface="华文楷体"/>
                <a:cs typeface="华文楷体"/>
              </a:rPr>
              <a:t>可是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自己说汉语还说得不太流利，明年我还要来中国学习。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pic>
        <p:nvPicPr>
          <p:cNvPr id="20" name="图片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8608" y="5423140"/>
            <a:ext cx="614964" cy="614964"/>
          </a:xfrm>
          <a:prstGeom prst="rect">
            <a:avLst/>
          </a:prstGeom>
        </p:spPr>
      </p:pic>
      <p:pic>
        <p:nvPicPr>
          <p:cNvPr id="21" name="图片 2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1077" y="3108136"/>
            <a:ext cx="548008" cy="548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89798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build="allAtOnce" bldLvl="0" animBg="1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183306" y="814909"/>
            <a:ext cx="7960697" cy="854075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mpd="sng">
            <a:solidFill>
              <a:srgbClr val="0033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857047" y="1036753"/>
            <a:ext cx="6691312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林娜，老师和同学们都在等着我们呢，我们走吧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。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12300" name="AutoShape 12"/>
          <p:cNvSpPr>
            <a:spLocks noChangeArrowheads="1"/>
          </p:cNvSpPr>
          <p:nvPr/>
        </p:nvSpPr>
        <p:spPr bwMode="auto">
          <a:xfrm>
            <a:off x="163513" y="1741241"/>
            <a:ext cx="4720270" cy="890660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ap="flat" cmpd="sng">
            <a:solidFill>
              <a:srgbClr val="0033CC"/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301" name="AutoShape 13"/>
          <p:cNvSpPr>
            <a:spLocks noChangeArrowheads="1"/>
          </p:cNvSpPr>
          <p:nvPr/>
        </p:nvSpPr>
        <p:spPr bwMode="auto">
          <a:xfrm>
            <a:off x="877247" y="2723559"/>
            <a:ext cx="7227476" cy="1112993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ap="flat" cmpd="sng">
            <a:solidFill>
              <a:srgbClr val="0033CC"/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12306" name="Rectangle 18"/>
          <p:cNvSpPr>
            <a:spLocks noChangeArrowheads="1"/>
          </p:cNvSpPr>
          <p:nvPr/>
        </p:nvSpPr>
        <p:spPr bwMode="auto">
          <a:xfrm>
            <a:off x="881062" y="1905621"/>
            <a:ext cx="6963323" cy="5953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t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好</a:t>
            </a:r>
            <a:r>
              <a:rPr lang="zh-CN" altLang="zh-CN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，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明年再“中国化”吧。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12307" name="Rectangle 19"/>
          <p:cNvSpPr>
            <a:spLocks noChangeArrowheads="1"/>
          </p:cNvSpPr>
          <p:nvPr/>
        </p:nvSpPr>
        <p:spPr bwMode="auto">
          <a:xfrm>
            <a:off x="1603308" y="3061190"/>
            <a:ext cx="6030058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宋华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，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明天你陪我去参观“</a:t>
            </a:r>
            <a:r>
              <a:rPr lang="en-US" altLang="zh-CN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2002——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中国”展览，好吗？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26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buFontTx/>
              <a:buNone/>
              <a:defRPr/>
            </a:pPr>
            <a:r>
              <a:rPr lang="zh-CN" altLang="en-US" sz="40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课</a:t>
            </a:r>
            <a:r>
              <a:rPr lang="en-US" altLang="zh-CN" sz="40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  </a:t>
            </a:r>
            <a:r>
              <a:rPr lang="zh-CN" altLang="en-US" sz="40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文</a:t>
            </a:r>
            <a:r>
              <a:rPr lang="en-US" altLang="zh-CN" sz="3600" b="1" dirty="0">
                <a:solidFill>
                  <a:srgbClr val="000000"/>
                </a:solidFill>
                <a:latin typeface="华文隶书"/>
                <a:ea typeface="华文隶书"/>
                <a:cs typeface="华文隶书"/>
              </a:rPr>
              <a:t>   Text</a:t>
            </a:r>
            <a:endParaRPr lang="zh-CN" altLang="en-US" sz="4400" b="1" dirty="0">
              <a:solidFill>
                <a:srgbClr val="000000"/>
              </a:solidFill>
              <a:latin typeface="华文隶书"/>
              <a:ea typeface="华文隶书"/>
              <a:cs typeface="华文隶书"/>
            </a:endParaRPr>
          </a:p>
        </p:txBody>
      </p:sp>
      <p:sp>
        <p:nvSpPr>
          <p:cNvPr id="23" name="AutoShape 13"/>
          <p:cNvSpPr>
            <a:spLocks noChangeArrowheads="1"/>
          </p:cNvSpPr>
          <p:nvPr/>
        </p:nvSpPr>
        <p:spPr bwMode="auto">
          <a:xfrm>
            <a:off x="209492" y="3880670"/>
            <a:ext cx="3142381" cy="841889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ap="flat" cmpd="sng">
            <a:solidFill>
              <a:srgbClr val="0033CC"/>
            </a:solidFill>
            <a:bevel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24" name="Rectangle 19"/>
          <p:cNvSpPr>
            <a:spLocks noChangeArrowheads="1"/>
          </p:cNvSpPr>
          <p:nvPr/>
        </p:nvSpPr>
        <p:spPr bwMode="auto">
          <a:xfrm>
            <a:off x="864411" y="4068175"/>
            <a:ext cx="6443407" cy="48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buClr>
                <a:schemeClr val="tx1"/>
              </a:buClr>
              <a:defRPr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好，明天见！</a:t>
            </a:r>
            <a:endParaRPr lang="zh-CN" altLang="en-US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pic>
        <p:nvPicPr>
          <p:cNvPr id="30" name="图片 2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5485" y="2947793"/>
            <a:ext cx="614964" cy="614964"/>
          </a:xfrm>
          <a:prstGeom prst="rect">
            <a:avLst/>
          </a:prstGeom>
        </p:spPr>
      </p:pic>
      <p:pic>
        <p:nvPicPr>
          <p:cNvPr id="19" name="图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087" y="1967637"/>
            <a:ext cx="506412" cy="50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AutoShape 2"/>
          <p:cNvSpPr>
            <a:spLocks noChangeArrowheads="1"/>
          </p:cNvSpPr>
          <p:nvPr/>
        </p:nvSpPr>
        <p:spPr bwMode="auto">
          <a:xfrm>
            <a:off x="973371" y="4817792"/>
            <a:ext cx="3062684" cy="878113"/>
          </a:xfrm>
          <a:prstGeom prst="horizontalScroll">
            <a:avLst>
              <a:gd name="adj" fmla="val 8815"/>
            </a:avLst>
          </a:prstGeom>
          <a:solidFill>
            <a:schemeClr val="bg1"/>
          </a:solidFill>
          <a:ln w="9525" cap="flat" cmpd="sng">
            <a:solidFill>
              <a:srgbClr val="0033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zh-CN" alt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1728026" y="4983968"/>
            <a:ext cx="446212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Font typeface="Arial" charset="0"/>
              <a:defRPr kumimoji="1" sz="2400"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Font typeface="Arial" charset="0"/>
              <a:defRPr kumimoji="1" sz="2400"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Font typeface="Arial" charset="0"/>
              <a:defRPr kumimoji="1" sz="2400"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Font typeface="Arial" charset="0"/>
              <a:defRPr kumimoji="1" sz="2400"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pPr>
              <a:buClr>
                <a:schemeClr val="tx1"/>
              </a:buClr>
            </a:pPr>
            <a:r>
              <a:rPr kumimoji="0" lang="zh-CN" altLang="en-US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  <a:sym typeface="Arial" charset="0"/>
              </a:rPr>
              <a:t>不见不散！</a:t>
            </a:r>
            <a:endParaRPr kumimoji="0" lang="zh-CN" altLang="en-US" dirty="0">
              <a:solidFill>
                <a:srgbClr val="000000"/>
              </a:solidFill>
              <a:latin typeface="华文楷体" charset="0"/>
              <a:ea typeface="华文楷体" charset="0"/>
              <a:cs typeface="华文楷体" charset="0"/>
              <a:sym typeface="Arial" charset="0"/>
            </a:endParaRPr>
          </a:p>
        </p:txBody>
      </p:sp>
      <p:pic>
        <p:nvPicPr>
          <p:cNvPr id="27" name="图片 2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3282" y="981471"/>
            <a:ext cx="545599" cy="545599"/>
          </a:xfrm>
          <a:prstGeom prst="rect">
            <a:avLst/>
          </a:prstGeom>
        </p:spPr>
      </p:pic>
      <p:pic>
        <p:nvPicPr>
          <p:cNvPr id="29" name="图片 2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5610" y="4050906"/>
            <a:ext cx="548008" cy="548008"/>
          </a:xfrm>
          <a:prstGeom prst="rect">
            <a:avLst/>
          </a:prstGeom>
        </p:spPr>
      </p:pic>
      <p:pic>
        <p:nvPicPr>
          <p:cNvPr id="31" name="图片 3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8605" y="4867887"/>
            <a:ext cx="614964" cy="614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42969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圆角矩形 16"/>
          <p:cNvSpPr>
            <a:spLocks noChangeArrowheads="1"/>
          </p:cNvSpPr>
          <p:nvPr/>
        </p:nvSpPr>
        <p:spPr bwMode="auto">
          <a:xfrm>
            <a:off x="196850" y="684213"/>
            <a:ext cx="8764588" cy="60086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6FFFF"/>
              </a:gs>
              <a:gs pos="64999">
                <a:srgbClr val="EBFEFF"/>
              </a:gs>
              <a:gs pos="100000">
                <a:srgbClr val="E4FEFF"/>
              </a:gs>
            </a:gsLst>
            <a:lin ang="5400000" scaled="1"/>
          </a:gradFill>
          <a:ln w="9525">
            <a:solidFill>
              <a:srgbClr val="D5E8EA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4" name="圆角矩形 13"/>
          <p:cNvSpPr>
            <a:spLocks noChangeArrowheads="1"/>
          </p:cNvSpPr>
          <p:nvPr/>
        </p:nvSpPr>
        <p:spPr bwMode="auto">
          <a:xfrm>
            <a:off x="594280" y="2511892"/>
            <a:ext cx="6354504" cy="1332593"/>
          </a:xfrm>
          <a:prstGeom prst="roundRect">
            <a:avLst>
              <a:gd name="adj" fmla="val 16667"/>
            </a:avLst>
          </a:prstGeom>
          <a:solidFill>
            <a:srgbClr val="6699FF"/>
          </a:solidFill>
          <a:ln w="9525">
            <a:solidFill>
              <a:srgbClr val="8064A2"/>
            </a:solidFill>
            <a:round/>
            <a:headEnd/>
            <a:tailEnd/>
          </a:ln>
        </p:spPr>
        <p:txBody>
          <a:bodyPr anchor="ctr"/>
          <a:lstStyle/>
          <a:p>
            <a:pPr>
              <a:lnSpc>
                <a:spcPct val="150000"/>
              </a:lnSpc>
            </a:pPr>
            <a:endParaRPr lang="en-US" altLang="zh-TW" sz="2400" dirty="0" smtClean="0">
              <a:solidFill>
                <a:srgbClr val="000000"/>
              </a:solidFill>
              <a:latin typeface="华文仿宋" pitchFamily="2" charset="-122"/>
              <a:ea typeface="华文仿宋" pitchFamily="2" charset="-122"/>
              <a:sym typeface="华文楷体" pitchFamily="2" charset="-122"/>
            </a:endParaRPr>
          </a:p>
        </p:txBody>
      </p:sp>
      <p:sp>
        <p:nvSpPr>
          <p:cNvPr id="13" name="圆角矩形 12"/>
          <p:cNvSpPr>
            <a:spLocks noChangeArrowheads="1"/>
          </p:cNvSpPr>
          <p:nvPr/>
        </p:nvSpPr>
        <p:spPr bwMode="auto">
          <a:xfrm>
            <a:off x="609799" y="4481971"/>
            <a:ext cx="6280592" cy="1401527"/>
          </a:xfrm>
          <a:prstGeom prst="roundRect">
            <a:avLst>
              <a:gd name="adj" fmla="val 16667"/>
            </a:avLst>
          </a:prstGeom>
          <a:solidFill>
            <a:srgbClr val="6699FF"/>
          </a:solidFill>
          <a:ln w="9525">
            <a:solidFill>
              <a:srgbClr val="8064A2"/>
            </a:solidFill>
            <a:round/>
            <a:headEnd/>
            <a:tailEnd/>
          </a:ln>
        </p:spPr>
        <p:txBody>
          <a:bodyPr anchor="ctr"/>
          <a:lstStyle/>
          <a:p>
            <a:pPr>
              <a:lnSpc>
                <a:spcPct val="150000"/>
              </a:lnSpc>
            </a:pPr>
            <a:endParaRPr lang="en-US" altLang="zh-TW" sz="2400" dirty="0" smtClean="0">
              <a:solidFill>
                <a:srgbClr val="000000"/>
              </a:solidFill>
              <a:latin typeface="华文仿宋" pitchFamily="2" charset="-122"/>
              <a:ea typeface="华文仿宋" pitchFamily="2" charset="-122"/>
              <a:sym typeface="华文楷体" pitchFamily="2" charset="-122"/>
            </a:endParaRPr>
          </a:p>
        </p:txBody>
      </p:sp>
      <p:sp>
        <p:nvSpPr>
          <p:cNvPr id="29704" name="流程图: 可选过程 5"/>
          <p:cNvSpPr>
            <a:spLocks noChangeArrowheads="1"/>
          </p:cNvSpPr>
          <p:nvPr/>
        </p:nvSpPr>
        <p:spPr bwMode="auto">
          <a:xfrm>
            <a:off x="1112838" y="271463"/>
            <a:ext cx="6775450" cy="720725"/>
          </a:xfrm>
          <a:prstGeom prst="flowChartAlternateProcess">
            <a:avLst/>
          </a:prstGeom>
          <a:solidFill>
            <a:srgbClr val="F78126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CN" altLang="en-US" sz="36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语 言 点</a:t>
            </a:r>
            <a:r>
              <a:rPr lang="zh-CN" altLang="en-US" sz="3200" b="1">
                <a:latin typeface="微软雅黑" pitchFamily="34" charset="-122"/>
                <a:ea typeface="微软雅黑" pitchFamily="34" charset="-122"/>
                <a:sym typeface="Calibri" pitchFamily="34" charset="0"/>
              </a:rPr>
              <a:t>  </a:t>
            </a:r>
            <a:r>
              <a:rPr lang="zh-CN" altLang="en-US" sz="32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Key Points</a:t>
            </a:r>
          </a:p>
        </p:txBody>
      </p:sp>
      <p:sp>
        <p:nvSpPr>
          <p:cNvPr id="19" name="矩形 8"/>
          <p:cNvSpPr>
            <a:spLocks noChangeArrowheads="1"/>
          </p:cNvSpPr>
          <p:nvPr/>
        </p:nvSpPr>
        <p:spPr bwMode="auto">
          <a:xfrm>
            <a:off x="735889" y="1774256"/>
            <a:ext cx="7979285" cy="4101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SzPct val="100000"/>
            </a:pPr>
            <a:r>
              <a:rPr lang="en-US" altLang="zh-CN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(1</a:t>
            </a:r>
            <a:r>
              <a:rPr lang="en-US" altLang="zh-CN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)</a:t>
            </a:r>
            <a:r>
              <a:rPr lang="zh-TW" altLang="en-US" sz="2800" b="1" dirty="0">
                <a:latin typeface="华文楷体"/>
                <a:ea typeface="华文楷体"/>
                <a:cs typeface="华文楷体"/>
              </a:rPr>
              <a:t>时间</a:t>
            </a:r>
            <a:r>
              <a:rPr lang="en-US" altLang="zh-TW" sz="2800" b="1" dirty="0">
                <a:latin typeface="华文楷体"/>
                <a:ea typeface="华文楷体"/>
                <a:cs typeface="华文楷体"/>
              </a:rPr>
              <a:t>…+</a:t>
            </a:r>
            <a:r>
              <a:rPr lang="zh-TW" altLang="en-US" sz="2800" b="1" dirty="0">
                <a:latin typeface="华文楷体"/>
                <a:ea typeface="华文楷体"/>
                <a:cs typeface="华文楷体"/>
              </a:rPr>
              <a:t>才</a:t>
            </a:r>
            <a:r>
              <a:rPr lang="en-US" altLang="zh-TW" sz="2800" b="1" dirty="0">
                <a:latin typeface="华文楷体"/>
                <a:ea typeface="华文楷体"/>
                <a:cs typeface="华文楷体"/>
              </a:rPr>
              <a:t>……←→</a:t>
            </a:r>
            <a:r>
              <a:rPr lang="zh-TW" altLang="en-US" sz="2800" b="1" dirty="0">
                <a:latin typeface="华文楷体"/>
                <a:ea typeface="华文楷体"/>
                <a:cs typeface="华文楷体"/>
              </a:rPr>
              <a:t>就</a:t>
            </a:r>
            <a:endParaRPr lang="en-US" altLang="zh-CN" sz="800" b="1" dirty="0" smtClean="0">
              <a:solidFill>
                <a:srgbClr val="000000"/>
              </a:solidFill>
              <a:latin typeface="华文仿宋"/>
              <a:ea typeface="华文仿宋"/>
              <a:cs typeface="华文仿宋"/>
            </a:endParaRPr>
          </a:p>
          <a:p>
            <a:pPr>
              <a:lnSpc>
                <a:spcPct val="150000"/>
              </a:lnSpc>
              <a:buSzPct val="100000"/>
            </a:pPr>
            <a:endParaRPr lang="en-US" altLang="zh-CN" sz="700" b="1" dirty="0" smtClean="0">
              <a:solidFill>
                <a:srgbClr val="000000"/>
              </a:solidFill>
              <a:latin typeface="华文仿宋"/>
              <a:ea typeface="华文仿宋"/>
              <a:cs typeface="华文仿宋"/>
            </a:endParaRPr>
          </a:p>
          <a:p>
            <a:pPr>
              <a:lnSpc>
                <a:spcPct val="150000"/>
              </a:lnSpc>
              <a:buSzPct val="100000"/>
            </a:pPr>
            <a:r>
              <a:rPr lang="zh-CN" altLang="en-US" sz="2400" b="1" dirty="0">
                <a:solidFill>
                  <a:srgbClr val="000000"/>
                </a:solidFill>
                <a:latin typeface="华文仿宋"/>
                <a:ea typeface="华文仿宋"/>
                <a:cs typeface="华文仿宋"/>
              </a:rPr>
              <a:t>我得坐</a:t>
            </a:r>
            <a:r>
              <a:rPr lang="en-US" altLang="zh-CN" sz="2400" b="1" dirty="0">
                <a:solidFill>
                  <a:srgbClr val="000000"/>
                </a:solidFill>
                <a:latin typeface="华文仿宋"/>
                <a:ea typeface="华文仿宋"/>
                <a:cs typeface="华文仿宋"/>
              </a:rPr>
              <a:t>20</a:t>
            </a:r>
            <a:r>
              <a:rPr lang="zh-CN" altLang="en-US" sz="2400" b="1" dirty="0">
                <a:solidFill>
                  <a:srgbClr val="000000"/>
                </a:solidFill>
                <a:latin typeface="华文仿宋"/>
                <a:ea typeface="华文仿宋"/>
                <a:cs typeface="华文仿宋"/>
              </a:rPr>
              <a:t>多个小时飞机</a:t>
            </a:r>
            <a:r>
              <a:rPr lang="zh-CN" altLang="en-US" sz="2400" b="1" dirty="0">
                <a:solidFill>
                  <a:srgbClr val="FF0000"/>
                </a:solidFill>
                <a:latin typeface="华文仿宋"/>
                <a:ea typeface="华文仿宋"/>
                <a:cs typeface="华文仿宋"/>
              </a:rPr>
              <a:t>才</a:t>
            </a:r>
            <a:r>
              <a:rPr lang="zh-CN" altLang="en-US" sz="2400" b="1" dirty="0">
                <a:solidFill>
                  <a:srgbClr val="000000"/>
                </a:solidFill>
                <a:latin typeface="华文仿宋"/>
                <a:ea typeface="华文仿宋"/>
                <a:cs typeface="华文仿宋"/>
              </a:rPr>
              <a:t>能到美国的家。</a:t>
            </a:r>
          </a:p>
          <a:p>
            <a:pPr>
              <a:lnSpc>
                <a:spcPct val="150000"/>
              </a:lnSpc>
              <a:buSzPct val="100000"/>
            </a:pPr>
            <a:r>
              <a:rPr lang="zh-CN" altLang="en-US" sz="2400" b="1" dirty="0">
                <a:solidFill>
                  <a:srgbClr val="000000"/>
                </a:solidFill>
                <a:latin typeface="华文仿宋"/>
                <a:ea typeface="华文仿宋"/>
                <a:cs typeface="华文仿宋"/>
              </a:rPr>
              <a:t>我是到北京以后</a:t>
            </a:r>
            <a:r>
              <a:rPr lang="zh-CN" altLang="en-US" sz="2400" b="1" dirty="0">
                <a:solidFill>
                  <a:srgbClr val="FF0000"/>
                </a:solidFill>
                <a:latin typeface="华文仿宋"/>
                <a:ea typeface="华文仿宋"/>
                <a:cs typeface="华文仿宋"/>
              </a:rPr>
              <a:t>才</a:t>
            </a:r>
            <a:r>
              <a:rPr lang="zh-CN" altLang="en-US" sz="2400" b="1" dirty="0">
                <a:solidFill>
                  <a:srgbClr val="000000"/>
                </a:solidFill>
                <a:latin typeface="华文仿宋"/>
                <a:ea typeface="华文仿宋"/>
                <a:cs typeface="华文仿宋"/>
              </a:rPr>
              <a:t>开始中国化的。</a:t>
            </a:r>
          </a:p>
          <a:p>
            <a:pPr>
              <a:lnSpc>
                <a:spcPct val="150000"/>
              </a:lnSpc>
              <a:buSzPct val="100000"/>
            </a:pPr>
            <a:r>
              <a:rPr lang="en-US" altLang="zh-CN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(</a:t>
            </a:r>
            <a:r>
              <a:rPr lang="en-US" altLang="zh-CN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2</a:t>
            </a:r>
            <a:r>
              <a:rPr lang="en-US" altLang="zh-CN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)</a:t>
            </a:r>
            <a:r>
              <a:rPr lang="zh-TW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才</a:t>
            </a:r>
            <a:r>
              <a:rPr lang="en-US" altLang="zh-TW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…</a:t>
            </a:r>
            <a:r>
              <a:rPr lang="zh-TW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时间</a:t>
            </a:r>
            <a:r>
              <a:rPr lang="en-US" altLang="zh-TW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…←→</a:t>
            </a:r>
            <a:r>
              <a:rPr lang="zh-TW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已经</a:t>
            </a:r>
            <a:r>
              <a:rPr lang="en-US" altLang="zh-TW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……</a:t>
            </a:r>
            <a:r>
              <a:rPr lang="zh-TW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了</a:t>
            </a:r>
            <a:endParaRPr lang="en-US" altLang="zh-CN" sz="600" b="1" dirty="0" smtClean="0">
              <a:solidFill>
                <a:srgbClr val="000000"/>
              </a:solidFill>
              <a:latin typeface="华文仿宋"/>
              <a:ea typeface="华文仿宋"/>
              <a:cs typeface="华文仿宋"/>
            </a:endParaRPr>
          </a:p>
          <a:p>
            <a:pPr>
              <a:lnSpc>
                <a:spcPct val="150000"/>
              </a:lnSpc>
              <a:buSzPct val="100000"/>
            </a:pPr>
            <a:endParaRPr lang="en-US" altLang="zh-CN" sz="1050" b="1" dirty="0" smtClean="0">
              <a:solidFill>
                <a:srgbClr val="000000"/>
              </a:solidFill>
              <a:latin typeface="华文仿宋"/>
              <a:ea typeface="华文仿宋"/>
              <a:cs typeface="华文仿宋"/>
            </a:endParaRPr>
          </a:p>
          <a:p>
            <a:pPr>
              <a:lnSpc>
                <a:spcPct val="150000"/>
              </a:lnSpc>
              <a:buSzPct val="100000"/>
            </a:pPr>
            <a:r>
              <a:rPr lang="zh-CN" altLang="en-US" sz="2400" b="1" dirty="0" smtClean="0">
                <a:solidFill>
                  <a:srgbClr val="000000"/>
                </a:solidFill>
                <a:latin typeface="华文仿宋"/>
                <a:ea typeface="华文仿宋"/>
                <a:cs typeface="华文仿宋"/>
              </a:rPr>
              <a:t>你们</a:t>
            </a:r>
            <a:r>
              <a:rPr lang="zh-CN" altLang="en-US" sz="2400" b="1" dirty="0">
                <a:solidFill>
                  <a:srgbClr val="000000"/>
                </a:solidFill>
                <a:latin typeface="华文仿宋"/>
                <a:ea typeface="华文仿宋"/>
                <a:cs typeface="华文仿宋"/>
              </a:rPr>
              <a:t>在中国</a:t>
            </a:r>
            <a:r>
              <a:rPr lang="zh-CN" altLang="en-US" sz="2400" b="1" dirty="0">
                <a:solidFill>
                  <a:srgbClr val="FF0000"/>
                </a:solidFill>
                <a:latin typeface="华文仿宋"/>
                <a:ea typeface="华文仿宋"/>
                <a:cs typeface="华文仿宋"/>
              </a:rPr>
              <a:t>才</a:t>
            </a:r>
            <a:r>
              <a:rPr lang="zh-CN" altLang="en-US" sz="2400" b="1" dirty="0">
                <a:solidFill>
                  <a:srgbClr val="000000"/>
                </a:solidFill>
                <a:latin typeface="华文仿宋"/>
                <a:ea typeface="华文仿宋"/>
                <a:cs typeface="华文仿宋"/>
              </a:rPr>
              <a:t>学习了三个月。</a:t>
            </a:r>
          </a:p>
          <a:p>
            <a:pPr>
              <a:lnSpc>
                <a:spcPct val="150000"/>
              </a:lnSpc>
              <a:buSzPct val="100000"/>
            </a:pPr>
            <a:r>
              <a:rPr lang="zh-CN" altLang="en-US" sz="2400" b="1" dirty="0">
                <a:solidFill>
                  <a:srgbClr val="000000"/>
                </a:solidFill>
                <a:latin typeface="华文仿宋"/>
                <a:ea typeface="华文仿宋"/>
                <a:cs typeface="华文仿宋"/>
              </a:rPr>
              <a:t>他们</a:t>
            </a:r>
            <a:r>
              <a:rPr lang="zh-CN" altLang="en-US" sz="2400" b="1" dirty="0">
                <a:solidFill>
                  <a:srgbClr val="FF0000"/>
                </a:solidFill>
                <a:latin typeface="华文仿宋"/>
                <a:ea typeface="华文仿宋"/>
                <a:cs typeface="华文仿宋"/>
              </a:rPr>
              <a:t>才</a:t>
            </a:r>
            <a:r>
              <a:rPr lang="zh-CN" altLang="en-US" sz="2400" b="1" dirty="0">
                <a:solidFill>
                  <a:srgbClr val="000000"/>
                </a:solidFill>
                <a:latin typeface="华文仿宋"/>
                <a:ea typeface="华文仿宋"/>
                <a:cs typeface="华文仿宋"/>
              </a:rPr>
              <a:t>聊了五分钟。</a:t>
            </a:r>
            <a:endParaRPr lang="zh-CN" altLang="en-US" sz="2400" b="1" dirty="0">
              <a:solidFill>
                <a:srgbClr val="000000"/>
              </a:solidFill>
              <a:latin typeface="华文仿宋"/>
              <a:ea typeface="华文仿宋"/>
              <a:cs typeface="华文仿宋"/>
            </a:endParaRPr>
          </a:p>
        </p:txBody>
      </p:sp>
      <p:sp>
        <p:nvSpPr>
          <p:cNvPr id="9" name="TextBox 10"/>
          <p:cNvSpPr>
            <a:spLocks noChangeArrowheads="1"/>
          </p:cNvSpPr>
          <p:nvPr/>
        </p:nvSpPr>
        <p:spPr bwMode="auto">
          <a:xfrm>
            <a:off x="655638" y="1130300"/>
            <a:ext cx="5870482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US" sz="3200" b="1" dirty="0" smtClean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“</a:t>
            </a:r>
            <a:r>
              <a:rPr lang="zh-CN" altLang="en-US" sz="3200" b="1" dirty="0" smtClean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才</a:t>
            </a:r>
            <a:r>
              <a:rPr lang="zh-CN" altLang="en-US" sz="3200" b="1" dirty="0" smtClean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”</a:t>
            </a:r>
            <a:endParaRPr lang="zh-CN" altLang="en-US" sz="3200" b="1" dirty="0">
              <a:solidFill>
                <a:srgbClr val="FF3300"/>
              </a:solidFill>
              <a:latin typeface="华文楷体" pitchFamily="2" charset="-122"/>
              <a:ea typeface="华文楷体" pitchFamily="2" charset="-122"/>
              <a:sym typeface="Britannic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95476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圆角矩形 15"/>
          <p:cNvSpPr>
            <a:spLocks noChangeArrowheads="1"/>
          </p:cNvSpPr>
          <p:nvPr/>
        </p:nvSpPr>
        <p:spPr bwMode="auto">
          <a:xfrm>
            <a:off x="196850" y="684213"/>
            <a:ext cx="8764588" cy="60086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6FFFF"/>
              </a:gs>
              <a:gs pos="64999">
                <a:srgbClr val="EBFEFF"/>
              </a:gs>
              <a:gs pos="100000">
                <a:srgbClr val="E4FEFF"/>
              </a:gs>
            </a:gsLst>
            <a:lin ang="5400000" scaled="1"/>
          </a:gradFill>
          <a:ln w="9525">
            <a:solidFill>
              <a:srgbClr val="D5E8EA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41987" name="TextBox 10"/>
          <p:cNvSpPr>
            <a:spLocks noChangeArrowheads="1"/>
          </p:cNvSpPr>
          <p:nvPr/>
        </p:nvSpPr>
        <p:spPr bwMode="auto">
          <a:xfrm>
            <a:off x="655638" y="1130300"/>
            <a:ext cx="2462212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US" sz="3200" b="1" dirty="0" smtClean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补语</a:t>
            </a:r>
            <a:endParaRPr lang="zh-CN" altLang="en-US" sz="3200" b="1" dirty="0">
              <a:solidFill>
                <a:srgbClr val="FF3300"/>
              </a:solidFill>
              <a:latin typeface="华文楷体" pitchFamily="2" charset="-122"/>
              <a:ea typeface="华文楷体" pitchFamily="2" charset="-122"/>
              <a:sym typeface="Britannic Bold" pitchFamily="34" charset="0"/>
            </a:endParaRPr>
          </a:p>
        </p:txBody>
      </p:sp>
      <p:sp>
        <p:nvSpPr>
          <p:cNvPr id="41991" name="流程图: 可选过程 5"/>
          <p:cNvSpPr>
            <a:spLocks noChangeArrowheads="1"/>
          </p:cNvSpPr>
          <p:nvPr/>
        </p:nvSpPr>
        <p:spPr bwMode="auto">
          <a:xfrm>
            <a:off x="1112838" y="271463"/>
            <a:ext cx="6775450" cy="720725"/>
          </a:xfrm>
          <a:prstGeom prst="flowChartAlternateProcess">
            <a:avLst/>
          </a:prstGeom>
          <a:solidFill>
            <a:srgbClr val="F78126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CN" altLang="en-US" sz="36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语 言 点</a:t>
            </a:r>
            <a:r>
              <a:rPr lang="zh-CN" altLang="en-US" sz="3200" b="1">
                <a:latin typeface="微软雅黑" pitchFamily="34" charset="-122"/>
                <a:ea typeface="微软雅黑" pitchFamily="34" charset="-122"/>
                <a:sym typeface="Calibri" pitchFamily="34" charset="0"/>
              </a:rPr>
              <a:t>  </a:t>
            </a:r>
            <a:r>
              <a:rPr lang="zh-CN" altLang="en-US" sz="32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Key Points</a:t>
            </a:r>
          </a:p>
        </p:txBody>
      </p:sp>
      <p:sp>
        <p:nvSpPr>
          <p:cNvPr id="18" name="矩形 8"/>
          <p:cNvSpPr>
            <a:spLocks noChangeArrowheads="1"/>
          </p:cNvSpPr>
          <p:nvPr/>
        </p:nvSpPr>
        <p:spPr bwMode="auto">
          <a:xfrm>
            <a:off x="735889" y="1774256"/>
            <a:ext cx="7979285" cy="702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SzPct val="100000"/>
            </a:pPr>
            <a:r>
              <a:rPr lang="en-US" altLang="zh-CN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(1</a:t>
            </a:r>
            <a:r>
              <a:rPr lang="en-US" altLang="zh-CN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)</a:t>
            </a:r>
            <a:r>
              <a:rPr lang="zh-TW" altLang="en-US" sz="2800" b="1" dirty="0" smtClean="0">
                <a:latin typeface="华文楷体"/>
                <a:ea typeface="华文楷体"/>
                <a:cs typeface="华文楷体"/>
              </a:rPr>
              <a:t>情态补语</a:t>
            </a:r>
            <a:r>
              <a:rPr lang="zh-TW" altLang="en-US" sz="2800" b="1" dirty="0" smtClean="0">
                <a:latin typeface="华文楷体"/>
                <a:ea typeface="华文楷体"/>
                <a:cs typeface="华文楷体"/>
              </a:rPr>
              <a:t>（</a:t>
            </a:r>
            <a:r>
              <a:rPr lang="en-US" altLang="zh-TW" sz="2800" b="1" dirty="0" smtClean="0">
                <a:latin typeface="华文楷体"/>
                <a:ea typeface="华文楷体"/>
                <a:cs typeface="华文楷体"/>
              </a:rPr>
              <a:t>The </a:t>
            </a:r>
            <a:r>
              <a:rPr lang="en-US" altLang="zh-TW" sz="2800" b="1" dirty="0">
                <a:latin typeface="华文楷体"/>
                <a:ea typeface="华文楷体"/>
                <a:cs typeface="华文楷体"/>
              </a:rPr>
              <a:t>complement of state</a:t>
            </a:r>
            <a:r>
              <a:rPr lang="zh-TW" altLang="en-US" sz="2800" b="1" dirty="0">
                <a:latin typeface="华文楷体"/>
                <a:ea typeface="华文楷体"/>
                <a:cs typeface="华文楷体"/>
              </a:rPr>
              <a:t>）</a:t>
            </a:r>
            <a:endParaRPr lang="en-US" altLang="zh-CN" sz="800" b="1" dirty="0" smtClean="0">
              <a:solidFill>
                <a:srgbClr val="000000"/>
              </a:solidFill>
              <a:latin typeface="华文仿宋"/>
              <a:ea typeface="华文仿宋"/>
              <a:cs typeface="华文仿宋"/>
            </a:endParaRPr>
          </a:p>
        </p:txBody>
      </p:sp>
      <p:sp>
        <p:nvSpPr>
          <p:cNvPr id="19" name="圆角矩形 12"/>
          <p:cNvSpPr>
            <a:spLocks noChangeArrowheads="1"/>
          </p:cNvSpPr>
          <p:nvPr/>
        </p:nvSpPr>
        <p:spPr bwMode="auto">
          <a:xfrm>
            <a:off x="1627188" y="2682872"/>
            <a:ext cx="5037137" cy="118610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2ED"/>
              </a:gs>
              <a:gs pos="65001">
                <a:srgbClr val="FFDDCF"/>
              </a:gs>
              <a:gs pos="100000">
                <a:srgbClr val="FFD1BB"/>
              </a:gs>
            </a:gsLst>
            <a:lin ang="5400000" scaled="1"/>
          </a:gradFill>
          <a:ln w="9525">
            <a:solidFill>
              <a:srgbClr val="F7964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SzPct val="100000"/>
              <a:buFont typeface="Wingdings" pitchFamily="2" charset="2"/>
              <a:buChar char="v"/>
            </a:pPr>
            <a:endParaRPr lang="zh-CN" altLang="en-US" sz="3200">
              <a:solidFill>
                <a:srgbClr val="0C0C0C"/>
              </a:solidFill>
              <a:latin typeface="Calibri" pitchFamily="34" charset="0"/>
            </a:endParaRPr>
          </a:p>
        </p:txBody>
      </p:sp>
      <p:sp>
        <p:nvSpPr>
          <p:cNvPr id="20" name="Text Box 6"/>
          <p:cNvSpPr txBox="1">
            <a:spLocks noChangeArrowheads="1"/>
          </p:cNvSpPr>
          <p:nvPr/>
        </p:nvSpPr>
        <p:spPr bwMode="auto">
          <a:xfrm>
            <a:off x="1711325" y="2757488"/>
            <a:ext cx="513873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altLang="zh-CN" sz="2800" b="1" dirty="0">
                <a:latin typeface="华文楷体" pitchFamily="2" charset="-122"/>
                <a:ea typeface="华文楷体" pitchFamily="2" charset="-122"/>
              </a:rPr>
              <a:t>S+V</a:t>
            </a:r>
            <a:r>
              <a:rPr lang="zh-CN" altLang="hr-HR" sz="2800" b="1" dirty="0">
                <a:latin typeface="华文楷体" pitchFamily="2" charset="-122"/>
                <a:ea typeface="华文楷体" pitchFamily="2" charset="-122"/>
              </a:rPr>
              <a:t>得</a:t>
            </a:r>
            <a:r>
              <a:rPr lang="hr-HR" altLang="zh-CN" sz="2800" b="1" dirty="0">
                <a:latin typeface="华文楷体" pitchFamily="2" charset="-122"/>
                <a:ea typeface="华文楷体" pitchFamily="2" charset="-122"/>
              </a:rPr>
              <a:t>Adv.+Adj. </a:t>
            </a:r>
          </a:p>
          <a:p>
            <a:r>
              <a:rPr lang="hr-HR" altLang="zh-CN" sz="2800" b="1" dirty="0">
                <a:latin typeface="华文楷体" pitchFamily="2" charset="-122"/>
                <a:ea typeface="华文楷体" pitchFamily="2" charset="-122"/>
              </a:rPr>
              <a:t>S+ (V)O V</a:t>
            </a:r>
            <a:r>
              <a:rPr lang="zh-CN" altLang="hr-HR" sz="2800" b="1" dirty="0">
                <a:latin typeface="华文楷体" pitchFamily="2" charset="-122"/>
                <a:ea typeface="华文楷体" pitchFamily="2" charset="-122"/>
              </a:rPr>
              <a:t>得</a:t>
            </a:r>
            <a:r>
              <a:rPr lang="hr-HR" altLang="zh-CN" sz="2800" b="1" dirty="0">
                <a:latin typeface="华文楷体" pitchFamily="2" charset="-122"/>
                <a:ea typeface="华文楷体" pitchFamily="2" charset="-122"/>
              </a:rPr>
              <a:t>Adv.+Adj.</a:t>
            </a:r>
            <a:endParaRPr lang="hr-HR" altLang="zh-CN" sz="2800" b="1" dirty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22" name="圆角矩形 12"/>
          <p:cNvSpPr>
            <a:spLocks noChangeArrowheads="1"/>
          </p:cNvSpPr>
          <p:nvPr/>
        </p:nvSpPr>
        <p:spPr bwMode="auto">
          <a:xfrm>
            <a:off x="1257185" y="4216279"/>
            <a:ext cx="5852160" cy="1932920"/>
          </a:xfrm>
          <a:prstGeom prst="roundRect">
            <a:avLst>
              <a:gd name="adj" fmla="val 16667"/>
            </a:avLst>
          </a:prstGeom>
          <a:solidFill>
            <a:srgbClr val="6699FF"/>
          </a:solidFill>
          <a:ln w="9525">
            <a:solidFill>
              <a:srgbClr val="8064A2"/>
            </a:solidFill>
            <a:round/>
            <a:headEnd/>
            <a:tailEnd/>
          </a:ln>
        </p:spPr>
        <p:txBody>
          <a:bodyPr anchor="ctr"/>
          <a:lstStyle/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上海发展得很快。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年轻人英语说得很流利。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那个农民种蔬菜种得多极了。</a:t>
            </a:r>
            <a:endParaRPr lang="zh-CN" altLang="en-US" sz="2400" b="1" dirty="0">
              <a:latin typeface="华文仿宋" pitchFamily="2" charset="-122"/>
              <a:ea typeface="华文仿宋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171184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圆角矩形 15"/>
          <p:cNvSpPr>
            <a:spLocks noChangeArrowheads="1"/>
          </p:cNvSpPr>
          <p:nvPr/>
        </p:nvSpPr>
        <p:spPr bwMode="auto">
          <a:xfrm>
            <a:off x="196850" y="684213"/>
            <a:ext cx="8764588" cy="60086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6FFFF"/>
              </a:gs>
              <a:gs pos="64999">
                <a:srgbClr val="EBFEFF"/>
              </a:gs>
              <a:gs pos="100000">
                <a:srgbClr val="E4FEFF"/>
              </a:gs>
            </a:gsLst>
            <a:lin ang="5400000" scaled="1"/>
          </a:gradFill>
          <a:ln w="9525">
            <a:solidFill>
              <a:srgbClr val="D5E8EA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41987" name="TextBox 10"/>
          <p:cNvSpPr>
            <a:spLocks noChangeArrowheads="1"/>
          </p:cNvSpPr>
          <p:nvPr/>
        </p:nvSpPr>
        <p:spPr bwMode="auto">
          <a:xfrm>
            <a:off x="655638" y="1130300"/>
            <a:ext cx="2462212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US" sz="3200" b="1" dirty="0" smtClean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补语</a:t>
            </a:r>
            <a:endParaRPr lang="zh-CN" altLang="en-US" sz="3200" b="1" dirty="0">
              <a:solidFill>
                <a:srgbClr val="FF3300"/>
              </a:solidFill>
              <a:latin typeface="华文楷体" pitchFamily="2" charset="-122"/>
              <a:ea typeface="华文楷体" pitchFamily="2" charset="-122"/>
              <a:sym typeface="Britannic Bold" pitchFamily="34" charset="0"/>
            </a:endParaRPr>
          </a:p>
        </p:txBody>
      </p:sp>
      <p:sp>
        <p:nvSpPr>
          <p:cNvPr id="41991" name="流程图: 可选过程 5"/>
          <p:cNvSpPr>
            <a:spLocks noChangeArrowheads="1"/>
          </p:cNvSpPr>
          <p:nvPr/>
        </p:nvSpPr>
        <p:spPr bwMode="auto">
          <a:xfrm>
            <a:off x="1112838" y="271463"/>
            <a:ext cx="6775450" cy="720725"/>
          </a:xfrm>
          <a:prstGeom prst="flowChartAlternateProcess">
            <a:avLst/>
          </a:prstGeom>
          <a:solidFill>
            <a:srgbClr val="F78126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CN" altLang="en-US" sz="36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语 言 点</a:t>
            </a:r>
            <a:r>
              <a:rPr lang="zh-CN" altLang="en-US" sz="3200" b="1">
                <a:latin typeface="微软雅黑" pitchFamily="34" charset="-122"/>
                <a:ea typeface="微软雅黑" pitchFamily="34" charset="-122"/>
                <a:sym typeface="Calibri" pitchFamily="34" charset="0"/>
              </a:rPr>
              <a:t>  </a:t>
            </a:r>
            <a:r>
              <a:rPr lang="zh-CN" altLang="en-US" sz="32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Key Points</a:t>
            </a:r>
          </a:p>
        </p:txBody>
      </p:sp>
      <p:sp>
        <p:nvSpPr>
          <p:cNvPr id="18" name="矩形 8"/>
          <p:cNvSpPr>
            <a:spLocks noChangeArrowheads="1"/>
          </p:cNvSpPr>
          <p:nvPr/>
        </p:nvSpPr>
        <p:spPr bwMode="auto">
          <a:xfrm>
            <a:off x="735889" y="1774256"/>
            <a:ext cx="7979285" cy="702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SzPct val="100000"/>
            </a:pPr>
            <a:r>
              <a:rPr lang="en-US" altLang="zh-CN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⑵</a:t>
            </a:r>
            <a:r>
              <a:rPr lang="zh-CN" altLang="en-US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趋向补语（</a:t>
            </a:r>
            <a:r>
              <a:rPr lang="en-US" altLang="zh-CN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The directional complement</a:t>
            </a:r>
            <a:r>
              <a:rPr lang="zh-CN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）</a:t>
            </a:r>
            <a:endParaRPr lang="en-US" altLang="zh-CN" sz="800" b="1" dirty="0" smtClean="0">
              <a:solidFill>
                <a:srgbClr val="000000"/>
              </a:solidFill>
              <a:latin typeface="华文仿宋"/>
              <a:ea typeface="华文仿宋"/>
              <a:cs typeface="华文仿宋"/>
            </a:endParaRPr>
          </a:p>
        </p:txBody>
      </p:sp>
      <p:sp>
        <p:nvSpPr>
          <p:cNvPr id="19" name="圆角矩形 12"/>
          <p:cNvSpPr>
            <a:spLocks noChangeArrowheads="1"/>
          </p:cNvSpPr>
          <p:nvPr/>
        </p:nvSpPr>
        <p:spPr bwMode="auto">
          <a:xfrm>
            <a:off x="916528" y="2682872"/>
            <a:ext cx="6952517" cy="118610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2ED"/>
              </a:gs>
              <a:gs pos="65001">
                <a:srgbClr val="FFDDCF"/>
              </a:gs>
              <a:gs pos="100000">
                <a:srgbClr val="FFD1BB"/>
              </a:gs>
            </a:gsLst>
            <a:lin ang="5400000" scaled="1"/>
          </a:gradFill>
          <a:ln w="9525">
            <a:solidFill>
              <a:srgbClr val="F79646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SzPct val="100000"/>
              <a:buFont typeface="Wingdings" pitchFamily="2" charset="2"/>
              <a:buChar char="v"/>
            </a:pPr>
            <a:endParaRPr lang="zh-CN" altLang="en-US" sz="3200">
              <a:solidFill>
                <a:srgbClr val="0C0C0C"/>
              </a:solidFill>
              <a:latin typeface="Calibri" pitchFamily="34" charset="0"/>
            </a:endParaRPr>
          </a:p>
        </p:txBody>
      </p:sp>
      <p:sp>
        <p:nvSpPr>
          <p:cNvPr id="20" name="Text Box 6"/>
          <p:cNvSpPr txBox="1">
            <a:spLocks noChangeArrowheads="1"/>
          </p:cNvSpPr>
          <p:nvPr/>
        </p:nvSpPr>
        <p:spPr bwMode="auto">
          <a:xfrm>
            <a:off x="1017381" y="2783676"/>
            <a:ext cx="6602891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S+V+</a:t>
            </a:r>
            <a:r>
              <a:rPr lang="zh-TW" altLang="en-US" sz="2800" b="1" dirty="0">
                <a:latin typeface="华文楷体" pitchFamily="2" charset="-122"/>
                <a:ea typeface="华文楷体" pitchFamily="2" charset="-122"/>
              </a:rPr>
              <a:t>（上</a:t>
            </a:r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/</a:t>
            </a:r>
            <a:r>
              <a:rPr lang="zh-TW" altLang="en-US" sz="2800" b="1" dirty="0">
                <a:latin typeface="华文楷体" pitchFamily="2" charset="-122"/>
                <a:ea typeface="华文楷体" pitchFamily="2" charset="-122"/>
              </a:rPr>
              <a:t>下</a:t>
            </a:r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/</a:t>
            </a:r>
            <a:r>
              <a:rPr lang="zh-TW" altLang="en-US" sz="2800" b="1" dirty="0">
                <a:latin typeface="华文楷体" pitchFamily="2" charset="-122"/>
                <a:ea typeface="华文楷体" pitchFamily="2" charset="-122"/>
              </a:rPr>
              <a:t>进</a:t>
            </a:r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/</a:t>
            </a:r>
            <a:r>
              <a:rPr lang="zh-TW" altLang="en-US" sz="2800" b="1" dirty="0">
                <a:latin typeface="华文楷体" pitchFamily="2" charset="-122"/>
                <a:ea typeface="华文楷体" pitchFamily="2" charset="-122"/>
              </a:rPr>
              <a:t>出</a:t>
            </a:r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/</a:t>
            </a:r>
            <a:r>
              <a:rPr lang="zh-TW" altLang="en-US" sz="2800" b="1" dirty="0">
                <a:latin typeface="华文楷体" pitchFamily="2" charset="-122"/>
                <a:ea typeface="华文楷体" pitchFamily="2" charset="-122"/>
              </a:rPr>
              <a:t>回</a:t>
            </a:r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/</a:t>
            </a:r>
            <a:r>
              <a:rPr lang="zh-TW" altLang="en-US" sz="2800" b="1" dirty="0">
                <a:latin typeface="华文楷体" pitchFamily="2" charset="-122"/>
                <a:ea typeface="华文楷体" pitchFamily="2" charset="-122"/>
              </a:rPr>
              <a:t>过</a:t>
            </a:r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/</a:t>
            </a:r>
            <a:r>
              <a:rPr lang="zh-TW" altLang="en-US" sz="2800" b="1" dirty="0">
                <a:latin typeface="华文楷体" pitchFamily="2" charset="-122"/>
                <a:ea typeface="华文楷体" pitchFamily="2" charset="-122"/>
              </a:rPr>
              <a:t>起）</a:t>
            </a:r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+</a:t>
            </a:r>
            <a:r>
              <a:rPr lang="zh-TW" altLang="en-US" sz="2800" b="1" dirty="0">
                <a:latin typeface="华文楷体" pitchFamily="2" charset="-122"/>
                <a:ea typeface="华文楷体" pitchFamily="2" charset="-122"/>
              </a:rPr>
              <a:t>来</a:t>
            </a:r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/</a:t>
            </a:r>
            <a:r>
              <a:rPr lang="zh-TW" altLang="en-US" sz="2800" b="1" dirty="0">
                <a:latin typeface="华文楷体" pitchFamily="2" charset="-122"/>
                <a:ea typeface="华文楷体" pitchFamily="2" charset="-122"/>
              </a:rPr>
              <a:t>去</a:t>
            </a:r>
          </a:p>
          <a:p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S+ V+</a:t>
            </a:r>
            <a:r>
              <a:rPr lang="zh-TW" altLang="en-US" sz="2800" b="1" dirty="0">
                <a:latin typeface="华文楷体" pitchFamily="2" charset="-122"/>
                <a:ea typeface="华文楷体" pitchFamily="2" charset="-122"/>
              </a:rPr>
              <a:t>上</a:t>
            </a:r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/</a:t>
            </a:r>
            <a:r>
              <a:rPr lang="zh-TW" altLang="en-US" sz="2800" b="1" dirty="0">
                <a:latin typeface="华文楷体" pitchFamily="2" charset="-122"/>
                <a:ea typeface="华文楷体" pitchFamily="2" charset="-122"/>
              </a:rPr>
              <a:t>下</a:t>
            </a:r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/</a:t>
            </a:r>
            <a:r>
              <a:rPr lang="zh-TW" altLang="en-US" sz="2800" b="1" dirty="0">
                <a:latin typeface="华文楷体" pitchFamily="2" charset="-122"/>
                <a:ea typeface="华文楷体" pitchFamily="2" charset="-122"/>
              </a:rPr>
              <a:t>进</a:t>
            </a:r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/</a:t>
            </a:r>
            <a:r>
              <a:rPr lang="zh-TW" altLang="en-US" sz="2800" b="1" dirty="0">
                <a:latin typeface="华文楷体" pitchFamily="2" charset="-122"/>
                <a:ea typeface="华文楷体" pitchFamily="2" charset="-122"/>
              </a:rPr>
              <a:t>出</a:t>
            </a:r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/</a:t>
            </a:r>
            <a:r>
              <a:rPr lang="zh-TW" altLang="en-US" sz="2800" b="1" dirty="0">
                <a:latin typeface="华文楷体" pitchFamily="2" charset="-122"/>
                <a:ea typeface="华文楷体" pitchFamily="2" charset="-122"/>
              </a:rPr>
              <a:t>回</a:t>
            </a:r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/</a:t>
            </a:r>
            <a:r>
              <a:rPr lang="zh-TW" altLang="en-US" sz="2800" b="1" dirty="0">
                <a:latin typeface="华文楷体" pitchFamily="2" charset="-122"/>
                <a:ea typeface="华文楷体" pitchFamily="2" charset="-122"/>
              </a:rPr>
              <a:t>过</a:t>
            </a:r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/</a:t>
            </a:r>
            <a:r>
              <a:rPr lang="zh-TW" altLang="en-US" sz="2800" b="1" dirty="0">
                <a:latin typeface="华文楷体" pitchFamily="2" charset="-122"/>
                <a:ea typeface="华文楷体" pitchFamily="2" charset="-122"/>
              </a:rPr>
              <a:t>起</a:t>
            </a:r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+O+</a:t>
            </a:r>
            <a:r>
              <a:rPr lang="zh-TW" altLang="en-US" sz="2800" b="1" dirty="0">
                <a:latin typeface="华文楷体" pitchFamily="2" charset="-122"/>
                <a:ea typeface="华文楷体" pitchFamily="2" charset="-122"/>
              </a:rPr>
              <a:t>来</a:t>
            </a:r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/</a:t>
            </a:r>
            <a:r>
              <a:rPr lang="zh-TW" altLang="en-US" sz="2800" b="1" dirty="0">
                <a:latin typeface="华文楷体" pitchFamily="2" charset="-122"/>
                <a:ea typeface="华文楷体" pitchFamily="2" charset="-122"/>
              </a:rPr>
              <a:t>去</a:t>
            </a:r>
          </a:p>
        </p:txBody>
      </p:sp>
      <p:sp>
        <p:nvSpPr>
          <p:cNvPr id="22" name="圆角矩形 12"/>
          <p:cNvSpPr>
            <a:spLocks noChangeArrowheads="1"/>
          </p:cNvSpPr>
          <p:nvPr/>
        </p:nvSpPr>
        <p:spPr bwMode="auto">
          <a:xfrm>
            <a:off x="1257185" y="4216279"/>
            <a:ext cx="5852160" cy="1932920"/>
          </a:xfrm>
          <a:prstGeom prst="roundRect">
            <a:avLst>
              <a:gd name="adj" fmla="val 16667"/>
            </a:avLst>
          </a:prstGeom>
          <a:solidFill>
            <a:srgbClr val="6699FF"/>
          </a:solidFill>
          <a:ln w="9525">
            <a:solidFill>
              <a:srgbClr val="8064A2"/>
            </a:solidFill>
            <a:round/>
            <a:headEnd/>
            <a:tailEnd/>
          </a:ln>
        </p:spPr>
        <p:txBody>
          <a:bodyPr anchor="ctr"/>
          <a:lstStyle/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照片带来了吗？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他们从山顶走下去了。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我从派出所取回护照来了。</a:t>
            </a:r>
          </a:p>
        </p:txBody>
      </p:sp>
    </p:spTree>
    <p:extLst>
      <p:ext uri="{BB962C8B-B14F-4D97-AF65-F5344CB8AC3E}">
        <p14:creationId xmlns:p14="http://schemas.microsoft.com/office/powerpoint/2010/main" val="25469081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圆角矩形 15"/>
          <p:cNvSpPr>
            <a:spLocks noChangeArrowheads="1"/>
          </p:cNvSpPr>
          <p:nvPr/>
        </p:nvSpPr>
        <p:spPr bwMode="auto">
          <a:xfrm>
            <a:off x="196850" y="684213"/>
            <a:ext cx="8764588" cy="60086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6FFFF"/>
              </a:gs>
              <a:gs pos="64999">
                <a:srgbClr val="EBFEFF"/>
              </a:gs>
              <a:gs pos="100000">
                <a:srgbClr val="E4FEFF"/>
              </a:gs>
            </a:gsLst>
            <a:lin ang="5400000" scaled="1"/>
          </a:gradFill>
          <a:ln w="9525">
            <a:solidFill>
              <a:srgbClr val="D5E8EA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41987" name="TextBox 10"/>
          <p:cNvSpPr>
            <a:spLocks noChangeArrowheads="1"/>
          </p:cNvSpPr>
          <p:nvPr/>
        </p:nvSpPr>
        <p:spPr bwMode="auto">
          <a:xfrm>
            <a:off x="655638" y="1130300"/>
            <a:ext cx="2462212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US" sz="3200" b="1" dirty="0" smtClean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补语</a:t>
            </a:r>
            <a:endParaRPr lang="zh-CN" altLang="en-US" sz="3200" b="1" dirty="0">
              <a:solidFill>
                <a:srgbClr val="FF3300"/>
              </a:solidFill>
              <a:latin typeface="华文楷体" pitchFamily="2" charset="-122"/>
              <a:ea typeface="华文楷体" pitchFamily="2" charset="-122"/>
              <a:sym typeface="Britannic Bold" pitchFamily="34" charset="0"/>
            </a:endParaRPr>
          </a:p>
        </p:txBody>
      </p:sp>
      <p:sp>
        <p:nvSpPr>
          <p:cNvPr id="41991" name="流程图: 可选过程 5"/>
          <p:cNvSpPr>
            <a:spLocks noChangeArrowheads="1"/>
          </p:cNvSpPr>
          <p:nvPr/>
        </p:nvSpPr>
        <p:spPr bwMode="auto">
          <a:xfrm>
            <a:off x="1112838" y="271463"/>
            <a:ext cx="6775450" cy="720725"/>
          </a:xfrm>
          <a:prstGeom prst="flowChartAlternateProcess">
            <a:avLst/>
          </a:prstGeom>
          <a:solidFill>
            <a:srgbClr val="F78126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CN" altLang="en-US" sz="36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语 言 点</a:t>
            </a:r>
            <a:r>
              <a:rPr lang="zh-CN" altLang="en-US" sz="3200" b="1">
                <a:latin typeface="微软雅黑" pitchFamily="34" charset="-122"/>
                <a:ea typeface="微软雅黑" pitchFamily="34" charset="-122"/>
                <a:sym typeface="Calibri" pitchFamily="34" charset="0"/>
              </a:rPr>
              <a:t>  </a:t>
            </a:r>
            <a:r>
              <a:rPr lang="zh-CN" altLang="en-US" sz="32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Key Points</a:t>
            </a:r>
          </a:p>
        </p:txBody>
      </p:sp>
      <p:sp>
        <p:nvSpPr>
          <p:cNvPr id="18" name="矩形 8"/>
          <p:cNvSpPr>
            <a:spLocks noChangeArrowheads="1"/>
          </p:cNvSpPr>
          <p:nvPr/>
        </p:nvSpPr>
        <p:spPr bwMode="auto">
          <a:xfrm>
            <a:off x="735889" y="1774256"/>
            <a:ext cx="7979285" cy="702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SzPct val="100000"/>
            </a:pPr>
            <a:r>
              <a:rPr lang="en-US" altLang="zh-TW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⑶</a:t>
            </a:r>
            <a:r>
              <a:rPr lang="zh-TW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结果补语（</a:t>
            </a:r>
            <a:r>
              <a:rPr lang="en-US" altLang="zh-TW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The </a:t>
            </a:r>
            <a:r>
              <a:rPr lang="en-US" altLang="zh-TW" sz="2800" b="1" dirty="0" err="1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resultative</a:t>
            </a:r>
            <a:r>
              <a:rPr lang="en-US" altLang="zh-TW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 complement</a:t>
            </a:r>
            <a:r>
              <a:rPr lang="zh-TW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）</a:t>
            </a:r>
            <a:endParaRPr lang="en-US" altLang="zh-CN" sz="800" b="1" dirty="0" smtClean="0">
              <a:solidFill>
                <a:srgbClr val="000000"/>
              </a:solidFill>
              <a:latin typeface="华文仿宋"/>
              <a:ea typeface="华文仿宋"/>
              <a:cs typeface="华文仿宋"/>
            </a:endParaRPr>
          </a:p>
        </p:txBody>
      </p:sp>
      <p:sp>
        <p:nvSpPr>
          <p:cNvPr id="19" name="圆角矩形 12"/>
          <p:cNvSpPr>
            <a:spLocks noChangeArrowheads="1"/>
          </p:cNvSpPr>
          <p:nvPr/>
        </p:nvSpPr>
        <p:spPr bwMode="auto">
          <a:xfrm>
            <a:off x="916528" y="2682872"/>
            <a:ext cx="6952517" cy="118610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2ED"/>
              </a:gs>
              <a:gs pos="65001">
                <a:srgbClr val="FFDDCF"/>
              </a:gs>
              <a:gs pos="100000">
                <a:srgbClr val="FFD1BB"/>
              </a:gs>
            </a:gsLst>
            <a:lin ang="5400000" scaled="1"/>
          </a:gradFill>
          <a:ln w="9525">
            <a:solidFill>
              <a:srgbClr val="F79646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SzPct val="100000"/>
              <a:buFont typeface="Wingdings" pitchFamily="2" charset="2"/>
              <a:buChar char="v"/>
            </a:pPr>
            <a:endParaRPr lang="zh-CN" altLang="en-US" sz="3200">
              <a:solidFill>
                <a:srgbClr val="0C0C0C"/>
              </a:solidFill>
              <a:latin typeface="Calibri" pitchFamily="34" charset="0"/>
            </a:endParaRPr>
          </a:p>
        </p:txBody>
      </p:sp>
      <p:sp>
        <p:nvSpPr>
          <p:cNvPr id="20" name="Text Box 6"/>
          <p:cNvSpPr txBox="1">
            <a:spLocks noChangeArrowheads="1"/>
          </p:cNvSpPr>
          <p:nvPr/>
        </p:nvSpPr>
        <p:spPr bwMode="auto">
          <a:xfrm>
            <a:off x="1017381" y="2783676"/>
            <a:ext cx="6602891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S+V+</a:t>
            </a:r>
            <a:r>
              <a:rPr lang="zh-TW" altLang="en-US" sz="2800" b="1" dirty="0">
                <a:latin typeface="华文楷体" pitchFamily="2" charset="-122"/>
                <a:ea typeface="华文楷体" pitchFamily="2" charset="-122"/>
              </a:rPr>
              <a:t>懂</a:t>
            </a:r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/</a:t>
            </a:r>
            <a:r>
              <a:rPr lang="zh-TW" altLang="en-US" sz="2800" b="1" dirty="0">
                <a:latin typeface="华文楷体" pitchFamily="2" charset="-122"/>
                <a:ea typeface="华文楷体" pitchFamily="2" charset="-122"/>
              </a:rPr>
              <a:t>完</a:t>
            </a:r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/</a:t>
            </a:r>
            <a:r>
              <a:rPr lang="zh-TW" altLang="en-US" sz="2800" b="1" dirty="0">
                <a:latin typeface="华文楷体" pitchFamily="2" charset="-122"/>
                <a:ea typeface="华文楷体" pitchFamily="2" charset="-122"/>
              </a:rPr>
              <a:t>好</a:t>
            </a:r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/</a:t>
            </a:r>
            <a:r>
              <a:rPr lang="zh-TW" altLang="en-US" sz="2800" b="1" dirty="0">
                <a:latin typeface="华文楷体" pitchFamily="2" charset="-122"/>
                <a:ea typeface="华文楷体" pitchFamily="2" charset="-122"/>
              </a:rPr>
              <a:t>见</a:t>
            </a:r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/</a:t>
            </a:r>
            <a:r>
              <a:rPr lang="zh-TW" altLang="en-US" sz="2800" b="1" dirty="0">
                <a:latin typeface="华文楷体" pitchFamily="2" charset="-122"/>
                <a:ea typeface="华文楷体" pitchFamily="2" charset="-122"/>
              </a:rPr>
              <a:t>到</a:t>
            </a:r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/</a:t>
            </a:r>
            <a:r>
              <a:rPr lang="zh-TW" altLang="en-US" sz="2800" b="1" dirty="0">
                <a:latin typeface="华文楷体" pitchFamily="2" charset="-122"/>
                <a:ea typeface="华文楷体" pitchFamily="2" charset="-122"/>
              </a:rPr>
              <a:t>错</a:t>
            </a:r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/</a:t>
            </a:r>
            <a:r>
              <a:rPr lang="zh-TW" altLang="en-US" sz="2800" b="1" dirty="0">
                <a:latin typeface="华文楷体" pitchFamily="2" charset="-122"/>
                <a:ea typeface="华文楷体" pitchFamily="2" charset="-122"/>
              </a:rPr>
              <a:t>对</a:t>
            </a:r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/</a:t>
            </a:r>
            <a:r>
              <a:rPr lang="zh-TW" altLang="en-US" sz="2800" b="1" dirty="0">
                <a:latin typeface="华文楷体" pitchFamily="2" charset="-122"/>
                <a:ea typeface="华文楷体" pitchFamily="2" charset="-122"/>
              </a:rPr>
              <a:t>伤</a:t>
            </a:r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/</a:t>
            </a:r>
            <a:r>
              <a:rPr lang="zh-TW" altLang="en-US" sz="2800" b="1" dirty="0">
                <a:latin typeface="华文楷体" pitchFamily="2" charset="-122"/>
                <a:ea typeface="华文楷体" pitchFamily="2" charset="-122"/>
              </a:rPr>
              <a:t>坏 </a:t>
            </a:r>
          </a:p>
          <a:p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S+V+</a:t>
            </a:r>
            <a:r>
              <a:rPr lang="zh-TW" altLang="en-US" sz="2800" b="1" dirty="0">
                <a:latin typeface="华文楷体" pitchFamily="2" charset="-122"/>
                <a:ea typeface="华文楷体" pitchFamily="2" charset="-122"/>
              </a:rPr>
              <a:t>懂</a:t>
            </a:r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/</a:t>
            </a:r>
            <a:r>
              <a:rPr lang="zh-TW" altLang="en-US" sz="2800" b="1" dirty="0">
                <a:latin typeface="华文楷体" pitchFamily="2" charset="-122"/>
                <a:ea typeface="华文楷体" pitchFamily="2" charset="-122"/>
              </a:rPr>
              <a:t>完</a:t>
            </a:r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/</a:t>
            </a:r>
            <a:r>
              <a:rPr lang="zh-TW" altLang="en-US" sz="2800" b="1" dirty="0">
                <a:latin typeface="华文楷体" pitchFamily="2" charset="-122"/>
                <a:ea typeface="华文楷体" pitchFamily="2" charset="-122"/>
              </a:rPr>
              <a:t>好</a:t>
            </a:r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/</a:t>
            </a:r>
            <a:r>
              <a:rPr lang="zh-TW" altLang="en-US" sz="2800" b="1" dirty="0">
                <a:latin typeface="华文楷体" pitchFamily="2" charset="-122"/>
                <a:ea typeface="华文楷体" pitchFamily="2" charset="-122"/>
              </a:rPr>
              <a:t>见</a:t>
            </a:r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/</a:t>
            </a:r>
            <a:r>
              <a:rPr lang="zh-TW" altLang="en-US" sz="2800" b="1" dirty="0">
                <a:latin typeface="华文楷体" pitchFamily="2" charset="-122"/>
                <a:ea typeface="华文楷体" pitchFamily="2" charset="-122"/>
              </a:rPr>
              <a:t>到</a:t>
            </a:r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/</a:t>
            </a:r>
            <a:r>
              <a:rPr lang="zh-TW" altLang="en-US" sz="2800" b="1" dirty="0">
                <a:latin typeface="华文楷体" pitchFamily="2" charset="-122"/>
                <a:ea typeface="华文楷体" pitchFamily="2" charset="-122"/>
              </a:rPr>
              <a:t>错</a:t>
            </a:r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/</a:t>
            </a:r>
            <a:r>
              <a:rPr lang="zh-TW" altLang="en-US" sz="2800" b="1" dirty="0">
                <a:latin typeface="华文楷体" pitchFamily="2" charset="-122"/>
                <a:ea typeface="华文楷体" pitchFamily="2" charset="-122"/>
              </a:rPr>
              <a:t>对</a:t>
            </a:r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/</a:t>
            </a:r>
            <a:r>
              <a:rPr lang="zh-TW" altLang="en-US" sz="2800" b="1" dirty="0">
                <a:latin typeface="华文楷体" pitchFamily="2" charset="-122"/>
                <a:ea typeface="华文楷体" pitchFamily="2" charset="-122"/>
              </a:rPr>
              <a:t>伤</a:t>
            </a:r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/</a:t>
            </a:r>
            <a:r>
              <a:rPr lang="zh-TW" altLang="en-US" sz="2800" b="1" dirty="0">
                <a:latin typeface="华文楷体" pitchFamily="2" charset="-122"/>
                <a:ea typeface="华文楷体" pitchFamily="2" charset="-122"/>
              </a:rPr>
              <a:t>坏</a:t>
            </a:r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+O</a:t>
            </a:r>
          </a:p>
        </p:txBody>
      </p:sp>
      <p:sp>
        <p:nvSpPr>
          <p:cNvPr id="22" name="圆角矩形 12"/>
          <p:cNvSpPr>
            <a:spLocks noChangeArrowheads="1"/>
          </p:cNvSpPr>
          <p:nvPr/>
        </p:nvSpPr>
        <p:spPr bwMode="auto">
          <a:xfrm>
            <a:off x="890573" y="4582911"/>
            <a:ext cx="7253429" cy="1422253"/>
          </a:xfrm>
          <a:prstGeom prst="roundRect">
            <a:avLst>
              <a:gd name="adj" fmla="val 16667"/>
            </a:avLst>
          </a:prstGeom>
          <a:solidFill>
            <a:srgbClr val="6699FF"/>
          </a:solidFill>
          <a:ln w="9525">
            <a:solidFill>
              <a:srgbClr val="8064A2"/>
            </a:solidFill>
            <a:round/>
            <a:headEnd/>
            <a:tailEnd/>
          </a:ln>
        </p:spPr>
        <p:txBody>
          <a:bodyPr anchor="ctr"/>
          <a:lstStyle/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我虽然听懂了，可是记错了。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我已经写好一篇文章了，可是还没看完那本书。</a:t>
            </a:r>
          </a:p>
        </p:txBody>
      </p:sp>
    </p:spTree>
    <p:extLst>
      <p:ext uri="{BB962C8B-B14F-4D97-AF65-F5344CB8AC3E}">
        <p14:creationId xmlns:p14="http://schemas.microsoft.com/office/powerpoint/2010/main" val="26255776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圆角矩形 15"/>
          <p:cNvSpPr>
            <a:spLocks noChangeArrowheads="1"/>
          </p:cNvSpPr>
          <p:nvPr/>
        </p:nvSpPr>
        <p:spPr bwMode="auto">
          <a:xfrm>
            <a:off x="196850" y="684213"/>
            <a:ext cx="8764588" cy="60086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6FFFF"/>
              </a:gs>
              <a:gs pos="64999">
                <a:srgbClr val="EBFEFF"/>
              </a:gs>
              <a:gs pos="100000">
                <a:srgbClr val="E4FEFF"/>
              </a:gs>
            </a:gsLst>
            <a:lin ang="5400000" scaled="1"/>
          </a:gradFill>
          <a:ln w="9525">
            <a:solidFill>
              <a:srgbClr val="D5E8EA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41987" name="TextBox 10"/>
          <p:cNvSpPr>
            <a:spLocks noChangeArrowheads="1"/>
          </p:cNvSpPr>
          <p:nvPr/>
        </p:nvSpPr>
        <p:spPr bwMode="auto">
          <a:xfrm>
            <a:off x="655638" y="1130300"/>
            <a:ext cx="2462212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US" sz="3200" b="1" dirty="0" smtClean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补语</a:t>
            </a:r>
            <a:endParaRPr lang="zh-CN" altLang="en-US" sz="3200" b="1" dirty="0">
              <a:solidFill>
                <a:srgbClr val="FF3300"/>
              </a:solidFill>
              <a:latin typeface="华文楷体" pitchFamily="2" charset="-122"/>
              <a:ea typeface="华文楷体" pitchFamily="2" charset="-122"/>
              <a:sym typeface="Britannic Bold" pitchFamily="34" charset="0"/>
            </a:endParaRPr>
          </a:p>
        </p:txBody>
      </p:sp>
      <p:sp>
        <p:nvSpPr>
          <p:cNvPr id="41991" name="流程图: 可选过程 5"/>
          <p:cNvSpPr>
            <a:spLocks noChangeArrowheads="1"/>
          </p:cNvSpPr>
          <p:nvPr/>
        </p:nvSpPr>
        <p:spPr bwMode="auto">
          <a:xfrm>
            <a:off x="1112838" y="271463"/>
            <a:ext cx="6775450" cy="720725"/>
          </a:xfrm>
          <a:prstGeom prst="flowChartAlternateProcess">
            <a:avLst/>
          </a:prstGeom>
          <a:solidFill>
            <a:srgbClr val="F78126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CN" altLang="en-US" sz="36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语 言 点</a:t>
            </a:r>
            <a:r>
              <a:rPr lang="zh-CN" altLang="en-US" sz="3200" b="1">
                <a:latin typeface="微软雅黑" pitchFamily="34" charset="-122"/>
                <a:ea typeface="微软雅黑" pitchFamily="34" charset="-122"/>
                <a:sym typeface="Calibri" pitchFamily="34" charset="0"/>
              </a:rPr>
              <a:t>  </a:t>
            </a:r>
            <a:r>
              <a:rPr lang="zh-CN" altLang="en-US" sz="32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Key Points</a:t>
            </a:r>
          </a:p>
        </p:txBody>
      </p:sp>
      <p:sp>
        <p:nvSpPr>
          <p:cNvPr id="18" name="矩形 8"/>
          <p:cNvSpPr>
            <a:spLocks noChangeArrowheads="1"/>
          </p:cNvSpPr>
          <p:nvPr/>
        </p:nvSpPr>
        <p:spPr bwMode="auto">
          <a:xfrm>
            <a:off x="735889" y="1774256"/>
            <a:ext cx="7979285" cy="702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SzPct val="100000"/>
            </a:pPr>
            <a:r>
              <a:rPr lang="en-US" altLang="zh-TW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⑷</a:t>
            </a:r>
            <a:r>
              <a:rPr lang="zh-TW" altLang="en-US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程度补语（</a:t>
            </a:r>
            <a:r>
              <a:rPr lang="en-US" altLang="zh-TW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The complement of degree</a:t>
            </a:r>
            <a:r>
              <a:rPr lang="zh-TW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）</a:t>
            </a:r>
            <a:endParaRPr lang="en-US" altLang="zh-CN" sz="800" b="1" dirty="0" smtClean="0">
              <a:solidFill>
                <a:srgbClr val="000000"/>
              </a:solidFill>
              <a:latin typeface="华文仿宋"/>
              <a:ea typeface="华文仿宋"/>
              <a:cs typeface="华文仿宋"/>
            </a:endParaRPr>
          </a:p>
        </p:txBody>
      </p:sp>
      <p:sp>
        <p:nvSpPr>
          <p:cNvPr id="19" name="圆角矩形 12"/>
          <p:cNvSpPr>
            <a:spLocks noChangeArrowheads="1"/>
          </p:cNvSpPr>
          <p:nvPr/>
        </p:nvSpPr>
        <p:spPr bwMode="auto">
          <a:xfrm>
            <a:off x="1531917" y="2970941"/>
            <a:ext cx="4499985" cy="75410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2ED"/>
              </a:gs>
              <a:gs pos="65001">
                <a:srgbClr val="FFDDCF"/>
              </a:gs>
              <a:gs pos="100000">
                <a:srgbClr val="FFD1BB"/>
              </a:gs>
            </a:gsLst>
            <a:lin ang="5400000" scaled="1"/>
          </a:gradFill>
          <a:ln w="9525">
            <a:solidFill>
              <a:srgbClr val="F79646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SzPct val="100000"/>
              <a:buFont typeface="Wingdings" pitchFamily="2" charset="2"/>
              <a:buChar char="v"/>
            </a:pPr>
            <a:endParaRPr lang="zh-CN" altLang="en-US" sz="3200">
              <a:solidFill>
                <a:srgbClr val="0C0C0C"/>
              </a:solidFill>
              <a:latin typeface="Calibri" pitchFamily="34" charset="0"/>
            </a:endParaRPr>
          </a:p>
        </p:txBody>
      </p:sp>
      <p:sp>
        <p:nvSpPr>
          <p:cNvPr id="20" name="Text Box 6"/>
          <p:cNvSpPr txBox="1">
            <a:spLocks noChangeArrowheads="1"/>
          </p:cNvSpPr>
          <p:nvPr/>
        </p:nvSpPr>
        <p:spPr bwMode="auto">
          <a:xfrm>
            <a:off x="1842257" y="3097933"/>
            <a:ext cx="327720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800" b="1" dirty="0" err="1">
                <a:latin typeface="华文楷体" pitchFamily="2" charset="-122"/>
                <a:ea typeface="华文楷体" pitchFamily="2" charset="-122"/>
              </a:rPr>
              <a:t>Adj</a:t>
            </a:r>
            <a:r>
              <a:rPr lang="en-US" altLang="zh-CN" sz="2800" b="1" dirty="0">
                <a:latin typeface="华文楷体" pitchFamily="2" charset="-122"/>
                <a:ea typeface="华文楷体" pitchFamily="2" charset="-122"/>
              </a:rPr>
              <a:t>+</a:t>
            </a:r>
            <a:r>
              <a:rPr lang="zh-CN" altLang="en-US" sz="2800" b="1" dirty="0">
                <a:latin typeface="华文楷体" pitchFamily="2" charset="-122"/>
                <a:ea typeface="华文楷体" pitchFamily="2" charset="-122"/>
              </a:rPr>
              <a:t>极了</a:t>
            </a:r>
            <a:r>
              <a:rPr lang="en-US" altLang="zh-CN" sz="2800" b="1" dirty="0">
                <a:latin typeface="华文楷体" pitchFamily="2" charset="-122"/>
                <a:ea typeface="华文楷体" pitchFamily="2" charset="-122"/>
              </a:rPr>
              <a:t>/</a:t>
            </a:r>
            <a:r>
              <a:rPr lang="zh-CN" altLang="en-US" sz="2800" b="1" dirty="0">
                <a:latin typeface="华文楷体" pitchFamily="2" charset="-122"/>
                <a:ea typeface="华文楷体" pitchFamily="2" charset="-122"/>
              </a:rPr>
              <a:t>多了</a:t>
            </a:r>
            <a:endParaRPr lang="en-US" altLang="zh-TW" sz="2800" b="1" dirty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22" name="圆角矩形 12"/>
          <p:cNvSpPr>
            <a:spLocks noChangeArrowheads="1"/>
          </p:cNvSpPr>
          <p:nvPr/>
        </p:nvSpPr>
        <p:spPr bwMode="auto">
          <a:xfrm>
            <a:off x="890573" y="4582911"/>
            <a:ext cx="7253429" cy="1422253"/>
          </a:xfrm>
          <a:prstGeom prst="roundRect">
            <a:avLst>
              <a:gd name="adj" fmla="val 16667"/>
            </a:avLst>
          </a:prstGeom>
          <a:solidFill>
            <a:srgbClr val="6699FF"/>
          </a:solidFill>
          <a:ln w="9525">
            <a:solidFill>
              <a:srgbClr val="8064A2"/>
            </a:solidFill>
            <a:round/>
            <a:headEnd/>
            <a:tailEnd/>
          </a:ln>
        </p:spPr>
        <p:txBody>
          <a:bodyPr anchor="ctr"/>
          <a:lstStyle/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这部电影好看极了，你一定要去电影院看看。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那个病人比你伤得重</a:t>
            </a:r>
            <a:r>
              <a:rPr lang="zh-CN" altLang="en-US" sz="2400" b="1" dirty="0" smtClean="0">
                <a:latin typeface="华文仿宋" pitchFamily="2" charset="-122"/>
                <a:ea typeface="华文仿宋" pitchFamily="2" charset="-122"/>
              </a:rPr>
              <a:t>多了。</a:t>
            </a:r>
            <a:endParaRPr lang="zh-CN" altLang="en-US" sz="2400" b="1" dirty="0">
              <a:latin typeface="华文仿宋" pitchFamily="2" charset="-122"/>
              <a:ea typeface="华文仿宋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25174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圆角矩形 15"/>
          <p:cNvSpPr>
            <a:spLocks noChangeArrowheads="1"/>
          </p:cNvSpPr>
          <p:nvPr/>
        </p:nvSpPr>
        <p:spPr bwMode="auto">
          <a:xfrm>
            <a:off x="196850" y="684213"/>
            <a:ext cx="8764588" cy="60086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6FFFF"/>
              </a:gs>
              <a:gs pos="64999">
                <a:srgbClr val="EBFEFF"/>
              </a:gs>
              <a:gs pos="100000">
                <a:srgbClr val="E4FEFF"/>
              </a:gs>
            </a:gsLst>
            <a:lin ang="5400000" scaled="1"/>
          </a:gradFill>
          <a:ln w="9525">
            <a:solidFill>
              <a:srgbClr val="D5E8EA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41987" name="TextBox 10"/>
          <p:cNvSpPr>
            <a:spLocks noChangeArrowheads="1"/>
          </p:cNvSpPr>
          <p:nvPr/>
        </p:nvSpPr>
        <p:spPr bwMode="auto">
          <a:xfrm>
            <a:off x="655638" y="1130300"/>
            <a:ext cx="2462212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US" sz="3200" b="1" dirty="0" smtClean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补语</a:t>
            </a:r>
            <a:endParaRPr lang="zh-CN" altLang="en-US" sz="3200" b="1" dirty="0">
              <a:solidFill>
                <a:srgbClr val="FF3300"/>
              </a:solidFill>
              <a:latin typeface="华文楷体" pitchFamily="2" charset="-122"/>
              <a:ea typeface="华文楷体" pitchFamily="2" charset="-122"/>
              <a:sym typeface="Britannic Bold" pitchFamily="34" charset="0"/>
            </a:endParaRPr>
          </a:p>
        </p:txBody>
      </p:sp>
      <p:sp>
        <p:nvSpPr>
          <p:cNvPr id="41991" name="流程图: 可选过程 5"/>
          <p:cNvSpPr>
            <a:spLocks noChangeArrowheads="1"/>
          </p:cNvSpPr>
          <p:nvPr/>
        </p:nvSpPr>
        <p:spPr bwMode="auto">
          <a:xfrm>
            <a:off x="1112838" y="271463"/>
            <a:ext cx="6775450" cy="720725"/>
          </a:xfrm>
          <a:prstGeom prst="flowChartAlternateProcess">
            <a:avLst/>
          </a:prstGeom>
          <a:solidFill>
            <a:srgbClr val="F78126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CN" altLang="en-US" sz="36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语 言 点</a:t>
            </a:r>
            <a:r>
              <a:rPr lang="zh-CN" altLang="en-US" sz="3200" b="1">
                <a:latin typeface="微软雅黑" pitchFamily="34" charset="-122"/>
                <a:ea typeface="微软雅黑" pitchFamily="34" charset="-122"/>
                <a:sym typeface="Calibri" pitchFamily="34" charset="0"/>
              </a:rPr>
              <a:t>  </a:t>
            </a:r>
            <a:r>
              <a:rPr lang="zh-CN" altLang="en-US" sz="32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Key Points</a:t>
            </a:r>
          </a:p>
        </p:txBody>
      </p:sp>
      <p:sp>
        <p:nvSpPr>
          <p:cNvPr id="18" name="矩形 8"/>
          <p:cNvSpPr>
            <a:spLocks noChangeArrowheads="1"/>
          </p:cNvSpPr>
          <p:nvPr/>
        </p:nvSpPr>
        <p:spPr bwMode="auto">
          <a:xfrm>
            <a:off x="735889" y="1774256"/>
            <a:ext cx="7979285" cy="702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SzPct val="100000"/>
            </a:pPr>
            <a:r>
              <a:rPr lang="en-US" altLang="zh-CN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(</a:t>
            </a:r>
            <a:r>
              <a:rPr lang="en-US" altLang="zh-CN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5</a:t>
            </a:r>
            <a:r>
              <a:rPr lang="en-US" altLang="zh-CN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)</a:t>
            </a:r>
            <a:r>
              <a:rPr lang="zh-TW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时量补语（</a:t>
            </a:r>
            <a:r>
              <a:rPr lang="en-US" altLang="zh-TW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The time-measure complement</a:t>
            </a:r>
            <a:r>
              <a:rPr lang="zh-TW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）</a:t>
            </a:r>
            <a:endParaRPr lang="en-US" altLang="zh-CN" sz="800" b="1" dirty="0" smtClean="0">
              <a:solidFill>
                <a:srgbClr val="000000"/>
              </a:solidFill>
              <a:latin typeface="华文仿宋"/>
              <a:ea typeface="华文仿宋"/>
              <a:cs typeface="华文仿宋"/>
            </a:endParaRPr>
          </a:p>
        </p:txBody>
      </p:sp>
      <p:sp>
        <p:nvSpPr>
          <p:cNvPr id="19" name="圆角矩形 12"/>
          <p:cNvSpPr>
            <a:spLocks noChangeArrowheads="1"/>
          </p:cNvSpPr>
          <p:nvPr/>
        </p:nvSpPr>
        <p:spPr bwMode="auto">
          <a:xfrm>
            <a:off x="916528" y="2682872"/>
            <a:ext cx="5761031" cy="118610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2ED"/>
              </a:gs>
              <a:gs pos="65001">
                <a:srgbClr val="FFDDCF"/>
              </a:gs>
              <a:gs pos="100000">
                <a:srgbClr val="FFD1BB"/>
              </a:gs>
            </a:gsLst>
            <a:lin ang="5400000" scaled="1"/>
          </a:gradFill>
          <a:ln w="9525">
            <a:solidFill>
              <a:srgbClr val="F79646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SzPct val="100000"/>
              <a:buFont typeface="Wingdings" pitchFamily="2" charset="2"/>
              <a:buChar char="v"/>
            </a:pPr>
            <a:endParaRPr lang="zh-CN" altLang="en-US" sz="3200">
              <a:solidFill>
                <a:srgbClr val="0C0C0C"/>
              </a:solidFill>
              <a:latin typeface="Calibri" pitchFamily="34" charset="0"/>
            </a:endParaRPr>
          </a:p>
        </p:txBody>
      </p:sp>
      <p:sp>
        <p:nvSpPr>
          <p:cNvPr id="20" name="Text Box 6"/>
          <p:cNvSpPr txBox="1">
            <a:spLocks noChangeArrowheads="1"/>
          </p:cNvSpPr>
          <p:nvPr/>
        </p:nvSpPr>
        <p:spPr bwMode="auto">
          <a:xfrm>
            <a:off x="1017381" y="2783676"/>
            <a:ext cx="6602891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V+</a:t>
            </a:r>
            <a:r>
              <a:rPr lang="zh-TW" altLang="en-US" sz="2800" b="1" dirty="0">
                <a:latin typeface="华文楷体" pitchFamily="2" charset="-122"/>
                <a:ea typeface="华文楷体" pitchFamily="2" charset="-122"/>
              </a:rPr>
              <a:t>一段儿时间（</a:t>
            </a:r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a period of time</a:t>
            </a:r>
            <a:r>
              <a:rPr lang="zh-TW" altLang="en-US" sz="2800" b="1" dirty="0">
                <a:latin typeface="华文楷体" pitchFamily="2" charset="-122"/>
                <a:ea typeface="华文楷体" pitchFamily="2" charset="-122"/>
              </a:rPr>
              <a:t>）</a:t>
            </a:r>
          </a:p>
          <a:p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V+</a:t>
            </a:r>
            <a:r>
              <a:rPr lang="zh-TW" altLang="en-US" sz="2800" b="1" dirty="0">
                <a:latin typeface="华文楷体" pitchFamily="2" charset="-122"/>
                <a:ea typeface="华文楷体" pitchFamily="2" charset="-122"/>
              </a:rPr>
              <a:t>一段儿时间</a:t>
            </a:r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+O</a:t>
            </a:r>
          </a:p>
        </p:txBody>
      </p:sp>
      <p:sp>
        <p:nvSpPr>
          <p:cNvPr id="22" name="圆角矩形 12"/>
          <p:cNvSpPr>
            <a:spLocks noChangeArrowheads="1"/>
          </p:cNvSpPr>
          <p:nvPr/>
        </p:nvSpPr>
        <p:spPr bwMode="auto">
          <a:xfrm>
            <a:off x="890573" y="4582911"/>
            <a:ext cx="7253429" cy="1422253"/>
          </a:xfrm>
          <a:prstGeom prst="roundRect">
            <a:avLst>
              <a:gd name="adj" fmla="val 16667"/>
            </a:avLst>
          </a:prstGeom>
          <a:solidFill>
            <a:srgbClr val="6699FF"/>
          </a:solidFill>
          <a:ln w="9525">
            <a:solidFill>
              <a:srgbClr val="8064A2"/>
            </a:solidFill>
            <a:round/>
            <a:headEnd/>
            <a:tailEnd/>
          </a:ln>
        </p:spPr>
        <p:txBody>
          <a:bodyPr anchor="ctr"/>
          <a:lstStyle/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我已经学了</a:t>
            </a:r>
            <a:r>
              <a:rPr lang="en-US" altLang="zh-CN" sz="2400" b="1" dirty="0">
                <a:latin typeface="华文仿宋" pitchFamily="2" charset="-122"/>
                <a:ea typeface="华文仿宋" pitchFamily="2" charset="-122"/>
              </a:rPr>
              <a:t>4</a:t>
            </a: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年了。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他们演奏了</a:t>
            </a:r>
            <a:r>
              <a:rPr lang="en-US" altLang="zh-CN" sz="2400" b="1" dirty="0">
                <a:latin typeface="华文仿宋" pitchFamily="2" charset="-122"/>
                <a:ea typeface="华文仿宋" pitchFamily="2" charset="-122"/>
              </a:rPr>
              <a:t>3</a:t>
            </a: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个小时民族乐器。</a:t>
            </a:r>
          </a:p>
        </p:txBody>
      </p:sp>
    </p:spTree>
    <p:extLst>
      <p:ext uri="{BB962C8B-B14F-4D97-AF65-F5344CB8AC3E}">
        <p14:creationId xmlns:p14="http://schemas.microsoft.com/office/powerpoint/2010/main" val="23637462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圆角矩形 15"/>
          <p:cNvSpPr>
            <a:spLocks noChangeArrowheads="1"/>
          </p:cNvSpPr>
          <p:nvPr/>
        </p:nvSpPr>
        <p:spPr bwMode="auto">
          <a:xfrm>
            <a:off x="196850" y="684213"/>
            <a:ext cx="8764588" cy="60086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6FFFF"/>
              </a:gs>
              <a:gs pos="64999">
                <a:srgbClr val="EBFEFF"/>
              </a:gs>
              <a:gs pos="100000">
                <a:srgbClr val="E4FEFF"/>
              </a:gs>
            </a:gsLst>
            <a:lin ang="5400000" scaled="1"/>
          </a:gradFill>
          <a:ln w="9525">
            <a:solidFill>
              <a:srgbClr val="D5E8EA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41987" name="TextBox 10"/>
          <p:cNvSpPr>
            <a:spLocks noChangeArrowheads="1"/>
          </p:cNvSpPr>
          <p:nvPr/>
        </p:nvSpPr>
        <p:spPr bwMode="auto">
          <a:xfrm>
            <a:off x="655638" y="1130300"/>
            <a:ext cx="2462212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US" sz="3200" b="1" dirty="0" smtClean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补语</a:t>
            </a:r>
            <a:endParaRPr lang="zh-CN" altLang="en-US" sz="3200" b="1" dirty="0">
              <a:solidFill>
                <a:srgbClr val="FF3300"/>
              </a:solidFill>
              <a:latin typeface="华文楷体" pitchFamily="2" charset="-122"/>
              <a:ea typeface="华文楷体" pitchFamily="2" charset="-122"/>
              <a:sym typeface="Britannic Bold" pitchFamily="34" charset="0"/>
            </a:endParaRPr>
          </a:p>
        </p:txBody>
      </p:sp>
      <p:sp>
        <p:nvSpPr>
          <p:cNvPr id="41991" name="流程图: 可选过程 5"/>
          <p:cNvSpPr>
            <a:spLocks noChangeArrowheads="1"/>
          </p:cNvSpPr>
          <p:nvPr/>
        </p:nvSpPr>
        <p:spPr bwMode="auto">
          <a:xfrm>
            <a:off x="1112838" y="271463"/>
            <a:ext cx="6775450" cy="720725"/>
          </a:xfrm>
          <a:prstGeom prst="flowChartAlternateProcess">
            <a:avLst/>
          </a:prstGeom>
          <a:solidFill>
            <a:srgbClr val="F78126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CN" altLang="en-US" sz="36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语 言 点</a:t>
            </a:r>
            <a:r>
              <a:rPr lang="zh-CN" altLang="en-US" sz="3200" b="1">
                <a:latin typeface="微软雅黑" pitchFamily="34" charset="-122"/>
                <a:ea typeface="微软雅黑" pitchFamily="34" charset="-122"/>
                <a:sym typeface="Calibri" pitchFamily="34" charset="0"/>
              </a:rPr>
              <a:t>  </a:t>
            </a:r>
            <a:r>
              <a:rPr lang="zh-CN" altLang="en-US" sz="32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Key Points</a:t>
            </a:r>
          </a:p>
        </p:txBody>
      </p:sp>
      <p:sp>
        <p:nvSpPr>
          <p:cNvPr id="18" name="矩形 8"/>
          <p:cNvSpPr>
            <a:spLocks noChangeArrowheads="1"/>
          </p:cNvSpPr>
          <p:nvPr/>
        </p:nvSpPr>
        <p:spPr bwMode="auto">
          <a:xfrm>
            <a:off x="735889" y="1774256"/>
            <a:ext cx="7979285" cy="702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SzPct val="100000"/>
            </a:pPr>
            <a:r>
              <a:rPr lang="en-US" altLang="zh-CN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(</a:t>
            </a:r>
            <a:r>
              <a:rPr lang="en-US" altLang="zh-CN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5</a:t>
            </a:r>
            <a:r>
              <a:rPr lang="en-US" altLang="zh-CN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)</a:t>
            </a:r>
            <a:r>
              <a:rPr lang="zh-TW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数量补语（</a:t>
            </a:r>
            <a:r>
              <a:rPr lang="en-US" altLang="zh-TW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The complement of quantity</a:t>
            </a:r>
            <a:r>
              <a:rPr lang="zh-TW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）</a:t>
            </a:r>
            <a:endParaRPr lang="en-US" altLang="zh-CN" sz="800" b="1" dirty="0" smtClean="0">
              <a:solidFill>
                <a:srgbClr val="000000"/>
              </a:solidFill>
              <a:latin typeface="华文仿宋"/>
              <a:ea typeface="华文仿宋"/>
              <a:cs typeface="华文仿宋"/>
            </a:endParaRPr>
          </a:p>
        </p:txBody>
      </p:sp>
      <p:sp>
        <p:nvSpPr>
          <p:cNvPr id="19" name="圆角矩形 12"/>
          <p:cNvSpPr>
            <a:spLocks noChangeArrowheads="1"/>
          </p:cNvSpPr>
          <p:nvPr/>
        </p:nvSpPr>
        <p:spPr bwMode="auto">
          <a:xfrm>
            <a:off x="916528" y="2682872"/>
            <a:ext cx="3692297" cy="118610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2ED"/>
              </a:gs>
              <a:gs pos="65001">
                <a:srgbClr val="FFDDCF"/>
              </a:gs>
              <a:gs pos="100000">
                <a:srgbClr val="FFD1BB"/>
              </a:gs>
            </a:gsLst>
            <a:lin ang="5400000" scaled="1"/>
          </a:gradFill>
          <a:ln w="9525">
            <a:solidFill>
              <a:srgbClr val="F79646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SzPct val="100000"/>
              <a:buFont typeface="Wingdings" pitchFamily="2" charset="2"/>
              <a:buChar char="v"/>
            </a:pPr>
            <a:endParaRPr lang="zh-CN" altLang="en-US" sz="3200">
              <a:solidFill>
                <a:srgbClr val="0C0C0C"/>
              </a:solidFill>
              <a:latin typeface="Calibri" pitchFamily="34" charset="0"/>
            </a:endParaRPr>
          </a:p>
        </p:txBody>
      </p:sp>
      <p:sp>
        <p:nvSpPr>
          <p:cNvPr id="20" name="Text Box 6"/>
          <p:cNvSpPr txBox="1">
            <a:spLocks noChangeArrowheads="1"/>
          </p:cNvSpPr>
          <p:nvPr/>
        </p:nvSpPr>
        <p:spPr bwMode="auto">
          <a:xfrm>
            <a:off x="1017381" y="2783676"/>
            <a:ext cx="3892589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TW" sz="2800" b="1" dirty="0" err="1">
                <a:latin typeface="华文楷体" pitchFamily="2" charset="-122"/>
                <a:ea typeface="华文楷体" pitchFamily="2" charset="-122"/>
              </a:rPr>
              <a:t>Adj</a:t>
            </a:r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+</a:t>
            </a:r>
            <a:r>
              <a:rPr lang="zh-TW" altLang="en-US" sz="2800" b="1" dirty="0">
                <a:latin typeface="华文楷体" pitchFamily="2" charset="-122"/>
                <a:ea typeface="华文楷体" pitchFamily="2" charset="-122"/>
              </a:rPr>
              <a:t>一点儿</a:t>
            </a:r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/</a:t>
            </a:r>
            <a:r>
              <a:rPr lang="zh-TW" altLang="en-US" sz="2800" b="1" dirty="0">
                <a:latin typeface="华文楷体" pitchFamily="2" charset="-122"/>
                <a:ea typeface="华文楷体" pitchFamily="2" charset="-122"/>
              </a:rPr>
              <a:t>一些</a:t>
            </a:r>
          </a:p>
          <a:p>
            <a:r>
              <a:rPr lang="en-US" altLang="zh-TW" sz="2800" b="1" dirty="0" err="1">
                <a:latin typeface="华文楷体" pitchFamily="2" charset="-122"/>
                <a:ea typeface="华文楷体" pitchFamily="2" charset="-122"/>
              </a:rPr>
              <a:t>Adj+Num</a:t>
            </a:r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.+M</a:t>
            </a:r>
          </a:p>
        </p:txBody>
      </p:sp>
      <p:sp>
        <p:nvSpPr>
          <p:cNvPr id="22" name="圆角矩形 12"/>
          <p:cNvSpPr>
            <a:spLocks noChangeArrowheads="1"/>
          </p:cNvSpPr>
          <p:nvPr/>
        </p:nvSpPr>
        <p:spPr bwMode="auto">
          <a:xfrm>
            <a:off x="890573" y="4582911"/>
            <a:ext cx="7253429" cy="1422253"/>
          </a:xfrm>
          <a:prstGeom prst="roundRect">
            <a:avLst>
              <a:gd name="adj" fmla="val 16667"/>
            </a:avLst>
          </a:prstGeom>
          <a:solidFill>
            <a:srgbClr val="6699FF"/>
          </a:solidFill>
          <a:ln w="9525">
            <a:solidFill>
              <a:srgbClr val="8064A2"/>
            </a:solidFill>
            <a:round/>
            <a:headEnd/>
            <a:tailEnd/>
          </a:ln>
        </p:spPr>
        <p:txBody>
          <a:bodyPr anchor="ctr"/>
          <a:lstStyle/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那个服务员对老外比对中国客人热情一点儿。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他比我小两岁。</a:t>
            </a:r>
          </a:p>
        </p:txBody>
      </p:sp>
    </p:spTree>
    <p:extLst>
      <p:ext uri="{BB962C8B-B14F-4D97-AF65-F5344CB8AC3E}">
        <p14:creationId xmlns:p14="http://schemas.microsoft.com/office/powerpoint/2010/main" val="19741882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4374751" y="1397689"/>
            <a:ext cx="4297777" cy="5080291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4100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生</a:t>
            </a:r>
            <a:r>
              <a:rPr lang="en-US" altLang="zh-CN" sz="4000" b="1">
                <a:latin typeface="华文隶书" pitchFamily="2" charset="-122"/>
                <a:ea typeface="华文隶书" pitchFamily="2" charset="-122"/>
              </a:rPr>
              <a:t>  </a:t>
            </a: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词</a:t>
            </a:r>
            <a:r>
              <a:rPr lang="en-US" altLang="zh-CN" sz="3600" b="1">
                <a:latin typeface="华文隶书" pitchFamily="2" charset="-122"/>
                <a:ea typeface="华文隶书" pitchFamily="2" charset="-122"/>
              </a:rPr>
              <a:t>   </a:t>
            </a:r>
            <a:r>
              <a:rPr lang="en-US" altLang="zh-CN" sz="3200" b="1">
                <a:latin typeface="华文隶书" pitchFamily="2" charset="-122"/>
                <a:ea typeface="华文隶书" pitchFamily="2" charset="-122"/>
              </a:rPr>
              <a:t>New Words</a:t>
            </a:r>
            <a:endParaRPr lang="zh-CN" altLang="en-US" sz="4400" b="1"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5125" name="Rectangle 5"/>
          <p:cNvSpPr>
            <a:spLocks noGrp="1" noChangeArrowheads="1"/>
          </p:cNvSpPr>
          <p:nvPr/>
        </p:nvSpPr>
        <p:spPr bwMode="auto">
          <a:xfrm>
            <a:off x="4611603" y="1396920"/>
            <a:ext cx="3855657" cy="4696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TW" altLang="en-US" sz="2400" dirty="0" smtClean="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实在</a:t>
            </a:r>
            <a:r>
              <a:rPr lang="en-US" altLang="zh-TW" sz="2400" dirty="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+</a:t>
            </a:r>
            <a:r>
              <a:rPr lang="zh-TW" altLang="en-US" sz="2400" dirty="0" smtClean="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太</a:t>
            </a:r>
            <a:r>
              <a:rPr lang="en-US" altLang="zh-TW" sz="2400" dirty="0" smtClean="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Adj.</a:t>
            </a:r>
            <a:r>
              <a:rPr lang="zh-TW" altLang="en-US" sz="2400" dirty="0" smtClean="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了</a:t>
            </a:r>
            <a:endParaRPr lang="en-US" altLang="zh-TW" sz="2400" dirty="0" smtClean="0">
              <a:solidFill>
                <a:srgbClr val="3366FF"/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实在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太忙了   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实在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太辛苦了</a:t>
            </a:r>
            <a:endParaRPr lang="en-US" altLang="zh-CN" sz="2400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实在</a:t>
            </a:r>
            <a:r>
              <a:rPr lang="en-US" altLang="zh-CN" sz="2400" dirty="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+</a:t>
            </a:r>
            <a:r>
              <a:rPr lang="zh-CN" altLang="en-US" sz="2400" dirty="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不</a:t>
            </a:r>
            <a:r>
              <a:rPr lang="en-US" altLang="zh-CN" sz="2400" dirty="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/</a:t>
            </a:r>
            <a:r>
              <a:rPr lang="zh-CN" altLang="en-US" sz="2400" dirty="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没有</a:t>
            </a:r>
            <a:r>
              <a:rPr lang="en-US" altLang="zh-CN" sz="2400" dirty="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…</a:t>
            </a:r>
            <a:r>
              <a:rPr lang="en-US" altLang="zh-CN" sz="2400" dirty="0" smtClean="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…</a:t>
            </a: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实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在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不舒服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   实在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没有时间</a:t>
            </a:r>
            <a:endParaRPr lang="en-US" altLang="zh-CN" sz="2400" dirty="0" smtClean="0">
              <a:solidFill>
                <a:srgbClr val="000000"/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TW" altLang="en-US" sz="2400" dirty="0" smtClean="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说实在的</a:t>
            </a:r>
            <a:endParaRPr lang="en-US" altLang="zh-TW" sz="2400" dirty="0" smtClean="0">
              <a:solidFill>
                <a:srgbClr val="3366FF"/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TW" altLang="en-US" sz="2400" dirty="0" smtClean="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（</a:t>
            </a:r>
            <a:r>
              <a:rPr lang="en-US" altLang="zh-TW" sz="2400" dirty="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=</a:t>
            </a:r>
            <a:r>
              <a:rPr lang="zh-TW" altLang="en-US" sz="2400" dirty="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说真的，</a:t>
            </a:r>
            <a:r>
              <a:rPr lang="en-US" altLang="zh-TW" sz="2400" dirty="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to be honest</a:t>
            </a:r>
            <a:r>
              <a:rPr lang="zh-TW" altLang="en-US" sz="2400" dirty="0" smtClean="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）</a:t>
            </a:r>
            <a:endParaRPr lang="en-US" altLang="zh-TW" sz="2400" dirty="0" smtClean="0">
              <a:solidFill>
                <a:srgbClr val="3366FF"/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>
                <a:latin typeface="华文楷体" pitchFamily="2" charset="-122"/>
                <a:ea typeface="华文楷体" pitchFamily="2" charset="-122"/>
              </a:rPr>
              <a:t>说</a:t>
            </a:r>
            <a:r>
              <a:rPr lang="zh-CN" altLang="en-US" sz="2400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实在</a:t>
            </a:r>
            <a:r>
              <a:rPr lang="zh-CN" altLang="en-US" sz="2400" dirty="0">
                <a:latin typeface="华文楷体" pitchFamily="2" charset="-122"/>
                <a:ea typeface="华文楷体" pitchFamily="2" charset="-122"/>
              </a:rPr>
              <a:t>的，我跟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他只</a:t>
            </a:r>
            <a:r>
              <a:rPr lang="zh-CN" altLang="en-US" sz="2400" dirty="0">
                <a:latin typeface="华文楷体" pitchFamily="2" charset="-122"/>
                <a:ea typeface="华文楷体" pitchFamily="2" charset="-122"/>
              </a:rPr>
              <a:t>是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一般朋友</a:t>
            </a:r>
            <a:r>
              <a:rPr lang="zh-CN" altLang="en-US" sz="2400" dirty="0">
                <a:latin typeface="华文楷体" pitchFamily="2" charset="-122"/>
                <a:ea typeface="华文楷体" pitchFamily="2" charset="-122"/>
              </a:rPr>
              <a:t>。</a:t>
            </a:r>
            <a:endParaRPr lang="en-US" altLang="zh-CN" sz="2400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zh-CN" sz="2400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   </a:t>
            </a:r>
            <a:endParaRPr lang="zh-CN" altLang="en-US" sz="1400" dirty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315179" y="3424991"/>
            <a:ext cx="3430942" cy="590074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14" name="Rectangle 6"/>
          <p:cNvSpPr>
            <a:spLocks noGrp="1" noChangeArrowheads="1"/>
          </p:cNvSpPr>
          <p:nvPr/>
        </p:nvSpPr>
        <p:spPr bwMode="auto">
          <a:xfrm>
            <a:off x="1815169" y="1167732"/>
            <a:ext cx="2392363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ch</a:t>
            </a: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én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zh</a:t>
            </a: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ōn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ɡɡu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ótōn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ɡq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ín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ɡku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àn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sh</a:t>
            </a: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í</a:t>
            </a: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zài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yuèláiyuè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nán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tèd</a:t>
            </a: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i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ǎn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341611" y="1133347"/>
            <a:ext cx="1454476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成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中国通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情况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实在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越来越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南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特点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543635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5" grpId="0" bldLvl="0" autoUpdateAnimBg="0"/>
      <p:bldP spid="5125" grpId="1" bldLvl="0" autoUpdateAnimBg="0"/>
      <p:bldP spid="5127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圆角矩形 15"/>
          <p:cNvSpPr>
            <a:spLocks noChangeArrowheads="1"/>
          </p:cNvSpPr>
          <p:nvPr/>
        </p:nvSpPr>
        <p:spPr bwMode="auto">
          <a:xfrm>
            <a:off x="196850" y="684213"/>
            <a:ext cx="8764588" cy="60086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6FFFF"/>
              </a:gs>
              <a:gs pos="64999">
                <a:srgbClr val="EBFEFF"/>
              </a:gs>
              <a:gs pos="100000">
                <a:srgbClr val="E4FEFF"/>
              </a:gs>
            </a:gsLst>
            <a:lin ang="5400000" scaled="1"/>
          </a:gradFill>
          <a:ln w="9525">
            <a:solidFill>
              <a:srgbClr val="D5E8EA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41987" name="TextBox 10"/>
          <p:cNvSpPr>
            <a:spLocks noChangeArrowheads="1"/>
          </p:cNvSpPr>
          <p:nvPr/>
        </p:nvSpPr>
        <p:spPr bwMode="auto">
          <a:xfrm>
            <a:off x="655638" y="1130300"/>
            <a:ext cx="2462212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US" sz="3200" b="1" dirty="0" smtClean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补语</a:t>
            </a:r>
            <a:endParaRPr lang="zh-CN" altLang="en-US" sz="3200" b="1" dirty="0">
              <a:solidFill>
                <a:srgbClr val="FF3300"/>
              </a:solidFill>
              <a:latin typeface="华文楷体" pitchFamily="2" charset="-122"/>
              <a:ea typeface="华文楷体" pitchFamily="2" charset="-122"/>
              <a:sym typeface="Britannic Bold" pitchFamily="34" charset="0"/>
            </a:endParaRPr>
          </a:p>
        </p:txBody>
      </p:sp>
      <p:sp>
        <p:nvSpPr>
          <p:cNvPr id="41991" name="流程图: 可选过程 5"/>
          <p:cNvSpPr>
            <a:spLocks noChangeArrowheads="1"/>
          </p:cNvSpPr>
          <p:nvPr/>
        </p:nvSpPr>
        <p:spPr bwMode="auto">
          <a:xfrm>
            <a:off x="1112838" y="271463"/>
            <a:ext cx="6775450" cy="720725"/>
          </a:xfrm>
          <a:prstGeom prst="flowChartAlternateProcess">
            <a:avLst/>
          </a:prstGeom>
          <a:solidFill>
            <a:srgbClr val="F78126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CN" altLang="en-US" sz="36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语 言 点</a:t>
            </a:r>
            <a:r>
              <a:rPr lang="zh-CN" altLang="en-US" sz="3200" b="1">
                <a:latin typeface="微软雅黑" pitchFamily="34" charset="-122"/>
                <a:ea typeface="微软雅黑" pitchFamily="34" charset="-122"/>
                <a:sym typeface="Calibri" pitchFamily="34" charset="0"/>
              </a:rPr>
              <a:t>  </a:t>
            </a:r>
            <a:r>
              <a:rPr lang="zh-CN" altLang="en-US" sz="32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Key Points</a:t>
            </a:r>
          </a:p>
        </p:txBody>
      </p:sp>
      <p:sp>
        <p:nvSpPr>
          <p:cNvPr id="18" name="矩形 8"/>
          <p:cNvSpPr>
            <a:spLocks noChangeArrowheads="1"/>
          </p:cNvSpPr>
          <p:nvPr/>
        </p:nvSpPr>
        <p:spPr bwMode="auto">
          <a:xfrm>
            <a:off x="735889" y="1774256"/>
            <a:ext cx="7979285" cy="702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SzPct val="100000"/>
            </a:pPr>
            <a:r>
              <a:rPr lang="en-US" altLang="zh-CN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(</a:t>
            </a:r>
            <a:r>
              <a:rPr lang="zh-CN" altLang="zh-CN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6</a:t>
            </a:r>
            <a:r>
              <a:rPr lang="en-US" altLang="zh-CN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)</a:t>
            </a:r>
            <a:r>
              <a:rPr lang="zh-TW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时量补语（</a:t>
            </a:r>
            <a:r>
              <a:rPr lang="en-US" altLang="zh-TW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The time-measure complement</a:t>
            </a:r>
            <a:r>
              <a:rPr lang="zh-TW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）</a:t>
            </a:r>
            <a:endParaRPr lang="en-US" altLang="zh-CN" sz="800" b="1" dirty="0" smtClean="0">
              <a:solidFill>
                <a:srgbClr val="000000"/>
              </a:solidFill>
              <a:latin typeface="华文仿宋"/>
              <a:ea typeface="华文仿宋"/>
              <a:cs typeface="华文仿宋"/>
            </a:endParaRPr>
          </a:p>
        </p:txBody>
      </p:sp>
      <p:sp>
        <p:nvSpPr>
          <p:cNvPr id="19" name="圆角矩形 12"/>
          <p:cNvSpPr>
            <a:spLocks noChangeArrowheads="1"/>
          </p:cNvSpPr>
          <p:nvPr/>
        </p:nvSpPr>
        <p:spPr bwMode="auto">
          <a:xfrm>
            <a:off x="916528" y="2682872"/>
            <a:ext cx="5761031" cy="118610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2ED"/>
              </a:gs>
              <a:gs pos="65001">
                <a:srgbClr val="FFDDCF"/>
              </a:gs>
              <a:gs pos="100000">
                <a:srgbClr val="FFD1BB"/>
              </a:gs>
            </a:gsLst>
            <a:lin ang="5400000" scaled="1"/>
          </a:gradFill>
          <a:ln w="9525">
            <a:solidFill>
              <a:srgbClr val="F79646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SzPct val="100000"/>
              <a:buFont typeface="Wingdings" pitchFamily="2" charset="2"/>
              <a:buChar char="v"/>
            </a:pPr>
            <a:endParaRPr lang="zh-CN" altLang="en-US" sz="3200">
              <a:solidFill>
                <a:srgbClr val="0C0C0C"/>
              </a:solidFill>
              <a:latin typeface="Calibri" pitchFamily="34" charset="0"/>
            </a:endParaRPr>
          </a:p>
        </p:txBody>
      </p:sp>
      <p:sp>
        <p:nvSpPr>
          <p:cNvPr id="20" name="Text Box 6"/>
          <p:cNvSpPr txBox="1">
            <a:spLocks noChangeArrowheads="1"/>
          </p:cNvSpPr>
          <p:nvPr/>
        </p:nvSpPr>
        <p:spPr bwMode="auto">
          <a:xfrm>
            <a:off x="1017381" y="2783676"/>
            <a:ext cx="6602891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V+</a:t>
            </a:r>
            <a:r>
              <a:rPr lang="zh-TW" altLang="en-US" sz="2800" b="1" dirty="0">
                <a:latin typeface="华文楷体" pitchFamily="2" charset="-122"/>
                <a:ea typeface="华文楷体" pitchFamily="2" charset="-122"/>
              </a:rPr>
              <a:t>一段儿时间（</a:t>
            </a:r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a period of time</a:t>
            </a:r>
            <a:r>
              <a:rPr lang="zh-TW" altLang="en-US" sz="2800" b="1" dirty="0">
                <a:latin typeface="华文楷体" pitchFamily="2" charset="-122"/>
                <a:ea typeface="华文楷体" pitchFamily="2" charset="-122"/>
              </a:rPr>
              <a:t>）</a:t>
            </a:r>
          </a:p>
          <a:p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V+</a:t>
            </a:r>
            <a:r>
              <a:rPr lang="zh-TW" altLang="en-US" sz="2800" b="1" dirty="0">
                <a:latin typeface="华文楷体" pitchFamily="2" charset="-122"/>
                <a:ea typeface="华文楷体" pitchFamily="2" charset="-122"/>
              </a:rPr>
              <a:t>一段儿时间</a:t>
            </a:r>
            <a:r>
              <a:rPr lang="en-US" altLang="zh-TW" sz="2800" b="1" dirty="0">
                <a:latin typeface="华文楷体" pitchFamily="2" charset="-122"/>
                <a:ea typeface="华文楷体" pitchFamily="2" charset="-122"/>
              </a:rPr>
              <a:t>+O</a:t>
            </a:r>
          </a:p>
        </p:txBody>
      </p:sp>
      <p:sp>
        <p:nvSpPr>
          <p:cNvPr id="22" name="圆角矩形 12"/>
          <p:cNvSpPr>
            <a:spLocks noChangeArrowheads="1"/>
          </p:cNvSpPr>
          <p:nvPr/>
        </p:nvSpPr>
        <p:spPr bwMode="auto">
          <a:xfrm>
            <a:off x="890573" y="4582911"/>
            <a:ext cx="7253429" cy="1422253"/>
          </a:xfrm>
          <a:prstGeom prst="roundRect">
            <a:avLst>
              <a:gd name="adj" fmla="val 16667"/>
            </a:avLst>
          </a:prstGeom>
          <a:solidFill>
            <a:srgbClr val="6699FF"/>
          </a:solidFill>
          <a:ln w="9525">
            <a:solidFill>
              <a:srgbClr val="8064A2"/>
            </a:solidFill>
            <a:round/>
            <a:headEnd/>
            <a:tailEnd/>
          </a:ln>
        </p:spPr>
        <p:txBody>
          <a:bodyPr anchor="ctr"/>
          <a:lstStyle/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我已经学了</a:t>
            </a:r>
            <a:r>
              <a:rPr lang="en-US" altLang="zh-CN" sz="2400" b="1" dirty="0">
                <a:latin typeface="华文仿宋" pitchFamily="2" charset="-122"/>
                <a:ea typeface="华文仿宋" pitchFamily="2" charset="-122"/>
              </a:rPr>
              <a:t>4</a:t>
            </a: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年了。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他们演奏了</a:t>
            </a:r>
            <a:r>
              <a:rPr lang="en-US" altLang="zh-CN" sz="2400" b="1" dirty="0">
                <a:latin typeface="华文仿宋" pitchFamily="2" charset="-122"/>
                <a:ea typeface="华文仿宋" pitchFamily="2" charset="-122"/>
              </a:rPr>
              <a:t>3</a:t>
            </a: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个小时民族乐器。</a:t>
            </a:r>
          </a:p>
        </p:txBody>
      </p:sp>
    </p:spTree>
    <p:extLst>
      <p:ext uri="{BB962C8B-B14F-4D97-AF65-F5344CB8AC3E}">
        <p14:creationId xmlns:p14="http://schemas.microsoft.com/office/powerpoint/2010/main" val="19741882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圆角矩形 15"/>
          <p:cNvSpPr>
            <a:spLocks noChangeArrowheads="1"/>
          </p:cNvSpPr>
          <p:nvPr/>
        </p:nvSpPr>
        <p:spPr bwMode="auto">
          <a:xfrm>
            <a:off x="196850" y="684213"/>
            <a:ext cx="8764588" cy="60086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6FFFF"/>
              </a:gs>
              <a:gs pos="64999">
                <a:srgbClr val="EBFEFF"/>
              </a:gs>
              <a:gs pos="100000">
                <a:srgbClr val="E4FEFF"/>
              </a:gs>
            </a:gsLst>
            <a:lin ang="5400000" scaled="1"/>
          </a:gradFill>
          <a:ln w="9525">
            <a:solidFill>
              <a:srgbClr val="D5E8EA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41987" name="TextBox 10"/>
          <p:cNvSpPr>
            <a:spLocks noChangeArrowheads="1"/>
          </p:cNvSpPr>
          <p:nvPr/>
        </p:nvSpPr>
        <p:spPr bwMode="auto">
          <a:xfrm>
            <a:off x="655638" y="1130300"/>
            <a:ext cx="2462212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zh-CN" altLang="en-US" sz="3200" b="1" dirty="0" smtClean="0">
                <a:solidFill>
                  <a:srgbClr val="FF3300"/>
                </a:solidFill>
                <a:latin typeface="华文楷体" pitchFamily="2" charset="-122"/>
                <a:ea typeface="华文楷体" pitchFamily="2" charset="-122"/>
                <a:sym typeface="Britannic Bold" pitchFamily="34" charset="0"/>
              </a:rPr>
              <a:t>补语</a:t>
            </a:r>
            <a:endParaRPr lang="zh-CN" altLang="en-US" sz="3200" b="1" dirty="0">
              <a:solidFill>
                <a:srgbClr val="FF3300"/>
              </a:solidFill>
              <a:latin typeface="华文楷体" pitchFamily="2" charset="-122"/>
              <a:ea typeface="华文楷体" pitchFamily="2" charset="-122"/>
              <a:sym typeface="Britannic Bold" pitchFamily="34" charset="0"/>
            </a:endParaRPr>
          </a:p>
        </p:txBody>
      </p:sp>
      <p:sp>
        <p:nvSpPr>
          <p:cNvPr id="41991" name="流程图: 可选过程 5"/>
          <p:cNvSpPr>
            <a:spLocks noChangeArrowheads="1"/>
          </p:cNvSpPr>
          <p:nvPr/>
        </p:nvSpPr>
        <p:spPr bwMode="auto">
          <a:xfrm>
            <a:off x="1112838" y="271463"/>
            <a:ext cx="6775450" cy="720725"/>
          </a:xfrm>
          <a:prstGeom prst="flowChartAlternateProcess">
            <a:avLst/>
          </a:prstGeom>
          <a:solidFill>
            <a:srgbClr val="F78126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zh-CN" altLang="en-US" sz="36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语 言 点</a:t>
            </a:r>
            <a:r>
              <a:rPr lang="zh-CN" altLang="en-US" sz="3200" b="1">
                <a:latin typeface="微软雅黑" pitchFamily="34" charset="-122"/>
                <a:ea typeface="微软雅黑" pitchFamily="34" charset="-122"/>
                <a:sym typeface="Calibri" pitchFamily="34" charset="0"/>
              </a:rPr>
              <a:t>  </a:t>
            </a:r>
            <a:r>
              <a:rPr lang="zh-CN" altLang="en-US" sz="3200" b="1">
                <a:latin typeface="华文隶书" pitchFamily="2" charset="-122"/>
                <a:ea typeface="华文隶书" pitchFamily="2" charset="-122"/>
                <a:sym typeface="Calibri" pitchFamily="34" charset="0"/>
              </a:rPr>
              <a:t>Key Points</a:t>
            </a:r>
          </a:p>
        </p:txBody>
      </p:sp>
      <p:sp>
        <p:nvSpPr>
          <p:cNvPr id="18" name="矩形 8"/>
          <p:cNvSpPr>
            <a:spLocks noChangeArrowheads="1"/>
          </p:cNvSpPr>
          <p:nvPr/>
        </p:nvSpPr>
        <p:spPr bwMode="auto">
          <a:xfrm>
            <a:off x="735889" y="1774256"/>
            <a:ext cx="7979285" cy="702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SzPct val="100000"/>
            </a:pPr>
            <a:r>
              <a:rPr lang="en-US" altLang="zh-CN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(</a:t>
            </a:r>
            <a:r>
              <a:rPr lang="en-US" altLang="zh-CN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7</a:t>
            </a:r>
            <a:r>
              <a:rPr lang="en-US" altLang="zh-CN" sz="2800" b="1" dirty="0" smtClean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)</a:t>
            </a:r>
            <a:r>
              <a:rPr lang="zh-TW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动量补语（</a:t>
            </a:r>
            <a:r>
              <a:rPr lang="en-US" altLang="zh-TW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The action-measure complement</a:t>
            </a:r>
            <a:r>
              <a:rPr lang="zh-TW" altLang="en-US" sz="2800" b="1" dirty="0">
                <a:solidFill>
                  <a:srgbClr val="000000"/>
                </a:solidFill>
                <a:latin typeface="华文楷体" charset="0"/>
                <a:ea typeface="华文楷体" charset="0"/>
                <a:cs typeface="华文楷体" charset="0"/>
              </a:rPr>
              <a:t>）</a:t>
            </a:r>
            <a:endParaRPr lang="en-US" altLang="zh-CN" sz="800" b="1" dirty="0" smtClean="0">
              <a:solidFill>
                <a:srgbClr val="000000"/>
              </a:solidFill>
              <a:latin typeface="华文仿宋"/>
              <a:ea typeface="华文仿宋"/>
              <a:cs typeface="华文仿宋"/>
            </a:endParaRPr>
          </a:p>
        </p:txBody>
      </p:sp>
      <p:sp>
        <p:nvSpPr>
          <p:cNvPr id="19" name="圆角矩形 12"/>
          <p:cNvSpPr>
            <a:spLocks noChangeArrowheads="1"/>
          </p:cNvSpPr>
          <p:nvPr/>
        </p:nvSpPr>
        <p:spPr bwMode="auto">
          <a:xfrm>
            <a:off x="916529" y="2682872"/>
            <a:ext cx="4399332" cy="118610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2ED"/>
              </a:gs>
              <a:gs pos="65001">
                <a:srgbClr val="FFDDCF"/>
              </a:gs>
              <a:gs pos="100000">
                <a:srgbClr val="FFD1BB"/>
              </a:gs>
            </a:gsLst>
            <a:lin ang="5400000" scaled="1"/>
          </a:gradFill>
          <a:ln w="9525">
            <a:solidFill>
              <a:srgbClr val="F79646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SzPct val="100000"/>
              <a:buFont typeface="Wingdings" pitchFamily="2" charset="2"/>
              <a:buChar char="v"/>
            </a:pPr>
            <a:endParaRPr lang="zh-CN" altLang="en-US" sz="3200">
              <a:solidFill>
                <a:srgbClr val="0C0C0C"/>
              </a:solidFill>
              <a:latin typeface="Calibri" pitchFamily="34" charset="0"/>
            </a:endParaRPr>
          </a:p>
        </p:txBody>
      </p:sp>
      <p:sp>
        <p:nvSpPr>
          <p:cNvPr id="20" name="Text Box 6"/>
          <p:cNvSpPr txBox="1">
            <a:spLocks noChangeArrowheads="1"/>
          </p:cNvSpPr>
          <p:nvPr/>
        </p:nvSpPr>
        <p:spPr bwMode="auto">
          <a:xfrm>
            <a:off x="1017381" y="2783676"/>
            <a:ext cx="6602891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HT" sz="2800" b="1" dirty="0" err="1">
                <a:latin typeface="华文楷体" pitchFamily="2" charset="-122"/>
                <a:ea typeface="华文楷体" pitchFamily="2" charset="-122"/>
              </a:rPr>
              <a:t>V+Num</a:t>
            </a:r>
            <a:r>
              <a:rPr lang="en-US" altLang="zh-CHT" sz="2800" b="1" dirty="0">
                <a:latin typeface="华文楷体" pitchFamily="2" charset="-122"/>
                <a:ea typeface="华文楷体" pitchFamily="2" charset="-122"/>
              </a:rPr>
              <a:t>+</a:t>
            </a:r>
            <a:r>
              <a:rPr lang="zh-CHT" altLang="en-US" sz="2800" b="1" dirty="0">
                <a:latin typeface="华文楷体" pitchFamily="2" charset="-122"/>
                <a:ea typeface="华文楷体" pitchFamily="2" charset="-122"/>
              </a:rPr>
              <a:t>次</a:t>
            </a:r>
            <a:r>
              <a:rPr lang="en-US" altLang="zh-CHT" sz="2800" b="1" dirty="0">
                <a:latin typeface="华文楷体" pitchFamily="2" charset="-122"/>
                <a:ea typeface="华文楷体" pitchFamily="2" charset="-122"/>
              </a:rPr>
              <a:t>/</a:t>
            </a:r>
            <a:r>
              <a:rPr lang="zh-CHT" altLang="en-US" sz="2800" b="1" dirty="0">
                <a:latin typeface="华文楷体" pitchFamily="2" charset="-122"/>
                <a:ea typeface="华文楷体" pitchFamily="2" charset="-122"/>
              </a:rPr>
              <a:t>遍</a:t>
            </a:r>
            <a:r>
              <a:rPr lang="en-US" altLang="zh-CHT" sz="2800" b="1" dirty="0">
                <a:latin typeface="华文楷体" pitchFamily="2" charset="-122"/>
                <a:ea typeface="华文楷体" pitchFamily="2" charset="-122"/>
              </a:rPr>
              <a:t>/</a:t>
            </a:r>
            <a:r>
              <a:rPr lang="zh-CHT" altLang="en-US" sz="2800" b="1" dirty="0">
                <a:latin typeface="华文楷体" pitchFamily="2" charset="-122"/>
                <a:ea typeface="华文楷体" pitchFamily="2" charset="-122"/>
              </a:rPr>
              <a:t>趟</a:t>
            </a:r>
          </a:p>
          <a:p>
            <a:r>
              <a:rPr lang="en-US" altLang="zh-CHT" sz="2800" b="1" dirty="0" err="1">
                <a:latin typeface="华文楷体" pitchFamily="2" charset="-122"/>
                <a:ea typeface="华文楷体" pitchFamily="2" charset="-122"/>
              </a:rPr>
              <a:t>V+Num</a:t>
            </a:r>
            <a:r>
              <a:rPr lang="en-US" altLang="zh-CHT" sz="2800" b="1" dirty="0">
                <a:latin typeface="华文楷体" pitchFamily="2" charset="-122"/>
                <a:ea typeface="华文楷体" pitchFamily="2" charset="-122"/>
              </a:rPr>
              <a:t>+</a:t>
            </a:r>
            <a:r>
              <a:rPr lang="zh-CHT" altLang="en-US" sz="2800" b="1" dirty="0">
                <a:latin typeface="华文楷体" pitchFamily="2" charset="-122"/>
                <a:ea typeface="华文楷体" pitchFamily="2" charset="-122"/>
              </a:rPr>
              <a:t>次</a:t>
            </a:r>
            <a:r>
              <a:rPr lang="en-US" altLang="zh-CHT" sz="2800" b="1" dirty="0">
                <a:latin typeface="华文楷体" pitchFamily="2" charset="-122"/>
                <a:ea typeface="华文楷体" pitchFamily="2" charset="-122"/>
              </a:rPr>
              <a:t>/</a:t>
            </a:r>
            <a:r>
              <a:rPr lang="zh-CHT" altLang="en-US" sz="2800" b="1" dirty="0">
                <a:latin typeface="华文楷体" pitchFamily="2" charset="-122"/>
                <a:ea typeface="华文楷体" pitchFamily="2" charset="-122"/>
              </a:rPr>
              <a:t>遍</a:t>
            </a:r>
            <a:r>
              <a:rPr lang="en-US" altLang="zh-CHT" sz="2800" b="1" dirty="0">
                <a:latin typeface="华文楷体" pitchFamily="2" charset="-122"/>
                <a:ea typeface="华文楷体" pitchFamily="2" charset="-122"/>
              </a:rPr>
              <a:t>/</a:t>
            </a:r>
            <a:r>
              <a:rPr lang="zh-CHT" altLang="en-US" sz="2800" b="1" dirty="0">
                <a:latin typeface="华文楷体" pitchFamily="2" charset="-122"/>
                <a:ea typeface="华文楷体" pitchFamily="2" charset="-122"/>
              </a:rPr>
              <a:t>趟</a:t>
            </a:r>
            <a:r>
              <a:rPr lang="en-US" altLang="zh-CHT" sz="2800" b="1" dirty="0">
                <a:latin typeface="华文楷体" pitchFamily="2" charset="-122"/>
                <a:ea typeface="华文楷体" pitchFamily="2" charset="-122"/>
              </a:rPr>
              <a:t>+O</a:t>
            </a:r>
          </a:p>
        </p:txBody>
      </p:sp>
      <p:sp>
        <p:nvSpPr>
          <p:cNvPr id="22" name="圆角矩形 12"/>
          <p:cNvSpPr>
            <a:spLocks noChangeArrowheads="1"/>
          </p:cNvSpPr>
          <p:nvPr/>
        </p:nvSpPr>
        <p:spPr bwMode="auto">
          <a:xfrm>
            <a:off x="877480" y="4268654"/>
            <a:ext cx="7253429" cy="1951012"/>
          </a:xfrm>
          <a:prstGeom prst="roundRect">
            <a:avLst>
              <a:gd name="adj" fmla="val 16667"/>
            </a:avLst>
          </a:prstGeom>
          <a:solidFill>
            <a:srgbClr val="6699FF"/>
          </a:solidFill>
          <a:ln w="9525">
            <a:solidFill>
              <a:srgbClr val="8064A2"/>
            </a:solidFill>
            <a:round/>
            <a:headEnd/>
            <a:tailEnd/>
          </a:ln>
        </p:spPr>
        <p:txBody>
          <a:bodyPr anchor="t"/>
          <a:lstStyle/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我只去过一次上海。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工作人员对我说了</a:t>
            </a:r>
            <a:r>
              <a:rPr lang="en-US" altLang="zh-CN" sz="2400" b="1" dirty="0">
                <a:latin typeface="华文仿宋" pitchFamily="2" charset="-122"/>
                <a:ea typeface="华文仿宋" pitchFamily="2" charset="-122"/>
              </a:rPr>
              <a:t>3</a:t>
            </a: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遍那句话。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zh-CN" altLang="en-US" sz="2400" b="1" dirty="0">
                <a:latin typeface="华文仿宋" pitchFamily="2" charset="-122"/>
                <a:ea typeface="华文仿宋" pitchFamily="2" charset="-122"/>
              </a:rPr>
              <a:t>因为我想在广州找工作，所以得去一趟。</a:t>
            </a:r>
          </a:p>
        </p:txBody>
      </p:sp>
    </p:spTree>
    <p:extLst>
      <p:ext uri="{BB962C8B-B14F-4D97-AF65-F5344CB8AC3E}">
        <p14:creationId xmlns:p14="http://schemas.microsoft.com/office/powerpoint/2010/main" val="15853977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30956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zh-CN" altLang="en-US"/>
          </a:p>
        </p:txBody>
      </p:sp>
      <p:sp>
        <p:nvSpPr>
          <p:cNvPr id="35843" name="Rectangle 2"/>
          <p:cNvSpPr>
            <a:spLocks noChangeArrowheads="1"/>
          </p:cNvSpPr>
          <p:nvPr/>
        </p:nvSpPr>
        <p:spPr bwMode="auto">
          <a:xfrm>
            <a:off x="3257550" y="1276350"/>
            <a:ext cx="1490663" cy="435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zh-CN" altLang="en-US" sz="6000" b="1">
                <a:latin typeface="华文隶书" pitchFamily="2" charset="-122"/>
                <a:ea typeface="华文隶书" pitchFamily="2" charset="-122"/>
              </a:rPr>
              <a:t>谢</a:t>
            </a:r>
            <a:endParaRPr lang="en-US" altLang="zh-CN" sz="6000" b="1">
              <a:latin typeface="华文隶书" pitchFamily="2" charset="-122"/>
              <a:ea typeface="华文隶书" pitchFamily="2" charset="-122"/>
            </a:endParaRPr>
          </a:p>
          <a:p>
            <a:pPr algn="ctr"/>
            <a:r>
              <a:rPr lang="zh-CN" altLang="en-US" sz="6000" b="1">
                <a:latin typeface="华文隶书" pitchFamily="2" charset="-122"/>
                <a:ea typeface="华文隶书" pitchFamily="2" charset="-122"/>
              </a:rPr>
              <a:t>谢</a:t>
            </a:r>
            <a:endParaRPr lang="en-US" altLang="zh-CN" sz="6000" b="1">
              <a:latin typeface="华文隶书" pitchFamily="2" charset="-122"/>
              <a:ea typeface="华文隶书" pitchFamily="2" charset="-122"/>
            </a:endParaRPr>
          </a:p>
          <a:p>
            <a:pPr algn="ctr"/>
            <a:r>
              <a:rPr lang="zh-CN" altLang="en-US" sz="6000" b="1">
                <a:latin typeface="华文隶书" pitchFamily="2" charset="-122"/>
                <a:ea typeface="华文隶书" pitchFamily="2" charset="-122"/>
              </a:rPr>
              <a:t>！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4374751" y="1397689"/>
            <a:ext cx="4297777" cy="2553237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4100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生</a:t>
            </a:r>
            <a:r>
              <a:rPr lang="en-US" altLang="zh-CN" sz="4000" b="1">
                <a:latin typeface="华文隶书" pitchFamily="2" charset="-122"/>
                <a:ea typeface="华文隶书" pitchFamily="2" charset="-122"/>
              </a:rPr>
              <a:t>  </a:t>
            </a: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词</a:t>
            </a:r>
            <a:r>
              <a:rPr lang="en-US" altLang="zh-CN" sz="3600" b="1">
                <a:latin typeface="华文隶书" pitchFamily="2" charset="-122"/>
                <a:ea typeface="华文隶书" pitchFamily="2" charset="-122"/>
              </a:rPr>
              <a:t>   </a:t>
            </a:r>
            <a:r>
              <a:rPr lang="en-US" altLang="zh-CN" sz="3200" b="1">
                <a:latin typeface="华文隶书" pitchFamily="2" charset="-122"/>
                <a:ea typeface="华文隶书" pitchFamily="2" charset="-122"/>
              </a:rPr>
              <a:t>New Words</a:t>
            </a:r>
            <a:endParaRPr lang="zh-CN" altLang="en-US" sz="4400" b="1"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5125" name="Rectangle 5"/>
          <p:cNvSpPr>
            <a:spLocks noGrp="1" noChangeArrowheads="1"/>
          </p:cNvSpPr>
          <p:nvPr/>
        </p:nvSpPr>
        <p:spPr bwMode="auto">
          <a:xfrm>
            <a:off x="4611603" y="1396920"/>
            <a:ext cx="3855657" cy="1428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TW" altLang="en-US" sz="2400" dirty="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越来越</a:t>
            </a:r>
            <a:r>
              <a:rPr lang="en-US" altLang="zh-TW" sz="2400" dirty="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+Adj</a:t>
            </a:r>
            <a:r>
              <a:rPr lang="en-US" altLang="zh-TW" sz="2400" dirty="0" smtClean="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.</a:t>
            </a: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越来越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流利   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越来越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方便</a:t>
            </a:r>
            <a:endParaRPr lang="en-US" altLang="zh-CN" sz="2400" dirty="0" smtClean="0">
              <a:solidFill>
                <a:srgbClr val="000000"/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TW" altLang="en-US" sz="2400" dirty="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越来越</a:t>
            </a:r>
            <a:r>
              <a:rPr lang="en-US" altLang="zh-TW" sz="2400" dirty="0" smtClean="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+</a:t>
            </a:r>
            <a:r>
              <a:rPr lang="en-US" altLang="zh-CN" sz="2400" dirty="0" smtClean="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V</a:t>
            </a:r>
            <a:r>
              <a:rPr lang="en-US" altLang="zh-TW" sz="2400" dirty="0" smtClean="0">
                <a:solidFill>
                  <a:srgbClr val="3366FF"/>
                </a:solidFill>
                <a:latin typeface="华文楷体" pitchFamily="2" charset="-122"/>
                <a:ea typeface="华文楷体" pitchFamily="2" charset="-122"/>
              </a:rPr>
              <a:t>.</a:t>
            </a:r>
            <a:endParaRPr lang="en-US" altLang="zh-TW" sz="2400" dirty="0">
              <a:solidFill>
                <a:srgbClr val="3366FF"/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越来越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喜欢   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越来越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习惯</a:t>
            </a:r>
            <a:endParaRPr lang="en-US" altLang="zh-CN" sz="2400" dirty="0">
              <a:solidFill>
                <a:srgbClr val="000000"/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  </a:t>
            </a: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zh-CN" sz="2400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   </a:t>
            </a:r>
            <a:endParaRPr lang="zh-CN" altLang="en-US" sz="1400" dirty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366496" y="4181824"/>
            <a:ext cx="3430942" cy="590074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14" name="Rectangle 6"/>
          <p:cNvSpPr>
            <a:spLocks noGrp="1" noChangeArrowheads="1"/>
          </p:cNvSpPr>
          <p:nvPr/>
        </p:nvSpPr>
        <p:spPr bwMode="auto">
          <a:xfrm>
            <a:off x="1815169" y="1167732"/>
            <a:ext cx="2392363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ch</a:t>
            </a: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én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zh</a:t>
            </a: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ōn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ɡɡu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ótōn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ɡq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ín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ɡku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àn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sh</a:t>
            </a: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í</a:t>
            </a: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zài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yuèláiyuè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nán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tèd</a:t>
            </a: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i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ǎn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359064" y="5594927"/>
            <a:ext cx="3346695" cy="58748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10" name="AutoShape 2"/>
          <p:cNvSpPr>
            <a:spLocks noChangeArrowheads="1"/>
          </p:cNvSpPr>
          <p:nvPr/>
        </p:nvSpPr>
        <p:spPr bwMode="auto">
          <a:xfrm>
            <a:off x="5335231" y="4438378"/>
            <a:ext cx="2503399" cy="2065256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1" name="Rectangle 5"/>
          <p:cNvSpPr>
            <a:spLocks noGrp="1" noChangeArrowheads="1"/>
          </p:cNvSpPr>
          <p:nvPr/>
        </p:nvSpPr>
        <p:spPr bwMode="auto">
          <a:xfrm>
            <a:off x="5563831" y="4355760"/>
            <a:ext cx="1774461" cy="1378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有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特点</a:t>
            </a: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一个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特点</a:t>
            </a: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南方的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特点</a:t>
            </a:r>
            <a:endParaRPr lang="en-US" altLang="zh-CN" sz="2400" dirty="0">
              <a:solidFill>
                <a:srgbClr val="00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zh-CN" sz="2400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   </a:t>
            </a:r>
            <a:endParaRPr lang="zh-CN" altLang="en-US" sz="1400" dirty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341611" y="1133347"/>
            <a:ext cx="1454476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成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中国通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情况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实在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越来越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南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特点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731847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5" grpId="0" bldLvl="0" autoUpdateAnimBg="0"/>
      <p:bldP spid="5125" grpId="1" bldLvl="0" autoUpdateAnimBg="0"/>
      <p:bldP spid="5127" grpId="0" animBg="1"/>
      <p:bldP spid="9" grpId="0" animBg="1"/>
      <p:bldP spid="10" grpId="0" animBg="1"/>
      <p:bldP spid="11" grpId="0" bldLvl="0" autoUpdateAnimBg="0"/>
      <p:bldP spid="11" grpId="1" bldLvl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4690534" y="879828"/>
            <a:ext cx="2840195" cy="2750405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4100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生</a:t>
            </a:r>
            <a:r>
              <a:rPr lang="en-US" altLang="zh-CN" sz="4000" b="1">
                <a:latin typeface="华文隶书" pitchFamily="2" charset="-122"/>
                <a:ea typeface="华文隶书" pitchFamily="2" charset="-122"/>
              </a:rPr>
              <a:t>  </a:t>
            </a: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词</a:t>
            </a:r>
            <a:r>
              <a:rPr lang="en-US" altLang="zh-CN" sz="3600" b="1">
                <a:latin typeface="华文隶书" pitchFamily="2" charset="-122"/>
                <a:ea typeface="华文隶书" pitchFamily="2" charset="-122"/>
              </a:rPr>
              <a:t>   </a:t>
            </a:r>
            <a:r>
              <a:rPr lang="en-US" altLang="zh-CN" sz="3200" b="1">
                <a:latin typeface="华文隶书" pitchFamily="2" charset="-122"/>
                <a:ea typeface="华文隶书" pitchFamily="2" charset="-122"/>
              </a:rPr>
              <a:t>New Words</a:t>
            </a:r>
            <a:endParaRPr lang="zh-CN" altLang="en-US" sz="4400" b="1"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5125" name="Rectangle 5"/>
          <p:cNvSpPr>
            <a:spLocks noGrp="1" noChangeArrowheads="1"/>
          </p:cNvSpPr>
          <p:nvPr/>
        </p:nvSpPr>
        <p:spPr bwMode="auto">
          <a:xfrm>
            <a:off x="4978400" y="984250"/>
            <a:ext cx="2724717" cy="2402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中国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历史</a:t>
            </a:r>
            <a:endParaRPr lang="en-US" altLang="zh-CN" sz="2400" dirty="0" smtClean="0">
              <a:solidFill>
                <a:srgbClr val="FF0000"/>
              </a:solidFill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历史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故事</a:t>
            </a:r>
            <a:endParaRPr lang="en-US" altLang="zh-CN" sz="2400" dirty="0" smtClean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历史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博物馆</a:t>
            </a:r>
            <a:endParaRPr lang="en-US" altLang="zh-CN" sz="2400" dirty="0">
              <a:solidFill>
                <a:srgbClr val="FF0000"/>
              </a:solidFill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000000"/>
                </a:solidFill>
                <a:latin typeface="华文楷体"/>
                <a:ea typeface="华文楷体"/>
                <a:cs typeface="华文楷体"/>
              </a:rPr>
              <a:t>文化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博物</a:t>
            </a:r>
            <a:r>
              <a:rPr lang="zh-CN" altLang="en-US" sz="2400" dirty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馆</a:t>
            </a:r>
            <a:endParaRPr lang="en-US" altLang="zh-CN" sz="2400" dirty="0">
              <a:solidFill>
                <a:srgbClr val="FF0000"/>
              </a:solidFill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>
              <a:solidFill>
                <a:srgbClr val="FF0000"/>
              </a:solidFill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562751" y="1377015"/>
            <a:ext cx="3683707" cy="1316797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15" name="Rectangle 6"/>
          <p:cNvSpPr>
            <a:spLocks noGrp="1" noChangeArrowheads="1"/>
          </p:cNvSpPr>
          <p:nvPr/>
        </p:nvSpPr>
        <p:spPr bwMode="auto">
          <a:xfrm>
            <a:off x="2384928" y="1207836"/>
            <a:ext cx="2392363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l</a:t>
            </a: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ìsh</a:t>
            </a:r>
            <a:r>
              <a:rPr lang="en-US" altLang="zh-CN" sz="2800" dirty="0" err="1" smtClean="0">
                <a:latin typeface="GB Pinyinok-B"/>
                <a:cs typeface="GB Pinyinok-B"/>
              </a:rPr>
              <a:t>ǐ</a:t>
            </a:r>
            <a:endParaRPr lang="en-US" altLang="zh-CN" sz="2800" dirty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b</a:t>
            </a: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ówù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ɡuǎn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j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ǔb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àn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zh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ǎnlǎn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t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úpi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àn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du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ì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ɡǎnx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ìn</a:t>
            </a:r>
            <a:r>
              <a:rPr kumimoji="1" lang="en-US" altLang="zh-CN" sz="2800" dirty="0" err="1">
                <a:latin typeface="GB Pinyinok-B"/>
                <a:cs typeface="GB Pinyinok-B"/>
              </a:rPr>
              <a:t>ɡ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qù</a:t>
            </a:r>
            <a:endParaRPr kumimoji="1" lang="en-US" altLang="zh-CN" sz="2800" dirty="0">
              <a:latin typeface="GB Pinyinok-B"/>
              <a:ea typeface="GB Pinyinok-B" pitchFamily="2" charset="-122"/>
              <a:cs typeface="GB Pinyinok-B"/>
            </a:endParaRP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560417" y="2910299"/>
            <a:ext cx="3501248" cy="1245869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10" name="AutoShape 2"/>
          <p:cNvSpPr>
            <a:spLocks noChangeArrowheads="1"/>
          </p:cNvSpPr>
          <p:nvPr/>
        </p:nvSpPr>
        <p:spPr bwMode="auto">
          <a:xfrm>
            <a:off x="5045785" y="3861578"/>
            <a:ext cx="3107380" cy="2629224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2" name="Rectangle 5"/>
          <p:cNvSpPr>
            <a:spLocks noGrp="1" noChangeArrowheads="1"/>
          </p:cNvSpPr>
          <p:nvPr/>
        </p:nvSpPr>
        <p:spPr bwMode="auto">
          <a:xfrm>
            <a:off x="5333650" y="3965999"/>
            <a:ext cx="2724717" cy="1883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举办</a:t>
            </a: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音乐会</a:t>
            </a: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    </a:t>
            </a:r>
            <a:endParaRPr lang="en-US" altLang="zh-CN" sz="2400" dirty="0" smtClean="0"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举办</a:t>
            </a: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足球比赛</a:t>
            </a:r>
            <a:endParaRPr lang="en-US" altLang="zh-CN" sz="2400" dirty="0" smtClean="0">
              <a:latin typeface="华文楷体"/>
              <a:ea typeface="华文楷体"/>
              <a:cs typeface="华文楷体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举办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展览</a:t>
            </a: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    </a:t>
            </a:r>
            <a:endParaRPr lang="en-US" altLang="zh-CN" sz="2400" dirty="0"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参观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展览</a:t>
            </a:r>
            <a:endParaRPr lang="en-US" altLang="zh-CN" sz="2400" dirty="0">
              <a:solidFill>
                <a:srgbClr val="FF0000"/>
              </a:solidFill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553928" y="1235925"/>
            <a:ext cx="1819471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历史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博物馆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举办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展览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图片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对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感兴趣</a:t>
            </a:r>
            <a:endParaRPr kumimoji="0" lang="en-US" altLang="zh-CN" sz="2800" b="1" dirty="0">
              <a:latin typeface="华文楷体" pitchFamily="2" charset="-122"/>
              <a:ea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772790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5" grpId="0" bldLvl="0" autoUpdateAnimBg="0"/>
      <p:bldP spid="5125" grpId="1" bldLvl="0" autoUpdateAnimBg="0"/>
      <p:bldP spid="5127" grpId="0" animBg="1"/>
      <p:bldP spid="9" grpId="0" animBg="1"/>
      <p:bldP spid="10" grpId="0" animBg="1"/>
      <p:bldP spid="12" grpId="0" bldLvl="0" autoUpdateAnimBg="0"/>
      <p:bldP spid="12" grpId="1" bldLvl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4690534" y="879829"/>
            <a:ext cx="2840195" cy="1634398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4100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生</a:t>
            </a:r>
            <a:r>
              <a:rPr lang="en-US" altLang="zh-CN" sz="4000" b="1">
                <a:latin typeface="华文隶书" pitchFamily="2" charset="-122"/>
                <a:ea typeface="华文隶书" pitchFamily="2" charset="-122"/>
              </a:rPr>
              <a:t>  </a:t>
            </a: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词</a:t>
            </a:r>
            <a:r>
              <a:rPr lang="en-US" altLang="zh-CN" sz="3600" b="1">
                <a:latin typeface="华文隶书" pitchFamily="2" charset="-122"/>
                <a:ea typeface="华文隶书" pitchFamily="2" charset="-122"/>
              </a:rPr>
              <a:t>   </a:t>
            </a:r>
            <a:r>
              <a:rPr lang="en-US" altLang="zh-CN" sz="3200" b="1">
                <a:latin typeface="华文隶书" pitchFamily="2" charset="-122"/>
                <a:ea typeface="华文隶书" pitchFamily="2" charset="-122"/>
              </a:rPr>
              <a:t>New Words</a:t>
            </a:r>
            <a:endParaRPr lang="zh-CN" altLang="en-US" sz="4400" b="1"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5125" name="Rectangle 5"/>
          <p:cNvSpPr>
            <a:spLocks noGrp="1" noChangeArrowheads="1"/>
          </p:cNvSpPr>
          <p:nvPr/>
        </p:nvSpPr>
        <p:spPr bwMode="auto">
          <a:xfrm>
            <a:off x="4978400" y="984250"/>
            <a:ext cx="2724717" cy="13375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展览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图片</a:t>
            </a:r>
            <a:endParaRPr lang="en-US" altLang="zh-CN" sz="2400" dirty="0" smtClean="0">
              <a:solidFill>
                <a:srgbClr val="FF0000"/>
              </a:solidFill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一张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图片</a:t>
            </a:r>
            <a:endParaRPr lang="en-US" altLang="zh-CN" sz="2400" dirty="0">
              <a:solidFill>
                <a:srgbClr val="FF0000"/>
              </a:solidFill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>
              <a:solidFill>
                <a:srgbClr val="FF0000"/>
              </a:solidFill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472946" y="4258791"/>
            <a:ext cx="3683707" cy="69269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15" name="Rectangle 6"/>
          <p:cNvSpPr>
            <a:spLocks noGrp="1" noChangeArrowheads="1"/>
          </p:cNvSpPr>
          <p:nvPr/>
        </p:nvSpPr>
        <p:spPr bwMode="auto">
          <a:xfrm>
            <a:off x="2384928" y="1207836"/>
            <a:ext cx="2392363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l</a:t>
            </a: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ìsh</a:t>
            </a:r>
            <a:r>
              <a:rPr lang="en-US" altLang="zh-CN" sz="2800" dirty="0" err="1" smtClean="0">
                <a:latin typeface="GB Pinyinok-B"/>
                <a:cs typeface="GB Pinyinok-B"/>
              </a:rPr>
              <a:t>ǐ</a:t>
            </a:r>
            <a:endParaRPr lang="en-US" altLang="zh-CN" sz="2800" dirty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b</a:t>
            </a: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ówù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ɡuǎn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j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ǔb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àn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zh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ǎnlǎn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t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úpi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àn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du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ì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 smtClean="0">
                <a:latin typeface="GB Pinyinok-B"/>
                <a:cs typeface="GB Pinyinok-B"/>
              </a:rPr>
              <a:t>ɡǎnx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ìn</a:t>
            </a:r>
            <a:r>
              <a:rPr kumimoji="1" lang="en-US" altLang="zh-CN" sz="2800" dirty="0" err="1">
                <a:latin typeface="GB Pinyinok-B"/>
                <a:cs typeface="GB Pinyinok-B"/>
              </a:rPr>
              <a:t>ɡ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qù</a:t>
            </a:r>
            <a:endParaRPr kumimoji="1" lang="en-US" altLang="zh-CN" sz="2800" dirty="0">
              <a:latin typeface="GB Pinyinok-B"/>
              <a:ea typeface="GB Pinyinok-B" pitchFamily="2" charset="-122"/>
              <a:cs typeface="GB Pinyinok-B"/>
            </a:endParaRP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342321" y="5039695"/>
            <a:ext cx="4070918" cy="1245869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10" name="AutoShape 2"/>
          <p:cNvSpPr>
            <a:spLocks noChangeArrowheads="1"/>
          </p:cNvSpPr>
          <p:nvPr/>
        </p:nvSpPr>
        <p:spPr bwMode="auto">
          <a:xfrm>
            <a:off x="4930323" y="2950812"/>
            <a:ext cx="3107380" cy="2629224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2" name="Rectangle 5"/>
          <p:cNvSpPr>
            <a:spLocks noGrp="1" noChangeArrowheads="1"/>
          </p:cNvSpPr>
          <p:nvPr/>
        </p:nvSpPr>
        <p:spPr bwMode="auto">
          <a:xfrm>
            <a:off x="5218188" y="3055233"/>
            <a:ext cx="2724717" cy="1883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对</a:t>
            </a: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中国文化</a:t>
            </a: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  </a:t>
            </a:r>
            <a:endParaRPr lang="en-US" altLang="zh-CN" sz="2400" dirty="0" smtClean="0"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对</a:t>
            </a: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他笑</a:t>
            </a:r>
            <a:endParaRPr lang="en-US" altLang="zh-CN" sz="2400" dirty="0" smtClean="0">
              <a:latin typeface="华文楷体"/>
              <a:ea typeface="华文楷体"/>
              <a:cs typeface="华文楷体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对京剧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感兴趣</a:t>
            </a: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    </a:t>
            </a:r>
            <a:endParaRPr lang="en-US" altLang="zh-CN" sz="2400" dirty="0"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对展览不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/>
                <a:ea typeface="华文楷体"/>
                <a:cs typeface="华文楷体"/>
              </a:rPr>
              <a:t>感兴趣</a:t>
            </a:r>
            <a:endParaRPr lang="en-US" altLang="zh-CN" sz="2400" dirty="0">
              <a:solidFill>
                <a:srgbClr val="FF0000"/>
              </a:solidFill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endParaRPr lang="en-US" altLang="zh-CN" sz="2400" dirty="0" smtClean="0">
              <a:solidFill>
                <a:srgbClr val="000000"/>
              </a:solidFill>
              <a:latin typeface="华文楷体"/>
              <a:ea typeface="华文楷体"/>
              <a:cs typeface="华文楷体"/>
            </a:endParaRP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553928" y="1235925"/>
            <a:ext cx="1819471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历史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博物馆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举办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展览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图片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对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感兴趣</a:t>
            </a:r>
            <a:endParaRPr kumimoji="0" lang="en-US" altLang="zh-CN" sz="2800" b="1" dirty="0">
              <a:latin typeface="华文楷体" pitchFamily="2" charset="-122"/>
              <a:ea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815723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5" grpId="0" bldLvl="0" autoUpdateAnimBg="0"/>
      <p:bldP spid="5125" grpId="1" bldLvl="0" autoUpdateAnimBg="0"/>
      <p:bldP spid="5127" grpId="0" animBg="1"/>
      <p:bldP spid="9" grpId="0" animBg="1"/>
      <p:bldP spid="10" grpId="0" animBg="1"/>
      <p:bldP spid="12" grpId="0" bldLvl="0" autoUpdateAnimBg="0"/>
      <p:bldP spid="12" grpId="1" bldLvl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4466971" y="1279565"/>
            <a:ext cx="2562925" cy="1991493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4100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生</a:t>
            </a:r>
            <a:r>
              <a:rPr lang="en-US" altLang="zh-CN" sz="4000" b="1">
                <a:latin typeface="华文隶书" pitchFamily="2" charset="-122"/>
                <a:ea typeface="华文隶书" pitchFamily="2" charset="-122"/>
              </a:rPr>
              <a:t>  </a:t>
            </a: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词</a:t>
            </a:r>
            <a:r>
              <a:rPr lang="en-US" altLang="zh-CN" sz="3600" b="1">
                <a:latin typeface="华文隶书" pitchFamily="2" charset="-122"/>
                <a:ea typeface="华文隶书" pitchFamily="2" charset="-122"/>
              </a:rPr>
              <a:t>   </a:t>
            </a:r>
            <a:r>
              <a:rPr lang="en-US" altLang="zh-CN" sz="3200" b="1">
                <a:latin typeface="华文隶书" pitchFamily="2" charset="-122"/>
                <a:ea typeface="华文隶书" pitchFamily="2" charset="-122"/>
              </a:rPr>
              <a:t>New Words</a:t>
            </a:r>
            <a:endParaRPr lang="zh-CN" altLang="en-US" sz="4400" b="1"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5125" name="Rectangle 5"/>
          <p:cNvSpPr>
            <a:spLocks noGrp="1" noChangeArrowheads="1"/>
          </p:cNvSpPr>
          <p:nvPr/>
        </p:nvSpPr>
        <p:spPr bwMode="auto">
          <a:xfrm>
            <a:off x="4695571" y="1355765"/>
            <a:ext cx="2881313" cy="1512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结业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聚会</a:t>
            </a:r>
            <a:endParaRPr lang="en-US" altLang="zh-CN" sz="2400" dirty="0" smtClean="0"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快要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结业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了</a:t>
            </a:r>
            <a:endParaRPr lang="en-US" altLang="zh-CN" sz="2400" dirty="0" smtClean="0">
              <a:solidFill>
                <a:srgbClr val="00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结业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的时候</a:t>
            </a: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zh-CN" sz="2400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   </a:t>
            </a:r>
            <a:endParaRPr lang="zh-CN" altLang="en-US" sz="1400" dirty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436562" y="1192069"/>
            <a:ext cx="3643951" cy="741153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14" name="Rectangle 6"/>
          <p:cNvSpPr>
            <a:spLocks noGrp="1" noChangeArrowheads="1"/>
          </p:cNvSpPr>
          <p:nvPr/>
        </p:nvSpPr>
        <p:spPr bwMode="auto">
          <a:xfrm>
            <a:off x="2386804" y="1126314"/>
            <a:ext cx="2488176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ji</a:t>
            </a: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éyè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jìde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zhōn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ɡc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ān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>
                <a:latin typeface="GB Pinyinok-B"/>
                <a:ea typeface="GB Pinyinok-B" pitchFamily="2" charset="-122"/>
                <a:cs typeface="GB Pinyinok-B"/>
              </a:rPr>
              <a:t>c</a:t>
            </a:r>
            <a:r>
              <a:rPr kumimoji="1" lang="en-US" altLang="zh-CN" sz="2800" dirty="0" err="1">
                <a:latin typeface="GB Pinyinok-B"/>
                <a:cs typeface="GB Pinyinok-B"/>
              </a:rPr>
              <a:t>ài</a:t>
            </a:r>
            <a:endParaRPr kumimoji="1" lang="en-US" altLang="zh-CN" sz="2800" dirty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è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s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ǐ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452412" y="2040874"/>
            <a:ext cx="3643951" cy="645389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10" name="AutoShape 2"/>
          <p:cNvSpPr>
            <a:spLocks noChangeArrowheads="1"/>
          </p:cNvSpPr>
          <p:nvPr/>
        </p:nvSpPr>
        <p:spPr bwMode="auto">
          <a:xfrm>
            <a:off x="4510127" y="3425531"/>
            <a:ext cx="3431339" cy="2235090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2" name="Rectangle 5"/>
          <p:cNvSpPr>
            <a:spLocks noGrp="1" noChangeArrowheads="1"/>
          </p:cNvSpPr>
          <p:nvPr/>
        </p:nvSpPr>
        <p:spPr bwMode="auto">
          <a:xfrm>
            <a:off x="4738727" y="3501730"/>
            <a:ext cx="2881313" cy="1512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记得</a:t>
            </a:r>
            <a:r>
              <a:rPr lang="zh-CN" altLang="zh-CN" sz="2400" b="1" dirty="0">
                <a:latin typeface="华文楷体"/>
                <a:ea typeface="华文楷体"/>
                <a:cs typeface="华文楷体"/>
              </a:rPr>
              <a:t>←</a:t>
            </a:r>
            <a:r>
              <a:rPr lang="zh-CN" altLang="zh-CN" sz="2400" b="1" dirty="0" smtClean="0">
                <a:latin typeface="华文楷体"/>
                <a:ea typeface="华文楷体"/>
                <a:cs typeface="华文楷体"/>
              </a:rPr>
              <a:t>→</a:t>
            </a: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忘记</a:t>
            </a:r>
            <a:endParaRPr lang="zh-CN" altLang="en-US" sz="2400" dirty="0">
              <a:solidFill>
                <a:srgbClr val="FF0000"/>
              </a:solidFill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记得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他的名字</a:t>
            </a:r>
            <a:r>
              <a:rPr lang="zh-CN" altLang="zh-CN" sz="2400" dirty="0" smtClean="0">
                <a:latin typeface="华文楷体" pitchFamily="2" charset="-122"/>
                <a:ea typeface="华文楷体" pitchFamily="2" charset="-122"/>
              </a:rPr>
              <a:t> </a:t>
            </a: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    </a:t>
            </a:r>
            <a:endParaRPr lang="en-US" altLang="zh-CN" sz="2400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记得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以前的生活</a:t>
            </a:r>
            <a:endParaRPr lang="en-US" altLang="zh-CN" sz="2400" dirty="0" smtClean="0">
              <a:solidFill>
                <a:srgbClr val="00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637029" y="1144940"/>
            <a:ext cx="1569590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结业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记得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中餐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>
                <a:latin typeface="华文楷体" pitchFamily="2" charset="-122"/>
                <a:ea typeface="华文楷体" pitchFamily="2" charset="-122"/>
              </a:rPr>
              <a:t>菜</a:t>
            </a:r>
            <a:endParaRPr kumimoji="0" lang="en-US" altLang="zh-CN" sz="2800" b="1" dirty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饿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死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743568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5" grpId="0" bldLvl="0" autoUpdateAnimBg="0"/>
      <p:bldP spid="5125" grpId="1" bldLvl="0" autoUpdateAnimBg="0"/>
      <p:bldP spid="5127" grpId="0" animBg="1"/>
      <p:bldP spid="9" grpId="0" animBg="1"/>
      <p:bldP spid="10" grpId="0" animBg="1"/>
      <p:bldP spid="12" grpId="0" bldLvl="0" autoUpdateAnimBg="0"/>
      <p:bldP spid="12" grpId="1" bldLvl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4582434" y="1690051"/>
            <a:ext cx="3448635" cy="1991493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4100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生</a:t>
            </a:r>
            <a:r>
              <a:rPr lang="en-US" altLang="zh-CN" sz="4000" b="1">
                <a:latin typeface="华文隶书" pitchFamily="2" charset="-122"/>
                <a:ea typeface="华文隶书" pitchFamily="2" charset="-122"/>
              </a:rPr>
              <a:t>  </a:t>
            </a:r>
            <a:r>
              <a:rPr lang="zh-CN" altLang="en-US" sz="4000" b="1">
                <a:latin typeface="华文隶书" pitchFamily="2" charset="-122"/>
                <a:ea typeface="华文隶书" pitchFamily="2" charset="-122"/>
              </a:rPr>
              <a:t>词</a:t>
            </a:r>
            <a:r>
              <a:rPr lang="en-US" altLang="zh-CN" sz="3600" b="1">
                <a:latin typeface="华文隶书" pitchFamily="2" charset="-122"/>
                <a:ea typeface="华文隶书" pitchFamily="2" charset="-122"/>
              </a:rPr>
              <a:t>   </a:t>
            </a:r>
            <a:r>
              <a:rPr lang="en-US" altLang="zh-CN" sz="3200" b="1">
                <a:latin typeface="华文隶书" pitchFamily="2" charset="-122"/>
                <a:ea typeface="华文隶书" pitchFamily="2" charset="-122"/>
              </a:rPr>
              <a:t>New Words</a:t>
            </a:r>
            <a:endParaRPr lang="zh-CN" altLang="en-US" sz="4400" b="1"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5125" name="Rectangle 5"/>
          <p:cNvSpPr>
            <a:spLocks noGrp="1" noChangeArrowheads="1"/>
          </p:cNvSpPr>
          <p:nvPr/>
        </p:nvSpPr>
        <p:spPr bwMode="auto">
          <a:xfrm>
            <a:off x="4811034" y="1766251"/>
            <a:ext cx="2881313" cy="1512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中餐</a:t>
            </a:r>
            <a:r>
              <a:rPr lang="zh-CN" altLang="zh-CN" sz="2400" b="1" dirty="0" smtClean="0">
                <a:latin typeface="华文楷体"/>
                <a:ea typeface="华文楷体"/>
                <a:cs typeface="华文楷体"/>
              </a:rPr>
              <a:t>←→</a:t>
            </a:r>
            <a:r>
              <a:rPr lang="zh-CN" altLang="en-US" sz="2400" dirty="0" smtClean="0">
                <a:latin typeface="华文楷体"/>
                <a:ea typeface="华文楷体"/>
                <a:cs typeface="华文楷体"/>
              </a:rPr>
              <a:t>西餐</a:t>
            </a:r>
            <a:endParaRPr lang="zh-CN" altLang="en-US" sz="2400" dirty="0">
              <a:solidFill>
                <a:srgbClr val="FF0000"/>
              </a:solidFill>
              <a:latin typeface="华文楷体"/>
              <a:ea typeface="华文楷体"/>
              <a:cs typeface="华文楷体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中国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菜</a:t>
            </a:r>
            <a:r>
              <a:rPr lang="zh-CN" altLang="en-US" sz="2400" dirty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 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   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意大利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菜</a:t>
            </a: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latin typeface="华文楷体" pitchFamily="2" charset="-122"/>
                <a:ea typeface="华文楷体" pitchFamily="2" charset="-122"/>
              </a:rPr>
              <a:t>南方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菜     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四川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菜</a:t>
            </a:r>
            <a:endParaRPr lang="en-US" altLang="zh-CN" sz="2400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zh-CN" sz="2400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   </a:t>
            </a:r>
            <a:endParaRPr lang="zh-CN" altLang="en-US" sz="1400" dirty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500708" y="2615942"/>
            <a:ext cx="3643951" cy="1437606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580703" y="4247236"/>
            <a:ext cx="2562447" cy="1396944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10" name="AutoShape 2"/>
          <p:cNvSpPr>
            <a:spLocks noChangeArrowheads="1"/>
          </p:cNvSpPr>
          <p:nvPr/>
        </p:nvSpPr>
        <p:spPr bwMode="auto">
          <a:xfrm>
            <a:off x="4612760" y="4272158"/>
            <a:ext cx="3431339" cy="1500299"/>
          </a:xfrm>
          <a:prstGeom prst="roundRect">
            <a:avLst>
              <a:gd name="adj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/>
        </p:spPr>
        <p:txBody>
          <a:bodyPr anchor="ctr"/>
          <a:lstStyle/>
          <a:p>
            <a:pPr>
              <a:buFont typeface="Arial" charset="0"/>
              <a:buNone/>
              <a:defRPr/>
            </a:pPr>
            <a:endParaRPr lang="zh-CN" altLang="en-US">
              <a:latin typeface="Arial" charset="0"/>
              <a:ea typeface="宋体" charset="0"/>
            </a:endParaRPr>
          </a:p>
        </p:txBody>
      </p:sp>
      <p:sp>
        <p:nvSpPr>
          <p:cNvPr id="12" name="Rectangle 5"/>
          <p:cNvSpPr>
            <a:spLocks noGrp="1" noChangeArrowheads="1"/>
          </p:cNvSpPr>
          <p:nvPr/>
        </p:nvSpPr>
        <p:spPr bwMode="auto">
          <a:xfrm>
            <a:off x="4841360" y="4348357"/>
            <a:ext cx="2881313" cy="1512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SzPct val="100000"/>
              <a:buFont typeface="Wingdings" pitchFamily="2" charset="2"/>
              <a:buChar char="v"/>
            </a:pP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饿</a:t>
            </a:r>
            <a:r>
              <a:rPr lang="zh-CN" altLang="en-US" sz="2400" b="1" dirty="0" smtClean="0">
                <a:latin typeface="华文楷体"/>
                <a:ea typeface="华文楷体"/>
                <a:cs typeface="华文楷体"/>
              </a:rPr>
              <a:t>死</a:t>
            </a:r>
            <a:endParaRPr lang="zh-CN" altLang="en-US" sz="2400" dirty="0">
              <a:solidFill>
                <a:srgbClr val="FF0000"/>
              </a:solidFill>
              <a:latin typeface="华文楷体"/>
              <a:ea typeface="华文楷体"/>
              <a:cs typeface="华文楷体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SzPct val="100000"/>
            </a:pP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累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死   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疼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死</a:t>
            </a:r>
            <a:r>
              <a:rPr lang="zh-CN" altLang="zh-CN" sz="2400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 </a:t>
            </a:r>
            <a:r>
              <a:rPr lang="zh-CN" altLang="en-US" sz="2400" dirty="0" smtClean="0">
                <a:solidFill>
                  <a:srgbClr val="000000"/>
                </a:solidFill>
                <a:latin typeface="华文楷体" pitchFamily="2" charset="-122"/>
                <a:ea typeface="华文楷体" pitchFamily="2" charset="-122"/>
              </a:rPr>
              <a:t>忙</a:t>
            </a:r>
            <a:r>
              <a:rPr lang="zh-CN" altLang="en-US" sz="2400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死</a:t>
            </a:r>
            <a:endParaRPr lang="en-US" altLang="zh-CN" sz="2400" dirty="0" smtClean="0">
              <a:solidFill>
                <a:srgbClr val="000000"/>
              </a:solidFill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637029" y="1144940"/>
            <a:ext cx="2253118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结业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记得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中餐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>
                <a:latin typeface="华文楷体" pitchFamily="2" charset="-122"/>
                <a:ea typeface="华文楷体" pitchFamily="2" charset="-122"/>
              </a:rPr>
              <a:t>菜</a:t>
            </a:r>
            <a:endParaRPr kumimoji="0" lang="en-US" altLang="zh-CN" sz="2800" b="1" dirty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饿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死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11" name="Rectangle 6"/>
          <p:cNvSpPr>
            <a:spLocks noGrp="1" noChangeArrowheads="1"/>
          </p:cNvSpPr>
          <p:nvPr/>
        </p:nvSpPr>
        <p:spPr bwMode="auto">
          <a:xfrm>
            <a:off x="2130224" y="1177626"/>
            <a:ext cx="2488176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ji</a:t>
            </a: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éyè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jìde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zhōn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ɡc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ān</a:t>
            </a:r>
            <a:endParaRPr kumimoji="1" lang="en-US" altLang="zh-CN" sz="2800" dirty="0" smtClean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</a:pPr>
            <a:r>
              <a:rPr kumimoji="1" lang="en-US" altLang="zh-CN" sz="2800" dirty="0" err="1">
                <a:latin typeface="GB Pinyinok-B"/>
                <a:ea typeface="GB Pinyinok-B" pitchFamily="2" charset="-122"/>
                <a:cs typeface="GB Pinyinok-B"/>
              </a:rPr>
              <a:t>c</a:t>
            </a:r>
            <a:r>
              <a:rPr kumimoji="1" lang="en-US" altLang="zh-CN" sz="2800" dirty="0" err="1">
                <a:latin typeface="GB Pinyinok-B"/>
                <a:cs typeface="GB Pinyinok-B"/>
              </a:rPr>
              <a:t>ài</a:t>
            </a:r>
            <a:endParaRPr kumimoji="1" lang="en-US" altLang="zh-CN" sz="2800" dirty="0">
              <a:latin typeface="GB Pinyinok-B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è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  <a:p>
            <a:pPr>
              <a:lnSpc>
                <a:spcPct val="150000"/>
              </a:lnSpc>
              <a:spcBef>
                <a:spcPct val="20000"/>
              </a:spcBef>
              <a:buFontTx/>
              <a:buNone/>
            </a:pPr>
            <a:r>
              <a:rPr kumimoji="1" lang="en-US" altLang="zh-CN" sz="2800" dirty="0" err="1" smtClean="0">
                <a:latin typeface="GB Pinyinok-B"/>
                <a:ea typeface="GB Pinyinok-B" pitchFamily="2" charset="-122"/>
                <a:cs typeface="GB Pinyinok-B"/>
              </a:rPr>
              <a:t>s</a:t>
            </a:r>
            <a:r>
              <a:rPr kumimoji="1" lang="en-US" altLang="zh-CN" sz="2800" dirty="0" err="1" smtClean="0">
                <a:latin typeface="GB Pinyinok-B"/>
                <a:cs typeface="GB Pinyinok-B"/>
              </a:rPr>
              <a:t>ǐ</a:t>
            </a:r>
            <a:endParaRPr kumimoji="1" lang="en-US" altLang="zh-CN" sz="2800" dirty="0" smtClean="0">
              <a:latin typeface="GB Pinyinok-B"/>
              <a:ea typeface="GB Pinyinok-B" pitchFamily="2" charset="-122"/>
              <a:cs typeface="GB Pinyinok-B"/>
            </a:endParaRPr>
          </a:p>
        </p:txBody>
      </p:sp>
    </p:spTree>
    <p:extLst>
      <p:ext uri="{BB962C8B-B14F-4D97-AF65-F5344CB8AC3E}">
        <p14:creationId xmlns:p14="http://schemas.microsoft.com/office/powerpoint/2010/main" val="31884118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5" grpId="0" bldLvl="0" autoUpdateAnimBg="0"/>
      <p:bldP spid="5125" grpId="1" bldLvl="0" autoUpdateAnimBg="0"/>
      <p:bldP spid="5127" grpId="0" animBg="1"/>
      <p:bldP spid="9" grpId="0" animBg="1"/>
      <p:bldP spid="10" grpId="0" animBg="1"/>
      <p:bldP spid="12" grpId="0" bldLvl="0" autoUpdateAnimBg="0"/>
      <p:bldP spid="12" grpId="1" bldLvl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Grp="1" noChangeArrowheads="1"/>
          </p:cNvSpPr>
          <p:nvPr/>
        </p:nvSpPr>
        <p:spPr bwMode="auto">
          <a:xfrm>
            <a:off x="0" y="23813"/>
            <a:ext cx="91440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buFontTx/>
              <a:buNone/>
            </a:pPr>
            <a:r>
              <a:rPr lang="zh-CN" altLang="en-US" sz="40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汉  字</a:t>
            </a:r>
            <a:r>
              <a:rPr lang="en-US" altLang="zh-CN" sz="40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  </a:t>
            </a:r>
            <a:r>
              <a:rPr lang="en-US" altLang="zh-CN" sz="36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   </a:t>
            </a:r>
            <a:r>
              <a:rPr lang="en-US" altLang="zh-CN" sz="3200" b="1">
                <a:solidFill>
                  <a:schemeClr val="tx2"/>
                </a:solidFill>
                <a:latin typeface="华文隶书" pitchFamily="2" charset="-122"/>
                <a:ea typeface="华文隶书" pitchFamily="2" charset="-122"/>
              </a:rPr>
              <a:t>Characters</a:t>
            </a:r>
            <a:endParaRPr lang="zh-CN" altLang="en-US" sz="4400" b="1">
              <a:solidFill>
                <a:schemeClr val="tx2"/>
              </a:solidFill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469900" y="1120519"/>
            <a:ext cx="1554163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成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中国通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情况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实在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越来越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南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FontTx/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特点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837522" y="1081992"/>
            <a:ext cx="2253118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历史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博物馆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举办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展览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图片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对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感兴趣</a:t>
            </a:r>
            <a:endParaRPr kumimoji="0" lang="en-US" altLang="zh-CN" sz="2800" b="1" dirty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5140072" y="1093626"/>
            <a:ext cx="2253118" cy="519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结业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记得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中餐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饿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死</a:t>
            </a:r>
            <a:endParaRPr kumimoji="0" lang="en-US" altLang="zh-CN" sz="2800" b="1" dirty="0" smtClean="0">
              <a:latin typeface="华文楷体" pitchFamily="2" charset="-122"/>
              <a:ea typeface="华文楷体" pitchFamily="2" charset="-122"/>
            </a:endParaRP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kumimoji="0" lang="zh-CN" altLang="en-US" sz="2800" b="1" dirty="0" smtClean="0">
                <a:latin typeface="华文楷体" pitchFamily="2" charset="-122"/>
                <a:ea typeface="华文楷体" pitchFamily="2" charset="-122"/>
              </a:rPr>
              <a:t>菜</a:t>
            </a:r>
            <a:endParaRPr kumimoji="0" lang="en-US" altLang="zh-CN" sz="2800" b="1" dirty="0">
              <a:latin typeface="华文楷体" pitchFamily="2" charset="-122"/>
              <a:ea typeface="华文楷体" pitchFamily="2" charset="-122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e0705b627b44364e33fb5e040229934c321c649"/>
  <p:tag name="ISPRING_RESOURCE_PATHS_HASH_2" val="c49f9e8c1e3aa8d3d2f7cbaf640f8fe2b9250"/>
</p:tagLst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宋体"/>
      </a:majorFont>
      <a:minorFont>
        <a:latin typeface="Arial"/>
        <a:ea typeface="宋体"/>
        <a:cs typeface="宋体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charset="0"/>
          <a:buNone/>
          <a:tabLst/>
          <a:defRPr kumimoji="0" lang="zh-CN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宋体" charset="0"/>
            <a:cs typeface="宋体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charset="0"/>
          <a:buNone/>
          <a:tabLst/>
          <a:defRPr kumimoji="0" lang="zh-CN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宋体" charset="0"/>
            <a:cs typeface="宋体" charset="0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办公室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办公室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17286</TotalTime>
  <Pages>0</Pages>
  <Words>1311</Words>
  <Characters>0</Characters>
  <Application>Microsoft Macintosh PowerPoint</Application>
  <DocSecurity>0</DocSecurity>
  <PresentationFormat>全屏显示(4:3)</PresentationFormat>
  <Lines>0</Lines>
  <Paragraphs>412</Paragraphs>
  <Slides>32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32</vt:i4>
      </vt:variant>
    </vt:vector>
  </HeadingPairs>
  <TitlesOfParts>
    <vt:vector size="33" baseType="lpstr">
      <vt:lpstr>默认设计模板</vt:lpstr>
      <vt:lpstr>第二十六课   你快要成“中国通”了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Manager/>
  <Company/>
  <LinksUpToDate>false</LinksUpToDate>
  <CharactersWithSpaces>0</CharactersWithSpaces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/>
  <cp:lastModifiedBy>Li</cp:lastModifiedBy>
  <cp:revision>291</cp:revision>
  <dcterms:created xsi:type="dcterms:W3CDTF">2015-09-28T12:25:20Z</dcterms:created>
  <dcterms:modified xsi:type="dcterms:W3CDTF">2015-11-09T14:33:34Z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  <property fmtid="{D5CDD505-2E9C-101B-9397-08002B2CF9AE}" pid="3" name="KSOProductBuildVer">
    <vt:lpwstr>2052-9.1.0.5132</vt:lpwstr>
  </property>
</Properties>
</file>