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349" r:id="rId2"/>
    <p:sldId id="289" r:id="rId3"/>
    <p:sldId id="507" r:id="rId4"/>
    <p:sldId id="508" r:id="rId5"/>
    <p:sldId id="373" r:id="rId6"/>
    <p:sldId id="509" r:id="rId7"/>
    <p:sldId id="412" r:id="rId8"/>
    <p:sldId id="510" r:id="rId9"/>
    <p:sldId id="304" r:id="rId10"/>
    <p:sldId id="504" r:id="rId11"/>
    <p:sldId id="505" r:id="rId12"/>
    <p:sldId id="444" r:id="rId13"/>
    <p:sldId id="479" r:id="rId14"/>
    <p:sldId id="330" r:id="rId15"/>
    <p:sldId id="514" r:id="rId16"/>
    <p:sldId id="463" r:id="rId17"/>
    <p:sldId id="515" r:id="rId18"/>
    <p:sldId id="502" r:id="rId19"/>
    <p:sldId id="333" r:id="rId20"/>
    <p:sldId id="506" r:id="rId21"/>
    <p:sldId id="512" r:id="rId22"/>
    <p:sldId id="513" r:id="rId23"/>
    <p:sldId id="497" r:id="rId24"/>
    <p:sldId id="511" r:id="rId25"/>
    <p:sldId id="516" r:id="rId26"/>
    <p:sldId id="517" r:id="rId27"/>
    <p:sldId id="518" r:id="rId28"/>
    <p:sldId id="519" r:id="rId29"/>
    <p:sldId id="521" r:id="rId30"/>
    <p:sldId id="520" r:id="rId31"/>
    <p:sldId id="522" r:id="rId32"/>
    <p:sldId id="346" r:id="rId33"/>
  </p:sldIdLst>
  <p:sldSz cx="9144000" cy="6858000" type="screen4x3"/>
  <p:notesSz cx="6858000" cy="9144000"/>
  <p:custDataLst>
    <p:tags r:id="rId3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58" autoAdjust="0"/>
    <p:restoredTop sz="99055" autoAdjust="0"/>
  </p:normalViewPr>
  <p:slideViewPr>
    <p:cSldViewPr snapToGrid="0">
      <p:cViewPr varScale="1">
        <p:scale>
          <a:sx n="97" d="100"/>
          <a:sy n="97" d="100"/>
        </p:scale>
        <p:origin x="-320" y="-96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15/11/9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6746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六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你快要成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“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中国通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”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了</a:t>
            </a:r>
            <a:endParaRPr kumimoji="0" lang="zh-CN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01598"/>
            <a:ext cx="8418512" cy="151000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2487487"/>
            <a:ext cx="7823180" cy="15310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195286"/>
            <a:ext cx="7358062" cy="85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林娜，你来中国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一年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吧？你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不但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学习了汉语，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而且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还认识了很多中国朋友，中国的情况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知道得不少，你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要成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中国通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”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732309"/>
            <a:ext cx="6691312" cy="9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哪里，哪里，“中国通”真不敢当，还差得远呢。说实在的，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越来越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喜欢中国文化了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。中国从南到北，从东到西，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每个地方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都有自己的特点。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4090079"/>
            <a:ext cx="8457698" cy="15137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4204604"/>
            <a:ext cx="7406589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历史博物馆正在举办“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2002——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中国展览”，那儿有很多图片，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有的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是我们见过的，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有的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是我们没见过的。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对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中国文化这么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感兴趣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我建议你去看看。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2639961"/>
            <a:ext cx="614964" cy="61496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51" y="1077009"/>
            <a:ext cx="548008" cy="548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05" y="4399788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4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14442" y="2787279"/>
            <a:ext cx="8418512" cy="161263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17692" y="4499586"/>
            <a:ext cx="7823180" cy="124723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93892" y="3080968"/>
            <a:ext cx="7358062" cy="1075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好啊。林娜，你记得吗？刚来的时候你说过，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如果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每天都让你吃中餐，你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会饿死。现在你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不但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喜欢吃中餐，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而且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还学会了做中国菜。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63817" y="4744409"/>
            <a:ext cx="6691312" cy="75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可不，现在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如果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一天不吃中餐，我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会觉得有点不舒服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49" y="4652060"/>
            <a:ext cx="614964" cy="61496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0" y="2962690"/>
            <a:ext cx="548008" cy="548008"/>
          </a:xfrm>
          <a:prstGeom prst="rect">
            <a:avLst/>
          </a:prstGeom>
        </p:spPr>
      </p:pic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778262" y="1285357"/>
            <a:ext cx="7830119" cy="134431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1624854" y="1713492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好极了，我一定去。今天我们有一个结业聚会，力波他们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。你把这个消息告诉他们，我想他们一定会感兴趣。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99" y="1359459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48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7" y="1130300"/>
            <a:ext cx="73287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越来越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10210" y="1902077"/>
            <a:ext cx="663563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我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越来越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喜欢中国文化了。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8" name="圆角矩形 3"/>
          <p:cNvSpPr>
            <a:spLocks noChangeArrowheads="1"/>
          </p:cNvSpPr>
          <p:nvPr/>
        </p:nvSpPr>
        <p:spPr bwMode="auto">
          <a:xfrm>
            <a:off x="1504775" y="3025715"/>
            <a:ext cx="64658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595263" y="3057465"/>
            <a:ext cx="662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+V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（喜欢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习惯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爱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怕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669453" y="4321107"/>
            <a:ext cx="2199591" cy="199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天气    习惯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文化     熟悉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变化     感兴趣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5537691" y="4167121"/>
            <a:ext cx="2567032" cy="1869230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2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352" y="5216423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5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27" y="4538560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046964" y="4438696"/>
            <a:ext cx="39644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他为什么明年还要来这儿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037474" y="5131640"/>
            <a:ext cx="44935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我对这儿的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生活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越来越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喜欢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了。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990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6" name="圆角矩形 3"/>
          <p:cNvSpPr>
            <a:spLocks noChangeArrowheads="1"/>
          </p:cNvSpPr>
          <p:nvPr/>
        </p:nvSpPr>
        <p:spPr bwMode="auto">
          <a:xfrm>
            <a:off x="4189896" y="2419778"/>
            <a:ext cx="1963933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对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感兴趣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圆角矩形 3"/>
          <p:cNvSpPr>
            <a:spLocks noChangeArrowheads="1"/>
          </p:cNvSpPr>
          <p:nvPr/>
        </p:nvSpPr>
        <p:spPr bwMode="auto">
          <a:xfrm>
            <a:off x="1484313" y="2411413"/>
            <a:ext cx="23114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711325" y="2444750"/>
            <a:ext cx="2098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S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对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O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950594" y="1789102"/>
            <a:ext cx="1527175" cy="2590537"/>
          </a:xfrm>
          <a:prstGeom prst="bracketPair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/>
        </p:nvSpPr>
        <p:spPr bwMode="auto">
          <a:xfrm>
            <a:off x="2922019" y="1799055"/>
            <a:ext cx="1500188" cy="241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特别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非常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不太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4416908" y="2453115"/>
            <a:ext cx="2098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感兴趣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圆角矩形 12"/>
          <p:cNvSpPr>
            <a:spLocks noChangeArrowheads="1"/>
          </p:cNvSpPr>
          <p:nvPr/>
        </p:nvSpPr>
        <p:spPr bwMode="auto">
          <a:xfrm>
            <a:off x="1219898" y="4720762"/>
            <a:ext cx="2053413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爱情故事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1" name="圆角矩形 13"/>
          <p:cNvSpPr>
            <a:spLocks noChangeArrowheads="1"/>
          </p:cNvSpPr>
          <p:nvPr/>
        </p:nvSpPr>
        <p:spPr bwMode="auto">
          <a:xfrm>
            <a:off x="3787500" y="4465603"/>
            <a:ext cx="2065184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西方油画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2" name="圆角矩形 14"/>
          <p:cNvSpPr>
            <a:spLocks noChangeArrowheads="1"/>
          </p:cNvSpPr>
          <p:nvPr/>
        </p:nvSpPr>
        <p:spPr bwMode="auto">
          <a:xfrm>
            <a:off x="3135838" y="5746694"/>
            <a:ext cx="2009810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民族音乐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560388" y="3891327"/>
            <a:ext cx="2232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练一练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  <p:sp>
        <p:nvSpPr>
          <p:cNvPr id="24" name="圆角矩形 13"/>
          <p:cNvSpPr>
            <a:spLocks noChangeArrowheads="1"/>
          </p:cNvSpPr>
          <p:nvPr/>
        </p:nvSpPr>
        <p:spPr bwMode="auto">
          <a:xfrm>
            <a:off x="5943168" y="5194140"/>
            <a:ext cx="2065184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村里情况</a:t>
            </a:r>
            <a:endParaRPr lang="zh-CN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441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3050152" cy="21454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聊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什么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聊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家里的事儿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聊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学校的情况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ǎow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zhō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nɡɡu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óhuà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c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nàyàn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īzi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ǎohuǒzi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62586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9103" y="2740720"/>
            <a:ext cx="4104976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50475" y="3769683"/>
            <a:ext cx="3500829" cy="14384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82073" y="3885870"/>
            <a:ext cx="3202970" cy="12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有点儿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中国化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中国化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61271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老外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中国化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那样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妻子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小伙子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35589" y="3534030"/>
            <a:ext cx="3050152" cy="14547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67364" y="3568813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像留学生那样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像中国通那样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ǎow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zhō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nɡɡu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óhuà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c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nàyàn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īzi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ɡfu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3468" y="3433286"/>
            <a:ext cx="3334295" cy="62586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38383" y="4194158"/>
            <a:ext cx="33586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56366" y="1321098"/>
            <a:ext cx="3500829" cy="14384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087964" y="1437285"/>
            <a:ext cx="3202970" cy="12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开始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举办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学习一年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61271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老外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中国化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那样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妻子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丈夫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662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5" y="1514700"/>
            <a:ext cx="3050152" cy="13136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四个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声调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注意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声调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xiǎohuǒzi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ēn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ɡdi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rènzhēn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rèqín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ìnbù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mín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ɡni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án</a:t>
            </a:r>
            <a:endParaRPr kumimoji="1" lang="en-US" altLang="zh-CN" sz="2800" dirty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75597" y="1948565"/>
            <a:ext cx="3694039" cy="6678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62551" y="2709032"/>
            <a:ext cx="3699860" cy="65206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02629" y="3457986"/>
            <a:ext cx="2966416" cy="191056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220204" y="3613460"/>
            <a:ext cx="2413161" cy="160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努力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努力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工作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努力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练习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声调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84337" y="1131684"/>
            <a:ext cx="161346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小伙子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声调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努力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认真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热情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进步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明年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56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5" y="1514700"/>
            <a:ext cx="3050152" cy="13136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那样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热情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对朋友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热情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xiǎohuǒzi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ēn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ɡdi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rènzhēn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rèqín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ìnbù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mín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ɡni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án</a:t>
            </a:r>
            <a:endParaRPr kumimoji="1" lang="en-US" altLang="zh-CN" sz="2800" dirty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49411" y="4056705"/>
            <a:ext cx="3694039" cy="6678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75645" y="4830265"/>
            <a:ext cx="3699860" cy="65206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02629" y="3457986"/>
            <a:ext cx="2966416" cy="191056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220204" y="3613460"/>
            <a:ext cx="2413161" cy="160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进步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很快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进步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不太大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有一点儿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进步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84337" y="1131684"/>
            <a:ext cx="161346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小伙子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声调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努力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认真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热情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进步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明年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9300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4" y="1514699"/>
            <a:ext cx="3615673" cy="25947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陪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sb.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do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</a:t>
            </a:r>
            <a:r>
              <a:rPr lang="en-US" altLang="zh-CN" sz="2400" dirty="0" err="1" smtClean="0">
                <a:latin typeface="华文楷体"/>
                <a:ea typeface="华文楷体"/>
                <a:cs typeface="华文楷体"/>
              </a:rPr>
              <a:t>sth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.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陪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我去参观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陪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妻子去买东西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陪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丈夫旅游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péi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bùjiànbùsàn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8673" y="1247004"/>
            <a:ext cx="3694039" cy="62544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49467" y="1159579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不见不散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8784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老外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中国化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那样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妻子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丈夫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438384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小伙子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声调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努力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认真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热情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进步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明年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14099" y="1081015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不见不散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075769" y="1397689"/>
            <a:ext cx="3360295" cy="20495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304370" y="1473888"/>
            <a:ext cx="2881313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大学生了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妈妈了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中国通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02350" y="1292051"/>
            <a:ext cx="4033914" cy="137610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én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ótōn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ɡku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í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yuèláiyuè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tèd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20577" y="2772838"/>
            <a:ext cx="3346695" cy="5874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4151284"/>
            <a:ext cx="4151980" cy="22240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4227483"/>
            <a:ext cx="3896357" cy="137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情况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情况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怎么样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情况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41611" y="1133347"/>
            <a:ext cx="14544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情况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越来越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特点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969745" y="4419209"/>
            <a:ext cx="5459041" cy="8238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1781293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6399" y="2852998"/>
            <a:ext cx="7855541" cy="15310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2074982"/>
            <a:ext cx="735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我们在说，你们这些老外快成“中国通”了。力波当然就不用说了。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74885" y="3097820"/>
            <a:ext cx="6691312" cy="9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因为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我妈妈是中国人，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所以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我早就有点儿中国化了。林娜爱穿旗袍，爱吃中国菜，还喜欢看越剧、听中国民乐，好像也有点中国化了。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44521" y="877300"/>
            <a:ext cx="7037617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6" y="1061703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你们在聊什么呢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去哪儿吃中餐？我也去。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1682750" y="4603531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我是到北京以后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才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开始中国化的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232" y="4511286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5984254" y="3961805"/>
            <a:ext cx="2919157" cy="1030470"/>
          </a:xfrm>
          <a:prstGeom prst="cloudCallout">
            <a:avLst>
              <a:gd name="adj1" fmla="val -40006"/>
              <a:gd name="adj2" fmla="val -5657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Recalling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past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events</a:t>
            </a:r>
            <a:endParaRPr lang="zh-CN" altLang="en-US" sz="2000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51" y="1956704"/>
            <a:ext cx="548008" cy="5480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17" y="1020753"/>
            <a:ext cx="545599" cy="545599"/>
          </a:xfrm>
          <a:prstGeom prst="rect">
            <a:avLst/>
          </a:prstGeom>
        </p:spPr>
      </p:pic>
      <p:pic>
        <p:nvPicPr>
          <p:cNvPr id="23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21" y="313301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970734" y="5272166"/>
            <a:ext cx="7539880" cy="14810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751069" y="5679168"/>
            <a:ext cx="627509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我看这很容易，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有的留学生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那样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，找个中国姑娘做妻子。你找个长得帅的中国小伙子做丈夫，每天在一起生活，就可以中国化了。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530" y="5415620"/>
            <a:ext cx="545599" cy="5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4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222585" y="4163903"/>
            <a:ext cx="8405868" cy="10791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877248" y="1938422"/>
            <a:ext cx="5263488" cy="8637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6399" y="2852998"/>
            <a:ext cx="8432054" cy="127162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694285" y="2127358"/>
            <a:ext cx="735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声调也不容易，我常常说错。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74885" y="3097820"/>
            <a:ext cx="7195304" cy="9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你们在中国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学习了一年，汉语水平就提高得这么快，主要是因为你们学习都很努力。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44521" y="877299"/>
            <a:ext cx="7783932" cy="98205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7" y="1100985"/>
            <a:ext cx="6702452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别开玩笑。说真的，我现在觉得汉语语法不太难，可是汉字很难。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962620" y="4302368"/>
            <a:ext cx="71944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这儿的老师教得特别认真，朋友们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对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我们也非常热情，常常帮助我们学汉语，所以我们进步很快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72" y="936615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6390145" y="1906042"/>
            <a:ext cx="2395427" cy="1030470"/>
          </a:xfrm>
          <a:prstGeom prst="cloudCallout">
            <a:avLst>
              <a:gd name="adj1" fmla="val -50938"/>
              <a:gd name="adj2" fmla="val 6541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zh-CN" altLang="en-US" sz="2000" dirty="0" smtClean="0">
                <a:latin typeface="华文仿宋"/>
                <a:ea typeface="华文仿宋"/>
                <a:cs typeface="华文仿宋"/>
              </a:rPr>
              <a:t>谈语言学习</a:t>
            </a:r>
            <a:endParaRPr lang="zh-CN" altLang="en-US" sz="2000" dirty="0">
              <a:latin typeface="华文仿宋"/>
              <a:ea typeface="华文仿宋"/>
              <a:cs typeface="华文仿宋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10" y="2081370"/>
            <a:ext cx="545599" cy="545599"/>
          </a:xfrm>
          <a:prstGeom prst="rect">
            <a:avLst/>
          </a:prstGeom>
        </p:spPr>
      </p:pic>
      <p:pic>
        <p:nvPicPr>
          <p:cNvPr id="2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11" y="446860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852896" y="5272166"/>
            <a:ext cx="7762463" cy="14810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33232" y="5679168"/>
            <a:ext cx="6811916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一年的学习时间太短了。我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虽然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已经弄听懂中国人说的一些话，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可是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自己说汉语还说得不太流利，明年我还要来中国学习。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08" y="5423140"/>
            <a:ext cx="614964" cy="61496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77" y="3108136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79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83306" y="814909"/>
            <a:ext cx="796069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57047" y="1036753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林娜，老师和同学们都在等着我们呢，我们走吧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1741241"/>
            <a:ext cx="4720270" cy="89066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77247" y="2723559"/>
            <a:ext cx="7227476" cy="111299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1905621"/>
            <a:ext cx="6963323" cy="59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</a:t>
            </a:r>
            <a:r>
              <a:rPr lang="zh-CN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明年再“中国化”吧。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03308" y="3061190"/>
            <a:ext cx="6030058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宋华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明天你陪我去参观“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2002——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中国”展览，好吗？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209492" y="3880670"/>
            <a:ext cx="3142381" cy="84188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864411" y="4068175"/>
            <a:ext cx="64434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好，明天见！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85" y="2947793"/>
            <a:ext cx="614964" cy="614964"/>
          </a:xfrm>
          <a:prstGeom prst="rect">
            <a:avLst/>
          </a:prstGeom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7" y="196763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973371" y="4817792"/>
            <a:ext cx="3062684" cy="8781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728026" y="4983968"/>
            <a:ext cx="44621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不见不散！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82" y="981471"/>
            <a:ext cx="545599" cy="54559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610" y="4050906"/>
            <a:ext cx="548008" cy="54800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05" y="4867887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96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80" y="2511892"/>
            <a:ext cx="6354504" cy="13325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09799" y="4481971"/>
            <a:ext cx="6280592" cy="140152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410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时间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…+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才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……←→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就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7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我得坐</a:t>
            </a:r>
            <a:r>
              <a:rPr lang="en-US" altLang="zh-CN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20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多个小时飞机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才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能到美国的家。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我是到北京以后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才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开始中国化的。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2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才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时间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…←→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已经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……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endParaRPr lang="en-US" altLang="zh-CN" sz="6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105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你们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在中国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才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学习了三个月。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他们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才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聊了五分钟。</a:t>
            </a:r>
            <a:endParaRPr lang="zh-CN" altLang="en-US" sz="2400" b="1" dirty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才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47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 smtClean="0">
                <a:latin typeface="华文楷体"/>
                <a:ea typeface="华文楷体"/>
                <a:cs typeface="华文楷体"/>
              </a:rPr>
              <a:t>情态补语</a:t>
            </a:r>
            <a:r>
              <a:rPr lang="zh-TW" altLang="en-US" sz="2800" b="1" dirty="0" smtClean="0">
                <a:latin typeface="华文楷体"/>
                <a:ea typeface="华文楷体"/>
                <a:cs typeface="华文楷体"/>
              </a:rPr>
              <a:t>（</a:t>
            </a:r>
            <a:r>
              <a:rPr lang="en-US" altLang="zh-TW" sz="2800" b="1" dirty="0" smtClean="0">
                <a:latin typeface="华文楷体"/>
                <a:ea typeface="华文楷体"/>
                <a:cs typeface="华文楷体"/>
              </a:rPr>
              <a:t>The 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complement of state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1627188" y="2682872"/>
            <a:ext cx="5037137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711325" y="2757488"/>
            <a:ext cx="51387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altLang="zh-CN" sz="2800" b="1" dirty="0">
                <a:latin typeface="华文楷体" pitchFamily="2" charset="-122"/>
                <a:ea typeface="华文楷体" pitchFamily="2" charset="-122"/>
              </a:rPr>
              <a:t>S+V</a:t>
            </a:r>
            <a:r>
              <a:rPr lang="zh-CN" altLang="hr-HR" sz="2800" b="1" dirty="0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hr-HR" altLang="zh-CN" sz="2800" b="1" dirty="0">
                <a:latin typeface="华文楷体" pitchFamily="2" charset="-122"/>
                <a:ea typeface="华文楷体" pitchFamily="2" charset="-122"/>
              </a:rPr>
              <a:t>Adv.+Adj. </a:t>
            </a:r>
          </a:p>
          <a:p>
            <a:r>
              <a:rPr lang="hr-HR" altLang="zh-CN" sz="2800" b="1" dirty="0">
                <a:latin typeface="华文楷体" pitchFamily="2" charset="-122"/>
                <a:ea typeface="华文楷体" pitchFamily="2" charset="-122"/>
              </a:rPr>
              <a:t>S+ (V)O V</a:t>
            </a:r>
            <a:r>
              <a:rPr lang="zh-CN" altLang="hr-HR" sz="2800" b="1" dirty="0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hr-HR" altLang="zh-CN" sz="2800" b="1" dirty="0">
                <a:latin typeface="华文楷体" pitchFamily="2" charset="-122"/>
                <a:ea typeface="华文楷体" pitchFamily="2" charset="-122"/>
              </a:rPr>
              <a:t>Adv.+Adj.</a:t>
            </a:r>
            <a:endParaRPr lang="hr-HR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57185" y="4216279"/>
            <a:ext cx="5852160" cy="193292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上海发展得很快。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年轻人英语说得很流利。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那个农民种蔬菜种得多极了。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7118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⑵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趋向补语（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directional complement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8" y="2682872"/>
            <a:ext cx="6952517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66028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（上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下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进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出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回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起）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去</a:t>
            </a:r>
          </a:p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 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上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下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进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出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回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起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去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57185" y="4216279"/>
            <a:ext cx="5852160" cy="193292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照片带来了吗？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他们从山顶走下去了。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我从派出所取回护照来了。</a:t>
            </a:r>
          </a:p>
        </p:txBody>
      </p:sp>
    </p:spTree>
    <p:extLst>
      <p:ext uri="{BB962C8B-B14F-4D97-AF65-F5344CB8AC3E}">
        <p14:creationId xmlns:p14="http://schemas.microsoft.com/office/powerpoint/2010/main" val="254690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⑶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结果补语（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</a:t>
            </a:r>
            <a:r>
              <a:rPr lang="en-US" altLang="zh-TW" sz="2800" b="1" dirty="0" err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resultative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complement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8" y="2682872"/>
            <a:ext cx="6952517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66028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懂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完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好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见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到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错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对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伤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坏 </a:t>
            </a:r>
          </a:p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懂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完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好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见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到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错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对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伤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坏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90573" y="4582911"/>
            <a:ext cx="7253429" cy="14222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我虽然听懂了，可是记错了。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我已经写好一篇文章了，可是还没看完那本书。</a:t>
            </a:r>
          </a:p>
        </p:txBody>
      </p:sp>
    </p:spTree>
    <p:extLst>
      <p:ext uri="{BB962C8B-B14F-4D97-AF65-F5344CB8AC3E}">
        <p14:creationId xmlns:p14="http://schemas.microsoft.com/office/powerpoint/2010/main" val="262557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⑷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程度补语（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complement of degree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1531917" y="2970941"/>
            <a:ext cx="4499985" cy="754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842257" y="3097933"/>
            <a:ext cx="32772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>
                <a:latin typeface="华文楷体" pitchFamily="2" charset="-122"/>
                <a:ea typeface="华文楷体" pitchFamily="2" charset="-122"/>
              </a:rPr>
              <a:t>Adj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极了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多了</a:t>
            </a:r>
            <a:endParaRPr lang="en-US" altLang="zh-TW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90573" y="4582911"/>
            <a:ext cx="7253429" cy="14222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这部电影好看极了，你一定要去电影院看看。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那个病人比你伤得重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多了。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517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5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时量补语（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time-measure complement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8" y="2682872"/>
            <a:ext cx="5761031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66028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一段儿时间（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a period of time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）</a:t>
            </a:r>
          </a:p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一段儿时间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90573" y="4582911"/>
            <a:ext cx="7253429" cy="14222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我已经学了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4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年了。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他们演奏了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3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个小时民族乐器。</a:t>
            </a:r>
          </a:p>
        </p:txBody>
      </p:sp>
    </p:spTree>
    <p:extLst>
      <p:ext uri="{BB962C8B-B14F-4D97-AF65-F5344CB8AC3E}">
        <p14:creationId xmlns:p14="http://schemas.microsoft.com/office/powerpoint/2010/main" val="2363746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5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数量补语（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complement of quantity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8" y="2682872"/>
            <a:ext cx="3692297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389258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err="1">
                <a:latin typeface="华文楷体" pitchFamily="2" charset="-122"/>
                <a:ea typeface="华文楷体" pitchFamily="2" charset="-122"/>
              </a:rPr>
              <a:t>Adj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一点儿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一些</a:t>
            </a:r>
          </a:p>
          <a:p>
            <a:r>
              <a:rPr lang="en-US" altLang="zh-TW" sz="2800" b="1" dirty="0" err="1">
                <a:latin typeface="华文楷体" pitchFamily="2" charset="-122"/>
                <a:ea typeface="华文楷体" pitchFamily="2" charset="-122"/>
              </a:rPr>
              <a:t>Adj+Num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.+M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90573" y="4582911"/>
            <a:ext cx="7253429" cy="14222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那个服务员对老外比对中国客人热情一点儿。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他比我小两岁。</a:t>
            </a:r>
          </a:p>
        </p:txBody>
      </p:sp>
    </p:spTree>
    <p:extLst>
      <p:ext uri="{BB962C8B-B14F-4D97-AF65-F5344CB8AC3E}">
        <p14:creationId xmlns:p14="http://schemas.microsoft.com/office/powerpoint/2010/main" val="197418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4751" y="1397689"/>
            <a:ext cx="4297777" cy="508029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11603" y="1396920"/>
            <a:ext cx="3855657" cy="4696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实在</a:t>
            </a:r>
            <a:r>
              <a:rPr lang="en-US" altLang="zh-TW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太</a:t>
            </a:r>
            <a:r>
              <a:rPr lang="en-US" altLang="zh-TW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Adj.</a:t>
            </a: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TW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太忙了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太辛苦了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实在</a:t>
            </a:r>
            <a:r>
              <a:rPr lang="en-US" altLang="zh-CN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不</a:t>
            </a:r>
            <a:r>
              <a:rPr lang="en-US" altLang="zh-CN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en-US" altLang="zh-CN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不舒服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实在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没有时间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说实在的</a:t>
            </a:r>
            <a:endParaRPr lang="en-US" altLang="zh-TW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TW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=</a:t>
            </a:r>
            <a:r>
              <a:rPr lang="zh-TW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说真的，</a:t>
            </a:r>
            <a:r>
              <a:rPr lang="en-US" altLang="zh-TW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to be honest</a:t>
            </a:r>
            <a:r>
              <a:rPr lang="zh-TW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endParaRPr lang="en-US" altLang="zh-TW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说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实在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的，我跟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他只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一般朋友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15179" y="3424991"/>
            <a:ext cx="3430942" cy="5900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én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ótōn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ɡku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í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yuèláiyuè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tèd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41611" y="1133347"/>
            <a:ext cx="14544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情况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越来越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特点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363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</a:t>
            </a:r>
            <a:r>
              <a:rPr lang="zh-CN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6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时量补语（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time-measure complement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8" y="2682872"/>
            <a:ext cx="5761031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66028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一段儿时间（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a period of time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）</a:t>
            </a:r>
          </a:p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V+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一段儿时间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+O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90573" y="4582911"/>
            <a:ext cx="7253429" cy="14222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我已经学了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4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年了。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他们演奏了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3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个小时民族乐器。</a:t>
            </a:r>
          </a:p>
        </p:txBody>
      </p:sp>
    </p:spTree>
    <p:extLst>
      <p:ext uri="{BB962C8B-B14F-4D97-AF65-F5344CB8AC3E}">
        <p14:creationId xmlns:p14="http://schemas.microsoft.com/office/powerpoint/2010/main" val="197418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补语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7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动量补语（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action-measure complement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19" name="圆角矩形 12"/>
          <p:cNvSpPr>
            <a:spLocks noChangeArrowheads="1"/>
          </p:cNvSpPr>
          <p:nvPr/>
        </p:nvSpPr>
        <p:spPr bwMode="auto">
          <a:xfrm>
            <a:off x="916529" y="2682872"/>
            <a:ext cx="4399332" cy="11861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17381" y="2783676"/>
            <a:ext cx="66028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HT" sz="2800" b="1" dirty="0" err="1">
                <a:latin typeface="华文楷体" pitchFamily="2" charset="-122"/>
                <a:ea typeface="华文楷体" pitchFamily="2" charset="-122"/>
              </a:rPr>
              <a:t>V+Num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次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遍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趟</a:t>
            </a:r>
          </a:p>
          <a:p>
            <a:r>
              <a:rPr lang="en-US" altLang="zh-CHT" sz="2800" b="1" dirty="0" err="1">
                <a:latin typeface="华文楷体" pitchFamily="2" charset="-122"/>
                <a:ea typeface="华文楷体" pitchFamily="2" charset="-122"/>
              </a:rPr>
              <a:t>V+Num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次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遍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HT" altLang="en-US" sz="2800" b="1" dirty="0">
                <a:latin typeface="华文楷体" pitchFamily="2" charset="-122"/>
                <a:ea typeface="华文楷体" pitchFamily="2" charset="-122"/>
              </a:rPr>
              <a:t>趟</a:t>
            </a:r>
            <a:r>
              <a:rPr lang="en-US" altLang="zh-CHT" sz="2800" b="1" dirty="0">
                <a:latin typeface="华文楷体" pitchFamily="2" charset="-122"/>
                <a:ea typeface="华文楷体" pitchFamily="2" charset="-122"/>
              </a:rPr>
              <a:t>+O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77480" y="4268654"/>
            <a:ext cx="7253429" cy="195101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我只去过一次上海。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工作人员对我说了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3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遍那句话。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因为我想在广州找工作，所以得去一趟。</a:t>
            </a:r>
          </a:p>
        </p:txBody>
      </p:sp>
    </p:spTree>
    <p:extLst>
      <p:ext uri="{BB962C8B-B14F-4D97-AF65-F5344CB8AC3E}">
        <p14:creationId xmlns:p14="http://schemas.microsoft.com/office/powerpoint/2010/main" val="1585397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4751" y="1397689"/>
            <a:ext cx="4297777" cy="25532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11603" y="1396920"/>
            <a:ext cx="3855657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TW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en-US" altLang="zh-TW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+Adj</a:t>
            </a:r>
            <a:r>
              <a:rPr lang="en-US" altLang="zh-TW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流利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方便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TW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en-US" altLang="zh-TW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en-US" altLang="zh-TW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TW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越来越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习惯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66496" y="4181824"/>
            <a:ext cx="3430942" cy="5900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én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ɡɡu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ótōn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ɡku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í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yuèláiyuè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tèd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59064" y="5594927"/>
            <a:ext cx="3346695" cy="5874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335231" y="4438378"/>
            <a:ext cx="2503399" cy="206525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563831" y="4355760"/>
            <a:ext cx="1774461" cy="137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南方的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41611" y="1133347"/>
            <a:ext cx="14544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情况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越来越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特点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3184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4" y="879828"/>
            <a:ext cx="2840195" cy="27504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0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历史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历史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故事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历史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博物馆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文化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博物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馆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1" y="1377015"/>
            <a:ext cx="3683707" cy="131679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ìsh</a:t>
            </a:r>
            <a:r>
              <a:rPr lang="en-US" altLang="zh-CN" sz="2800" dirty="0" err="1" smtClean="0">
                <a:latin typeface="GB Pinyinok-B"/>
                <a:cs typeface="GB Pinyinok-B"/>
              </a:rPr>
              <a:t>ǐ</a:t>
            </a:r>
            <a:endParaRPr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ówù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ɡuǎn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ǎnlǎn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t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úpi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ɡǎnx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qù</a:t>
            </a:r>
            <a:endParaRPr kumimoji="1" lang="en-US" altLang="zh-CN" sz="2800" dirty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60417" y="2910299"/>
            <a:ext cx="3501248" cy="124586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045785" y="3861578"/>
            <a:ext cx="3107380" cy="26292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333650" y="3965999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举办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音乐会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举办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足球比赛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举办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展览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参观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展览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53928" y="1235925"/>
            <a:ext cx="1819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历史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博物馆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展览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图片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感兴趣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4" y="879829"/>
            <a:ext cx="2840195" cy="163439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133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展览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图片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图片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72946" y="4258791"/>
            <a:ext cx="3683707" cy="69269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ìsh</a:t>
            </a:r>
            <a:r>
              <a:rPr lang="en-US" altLang="zh-CN" sz="2800" dirty="0" err="1" smtClean="0">
                <a:latin typeface="GB Pinyinok-B"/>
                <a:cs typeface="GB Pinyinok-B"/>
              </a:rPr>
              <a:t>ǐ</a:t>
            </a:r>
            <a:endParaRPr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ówù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ɡuǎn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ǎnlǎn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t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úpi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ɡǎnx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qù</a:t>
            </a:r>
            <a:endParaRPr kumimoji="1" lang="en-US" altLang="zh-CN" sz="2800" dirty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42321" y="5039695"/>
            <a:ext cx="4070918" cy="124586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30323" y="2950812"/>
            <a:ext cx="3107380" cy="26292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18188" y="3055233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对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中国文化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对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他笑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对京剧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感兴趣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对展览不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感兴趣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53928" y="1235925"/>
            <a:ext cx="1819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历史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博物馆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展览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图片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感兴趣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1572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1279565"/>
            <a:ext cx="2562925" cy="199149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1355765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聚会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快要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结业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结业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的时候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192069"/>
            <a:ext cx="3643951" cy="74115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86804" y="1126314"/>
            <a:ext cx="24881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éyè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jìde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ɡc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>
                <a:latin typeface="GB Pinyinok-B"/>
                <a:ea typeface="GB Pinyinok-B" pitchFamily="2" charset="-122"/>
                <a:cs typeface="GB Pinyinok-B"/>
              </a:rPr>
              <a:t>c</a:t>
            </a:r>
            <a:r>
              <a:rPr kumimoji="1" lang="en-US" altLang="zh-CN" sz="2800" dirty="0" err="1">
                <a:latin typeface="GB Pinyinok-B"/>
                <a:cs typeface="GB Pinyinok-B"/>
              </a:rPr>
              <a:t>ài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2412" y="2040874"/>
            <a:ext cx="3643951" cy="64538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510127" y="3425531"/>
            <a:ext cx="3431339" cy="2235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4738727" y="3501730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记得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忘记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他的名字</a:t>
            </a: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记得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以前的生活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37029" y="1144940"/>
            <a:ext cx="156959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2434" y="1690051"/>
            <a:ext cx="3448635" cy="199149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1034" y="1766251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←→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西餐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菜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意大利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菜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南方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菜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四川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菜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00708" y="2615942"/>
            <a:ext cx="3643951" cy="143760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80703" y="4247236"/>
            <a:ext cx="2562447" cy="13969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612760" y="4272158"/>
            <a:ext cx="3431339" cy="150029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4841360" y="4348357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饿</a:t>
            </a:r>
            <a:r>
              <a:rPr lang="zh-CN" altLang="en-US" sz="2400" b="1" dirty="0" smtClean="0">
                <a:latin typeface="华文楷体"/>
                <a:ea typeface="华文楷体"/>
                <a:cs typeface="华文楷体"/>
              </a:rPr>
              <a:t>死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死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疼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死</a:t>
            </a: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死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37029" y="1144940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130224" y="1177626"/>
            <a:ext cx="24881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éyè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jìde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zhōn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ɡc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>
                <a:latin typeface="GB Pinyinok-B"/>
                <a:ea typeface="GB Pinyinok-B" pitchFamily="2" charset="-122"/>
                <a:cs typeface="GB Pinyinok-B"/>
              </a:rPr>
              <a:t>c</a:t>
            </a:r>
            <a:r>
              <a:rPr kumimoji="1" lang="en-US" altLang="zh-CN" sz="2800" dirty="0" err="1">
                <a:latin typeface="GB Pinyinok-B"/>
                <a:cs typeface="GB Pinyinok-B"/>
              </a:rPr>
              <a:t>ài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è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</p:spTree>
    <p:extLst>
      <p:ext uri="{BB962C8B-B14F-4D97-AF65-F5344CB8AC3E}">
        <p14:creationId xmlns:p14="http://schemas.microsoft.com/office/powerpoint/2010/main" val="3188411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20519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情况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越来越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特点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7522" y="1081992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历史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博物馆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展览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图片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感兴趣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40072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17286</TotalTime>
  <Pages>0</Pages>
  <Words>1311</Words>
  <Characters>0</Characters>
  <Application>Microsoft Macintosh PowerPoint</Application>
  <DocSecurity>0</DocSecurity>
  <PresentationFormat>全屏显示(4:3)</PresentationFormat>
  <Lines>0</Lines>
  <Paragraphs>412</Paragraphs>
  <Slides>32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默认设计模板</vt:lpstr>
      <vt:lpstr>第二十六课   你快要成“中国通”了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Li</cp:lastModifiedBy>
  <cp:revision>291</cp:revision>
  <dcterms:created xsi:type="dcterms:W3CDTF">2015-09-28T12:25:20Z</dcterms:created>
  <dcterms:modified xsi:type="dcterms:W3CDTF">2015-11-09T14:33:34Z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