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9579-9094-42B8-B772-9A810FB2CD53}" type="datetimeFigureOut">
              <a:rPr lang="tr-TR" smtClean="0"/>
              <a:t>12.04.2018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D7D8-D3E0-4084-A06A-F0D541553C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3563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9579-9094-42B8-B772-9A810FB2CD53}" type="datetimeFigureOut">
              <a:rPr lang="tr-TR" smtClean="0"/>
              <a:t>12.04.2018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D7D8-D3E0-4084-A06A-F0D541553C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057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9579-9094-42B8-B772-9A810FB2CD53}" type="datetimeFigureOut">
              <a:rPr lang="tr-TR" smtClean="0"/>
              <a:t>12.04.2018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D7D8-D3E0-4084-A06A-F0D541553C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197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9579-9094-42B8-B772-9A810FB2CD53}" type="datetimeFigureOut">
              <a:rPr lang="tr-TR" smtClean="0"/>
              <a:t>12.04.2018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D7D8-D3E0-4084-A06A-F0D541553C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8034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9579-9094-42B8-B772-9A810FB2CD53}" type="datetimeFigureOut">
              <a:rPr lang="tr-TR" smtClean="0"/>
              <a:t>12.04.2018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D7D8-D3E0-4084-A06A-F0D541553C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1462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9579-9094-42B8-B772-9A810FB2CD53}" type="datetimeFigureOut">
              <a:rPr lang="tr-TR" smtClean="0"/>
              <a:t>12.04.2018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D7D8-D3E0-4084-A06A-F0D541553C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4232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9579-9094-42B8-B772-9A810FB2CD53}" type="datetimeFigureOut">
              <a:rPr lang="tr-TR" smtClean="0"/>
              <a:t>12.04.2018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D7D8-D3E0-4084-A06A-F0D541553C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525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9579-9094-42B8-B772-9A810FB2CD53}" type="datetimeFigureOut">
              <a:rPr lang="tr-TR" smtClean="0"/>
              <a:t>12.04.2018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D7D8-D3E0-4084-A06A-F0D541553C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074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9579-9094-42B8-B772-9A810FB2CD53}" type="datetimeFigureOut">
              <a:rPr lang="tr-TR" smtClean="0"/>
              <a:t>12.04.2018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D7D8-D3E0-4084-A06A-F0D541553C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090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9579-9094-42B8-B772-9A810FB2CD53}" type="datetimeFigureOut">
              <a:rPr lang="tr-TR" smtClean="0"/>
              <a:t>12.04.2018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D7D8-D3E0-4084-A06A-F0D541553C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5695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9579-9094-42B8-B772-9A810FB2CD53}" type="datetimeFigureOut">
              <a:rPr lang="tr-TR" smtClean="0"/>
              <a:t>12.04.2018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D7D8-D3E0-4084-A06A-F0D541553C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618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B9579-9094-42B8-B772-9A810FB2CD53}" type="datetimeFigureOut">
              <a:rPr lang="tr-TR" smtClean="0"/>
              <a:t>12.04.2018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1D7D8-D3E0-4084-A06A-F0D541553C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687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upload.wikimedia.org/wikipedia/commons/d/dc/Medulla_spinalis_-_Section_-_English.svg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upload.wikimedia.org/wikipedia/commons/d/dc/Medulla_spinalis_-_Section_-_English.svg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smtClean="0"/>
              <a:t>Sinir </a:t>
            </a:r>
            <a:r>
              <a:rPr lang="tr-TR" smtClean="0"/>
              <a:t>sistemi (I)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228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Merkezi sinir sistemi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tr-TR" altLang="tr-TR" sz="2800" dirty="0"/>
              <a:t>Beyin 4 alt kısımdan oluşur.</a:t>
            </a:r>
          </a:p>
          <a:p>
            <a:pPr lvl="1">
              <a:defRPr/>
            </a:pPr>
            <a:r>
              <a:rPr lang="tr-TR" altLang="tr-TR" sz="2400" dirty="0" err="1"/>
              <a:t>Serebrum</a:t>
            </a:r>
            <a:endParaRPr lang="tr-TR" altLang="tr-TR" sz="2400" dirty="0"/>
          </a:p>
          <a:p>
            <a:pPr lvl="1">
              <a:defRPr/>
            </a:pPr>
            <a:r>
              <a:rPr lang="tr-TR" altLang="tr-TR" sz="2400" dirty="0" err="1"/>
              <a:t>Diensefalon</a:t>
            </a:r>
            <a:r>
              <a:rPr lang="tr-TR" altLang="tr-TR" sz="2400" dirty="0"/>
              <a:t>       Ön beyin</a:t>
            </a:r>
          </a:p>
          <a:p>
            <a:pPr lvl="1">
              <a:defRPr/>
            </a:pPr>
            <a:r>
              <a:rPr lang="tr-TR" altLang="tr-TR" sz="2400" dirty="0"/>
              <a:t>Beyin sapı</a:t>
            </a:r>
          </a:p>
          <a:p>
            <a:pPr lvl="2">
              <a:defRPr/>
            </a:pPr>
            <a:r>
              <a:rPr lang="tr-TR" altLang="tr-TR" sz="2000" dirty="0"/>
              <a:t>Orta beyin</a:t>
            </a:r>
          </a:p>
          <a:p>
            <a:pPr lvl="2">
              <a:defRPr/>
            </a:pPr>
            <a:r>
              <a:rPr lang="tr-TR" altLang="tr-TR" sz="2000" dirty="0" err="1"/>
              <a:t>Pons</a:t>
            </a:r>
            <a:r>
              <a:rPr lang="tr-TR" altLang="tr-TR" sz="2000" dirty="0"/>
              <a:t> </a:t>
            </a:r>
          </a:p>
          <a:p>
            <a:pPr lvl="2">
              <a:defRPr/>
            </a:pPr>
            <a:r>
              <a:rPr lang="tr-TR" altLang="tr-TR" sz="2000" dirty="0" err="1"/>
              <a:t>Medulla</a:t>
            </a:r>
            <a:r>
              <a:rPr lang="tr-TR" altLang="tr-TR" sz="2000" dirty="0"/>
              <a:t> </a:t>
            </a:r>
            <a:r>
              <a:rPr lang="tr-TR" altLang="tr-TR" sz="2000" dirty="0" err="1"/>
              <a:t>oblangata</a:t>
            </a:r>
            <a:endParaRPr lang="tr-TR" altLang="tr-TR" sz="2000" dirty="0"/>
          </a:p>
          <a:p>
            <a:pPr lvl="1">
              <a:defRPr/>
            </a:pPr>
            <a:r>
              <a:rPr lang="tr-TR" altLang="tr-TR" sz="2400" dirty="0" err="1"/>
              <a:t>Serebellum</a:t>
            </a:r>
            <a:endParaRPr lang="tr-TR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89478" y="2174875"/>
            <a:ext cx="3552869" cy="3951288"/>
          </a:xfrm>
          <a:noFill/>
        </p:spPr>
      </p:pic>
    </p:spTree>
    <p:extLst>
      <p:ext uri="{BB962C8B-B14F-4D97-AF65-F5344CB8AC3E}">
        <p14:creationId xmlns:p14="http://schemas.microsoft.com/office/powerpoint/2010/main" val="149154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7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tr-TR" altLang="tr-TR" dirty="0"/>
              <a:t>Ön beyin</a:t>
            </a:r>
          </a:p>
          <a:p>
            <a:pPr lvl="1">
              <a:defRPr/>
            </a:pPr>
            <a:r>
              <a:rPr lang="tr-TR" altLang="tr-TR" dirty="0" err="1"/>
              <a:t>Serebrum</a:t>
            </a:r>
            <a:r>
              <a:rPr lang="tr-TR" altLang="tr-TR" dirty="0"/>
              <a:t>: sağ ve sol </a:t>
            </a:r>
            <a:r>
              <a:rPr lang="tr-TR" altLang="tr-TR" dirty="0" err="1"/>
              <a:t>hemisferleri</a:t>
            </a:r>
            <a:r>
              <a:rPr lang="tr-TR" altLang="tr-TR" dirty="0"/>
              <a:t> ve onların altında yer alan yapıları içerir.</a:t>
            </a:r>
          </a:p>
          <a:p>
            <a:pPr lvl="1">
              <a:defRPr/>
            </a:pPr>
            <a:r>
              <a:rPr lang="tr-TR" altLang="tr-TR" dirty="0"/>
              <a:t>Merkezi kısmını </a:t>
            </a:r>
            <a:r>
              <a:rPr lang="tr-TR" altLang="tr-TR" dirty="0" err="1"/>
              <a:t>diensefalon</a:t>
            </a:r>
            <a:r>
              <a:rPr lang="tr-TR" altLang="tr-TR" dirty="0"/>
              <a:t> oluşturur.</a:t>
            </a:r>
          </a:p>
          <a:p>
            <a:pPr lvl="1">
              <a:defRPr/>
            </a:pPr>
            <a:r>
              <a:rPr lang="tr-TR" altLang="tr-TR" dirty="0" err="1"/>
              <a:t>Serebral</a:t>
            </a:r>
            <a:r>
              <a:rPr lang="tr-TR" altLang="tr-TR" dirty="0"/>
              <a:t> </a:t>
            </a:r>
            <a:r>
              <a:rPr lang="tr-TR" altLang="tr-TR" dirty="0" err="1"/>
              <a:t>hemisferler</a:t>
            </a:r>
            <a:endParaRPr lang="tr-TR" altLang="tr-TR" dirty="0"/>
          </a:p>
          <a:p>
            <a:pPr lvl="2">
              <a:defRPr/>
            </a:pPr>
            <a:r>
              <a:rPr lang="tr-TR" altLang="tr-TR" dirty="0"/>
              <a:t>Dış kısmı gri renk veren hücre gövdelerinden oluşmuştur. Gri madde veya </a:t>
            </a:r>
            <a:r>
              <a:rPr lang="tr-TR" altLang="tr-TR" dirty="0" err="1"/>
              <a:t>serebral</a:t>
            </a:r>
            <a:r>
              <a:rPr lang="tr-TR" altLang="tr-TR" dirty="0"/>
              <a:t> korteks denir.</a:t>
            </a:r>
          </a:p>
          <a:p>
            <a:pPr lvl="2">
              <a:defRPr/>
            </a:pPr>
            <a:r>
              <a:rPr lang="tr-TR" altLang="tr-TR" dirty="0" smtClean="0"/>
              <a:t>İç kısım </a:t>
            </a:r>
            <a:r>
              <a:rPr lang="tr-TR" altLang="tr-TR" dirty="0" err="1" smtClean="0"/>
              <a:t>miyelinli</a:t>
            </a:r>
            <a:r>
              <a:rPr lang="tr-TR" altLang="tr-TR" dirty="0" smtClean="0"/>
              <a:t> aksonlardan </a:t>
            </a:r>
            <a:r>
              <a:rPr lang="tr-TR" altLang="tr-TR" dirty="0"/>
              <a:t>oluşan beyaz madde tabakasından oluşur.</a:t>
            </a:r>
          </a:p>
          <a:p>
            <a:pPr lvl="2">
              <a:defRPr/>
            </a:pPr>
            <a:r>
              <a:rPr lang="tr-TR" altLang="tr-TR" dirty="0"/>
              <a:t>Beyaz madde içinde </a:t>
            </a:r>
            <a:r>
              <a:rPr lang="tr-TR" altLang="tr-TR" dirty="0" err="1"/>
              <a:t>subkortikal</a:t>
            </a:r>
            <a:r>
              <a:rPr lang="tr-TR" altLang="tr-TR" dirty="0"/>
              <a:t> çekirdekler denilen gri maddeler bulunur </a:t>
            </a:r>
          </a:p>
          <a:p>
            <a:pPr lvl="2">
              <a:defRPr/>
            </a:pPr>
            <a:endParaRPr lang="tr-TR" altLang="tr-TR" dirty="0"/>
          </a:p>
          <a:p>
            <a:endParaRPr lang="tr-TR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90654" y="836712"/>
            <a:ext cx="4073834" cy="5616624"/>
          </a:xfrm>
          <a:noFill/>
        </p:spPr>
      </p:pic>
    </p:spTree>
    <p:extLst>
      <p:ext uri="{BB962C8B-B14F-4D97-AF65-F5344CB8AC3E}">
        <p14:creationId xmlns:p14="http://schemas.microsoft.com/office/powerpoint/2010/main" val="20658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tr-TR" sz="2800" dirty="0"/>
              <a:t>Her bir </a:t>
            </a:r>
            <a:r>
              <a:rPr lang="tr-TR" sz="2800" dirty="0" err="1"/>
              <a:t>serebral</a:t>
            </a:r>
            <a:r>
              <a:rPr lang="tr-TR" sz="2800" dirty="0"/>
              <a:t> </a:t>
            </a:r>
            <a:r>
              <a:rPr lang="tr-TR" sz="2800" dirty="0" err="1"/>
              <a:t>hemisferin</a:t>
            </a:r>
            <a:r>
              <a:rPr lang="tr-TR" sz="2800" dirty="0"/>
              <a:t> korteksi dört loba bölünür</a:t>
            </a:r>
          </a:p>
          <a:p>
            <a:pPr lvl="1">
              <a:defRPr/>
            </a:pPr>
            <a:r>
              <a:rPr lang="tr-TR" sz="2400" dirty="0" err="1"/>
              <a:t>Frontal</a:t>
            </a:r>
            <a:endParaRPr lang="tr-TR" sz="2400" dirty="0"/>
          </a:p>
          <a:p>
            <a:pPr lvl="1">
              <a:defRPr/>
            </a:pPr>
            <a:r>
              <a:rPr lang="tr-TR" sz="2400" dirty="0" err="1"/>
              <a:t>Paryetal</a:t>
            </a:r>
            <a:endParaRPr lang="tr-TR" sz="2400" dirty="0"/>
          </a:p>
          <a:p>
            <a:pPr lvl="1">
              <a:defRPr/>
            </a:pPr>
            <a:r>
              <a:rPr lang="tr-TR" sz="2400" dirty="0" err="1"/>
              <a:t>Oksipital</a:t>
            </a:r>
            <a:endParaRPr lang="tr-TR" sz="2400" dirty="0"/>
          </a:p>
          <a:p>
            <a:pPr lvl="1">
              <a:defRPr/>
            </a:pPr>
            <a:r>
              <a:rPr lang="tr-TR" sz="2400" dirty="0" err="1"/>
              <a:t>Temporal</a:t>
            </a:r>
            <a:endParaRPr lang="tr-TR" sz="2400" dirty="0"/>
          </a:p>
          <a:p>
            <a:pPr>
              <a:defRPr/>
            </a:pPr>
            <a:r>
              <a:rPr lang="tr-TR" sz="2800" dirty="0" err="1"/>
              <a:t>Girus</a:t>
            </a:r>
            <a:r>
              <a:rPr lang="tr-TR" sz="2800" dirty="0"/>
              <a:t> adı verilen kıvrımlar</a:t>
            </a:r>
          </a:p>
          <a:p>
            <a:pPr>
              <a:defRPr/>
            </a:pPr>
            <a:r>
              <a:rPr lang="tr-TR" sz="2800" dirty="0" err="1"/>
              <a:t>Sulkus</a:t>
            </a:r>
            <a:r>
              <a:rPr lang="tr-TR" sz="2800" dirty="0"/>
              <a:t> adı verilen derin oluklar bulunur</a:t>
            </a:r>
          </a:p>
          <a:p>
            <a:pPr>
              <a:defRPr/>
            </a:pPr>
            <a:endParaRPr lang="tr-TR" sz="2800" dirty="0"/>
          </a:p>
          <a:p>
            <a:endParaRPr lang="tr-TR" dirty="0"/>
          </a:p>
        </p:txBody>
      </p:sp>
      <p:sp>
        <p:nvSpPr>
          <p:cNvPr id="6" name="5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60912" y="2626519"/>
            <a:ext cx="3810000" cy="3048000"/>
          </a:xfrm>
          <a:noFill/>
        </p:spPr>
      </p:pic>
    </p:spTree>
    <p:extLst>
      <p:ext uri="{BB962C8B-B14F-4D97-AF65-F5344CB8AC3E}">
        <p14:creationId xmlns:p14="http://schemas.microsoft.com/office/powerpoint/2010/main" val="3354430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tr-TR" altLang="tr-TR" dirty="0" smtClean="0">
                <a:effectLst/>
              </a:rPr>
              <a:t>Beyin korteksinde </a:t>
            </a:r>
            <a:r>
              <a:rPr lang="tr-TR" altLang="tr-TR" dirty="0" smtClean="0">
                <a:solidFill>
                  <a:srgbClr val="FF3300"/>
                </a:solidFill>
                <a:effectLst/>
              </a:rPr>
              <a:t>motor</a:t>
            </a:r>
            <a:r>
              <a:rPr lang="tr-TR" altLang="tr-TR" dirty="0" smtClean="0">
                <a:effectLst/>
              </a:rPr>
              <a:t> ve </a:t>
            </a:r>
            <a:r>
              <a:rPr lang="tr-TR" altLang="tr-TR" dirty="0" smtClean="0">
                <a:solidFill>
                  <a:srgbClr val="FF3300"/>
                </a:solidFill>
                <a:effectLst/>
              </a:rPr>
              <a:t>duysal merkez</a:t>
            </a:r>
            <a:r>
              <a:rPr lang="tr-TR" altLang="tr-TR" dirty="0" smtClean="0">
                <a:effectLst/>
              </a:rPr>
              <a:t> bulunur.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tr-TR" altLang="tr-TR" dirty="0" err="1" smtClean="0">
                <a:effectLst/>
              </a:rPr>
              <a:t>Serebral</a:t>
            </a:r>
            <a:r>
              <a:rPr lang="tr-TR" altLang="tr-TR" dirty="0" smtClean="0">
                <a:effectLst/>
              </a:rPr>
              <a:t> korteksin büyük bir alanı somatik duysal alandan gelen duyular ve hareketlerin kontrolü ile ilgilidir. 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tr-TR" altLang="tr-TR" dirty="0" smtClean="0">
                <a:effectLst/>
              </a:rPr>
              <a:t>Beyin korteksindeki merkezler farklı bölgelere yerleşmiş olup, tüm merkezler birbirleriyle uyum içinde işlev görürler.</a:t>
            </a:r>
          </a:p>
          <a:p>
            <a:endParaRPr lang="tr-TR" dirty="0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96878" y="2564904"/>
            <a:ext cx="3989312" cy="3384375"/>
          </a:xfrm>
          <a:noFill/>
        </p:spPr>
      </p:pic>
    </p:spTree>
    <p:extLst>
      <p:ext uri="{BB962C8B-B14F-4D97-AF65-F5344CB8AC3E}">
        <p14:creationId xmlns:p14="http://schemas.microsoft.com/office/powerpoint/2010/main" val="1820698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 dirty="0" smtClean="0">
                <a:solidFill>
                  <a:srgbClr val="FF3300"/>
                </a:solidFill>
                <a:effectLst/>
              </a:rPr>
              <a:t>Motor merkez başlıca 6 bölümden oluşur.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 dirty="0" smtClean="0">
                <a:solidFill>
                  <a:srgbClr val="FF3300"/>
                </a:solidFill>
                <a:effectLst/>
              </a:rPr>
              <a:t>1.Motor alan:</a:t>
            </a:r>
            <a:r>
              <a:rPr lang="tr-TR" altLang="tr-TR" b="1" dirty="0" smtClean="0">
                <a:effectLst/>
              </a:rPr>
              <a:t> </a:t>
            </a:r>
            <a:r>
              <a:rPr lang="tr-TR" altLang="tr-TR" b="1" dirty="0" err="1" smtClean="0">
                <a:effectLst/>
              </a:rPr>
              <a:t>sulkus</a:t>
            </a:r>
            <a:r>
              <a:rPr lang="tr-TR" altLang="tr-TR" b="1" dirty="0" smtClean="0">
                <a:effectLst/>
              </a:rPr>
              <a:t> </a:t>
            </a:r>
            <a:r>
              <a:rPr lang="tr-TR" altLang="tr-TR" b="1" dirty="0" err="1" smtClean="0">
                <a:effectLst/>
              </a:rPr>
              <a:t>sentralisin</a:t>
            </a:r>
            <a:r>
              <a:rPr lang="tr-TR" altLang="tr-TR" b="1" dirty="0" smtClean="0">
                <a:effectLst/>
              </a:rPr>
              <a:t> önünde bulunur, istemli hareketleri kontrol eder. buradaki piramidal motor nöronlar, </a:t>
            </a:r>
            <a:r>
              <a:rPr lang="tr-TR" altLang="tr-TR" b="1" dirty="0" err="1" smtClean="0">
                <a:effectLst/>
              </a:rPr>
              <a:t>kortikospinal</a:t>
            </a:r>
            <a:r>
              <a:rPr lang="tr-TR" altLang="tr-TR" b="1" dirty="0" smtClean="0">
                <a:effectLst/>
              </a:rPr>
              <a:t> </a:t>
            </a:r>
            <a:r>
              <a:rPr lang="tr-TR" altLang="tr-TR" b="1" dirty="0" err="1" smtClean="0">
                <a:effectLst/>
              </a:rPr>
              <a:t>traktuslar</a:t>
            </a:r>
            <a:r>
              <a:rPr lang="tr-TR" altLang="tr-TR" b="1" dirty="0" smtClean="0">
                <a:effectLst/>
              </a:rPr>
              <a:t> içinde </a:t>
            </a:r>
            <a:r>
              <a:rPr lang="tr-TR" altLang="tr-TR" b="1" dirty="0" err="1" smtClean="0">
                <a:effectLst/>
              </a:rPr>
              <a:t>medulla</a:t>
            </a:r>
            <a:r>
              <a:rPr lang="tr-TR" altLang="tr-TR" b="1" dirty="0" smtClean="0">
                <a:effectLst/>
              </a:rPr>
              <a:t> </a:t>
            </a:r>
            <a:r>
              <a:rPr lang="tr-TR" altLang="tr-TR" b="1" dirty="0" err="1" smtClean="0">
                <a:effectLst/>
              </a:rPr>
              <a:t>spinalise</a:t>
            </a:r>
            <a:r>
              <a:rPr lang="tr-TR" altLang="tr-TR" b="1" dirty="0" smtClean="0">
                <a:effectLst/>
              </a:rPr>
              <a:t> uzanır.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 dirty="0" smtClean="0">
                <a:solidFill>
                  <a:srgbClr val="FF3300"/>
                </a:solidFill>
                <a:effectLst/>
              </a:rPr>
              <a:t>2.</a:t>
            </a:r>
            <a:r>
              <a:rPr lang="tr-TR" altLang="tr-TR" sz="2800" b="1" dirty="0" err="1" smtClean="0">
                <a:solidFill>
                  <a:srgbClr val="FF3300"/>
                </a:solidFill>
                <a:effectLst/>
              </a:rPr>
              <a:t>Premotor</a:t>
            </a:r>
            <a:r>
              <a:rPr lang="tr-TR" altLang="tr-TR" sz="2800" b="1" dirty="0" smtClean="0">
                <a:solidFill>
                  <a:srgbClr val="FF3300"/>
                </a:solidFill>
                <a:effectLst/>
              </a:rPr>
              <a:t> alan:</a:t>
            </a:r>
            <a:r>
              <a:rPr lang="tr-TR" altLang="tr-TR" b="1" dirty="0" smtClean="0">
                <a:effectLst/>
              </a:rPr>
              <a:t> motor alanın önünde yer alır ve amaca yönelik hareketlerden sorumludur.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 dirty="0" smtClean="0">
                <a:solidFill>
                  <a:srgbClr val="FF3300"/>
                </a:solidFill>
                <a:effectLst/>
              </a:rPr>
              <a:t>3.</a:t>
            </a:r>
            <a:r>
              <a:rPr lang="tr-TR" altLang="tr-TR" sz="2800" b="1" dirty="0" err="1" smtClean="0">
                <a:solidFill>
                  <a:srgbClr val="FF3300"/>
                </a:solidFill>
                <a:effectLst/>
              </a:rPr>
              <a:t>Frontal</a:t>
            </a:r>
            <a:r>
              <a:rPr lang="tr-TR" altLang="tr-TR" sz="2800" b="1" dirty="0" smtClean="0">
                <a:solidFill>
                  <a:srgbClr val="FF3300"/>
                </a:solidFill>
                <a:effectLst/>
              </a:rPr>
              <a:t> göz alanı:</a:t>
            </a:r>
            <a:r>
              <a:rPr lang="tr-TR" altLang="tr-TR" b="1" dirty="0" smtClean="0">
                <a:effectLst/>
              </a:rPr>
              <a:t> </a:t>
            </a:r>
            <a:r>
              <a:rPr lang="tr-TR" altLang="tr-TR" b="1" dirty="0" err="1" smtClean="0">
                <a:effectLst/>
              </a:rPr>
              <a:t>premotor</a:t>
            </a:r>
            <a:r>
              <a:rPr lang="tr-TR" altLang="tr-TR" b="1" dirty="0" smtClean="0">
                <a:effectLst/>
              </a:rPr>
              <a:t> alanın önünde olan </a:t>
            </a:r>
            <a:r>
              <a:rPr lang="tr-TR" altLang="tr-TR" b="1" dirty="0" err="1" smtClean="0">
                <a:effectLst/>
              </a:rPr>
              <a:t>frontal</a:t>
            </a:r>
            <a:r>
              <a:rPr lang="tr-TR" altLang="tr-TR" b="1" dirty="0" smtClean="0">
                <a:effectLst/>
              </a:rPr>
              <a:t> göz alanının uyarılmasıyla her iki göz aynı yöne döner.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 dirty="0" smtClean="0">
                <a:solidFill>
                  <a:srgbClr val="FF3300"/>
                </a:solidFill>
                <a:effectLst/>
              </a:rPr>
              <a:t>4.</a:t>
            </a:r>
            <a:r>
              <a:rPr lang="tr-TR" altLang="tr-TR" sz="2800" b="1" dirty="0" err="1" smtClean="0">
                <a:solidFill>
                  <a:srgbClr val="FF3300"/>
                </a:solidFill>
                <a:effectLst/>
              </a:rPr>
              <a:t>Frontal</a:t>
            </a:r>
            <a:r>
              <a:rPr lang="tr-TR" altLang="tr-TR" sz="2800" b="1" dirty="0" smtClean="0">
                <a:solidFill>
                  <a:srgbClr val="FF3300"/>
                </a:solidFill>
                <a:effectLst/>
              </a:rPr>
              <a:t> motor göz alanı:</a:t>
            </a:r>
            <a:r>
              <a:rPr lang="tr-TR" altLang="tr-TR" b="1" dirty="0" smtClean="0">
                <a:effectLst/>
              </a:rPr>
              <a:t> İstemli yapılan göz hareketlerini yönetir.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 dirty="0" smtClean="0">
                <a:solidFill>
                  <a:srgbClr val="FF3300"/>
                </a:solidFill>
                <a:effectLst/>
              </a:rPr>
              <a:t>5.Konuşma alanı:</a:t>
            </a:r>
            <a:r>
              <a:rPr lang="tr-TR" altLang="tr-TR" b="1" dirty="0" smtClean="0">
                <a:effectLst/>
              </a:rPr>
              <a:t> </a:t>
            </a:r>
            <a:r>
              <a:rPr lang="tr-TR" altLang="tr-TR" b="1" dirty="0" err="1" smtClean="0">
                <a:effectLst/>
              </a:rPr>
              <a:t>frontal</a:t>
            </a:r>
            <a:r>
              <a:rPr lang="tr-TR" altLang="tr-TR" b="1" dirty="0" smtClean="0">
                <a:effectLst/>
              </a:rPr>
              <a:t>, </a:t>
            </a:r>
            <a:r>
              <a:rPr lang="tr-TR" altLang="tr-TR" b="1" dirty="0" err="1" smtClean="0">
                <a:effectLst/>
              </a:rPr>
              <a:t>pariyetal</a:t>
            </a:r>
            <a:r>
              <a:rPr lang="tr-TR" altLang="tr-TR" b="1" dirty="0" smtClean="0">
                <a:effectLst/>
              </a:rPr>
              <a:t> ve </a:t>
            </a:r>
            <a:r>
              <a:rPr lang="tr-TR" altLang="tr-TR" b="1" dirty="0" err="1" smtClean="0">
                <a:effectLst/>
              </a:rPr>
              <a:t>temporal</a:t>
            </a:r>
            <a:r>
              <a:rPr lang="tr-TR" altLang="tr-TR" b="1" dirty="0" smtClean="0">
                <a:effectLst/>
              </a:rPr>
              <a:t> loblarda yerleşmiştir.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 dirty="0" smtClean="0">
                <a:solidFill>
                  <a:srgbClr val="FF3300"/>
                </a:solidFill>
                <a:effectLst/>
              </a:rPr>
              <a:t>6.</a:t>
            </a:r>
            <a:r>
              <a:rPr lang="tr-TR" altLang="tr-TR" sz="2800" b="1" dirty="0" err="1" smtClean="0">
                <a:solidFill>
                  <a:srgbClr val="FF3300"/>
                </a:solidFill>
                <a:effectLst/>
              </a:rPr>
              <a:t>Oksipital</a:t>
            </a:r>
            <a:r>
              <a:rPr lang="tr-TR" altLang="tr-TR" sz="2800" b="1" dirty="0" smtClean="0">
                <a:solidFill>
                  <a:srgbClr val="FF3300"/>
                </a:solidFill>
                <a:effectLst/>
              </a:rPr>
              <a:t> göz alanı:</a:t>
            </a:r>
            <a:r>
              <a:rPr lang="tr-TR" altLang="tr-TR" b="1" dirty="0" smtClean="0">
                <a:effectLst/>
              </a:rPr>
              <a:t> gözün bir noktaya tespit edilmesini sağlar.</a:t>
            </a:r>
          </a:p>
          <a:p>
            <a:pPr>
              <a:lnSpc>
                <a:spcPct val="90000"/>
              </a:lnSpc>
            </a:pPr>
            <a:endParaRPr lang="tr-TR" altLang="tr-TR" sz="3600" dirty="0" smtClean="0">
              <a:effectLst/>
            </a:endParaRPr>
          </a:p>
          <a:p>
            <a:pPr>
              <a:lnSpc>
                <a:spcPct val="90000"/>
              </a:lnSpc>
            </a:pPr>
            <a:endParaRPr lang="tr-TR" altLang="tr-TR" sz="3600" dirty="0" smtClean="0">
              <a:effectLst/>
            </a:endParaRPr>
          </a:p>
          <a:p>
            <a:endParaRPr lang="tr-TR" dirty="0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932040" y="260648"/>
          <a:ext cx="4041775" cy="302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 Photo" r:id="rId3" imgW="15857143" imgH="14523810" progId="">
                  <p:embed/>
                </p:oleObj>
              </mc:Choice>
              <mc:Fallback>
                <p:oleObj name="Photo Editor Photo" r:id="rId3" imgW="15857143" imgH="145238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260648"/>
                        <a:ext cx="4041775" cy="30243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796878" y="3429000"/>
            <a:ext cx="3989312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6123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7544" y="404664"/>
            <a:ext cx="4320480" cy="488739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tr-TR" altLang="tr-TR" sz="1600" b="1" dirty="0" smtClean="0">
                <a:effectLst/>
              </a:rPr>
              <a:t>SOMATİK DUYUSAL ALAN (</a:t>
            </a:r>
            <a:r>
              <a:rPr lang="tr-TR" altLang="tr-TR" sz="1600" b="1" dirty="0" err="1" smtClean="0">
                <a:effectLst/>
              </a:rPr>
              <a:t>Somatoduysal</a:t>
            </a:r>
            <a:r>
              <a:rPr lang="tr-TR" altLang="tr-TR" sz="1600" b="1" dirty="0" smtClean="0">
                <a:effectLst/>
              </a:rPr>
              <a:t> alan)</a:t>
            </a:r>
          </a:p>
          <a:p>
            <a:pPr>
              <a:lnSpc>
                <a:spcPct val="90000"/>
              </a:lnSpc>
              <a:spcBef>
                <a:spcPct val="30000"/>
              </a:spcBef>
              <a:buClrTx/>
              <a:buSzTx/>
            </a:pPr>
            <a:r>
              <a:rPr lang="tr-TR" altLang="tr-TR" sz="1600" dirty="0" smtClean="0">
                <a:effectLst/>
              </a:rPr>
              <a:t>Somatik duysal alanın uyarılmasında </a:t>
            </a:r>
          </a:p>
          <a:p>
            <a:pPr lvl="1">
              <a:lnSpc>
                <a:spcPct val="90000"/>
              </a:lnSpc>
              <a:spcBef>
                <a:spcPct val="30000"/>
              </a:spcBef>
              <a:buClrTx/>
              <a:buSzTx/>
            </a:pPr>
            <a:r>
              <a:rPr lang="tr-TR" altLang="tr-TR" sz="1600" dirty="0" smtClean="0">
                <a:effectLst/>
              </a:rPr>
              <a:t>elektriklenme, </a:t>
            </a:r>
          </a:p>
          <a:p>
            <a:pPr lvl="1">
              <a:lnSpc>
                <a:spcPct val="90000"/>
              </a:lnSpc>
              <a:spcBef>
                <a:spcPct val="30000"/>
              </a:spcBef>
              <a:buClrTx/>
              <a:buSzTx/>
            </a:pPr>
            <a:r>
              <a:rPr lang="tr-TR" altLang="tr-TR" sz="1600" dirty="0" smtClean="0">
                <a:effectLst/>
              </a:rPr>
              <a:t>hafif ağrı ve</a:t>
            </a:r>
          </a:p>
          <a:p>
            <a:pPr lvl="1">
              <a:lnSpc>
                <a:spcPct val="90000"/>
              </a:lnSpc>
              <a:spcBef>
                <a:spcPct val="30000"/>
              </a:spcBef>
              <a:buClrTx/>
              <a:buSzTx/>
            </a:pPr>
            <a:r>
              <a:rPr lang="tr-TR" altLang="tr-TR" sz="1600" dirty="0" smtClean="0">
                <a:effectLst/>
              </a:rPr>
              <a:t> uyuşukluk algılanır. </a:t>
            </a:r>
          </a:p>
          <a:p>
            <a:pPr marL="342900" lvl="1" indent="-342900"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tr-TR" altLang="tr-TR" sz="1600" dirty="0" smtClean="0"/>
              <a:t>Duysal  izlenimlerin analizi, somatik duysal </a:t>
            </a:r>
            <a:r>
              <a:rPr lang="tr-TR" altLang="tr-TR" sz="1600" dirty="0" err="1" smtClean="0"/>
              <a:t>asosiasyon</a:t>
            </a:r>
            <a:r>
              <a:rPr lang="tr-TR" altLang="tr-TR" sz="1600" dirty="0" smtClean="0"/>
              <a:t> alanın varlığına bağımlıdır. </a:t>
            </a:r>
          </a:p>
          <a:p>
            <a:pPr marL="342900" lvl="1" indent="-342900"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tr-TR" altLang="tr-TR" sz="1600" dirty="0" err="1" smtClean="0">
                <a:effectLst/>
              </a:rPr>
              <a:t>Primer</a:t>
            </a:r>
            <a:r>
              <a:rPr lang="tr-TR" altLang="tr-TR" sz="1600" dirty="0" smtClean="0">
                <a:effectLst/>
              </a:rPr>
              <a:t> duysal </a:t>
            </a:r>
            <a:r>
              <a:rPr lang="tr-TR" altLang="tr-TR" sz="1600" dirty="0" err="1" smtClean="0">
                <a:effectLst/>
              </a:rPr>
              <a:t>kortikal</a:t>
            </a:r>
            <a:r>
              <a:rPr lang="tr-TR" altLang="tr-TR" sz="1600" dirty="0" smtClean="0">
                <a:effectLst/>
              </a:rPr>
              <a:t> alanlardan gelen bilgi </a:t>
            </a:r>
            <a:r>
              <a:rPr lang="tr-TR" altLang="tr-TR" sz="1600" dirty="0" err="1" smtClean="0">
                <a:effectLst/>
              </a:rPr>
              <a:t>kortikal</a:t>
            </a:r>
            <a:r>
              <a:rPr lang="tr-TR" altLang="tr-TR" sz="1600" dirty="0" smtClean="0">
                <a:effectLst/>
              </a:rPr>
              <a:t> </a:t>
            </a:r>
            <a:r>
              <a:rPr lang="tr-TR" altLang="tr-TR" sz="1600" dirty="0" err="1" smtClean="0">
                <a:effectLst/>
              </a:rPr>
              <a:t>asosiyasyon</a:t>
            </a:r>
            <a:r>
              <a:rPr lang="tr-TR" altLang="tr-TR" sz="1600" dirty="0" smtClean="0">
                <a:effectLst/>
              </a:rPr>
              <a:t> </a:t>
            </a:r>
            <a:r>
              <a:rPr lang="tr-TR" altLang="tr-TR" sz="1600" dirty="0" err="1" smtClean="0">
                <a:effectLst/>
              </a:rPr>
              <a:t>alanlarınan</a:t>
            </a:r>
            <a:r>
              <a:rPr lang="tr-TR" altLang="tr-TR" sz="1600" dirty="0" smtClean="0">
                <a:effectLst/>
              </a:rPr>
              <a:t> iletildikten sonra detaylandırılır.</a:t>
            </a:r>
          </a:p>
          <a:p>
            <a:pPr marL="342900" lvl="1" indent="-342900"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tr-TR" altLang="tr-TR" sz="1600" dirty="0" smtClean="0">
                <a:effectLst/>
              </a:rPr>
              <a:t> Üç farklı </a:t>
            </a:r>
            <a:r>
              <a:rPr lang="tr-TR" altLang="tr-TR" sz="1600" dirty="0" err="1" smtClean="0">
                <a:effectLst/>
              </a:rPr>
              <a:t>asosiyasyon</a:t>
            </a:r>
            <a:r>
              <a:rPr lang="tr-TR" altLang="tr-TR" sz="1600" dirty="0" smtClean="0">
                <a:effectLst/>
              </a:rPr>
              <a:t> alanı bulunur.</a:t>
            </a:r>
            <a:r>
              <a:rPr lang="tr-TR" sz="1600" dirty="0" smtClean="0"/>
              <a:t> </a:t>
            </a:r>
          </a:p>
          <a:p>
            <a:pPr marL="342900" lvl="1" indent="-342900"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tr-TR" sz="1600" dirty="0" smtClean="0"/>
              <a:t>1-</a:t>
            </a:r>
            <a:r>
              <a:rPr lang="tr-TR" sz="1600" dirty="0" err="1" smtClean="0"/>
              <a:t>Prefrontal</a:t>
            </a:r>
            <a:r>
              <a:rPr lang="tr-TR" sz="1600" dirty="0" smtClean="0"/>
              <a:t> (ön)</a:t>
            </a:r>
          </a:p>
          <a:p>
            <a:pPr>
              <a:spcBef>
                <a:spcPct val="50000"/>
              </a:spcBef>
            </a:pPr>
            <a:r>
              <a:rPr lang="tr-TR" sz="1600" dirty="0" smtClean="0"/>
              <a:t>2- </a:t>
            </a:r>
            <a:r>
              <a:rPr lang="tr-TR" sz="1600" dirty="0" err="1" smtClean="0"/>
              <a:t>Pariyetal</a:t>
            </a:r>
            <a:r>
              <a:rPr lang="tr-TR" sz="1600" dirty="0" smtClean="0"/>
              <a:t>-</a:t>
            </a:r>
            <a:r>
              <a:rPr lang="tr-TR" sz="1600" dirty="0" err="1" smtClean="0"/>
              <a:t>temporal</a:t>
            </a:r>
            <a:r>
              <a:rPr lang="tr-TR" sz="1600" dirty="0" smtClean="0"/>
              <a:t>-</a:t>
            </a:r>
            <a:r>
              <a:rPr lang="tr-TR" sz="1600" dirty="0" err="1" smtClean="0"/>
              <a:t>oksipital</a:t>
            </a:r>
            <a:r>
              <a:rPr lang="tr-TR" sz="1600" dirty="0" smtClean="0"/>
              <a:t> (arka)</a:t>
            </a:r>
          </a:p>
          <a:p>
            <a:pPr>
              <a:spcBef>
                <a:spcPct val="50000"/>
              </a:spcBef>
            </a:pPr>
            <a:r>
              <a:rPr lang="tr-TR" sz="1600" dirty="0" smtClean="0"/>
              <a:t>3- </a:t>
            </a:r>
            <a:r>
              <a:rPr lang="tr-TR" sz="1600" dirty="0" err="1" smtClean="0"/>
              <a:t>Temporal</a:t>
            </a:r>
            <a:r>
              <a:rPr lang="tr-TR" sz="1600" dirty="0" smtClean="0"/>
              <a:t> (</a:t>
            </a:r>
            <a:r>
              <a:rPr lang="tr-TR" sz="1600" dirty="0" err="1" smtClean="0"/>
              <a:t>limbik</a:t>
            </a:r>
            <a:endParaRPr lang="tr-TR" altLang="tr-TR" sz="1600" dirty="0" smtClean="0">
              <a:effectLst/>
            </a:endParaRPr>
          </a:p>
          <a:p>
            <a:pPr marL="342900" lvl="1" indent="-342900"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tr-TR" altLang="tr-TR" sz="1600" dirty="0" smtClean="0"/>
              <a:t>Somatik Duysal </a:t>
            </a:r>
            <a:r>
              <a:rPr lang="tr-TR" altLang="tr-TR" sz="1600" dirty="0" err="1" smtClean="0"/>
              <a:t>kortikal</a:t>
            </a:r>
            <a:r>
              <a:rPr lang="tr-TR" altLang="tr-TR" sz="1600" dirty="0" smtClean="0"/>
              <a:t> alan ve  </a:t>
            </a:r>
            <a:r>
              <a:rPr lang="tr-TR" altLang="tr-TR" sz="1600" dirty="0" err="1" smtClean="0"/>
              <a:t>asosiyasyon</a:t>
            </a:r>
            <a:r>
              <a:rPr lang="tr-TR" altLang="tr-TR" sz="1600" dirty="0" smtClean="0"/>
              <a:t>  korteksin bu alana en yakın kısmı bilgiyi </a:t>
            </a:r>
            <a:r>
              <a:rPr lang="tr-TR" altLang="tr-TR" sz="1600" dirty="0" err="1" smtClean="0"/>
              <a:t>basitce</a:t>
            </a:r>
            <a:r>
              <a:rPr lang="tr-TR" altLang="tr-TR" sz="1600" dirty="0" smtClean="0"/>
              <a:t> işleyerek temel duysal işlemleri yerine getirir. </a:t>
            </a:r>
          </a:p>
          <a:p>
            <a:pPr marL="342900" lvl="1" indent="-342900"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tr-TR" altLang="tr-TR" sz="1600" dirty="0" smtClean="0"/>
              <a:t>Somatik duysal korteksten uzak </a:t>
            </a:r>
            <a:r>
              <a:rPr lang="tr-TR" altLang="tr-TR" sz="1600" dirty="0" err="1" smtClean="0"/>
              <a:t>asosiyasyon</a:t>
            </a:r>
            <a:r>
              <a:rPr lang="tr-TR" altLang="tr-TR" sz="1600" dirty="0" smtClean="0"/>
              <a:t> alanları ise bilgiyi daha karmaşık bir şekilde işler.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tr-TR" altLang="tr-TR" sz="1600" dirty="0" err="1" smtClean="0"/>
              <a:t>Somatoduysal</a:t>
            </a:r>
            <a:r>
              <a:rPr lang="tr-TR" altLang="tr-TR" sz="1600" dirty="0" smtClean="0"/>
              <a:t> </a:t>
            </a:r>
            <a:r>
              <a:rPr lang="tr-TR" altLang="tr-TR" sz="1600" dirty="0" err="1" smtClean="0"/>
              <a:t>asosiasyon</a:t>
            </a:r>
            <a:r>
              <a:rPr lang="tr-TR" altLang="tr-TR" sz="1600" dirty="0" smtClean="0"/>
              <a:t> alanlarının ortak özelliği, duysal izlenimlere üst düzeyde bir anlam kazandırmaktır.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endParaRPr lang="tr-TR" altLang="tr-TR" sz="1400" dirty="0" smtClean="0"/>
          </a:p>
          <a:p>
            <a:pPr>
              <a:lnSpc>
                <a:spcPct val="90000"/>
              </a:lnSpc>
              <a:spcBef>
                <a:spcPct val="30000"/>
              </a:spcBef>
              <a:buClrTx/>
              <a:buSzTx/>
            </a:pPr>
            <a:endParaRPr lang="tr-TR" altLang="tr-TR" sz="1600" dirty="0" smtClean="0">
              <a:effectLst/>
            </a:endParaRPr>
          </a:p>
          <a:p>
            <a:pPr>
              <a:lnSpc>
                <a:spcPct val="90000"/>
              </a:lnSpc>
            </a:pPr>
            <a:endParaRPr lang="tr-TR" altLang="tr-TR" sz="1600" dirty="0" smtClean="0">
              <a:effectLst/>
            </a:endParaRPr>
          </a:p>
          <a:p>
            <a:pPr>
              <a:lnSpc>
                <a:spcPct val="90000"/>
              </a:lnSpc>
            </a:pPr>
            <a:endParaRPr lang="tr-TR" altLang="tr-TR" sz="1600" dirty="0" smtClean="0">
              <a:effectLst/>
            </a:endParaRPr>
          </a:p>
          <a:p>
            <a:endParaRPr lang="tr-TR" sz="1400" dirty="0"/>
          </a:p>
        </p:txBody>
      </p:sp>
      <p:pic>
        <p:nvPicPr>
          <p:cNvPr id="8" name="Picture 2" descr="msotw9_temp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276873"/>
            <a:ext cx="4041775" cy="28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11642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lvl="1" indent="-342900"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tr-TR" altLang="tr-TR" sz="1600" dirty="0" smtClean="0"/>
              <a:t>Somatik Duysal </a:t>
            </a:r>
            <a:r>
              <a:rPr lang="tr-TR" altLang="tr-TR" sz="1600" dirty="0" err="1" smtClean="0"/>
              <a:t>kortikal</a:t>
            </a:r>
            <a:r>
              <a:rPr lang="tr-TR" altLang="tr-TR" sz="1600" dirty="0" smtClean="0"/>
              <a:t> alan ve  </a:t>
            </a:r>
            <a:r>
              <a:rPr lang="tr-TR" altLang="tr-TR" sz="1600" dirty="0" err="1" smtClean="0"/>
              <a:t>asosiyasyon</a:t>
            </a:r>
            <a:r>
              <a:rPr lang="tr-TR" altLang="tr-TR" sz="1600" dirty="0" smtClean="0"/>
              <a:t>  korteksin bu alana en yakın kısmı bilgiyi </a:t>
            </a:r>
            <a:r>
              <a:rPr lang="tr-TR" altLang="tr-TR" sz="1600" dirty="0" err="1" smtClean="0"/>
              <a:t>basitce</a:t>
            </a:r>
            <a:r>
              <a:rPr lang="tr-TR" altLang="tr-TR" sz="1600" dirty="0" smtClean="0"/>
              <a:t> işleyerek temel duysal işlemleri yerine getirir. </a:t>
            </a:r>
          </a:p>
          <a:p>
            <a:pPr marL="342900" lvl="1" indent="-342900"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tr-TR" altLang="tr-TR" sz="1600" dirty="0" smtClean="0"/>
              <a:t>Somatik duysal korteksten uzak </a:t>
            </a:r>
            <a:r>
              <a:rPr lang="tr-TR" altLang="tr-TR" sz="1600" dirty="0" err="1" smtClean="0"/>
              <a:t>asosiyasyon</a:t>
            </a:r>
            <a:r>
              <a:rPr lang="tr-TR" altLang="tr-TR" sz="1600" dirty="0" smtClean="0"/>
              <a:t> alanları ise bilgiyi daha karmaşık bir şekilde işler.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tr-TR" altLang="tr-TR" sz="1600" dirty="0" err="1" smtClean="0"/>
              <a:t>Somatoduysal</a:t>
            </a:r>
            <a:r>
              <a:rPr lang="tr-TR" altLang="tr-TR" sz="1600" dirty="0" smtClean="0"/>
              <a:t> </a:t>
            </a:r>
            <a:r>
              <a:rPr lang="tr-TR" altLang="tr-TR" sz="1600" dirty="0" err="1" smtClean="0"/>
              <a:t>asosiasyon</a:t>
            </a:r>
            <a:r>
              <a:rPr lang="tr-TR" altLang="tr-TR" sz="1600" dirty="0" smtClean="0"/>
              <a:t> alanlarının ortak özelliği, duysal izlenimlere üst düzeyde bir anlam kazandırmaktır.</a:t>
            </a:r>
          </a:p>
          <a:p>
            <a:r>
              <a:rPr lang="tr-TR" sz="1600" dirty="0" err="1" smtClean="0"/>
              <a:t>Asosiyasyon</a:t>
            </a:r>
            <a:r>
              <a:rPr lang="tr-TR" sz="1600" dirty="0" smtClean="0"/>
              <a:t> korteksindeki süreç sırasında beyinin diğer duysal </a:t>
            </a:r>
            <a:r>
              <a:rPr lang="tr-TR" sz="1600" dirty="0" err="1" smtClean="0"/>
              <a:t>modalitelerine</a:t>
            </a:r>
            <a:r>
              <a:rPr lang="tr-TR" sz="1600" dirty="0" smtClean="0"/>
              <a:t> ait alanlardan gelen bilgilerle uyanıklık dikkat </a:t>
            </a:r>
          </a:p>
          <a:p>
            <a:pPr>
              <a:buNone/>
            </a:pPr>
            <a:r>
              <a:rPr lang="tr-TR" sz="1600" dirty="0" smtClean="0"/>
              <a:t>        Bellek, lisan ve duygulara ilişkin girdilerde işleme katılır.</a:t>
            </a:r>
            <a:endParaRPr lang="tr-TR" sz="1600" dirty="0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Picture 5" descr="65C8AB1C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r="3175"/>
          <a:stretch>
            <a:fillRect/>
          </a:stretch>
        </p:blipFill>
        <p:spPr bwMode="auto">
          <a:xfrm>
            <a:off x="4645025" y="2906642"/>
            <a:ext cx="4041775" cy="24877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5323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İçerik Yer Tutucusu"/>
          <p:cNvSpPr>
            <a:spLocks noGrp="1"/>
          </p:cNvSpPr>
          <p:nvPr>
            <p:ph type="body" sz="half" idx="2"/>
          </p:nvPr>
        </p:nvSpPr>
        <p:spPr>
          <a:xfrm>
            <a:off x="0" y="1484784"/>
            <a:ext cx="3995936" cy="3816424"/>
          </a:xfrm>
        </p:spPr>
        <p:txBody>
          <a:bodyPr>
            <a:normAutofit fontScale="25000" lnSpcReduction="20000"/>
          </a:bodyPr>
          <a:lstStyle/>
          <a:p>
            <a:pPr lvl="1">
              <a:lnSpc>
                <a:spcPct val="170000"/>
              </a:lnSpc>
              <a:spcBef>
                <a:spcPct val="30000"/>
              </a:spcBef>
              <a:buClrTx/>
              <a:buSzTx/>
              <a:buFont typeface="Arial" pitchFamily="34" charset="0"/>
              <a:buChar char="•"/>
            </a:pPr>
            <a:r>
              <a:rPr lang="tr-TR" altLang="tr-TR" sz="4300" b="1" dirty="0" err="1" smtClean="0"/>
              <a:t>Primer</a:t>
            </a:r>
            <a:r>
              <a:rPr lang="tr-TR" altLang="tr-TR" sz="4300" b="1" dirty="0" smtClean="0"/>
              <a:t> görme korteksinin elektriksel uyarılmasında, ani bir ışık, parlak çizgi gibi basit izlenimler algılanır.</a:t>
            </a:r>
          </a:p>
          <a:p>
            <a:pPr lvl="1">
              <a:lnSpc>
                <a:spcPct val="170000"/>
              </a:lnSpc>
              <a:spcBef>
                <a:spcPct val="30000"/>
              </a:spcBef>
              <a:buClrTx/>
              <a:buSzTx/>
            </a:pPr>
            <a:r>
              <a:rPr lang="tr-TR" altLang="tr-TR" sz="4300" b="1" dirty="0" smtClean="0"/>
              <a:t>Görme korteksi tek başına görsel modellerin analizini yapamaz. bu nedenle, görme </a:t>
            </a:r>
            <a:r>
              <a:rPr lang="tr-TR" altLang="tr-TR" sz="4300" b="1" dirty="0" err="1" smtClean="0"/>
              <a:t>asosiasyon</a:t>
            </a:r>
            <a:r>
              <a:rPr lang="tr-TR" altLang="tr-TR" sz="4300" b="1" dirty="0" smtClean="0"/>
              <a:t> alanı ile işbirliği içinde çalışırlar.</a:t>
            </a:r>
          </a:p>
          <a:p>
            <a:pPr lvl="1">
              <a:lnSpc>
                <a:spcPct val="17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tr-TR" altLang="tr-TR" sz="4300" b="1" dirty="0" smtClean="0"/>
              <a:t>Görsel </a:t>
            </a:r>
            <a:r>
              <a:rPr lang="tr-TR" altLang="tr-TR" sz="4300" b="1" dirty="0" err="1" smtClean="0"/>
              <a:t>assosiasyon</a:t>
            </a:r>
            <a:r>
              <a:rPr lang="tr-TR" altLang="tr-TR" sz="4300" b="1" dirty="0" smtClean="0"/>
              <a:t> alanının </a:t>
            </a:r>
            <a:r>
              <a:rPr lang="tr-TR" altLang="tr-TR" sz="4300" b="1" dirty="0" err="1" smtClean="0"/>
              <a:t>haraplanması</a:t>
            </a:r>
            <a:r>
              <a:rPr lang="tr-TR" altLang="tr-TR" sz="4300" b="1" dirty="0" smtClean="0"/>
              <a:t> veya bu alandaki lezyonlar körlüğe neden olmadığı gibi, görsel korteksin işleyişini de olumsuz etkilemez.</a:t>
            </a:r>
          </a:p>
          <a:p>
            <a:pPr lvl="1">
              <a:lnSpc>
                <a:spcPct val="170000"/>
              </a:lnSpc>
              <a:spcBef>
                <a:spcPct val="30000"/>
              </a:spcBef>
              <a:buClrTx/>
              <a:buSzTx/>
              <a:buFont typeface="Arial" pitchFamily="34" charset="0"/>
              <a:buChar char="•"/>
            </a:pPr>
            <a:r>
              <a:rPr lang="tr-TR" altLang="tr-TR" sz="4300" b="1" dirty="0" smtClean="0"/>
              <a:t>Ancak bu durumda görülen objeleri yorumlama yeteneğinin azalması ile karakterize “</a:t>
            </a:r>
            <a:r>
              <a:rPr lang="tr-TR" altLang="tr-TR" sz="4300" b="1" dirty="0" err="1" smtClean="0"/>
              <a:t>disleksiya</a:t>
            </a:r>
            <a:r>
              <a:rPr lang="tr-TR" altLang="tr-TR" sz="4300" b="1" dirty="0" smtClean="0"/>
              <a:t>” kelime körlüğü ortaya çıkar.</a:t>
            </a:r>
          </a:p>
          <a:p>
            <a:pPr>
              <a:lnSpc>
                <a:spcPct val="90000"/>
              </a:lnSpc>
            </a:pPr>
            <a:endParaRPr lang="tr-TR" altLang="tr-TR" sz="2600" dirty="0" smtClean="0"/>
          </a:p>
          <a:p>
            <a:pPr>
              <a:lnSpc>
                <a:spcPct val="90000"/>
              </a:lnSpc>
            </a:pPr>
            <a:endParaRPr lang="tr-TR" altLang="tr-TR" sz="1400" dirty="0" smtClean="0"/>
          </a:p>
          <a:p>
            <a:endParaRPr lang="tr-TR" sz="1400" dirty="0"/>
          </a:p>
        </p:txBody>
      </p:sp>
      <p:pic>
        <p:nvPicPr>
          <p:cNvPr id="90120" name="Picture 8" descr="http://img03.blogcu.com/images/m/e/r/merakediyorumgrubu/37c89fdba90c3652221d36de15846301_129893433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308" r="1308"/>
          <a:stretch>
            <a:fillRect/>
          </a:stretch>
        </p:blipFill>
        <p:spPr bwMode="auto">
          <a:xfrm>
            <a:off x="4355976" y="764704"/>
            <a:ext cx="4608512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2048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İçerik Yer Tutucusu"/>
          <p:cNvSpPr>
            <a:spLocks noGrp="1"/>
          </p:cNvSpPr>
          <p:nvPr>
            <p:ph type="body" sz="half" idx="2"/>
          </p:nvPr>
        </p:nvSpPr>
        <p:spPr>
          <a:xfrm>
            <a:off x="0" y="1772816"/>
            <a:ext cx="3923928" cy="2952328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tr-TR" altLang="tr-TR" sz="2000" dirty="0" err="1" smtClean="0">
                <a:effectLst/>
              </a:rPr>
              <a:t>Primer</a:t>
            </a:r>
            <a:r>
              <a:rPr lang="tr-TR" altLang="tr-TR" sz="2000" dirty="0" smtClean="0">
                <a:effectLst/>
              </a:rPr>
              <a:t> işitme korteksi de tek başına işitme izlenimlerinin algılanmasını sağlayamaz.</a:t>
            </a:r>
          </a:p>
          <a:p>
            <a:pPr>
              <a:spcBef>
                <a:spcPct val="0"/>
              </a:spcBef>
              <a:buClrTx/>
              <a:buSzTx/>
            </a:pPr>
            <a:endParaRPr lang="tr-TR" altLang="tr-TR" sz="2000" dirty="0" smtClean="0">
              <a:effectLst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tr-TR" altLang="tr-TR" sz="2000" dirty="0" smtClean="0">
                <a:effectLst/>
              </a:rPr>
              <a:t>Seslerin anlamı ve detayları ancak işitme </a:t>
            </a:r>
            <a:r>
              <a:rPr lang="tr-TR" altLang="tr-TR" sz="2000" dirty="0" err="1" smtClean="0">
                <a:effectLst/>
              </a:rPr>
              <a:t>asosiyasyon</a:t>
            </a:r>
            <a:r>
              <a:rPr lang="tr-TR" altLang="tr-TR" sz="2000" dirty="0" smtClean="0">
                <a:effectLst/>
              </a:rPr>
              <a:t> alanı ile birlikte işlev yaptığında yorumlanabilir.</a:t>
            </a:r>
          </a:p>
          <a:p>
            <a:endParaRPr lang="tr-TR" dirty="0"/>
          </a:p>
        </p:txBody>
      </p:sp>
      <p:pic>
        <p:nvPicPr>
          <p:cNvPr id="56324" name="Picture 4" descr="http://sinancanan.files.wordpress.com/2009/02/korteks.jpg?w=400&amp;h=249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8500" r="8500"/>
          <a:stretch>
            <a:fillRect/>
          </a:stretch>
        </p:blipFill>
        <p:spPr bwMode="auto">
          <a:xfrm>
            <a:off x="4067944" y="612775"/>
            <a:ext cx="4896544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3845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tr-TR" dirty="0" smtClean="0"/>
              <a:t>Beyin </a:t>
            </a:r>
            <a:r>
              <a:rPr lang="tr-TR" dirty="0" err="1" smtClean="0"/>
              <a:t>hemisferleri</a:t>
            </a:r>
            <a:r>
              <a:rPr lang="tr-TR" dirty="0" smtClean="0"/>
              <a:t> Algılama, becerili hareketlerin oluşumuna, muhakeme, öğrenme ve belleğe katkı yapar. </a:t>
            </a:r>
          </a:p>
          <a:p>
            <a:pPr>
              <a:defRPr/>
            </a:pPr>
            <a:r>
              <a:rPr lang="tr-TR" dirty="0" smtClean="0"/>
              <a:t>İskelet kası aktivitesinin koordinasyonuna katkıda bulunan </a:t>
            </a:r>
            <a:r>
              <a:rPr lang="tr-TR" dirty="0" err="1" smtClean="0"/>
              <a:t>subkortikal</a:t>
            </a:r>
            <a:r>
              <a:rPr lang="tr-TR" dirty="0" smtClean="0"/>
              <a:t> çekirdekler ve </a:t>
            </a:r>
            <a:r>
              <a:rPr lang="tr-TR" dirty="0" err="1" smtClean="0"/>
              <a:t>serebruma</a:t>
            </a:r>
            <a:r>
              <a:rPr lang="tr-TR" dirty="0" smtClean="0"/>
              <a:t> bilgi getiren ve götüren sinir yollarını içerir. </a:t>
            </a:r>
          </a:p>
          <a:p>
            <a:endParaRPr lang="tr-TR" dirty="0"/>
          </a:p>
        </p:txBody>
      </p:sp>
      <p:pic>
        <p:nvPicPr>
          <p:cNvPr id="7" name="Picture 2" descr="http://www.colorado.edu/intphys/Class/IPHY3430-200/image/10-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4675"/>
            <a:ext cx="4040188" cy="303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3786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tr-TR" altLang="tr-TR" sz="1800" b="1" dirty="0"/>
              <a:t>Sinir sistemi </a:t>
            </a:r>
          </a:p>
          <a:p>
            <a:pPr>
              <a:lnSpc>
                <a:spcPct val="90000"/>
              </a:lnSpc>
              <a:defRPr/>
            </a:pPr>
            <a:r>
              <a:rPr lang="tr-TR" altLang="tr-TR" sz="1800" b="1" dirty="0"/>
              <a:t>Anatomik yerleşimleri açısından 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Char char="•"/>
              <a:defRPr/>
            </a:pPr>
            <a:r>
              <a:rPr lang="tr-TR" altLang="tr-TR" sz="1600" b="1" dirty="0"/>
              <a:t>Merkezi Sinir Sistemi (MSS)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Char char="•"/>
              <a:defRPr/>
            </a:pPr>
            <a:r>
              <a:rPr lang="tr-TR" altLang="tr-TR" sz="1600" b="1" dirty="0" err="1"/>
              <a:t>Periferik</a:t>
            </a:r>
            <a:r>
              <a:rPr lang="tr-TR" altLang="tr-TR" sz="1600" b="1" dirty="0"/>
              <a:t> Sinir Sistemi; </a:t>
            </a:r>
          </a:p>
          <a:p>
            <a:pPr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tr-TR" altLang="tr-TR" sz="1800" b="1" dirty="0"/>
              <a:t>MSS,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•"/>
              <a:defRPr/>
            </a:pPr>
            <a:r>
              <a:rPr lang="tr-TR" altLang="tr-TR" sz="1800" b="1" dirty="0"/>
              <a:t> Beyin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•"/>
              <a:defRPr/>
            </a:pPr>
            <a:r>
              <a:rPr lang="tr-TR" altLang="tr-TR" sz="1800" b="1" dirty="0" err="1"/>
              <a:t>Medulla</a:t>
            </a:r>
            <a:r>
              <a:rPr lang="tr-TR" altLang="tr-TR" sz="1800" b="1" dirty="0"/>
              <a:t> </a:t>
            </a:r>
            <a:r>
              <a:rPr lang="tr-TR" altLang="tr-TR" sz="1800" b="1" dirty="0" err="1"/>
              <a:t>Spinalisten</a:t>
            </a:r>
            <a:r>
              <a:rPr lang="tr-TR" altLang="tr-TR" sz="1800" b="1" dirty="0"/>
              <a:t> (MS); </a:t>
            </a:r>
          </a:p>
          <a:p>
            <a:pPr>
              <a:lnSpc>
                <a:spcPct val="90000"/>
              </a:lnSpc>
              <a:spcBef>
                <a:spcPct val="0"/>
              </a:spcBef>
              <a:buNone/>
              <a:defRPr/>
            </a:pPr>
            <a:endParaRPr lang="tr-TR" altLang="tr-TR" sz="1800" b="1" dirty="0"/>
          </a:p>
          <a:p>
            <a:pPr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tr-TR" altLang="tr-TR" sz="1800" b="1" dirty="0" err="1"/>
              <a:t>Periferik</a:t>
            </a:r>
            <a:r>
              <a:rPr lang="tr-TR" altLang="tr-TR" sz="1800" b="1" dirty="0"/>
              <a:t> Sinir Sistemi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•"/>
              <a:defRPr/>
            </a:pPr>
            <a:r>
              <a:rPr lang="tr-TR" altLang="tr-TR" sz="1800" b="1" dirty="0" err="1"/>
              <a:t>Kranyal</a:t>
            </a:r>
            <a:r>
              <a:rPr lang="tr-TR" altLang="tr-TR" sz="1800" b="1" dirty="0"/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•"/>
              <a:defRPr/>
            </a:pPr>
            <a:r>
              <a:rPr lang="tr-TR" altLang="tr-TR" sz="1800" b="1" dirty="0" err="1"/>
              <a:t>Spinal</a:t>
            </a:r>
            <a:r>
              <a:rPr lang="tr-TR" altLang="tr-TR" sz="1800" b="1" dirty="0"/>
              <a:t> Sinirlerden Oluşur. </a:t>
            </a:r>
          </a:p>
          <a:p>
            <a:pPr>
              <a:lnSpc>
                <a:spcPct val="90000"/>
              </a:lnSpc>
              <a:spcBef>
                <a:spcPct val="0"/>
              </a:spcBef>
              <a:buNone/>
              <a:defRPr/>
            </a:pPr>
            <a:endParaRPr lang="tr-TR" altLang="tr-TR" sz="1800" b="1" dirty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•"/>
              <a:defRPr/>
            </a:pPr>
            <a:r>
              <a:rPr lang="tr-TR" altLang="tr-TR" sz="1800" b="1" dirty="0"/>
              <a:t>İşlevsel Yönden İse 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Char char="•"/>
              <a:defRPr/>
            </a:pPr>
            <a:r>
              <a:rPr lang="tr-TR" altLang="tr-TR" sz="1600" b="1" dirty="0"/>
              <a:t>Somatik Sinir Sistemi 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Char char="•"/>
              <a:defRPr/>
            </a:pPr>
            <a:r>
              <a:rPr lang="tr-TR" altLang="tr-TR" sz="1600" b="1" dirty="0"/>
              <a:t>Otonom Sinir Sistemi Şeklinde Gruplandırılır</a:t>
            </a:r>
            <a:r>
              <a:rPr lang="tr-TR" altLang="tr-TR" sz="1600" b="1" dirty="0">
                <a:latin typeface="Arial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tr-TR" altLang="tr-TR" sz="1800" b="1" dirty="0">
                <a:latin typeface="Arial" charset="0"/>
              </a:rPr>
              <a:t> </a:t>
            </a:r>
          </a:p>
          <a:p>
            <a:endParaRPr lang="tr-TR" dirty="0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30490" y="2174875"/>
            <a:ext cx="3270844" cy="3951288"/>
          </a:xfrm>
          <a:noFill/>
        </p:spPr>
      </p:pic>
    </p:spTree>
    <p:extLst>
      <p:ext uri="{BB962C8B-B14F-4D97-AF65-F5344CB8AC3E}">
        <p14:creationId xmlns:p14="http://schemas.microsoft.com/office/powerpoint/2010/main" val="32845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476672"/>
            <a:ext cx="4762872" cy="564949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tr-TR" sz="1800" dirty="0" err="1" smtClean="0"/>
              <a:t>Diensefalon</a:t>
            </a:r>
            <a:r>
              <a:rPr lang="tr-TR" sz="1800" dirty="0" smtClean="0"/>
              <a:t>:</a:t>
            </a:r>
          </a:p>
          <a:p>
            <a:pPr lvl="1">
              <a:lnSpc>
                <a:spcPct val="90000"/>
              </a:lnSpc>
              <a:defRPr/>
            </a:pPr>
            <a:r>
              <a:rPr lang="tr-TR" sz="1800" dirty="0" err="1" smtClean="0"/>
              <a:t>Talamus</a:t>
            </a:r>
            <a:r>
              <a:rPr lang="tr-TR" sz="1800" dirty="0" smtClean="0"/>
              <a:t>: </a:t>
            </a:r>
          </a:p>
          <a:p>
            <a:pPr lvl="2">
              <a:lnSpc>
                <a:spcPct val="90000"/>
              </a:lnSpc>
              <a:defRPr/>
            </a:pPr>
            <a:r>
              <a:rPr lang="tr-TR" dirty="0" smtClean="0"/>
              <a:t>Duyusal yolların </a:t>
            </a:r>
            <a:r>
              <a:rPr lang="tr-TR" dirty="0" err="1" smtClean="0"/>
              <a:t>serebral</a:t>
            </a:r>
            <a:r>
              <a:rPr lang="tr-TR" dirty="0" smtClean="0"/>
              <a:t> kortekse uzanan yolları üzerinde istasyon gibi görev yapar. </a:t>
            </a:r>
          </a:p>
          <a:p>
            <a:pPr lvl="2">
              <a:lnSpc>
                <a:spcPct val="90000"/>
              </a:lnSpc>
              <a:defRPr/>
            </a:pPr>
            <a:r>
              <a:rPr lang="tr-TR" dirty="0" smtClean="0"/>
              <a:t>İskelet kaslarının koordinasyonun kontrolünde rol alır.</a:t>
            </a:r>
          </a:p>
          <a:p>
            <a:pPr lvl="2">
              <a:lnSpc>
                <a:spcPct val="90000"/>
              </a:lnSpc>
              <a:defRPr/>
            </a:pPr>
            <a:r>
              <a:rPr lang="tr-TR" dirty="0" smtClean="0"/>
              <a:t>Farkında olma sürecinde önemli bir role sahiptir.</a:t>
            </a:r>
          </a:p>
          <a:p>
            <a:pPr lvl="1">
              <a:lnSpc>
                <a:spcPct val="90000"/>
              </a:lnSpc>
              <a:defRPr/>
            </a:pPr>
            <a:r>
              <a:rPr lang="tr-TR" sz="1800" dirty="0" err="1" smtClean="0"/>
              <a:t>Hipotalamus</a:t>
            </a:r>
            <a:endParaRPr lang="tr-TR" sz="1800" dirty="0" smtClean="0"/>
          </a:p>
          <a:p>
            <a:pPr lvl="2">
              <a:lnSpc>
                <a:spcPct val="90000"/>
              </a:lnSpc>
              <a:defRPr/>
            </a:pPr>
            <a:r>
              <a:rPr lang="tr-TR" dirty="0" smtClean="0"/>
              <a:t>Ön hipofiz bezinin işlevlerini düzenler</a:t>
            </a:r>
          </a:p>
          <a:p>
            <a:pPr lvl="2">
              <a:lnSpc>
                <a:spcPct val="90000"/>
              </a:lnSpc>
              <a:defRPr/>
            </a:pPr>
            <a:r>
              <a:rPr lang="tr-TR" dirty="0" smtClean="0"/>
              <a:t>Su dengesini düzenler</a:t>
            </a:r>
          </a:p>
          <a:p>
            <a:pPr lvl="2">
              <a:lnSpc>
                <a:spcPct val="90000"/>
              </a:lnSpc>
              <a:defRPr/>
            </a:pPr>
            <a:r>
              <a:rPr lang="tr-TR" dirty="0" smtClean="0"/>
              <a:t>Yeme içme davranışlarını  düzenler</a:t>
            </a:r>
          </a:p>
          <a:p>
            <a:pPr lvl="2">
              <a:lnSpc>
                <a:spcPct val="90000"/>
              </a:lnSpc>
              <a:defRPr/>
            </a:pPr>
            <a:r>
              <a:rPr lang="tr-TR" dirty="0" smtClean="0"/>
              <a:t>Üreme sistemini düzenler</a:t>
            </a:r>
          </a:p>
          <a:p>
            <a:pPr lvl="2">
              <a:lnSpc>
                <a:spcPct val="90000"/>
              </a:lnSpc>
              <a:defRPr/>
            </a:pPr>
            <a:r>
              <a:rPr lang="tr-TR" dirty="0" smtClean="0"/>
              <a:t> </a:t>
            </a:r>
            <a:r>
              <a:rPr lang="tr-TR" dirty="0" err="1" smtClean="0"/>
              <a:t>Sirkadiyen</a:t>
            </a:r>
            <a:r>
              <a:rPr lang="tr-TR" dirty="0" smtClean="0"/>
              <a:t> davranışlar ı düzenler</a:t>
            </a:r>
          </a:p>
          <a:p>
            <a:pPr lvl="2">
              <a:lnSpc>
                <a:spcPct val="90000"/>
              </a:lnSpc>
              <a:defRPr/>
            </a:pPr>
            <a:r>
              <a:rPr lang="tr-TR" dirty="0" smtClean="0"/>
              <a:t>Vücut ısısını düzenler</a:t>
            </a:r>
          </a:p>
          <a:p>
            <a:pPr lvl="2">
              <a:lnSpc>
                <a:spcPct val="90000"/>
              </a:lnSpc>
              <a:defRPr/>
            </a:pPr>
            <a:r>
              <a:rPr lang="tr-TR" dirty="0" err="1" smtClean="0"/>
              <a:t>Emosyonel</a:t>
            </a:r>
            <a:r>
              <a:rPr lang="tr-TR" dirty="0" smtClean="0"/>
              <a:t> davranışların oluşumunda rol alır.</a:t>
            </a:r>
          </a:p>
          <a:p>
            <a:pPr lvl="2">
              <a:lnSpc>
                <a:spcPct val="90000"/>
              </a:lnSpc>
              <a:defRPr/>
            </a:pPr>
            <a:r>
              <a:rPr lang="tr-TR" dirty="0" smtClean="0"/>
              <a:t>Otonom sinir sisteminin düzenlenmesine katkı sağlar. </a:t>
            </a:r>
          </a:p>
          <a:p>
            <a:endParaRPr lang="tr-TR" dirty="0"/>
          </a:p>
        </p:txBody>
      </p:sp>
      <p:pic>
        <p:nvPicPr>
          <p:cNvPr id="7" name="Picture 7" descr="https://encrypted-tbn0.gstatic.com/images?q=tbn:ANd9GcT4P0GE2G3CYz8zr46LsNXaiO9yjlATbl93W1P16gD9qcTgA08X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60648"/>
            <a:ext cx="267652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2" descr="http://age.bjmu.edu.cn/old/Web/anti-aging-systeme/www.anti-aging-systeme.com/html-data/grafiken/img/Glanda_pituitar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140968"/>
            <a:ext cx="344805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9598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tr-TR" sz="2800" dirty="0" err="1" smtClean="0"/>
              <a:t>Limbik</a:t>
            </a:r>
            <a:r>
              <a:rPr lang="tr-TR" sz="2800" dirty="0" smtClean="0"/>
              <a:t> sistem</a:t>
            </a:r>
          </a:p>
          <a:p>
            <a:pPr lvl="1">
              <a:defRPr/>
            </a:pPr>
            <a:r>
              <a:rPr lang="tr-TR" sz="2400" dirty="0" err="1" smtClean="0"/>
              <a:t>Emosyon</a:t>
            </a:r>
            <a:r>
              <a:rPr lang="tr-TR" sz="2400" dirty="0" smtClean="0"/>
              <a:t> ve </a:t>
            </a:r>
            <a:r>
              <a:rPr lang="tr-TR" sz="2400" dirty="0" err="1" smtClean="0"/>
              <a:t>emosyonel</a:t>
            </a:r>
            <a:r>
              <a:rPr lang="tr-TR" sz="2400" dirty="0" smtClean="0"/>
              <a:t> davranışın oluşumunda rol alır</a:t>
            </a:r>
          </a:p>
          <a:p>
            <a:pPr lvl="1">
              <a:defRPr/>
            </a:pPr>
            <a:r>
              <a:rPr lang="tr-TR" sz="2400" dirty="0" smtClean="0"/>
              <a:t>Öğrenme de önemli rol oynar</a:t>
            </a:r>
          </a:p>
          <a:p>
            <a:endParaRPr lang="tr-TR" dirty="0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Picture 8" descr="http://www.okyanusum.com/imgs/basal_ganglia_cerebellum.gif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0912" y="2436019"/>
            <a:ext cx="3810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http://www.duygusalzeka.net/Dosyalar/Images/Slid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97152"/>
            <a:ext cx="4320480" cy="161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4145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548680"/>
            <a:ext cx="4402832" cy="5577483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tr-TR" b="1" dirty="0" smtClean="0">
                <a:solidFill>
                  <a:srgbClr val="FF3300"/>
                </a:solidFill>
              </a:rPr>
              <a:t>Bazal gangliyonlar:</a:t>
            </a:r>
          </a:p>
          <a:p>
            <a:pPr>
              <a:defRPr/>
            </a:pPr>
            <a:r>
              <a:rPr lang="tr-TR" dirty="0" smtClean="0"/>
              <a:t>Bazal gangliyonlar, </a:t>
            </a:r>
            <a:r>
              <a:rPr lang="tr-TR" dirty="0" err="1" smtClean="0"/>
              <a:t>serebral</a:t>
            </a:r>
            <a:r>
              <a:rPr lang="tr-TR" dirty="0" smtClean="0"/>
              <a:t> </a:t>
            </a:r>
            <a:r>
              <a:rPr lang="tr-TR" dirty="0" err="1" smtClean="0"/>
              <a:t>hemisferin</a:t>
            </a:r>
            <a:r>
              <a:rPr lang="tr-TR" dirty="0" smtClean="0"/>
              <a:t> ak maddesinde yer alan, </a:t>
            </a:r>
            <a:r>
              <a:rPr lang="tr-TR" dirty="0" err="1" smtClean="0"/>
              <a:t>bilateral</a:t>
            </a:r>
            <a:r>
              <a:rPr lang="tr-TR" dirty="0" smtClean="0"/>
              <a:t> yerleşmiş 5 çekirdeğin oluşturduğu gri madde kümeleridir. Bu çekirdekler </a:t>
            </a:r>
          </a:p>
          <a:p>
            <a:pPr lvl="1">
              <a:defRPr/>
            </a:pPr>
            <a:r>
              <a:rPr lang="tr-TR" dirty="0" err="1" smtClean="0"/>
              <a:t>nukleus</a:t>
            </a:r>
            <a:r>
              <a:rPr lang="tr-TR" dirty="0" smtClean="0"/>
              <a:t> </a:t>
            </a:r>
            <a:r>
              <a:rPr lang="tr-TR" dirty="0" err="1" smtClean="0"/>
              <a:t>kaudatus</a:t>
            </a:r>
            <a:r>
              <a:rPr lang="tr-TR" dirty="0" smtClean="0"/>
              <a:t>, </a:t>
            </a:r>
          </a:p>
          <a:p>
            <a:pPr lvl="1">
              <a:defRPr/>
            </a:pPr>
            <a:r>
              <a:rPr lang="tr-TR" dirty="0" err="1" smtClean="0"/>
              <a:t>putamen</a:t>
            </a:r>
            <a:r>
              <a:rPr lang="tr-TR" dirty="0" smtClean="0"/>
              <a:t>, </a:t>
            </a:r>
          </a:p>
          <a:p>
            <a:pPr lvl="1">
              <a:defRPr/>
            </a:pPr>
            <a:r>
              <a:rPr lang="tr-TR" dirty="0" err="1" smtClean="0"/>
              <a:t>globus</a:t>
            </a:r>
            <a:r>
              <a:rPr lang="tr-TR" dirty="0" smtClean="0"/>
              <a:t> </a:t>
            </a:r>
            <a:r>
              <a:rPr lang="tr-TR" dirty="0" err="1" smtClean="0"/>
              <a:t>pallidus</a:t>
            </a:r>
            <a:r>
              <a:rPr lang="tr-TR" dirty="0" smtClean="0"/>
              <a:t>, </a:t>
            </a:r>
          </a:p>
          <a:p>
            <a:pPr lvl="1">
              <a:defRPr/>
            </a:pPr>
            <a:r>
              <a:rPr lang="tr-TR" dirty="0" err="1" smtClean="0"/>
              <a:t>nukleus</a:t>
            </a:r>
            <a:r>
              <a:rPr lang="tr-TR" dirty="0" smtClean="0"/>
              <a:t> </a:t>
            </a:r>
            <a:r>
              <a:rPr lang="tr-TR" dirty="0" err="1" smtClean="0"/>
              <a:t>subtalamikus</a:t>
            </a:r>
            <a:r>
              <a:rPr lang="tr-TR" dirty="0" smtClean="0"/>
              <a:t> </a:t>
            </a:r>
          </a:p>
          <a:p>
            <a:pPr lvl="1">
              <a:defRPr/>
            </a:pPr>
            <a:r>
              <a:rPr lang="tr-TR" dirty="0" err="1" smtClean="0"/>
              <a:t>substansiya</a:t>
            </a:r>
            <a:r>
              <a:rPr lang="tr-TR" dirty="0" smtClean="0"/>
              <a:t> </a:t>
            </a:r>
            <a:r>
              <a:rPr lang="tr-TR" dirty="0" err="1" smtClean="0"/>
              <a:t>nigradır</a:t>
            </a:r>
            <a:r>
              <a:rPr lang="tr-TR" dirty="0" smtClean="0"/>
              <a:t>. </a:t>
            </a:r>
          </a:p>
          <a:p>
            <a:pPr lvl="1">
              <a:defRPr/>
            </a:pPr>
            <a:r>
              <a:rPr lang="tr-TR" dirty="0" err="1" smtClean="0"/>
              <a:t>Nukleus</a:t>
            </a:r>
            <a:r>
              <a:rPr lang="tr-TR" dirty="0" smtClean="0"/>
              <a:t> </a:t>
            </a:r>
            <a:r>
              <a:rPr lang="tr-TR" dirty="0" err="1" smtClean="0"/>
              <a:t>kaudatus</a:t>
            </a:r>
            <a:r>
              <a:rPr lang="tr-TR" dirty="0" smtClean="0"/>
              <a:t> ve </a:t>
            </a:r>
            <a:r>
              <a:rPr lang="tr-TR" dirty="0" err="1" smtClean="0"/>
              <a:t>putamen</a:t>
            </a:r>
            <a:r>
              <a:rPr lang="tr-TR" dirty="0" smtClean="0"/>
              <a:t> “</a:t>
            </a:r>
            <a:r>
              <a:rPr lang="tr-TR" dirty="0" err="1" smtClean="0"/>
              <a:t>striatum</a:t>
            </a:r>
            <a:r>
              <a:rPr lang="tr-TR" dirty="0" smtClean="0"/>
              <a:t>” olarak da adlandırılır. </a:t>
            </a:r>
          </a:p>
          <a:p>
            <a:pPr>
              <a:defRPr/>
            </a:pPr>
            <a:endParaRPr lang="tr-TR" dirty="0" smtClean="0"/>
          </a:p>
          <a:p>
            <a:endParaRPr lang="tr-TR" dirty="0"/>
          </a:p>
        </p:txBody>
      </p:sp>
      <p:pic>
        <p:nvPicPr>
          <p:cNvPr id="7" name="Picture 9" descr="http://scienceblogs.com/purepedantry/wp-content/blogs.dir/454/files/2012/04/i-05b9f20e65a3464654059e6249f4e016-basal-gangli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1412" y="2416969"/>
            <a:ext cx="3429000" cy="3467100"/>
          </a:xfrm>
          <a:noFill/>
        </p:spPr>
      </p:pic>
    </p:spTree>
    <p:extLst>
      <p:ext uri="{BB962C8B-B14F-4D97-AF65-F5344CB8AC3E}">
        <p14:creationId xmlns:p14="http://schemas.microsoft.com/office/powerpoint/2010/main" val="3325238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476672"/>
            <a:ext cx="4258816" cy="564949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r-TR" sz="1600" dirty="0" smtClean="0"/>
              <a:t>Bazal gangliyonların</a:t>
            </a:r>
          </a:p>
          <a:p>
            <a:pPr lvl="1">
              <a:defRPr/>
            </a:pPr>
            <a:r>
              <a:rPr lang="tr-TR" sz="1600" dirty="0" smtClean="0"/>
              <a:t> başlıca </a:t>
            </a:r>
            <a:r>
              <a:rPr lang="tr-TR" sz="1600" dirty="0" err="1" smtClean="0"/>
              <a:t>afferent</a:t>
            </a:r>
            <a:r>
              <a:rPr lang="tr-TR" sz="1600" dirty="0" smtClean="0"/>
              <a:t> lifleri, </a:t>
            </a:r>
            <a:r>
              <a:rPr lang="tr-TR" sz="1600" dirty="0" err="1" smtClean="0"/>
              <a:t>serebral</a:t>
            </a:r>
            <a:r>
              <a:rPr lang="tr-TR" sz="1600" dirty="0" smtClean="0"/>
              <a:t> korteks ve </a:t>
            </a:r>
            <a:r>
              <a:rPr lang="tr-TR" sz="1600" dirty="0" err="1" smtClean="0"/>
              <a:t>talamustan</a:t>
            </a:r>
            <a:r>
              <a:rPr lang="tr-TR" sz="1600" dirty="0" smtClean="0"/>
              <a:t>, </a:t>
            </a:r>
            <a:r>
              <a:rPr lang="tr-TR" sz="1600" dirty="0" err="1" smtClean="0"/>
              <a:t>nukleus</a:t>
            </a:r>
            <a:r>
              <a:rPr lang="tr-TR" sz="1600" dirty="0" smtClean="0"/>
              <a:t> </a:t>
            </a:r>
            <a:r>
              <a:rPr lang="tr-TR" sz="1600" dirty="0" err="1" smtClean="0"/>
              <a:t>kaudatusa</a:t>
            </a:r>
            <a:r>
              <a:rPr lang="tr-TR" sz="1600" dirty="0" smtClean="0"/>
              <a:t> ve </a:t>
            </a:r>
            <a:r>
              <a:rPr lang="tr-TR" sz="1600" dirty="0" err="1" smtClean="0"/>
              <a:t>putamene</a:t>
            </a:r>
            <a:r>
              <a:rPr lang="tr-TR" sz="1600" dirty="0" smtClean="0"/>
              <a:t>; </a:t>
            </a:r>
            <a:r>
              <a:rPr lang="tr-TR" sz="1600" dirty="0" err="1" smtClean="0"/>
              <a:t>substansiya</a:t>
            </a:r>
            <a:r>
              <a:rPr lang="tr-TR" sz="1600" dirty="0" smtClean="0"/>
              <a:t> </a:t>
            </a:r>
            <a:r>
              <a:rPr lang="tr-TR" sz="1600" dirty="0" err="1" smtClean="0"/>
              <a:t>nigradan</a:t>
            </a:r>
            <a:r>
              <a:rPr lang="tr-TR" sz="1600" dirty="0" smtClean="0"/>
              <a:t> ve beyin sapından </a:t>
            </a:r>
            <a:r>
              <a:rPr lang="tr-TR" sz="1600" dirty="0" err="1" smtClean="0"/>
              <a:t>striatuma</a:t>
            </a:r>
            <a:r>
              <a:rPr lang="tr-TR" sz="1600" dirty="0" smtClean="0"/>
              <a:t> uzanan liflerdir. </a:t>
            </a:r>
          </a:p>
          <a:p>
            <a:pPr lvl="1">
              <a:defRPr/>
            </a:pPr>
            <a:r>
              <a:rPr lang="tr-TR" sz="1600" dirty="0" err="1" smtClean="0"/>
              <a:t>Efferent</a:t>
            </a:r>
            <a:r>
              <a:rPr lang="tr-TR" sz="1600" dirty="0" smtClean="0"/>
              <a:t> lifler ise; </a:t>
            </a:r>
            <a:r>
              <a:rPr lang="tr-TR" sz="1600" dirty="0" err="1" smtClean="0"/>
              <a:t>striatumdan</a:t>
            </a:r>
            <a:r>
              <a:rPr lang="tr-TR" sz="1600" dirty="0" smtClean="0"/>
              <a:t> </a:t>
            </a:r>
            <a:r>
              <a:rPr lang="tr-TR" sz="1600" dirty="0" err="1" smtClean="0"/>
              <a:t>globus</a:t>
            </a:r>
            <a:r>
              <a:rPr lang="tr-TR" sz="1600" dirty="0" smtClean="0"/>
              <a:t> </a:t>
            </a:r>
            <a:r>
              <a:rPr lang="tr-TR" sz="1600" dirty="0" err="1" smtClean="0"/>
              <a:t>pallidus</a:t>
            </a:r>
            <a:r>
              <a:rPr lang="tr-TR" sz="1600" dirty="0" smtClean="0"/>
              <a:t> yoluyla </a:t>
            </a:r>
            <a:r>
              <a:rPr lang="tr-TR" sz="1600" dirty="0" err="1" smtClean="0"/>
              <a:t>retiküler</a:t>
            </a:r>
            <a:r>
              <a:rPr lang="tr-TR" sz="1600" dirty="0" smtClean="0"/>
              <a:t> formasyon, beyin sapı, </a:t>
            </a:r>
            <a:r>
              <a:rPr lang="tr-TR" sz="1600" dirty="0" err="1" smtClean="0"/>
              <a:t>talamus</a:t>
            </a:r>
            <a:r>
              <a:rPr lang="tr-TR" sz="1600" dirty="0" smtClean="0"/>
              <a:t> ve </a:t>
            </a:r>
            <a:r>
              <a:rPr lang="tr-TR" sz="1600" dirty="0" err="1" smtClean="0"/>
              <a:t>hipotalamustan</a:t>
            </a:r>
            <a:r>
              <a:rPr lang="tr-TR" sz="1600" dirty="0" smtClean="0"/>
              <a:t> </a:t>
            </a:r>
            <a:r>
              <a:rPr lang="tr-TR" sz="1600" dirty="0" err="1" smtClean="0"/>
              <a:t>substansiya</a:t>
            </a:r>
            <a:r>
              <a:rPr lang="tr-TR" sz="1600" dirty="0" smtClean="0"/>
              <a:t> </a:t>
            </a:r>
            <a:r>
              <a:rPr lang="tr-TR" sz="1600" dirty="0" err="1" smtClean="0"/>
              <a:t>nigraya</a:t>
            </a:r>
            <a:r>
              <a:rPr lang="tr-TR" sz="1600" dirty="0" smtClean="0"/>
              <a:t> uzanan liflerdir. </a:t>
            </a:r>
          </a:p>
          <a:p>
            <a:pPr>
              <a:defRPr/>
            </a:pPr>
            <a:r>
              <a:rPr lang="tr-TR" sz="1600" dirty="0" smtClean="0"/>
              <a:t>Bazal gangliyon bağlantılarında 4 tip </a:t>
            </a:r>
            <a:r>
              <a:rPr lang="tr-TR" sz="1600" dirty="0" err="1" smtClean="0"/>
              <a:t>nörotransmiter</a:t>
            </a:r>
            <a:r>
              <a:rPr lang="tr-TR" sz="1600" dirty="0" smtClean="0"/>
              <a:t> yolu vardır.</a:t>
            </a:r>
          </a:p>
          <a:p>
            <a:pPr>
              <a:buFontTx/>
              <a:buAutoNum type="arabicPeriod"/>
              <a:defRPr/>
            </a:pPr>
            <a:r>
              <a:rPr lang="tr-TR" sz="1600" dirty="0" err="1" smtClean="0"/>
              <a:t>Substansiya</a:t>
            </a:r>
            <a:r>
              <a:rPr lang="tr-TR" sz="1600" dirty="0" smtClean="0"/>
              <a:t> </a:t>
            </a:r>
            <a:r>
              <a:rPr lang="tr-TR" sz="1600" dirty="0" err="1" smtClean="0"/>
              <a:t>nigradan</a:t>
            </a:r>
            <a:r>
              <a:rPr lang="tr-TR" sz="1600" dirty="0" smtClean="0"/>
              <a:t> başlayıp </a:t>
            </a:r>
            <a:r>
              <a:rPr lang="tr-TR" sz="1600" dirty="0" err="1" smtClean="0"/>
              <a:t>nukleus</a:t>
            </a:r>
            <a:r>
              <a:rPr lang="tr-TR" sz="1600" dirty="0" smtClean="0"/>
              <a:t> </a:t>
            </a:r>
            <a:r>
              <a:rPr lang="tr-TR" sz="1600" dirty="0" err="1" smtClean="0"/>
              <a:t>kaudatus</a:t>
            </a:r>
            <a:r>
              <a:rPr lang="tr-TR" sz="1600" dirty="0" smtClean="0"/>
              <a:t> ve </a:t>
            </a:r>
            <a:r>
              <a:rPr lang="tr-TR" sz="1600" dirty="0" err="1" smtClean="0"/>
              <a:t>putamene</a:t>
            </a:r>
            <a:r>
              <a:rPr lang="tr-TR" sz="1600" dirty="0" smtClean="0"/>
              <a:t> giden </a:t>
            </a:r>
            <a:r>
              <a:rPr lang="tr-TR" sz="1600" dirty="0" err="1" smtClean="0"/>
              <a:t>dopamin</a:t>
            </a:r>
            <a:r>
              <a:rPr lang="tr-TR" sz="1600" dirty="0" smtClean="0"/>
              <a:t> yolu</a:t>
            </a:r>
          </a:p>
          <a:p>
            <a:pPr>
              <a:buFontTx/>
              <a:buAutoNum type="arabicPeriod"/>
              <a:defRPr/>
            </a:pPr>
            <a:r>
              <a:rPr lang="tr-TR" sz="1600" dirty="0" err="1" smtClean="0"/>
              <a:t>Nukleus</a:t>
            </a:r>
            <a:r>
              <a:rPr lang="tr-TR" sz="1600" dirty="0" smtClean="0"/>
              <a:t> </a:t>
            </a:r>
            <a:r>
              <a:rPr lang="tr-TR" sz="1600" dirty="0" err="1" smtClean="0"/>
              <a:t>kaudatustan</a:t>
            </a:r>
            <a:r>
              <a:rPr lang="tr-TR" sz="1600" dirty="0" smtClean="0"/>
              <a:t> başlayıp, </a:t>
            </a:r>
            <a:r>
              <a:rPr lang="tr-TR" sz="1600" dirty="0" err="1" smtClean="0"/>
              <a:t>putamen</a:t>
            </a:r>
            <a:r>
              <a:rPr lang="tr-TR" sz="1600" dirty="0" smtClean="0"/>
              <a:t>, </a:t>
            </a:r>
            <a:r>
              <a:rPr lang="tr-TR" sz="1600" dirty="0" err="1" smtClean="0"/>
              <a:t>globus</a:t>
            </a:r>
            <a:r>
              <a:rPr lang="tr-TR" sz="1600" dirty="0" smtClean="0"/>
              <a:t> </a:t>
            </a:r>
            <a:r>
              <a:rPr lang="tr-TR" sz="1600" dirty="0" err="1" smtClean="0"/>
              <a:t>pallidus</a:t>
            </a:r>
            <a:r>
              <a:rPr lang="tr-TR" sz="1600" dirty="0" smtClean="0"/>
              <a:t> ve </a:t>
            </a:r>
            <a:r>
              <a:rPr lang="tr-TR" sz="1600" dirty="0" err="1" smtClean="0"/>
              <a:t>substansiya</a:t>
            </a:r>
            <a:r>
              <a:rPr lang="tr-TR" sz="1600" dirty="0" smtClean="0"/>
              <a:t> </a:t>
            </a:r>
            <a:r>
              <a:rPr lang="tr-TR" sz="1600" dirty="0" err="1" smtClean="0"/>
              <a:t>nigraya</a:t>
            </a:r>
            <a:r>
              <a:rPr lang="tr-TR" sz="1600" dirty="0" smtClean="0"/>
              <a:t> giden </a:t>
            </a:r>
            <a:r>
              <a:rPr lang="tr-TR" sz="1600" dirty="0" err="1" smtClean="0"/>
              <a:t>gamaaminobitürik</a:t>
            </a:r>
            <a:r>
              <a:rPr lang="tr-TR" sz="1600" dirty="0" smtClean="0"/>
              <a:t> asit(GABA) yolu</a:t>
            </a:r>
          </a:p>
          <a:p>
            <a:pPr>
              <a:buFontTx/>
              <a:buAutoNum type="arabicPeriod"/>
              <a:defRPr/>
            </a:pPr>
            <a:r>
              <a:rPr lang="tr-TR" sz="1600" dirty="0" smtClean="0"/>
              <a:t>Beyin korteksinden başlayıp </a:t>
            </a:r>
            <a:r>
              <a:rPr lang="tr-TR" sz="1600" dirty="0" err="1" smtClean="0"/>
              <a:t>nukleus</a:t>
            </a:r>
            <a:r>
              <a:rPr lang="tr-TR" sz="1600" dirty="0" smtClean="0"/>
              <a:t> </a:t>
            </a:r>
            <a:r>
              <a:rPr lang="tr-TR" sz="1600" dirty="0" err="1" smtClean="0"/>
              <a:t>kaudatus</a:t>
            </a:r>
            <a:r>
              <a:rPr lang="tr-TR" sz="1600" dirty="0" smtClean="0"/>
              <a:t> ve </a:t>
            </a:r>
            <a:r>
              <a:rPr lang="tr-TR" sz="1600" dirty="0" err="1" smtClean="0"/>
              <a:t>putamene</a:t>
            </a:r>
            <a:r>
              <a:rPr lang="tr-TR" sz="1600" dirty="0" smtClean="0"/>
              <a:t> uzanan </a:t>
            </a:r>
            <a:r>
              <a:rPr lang="tr-TR" sz="1600" dirty="0" err="1" smtClean="0"/>
              <a:t>asetilkolin</a:t>
            </a:r>
            <a:r>
              <a:rPr lang="tr-TR" sz="1600" dirty="0" smtClean="0"/>
              <a:t> yolu</a:t>
            </a:r>
          </a:p>
          <a:p>
            <a:pPr>
              <a:buFontTx/>
              <a:buAutoNum type="arabicPeriod"/>
              <a:defRPr/>
            </a:pPr>
            <a:r>
              <a:rPr lang="tr-TR" sz="1600" dirty="0" smtClean="0"/>
              <a:t>Beyin sapındaki </a:t>
            </a:r>
            <a:r>
              <a:rPr lang="tr-TR" sz="1600" dirty="0" err="1" smtClean="0"/>
              <a:t>rafe</a:t>
            </a:r>
            <a:r>
              <a:rPr lang="tr-TR" sz="1600" dirty="0" smtClean="0"/>
              <a:t> çekirdeklerinden gelen ve </a:t>
            </a:r>
            <a:r>
              <a:rPr lang="tr-TR" sz="1600" dirty="0" err="1" smtClean="0"/>
              <a:t>serotonin</a:t>
            </a:r>
            <a:r>
              <a:rPr lang="tr-TR" sz="1600" dirty="0" smtClean="0"/>
              <a:t> salgılayan yol</a:t>
            </a:r>
          </a:p>
          <a:p>
            <a:pPr>
              <a:defRPr/>
            </a:pPr>
            <a:endParaRPr lang="tr-TR" sz="1400" dirty="0" smtClean="0"/>
          </a:p>
          <a:p>
            <a:endParaRPr lang="tr-TR" sz="1400" dirty="0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60648"/>
            <a:ext cx="4041775" cy="586551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tr-TR" sz="1800" dirty="0" smtClean="0">
                <a:solidFill>
                  <a:srgbClr val="FF3300"/>
                </a:solidFill>
              </a:rPr>
              <a:t>Bazal gangliyon hastalıkları:</a:t>
            </a:r>
            <a:r>
              <a:rPr lang="tr-TR" sz="1800" dirty="0" smtClean="0"/>
              <a:t> bazal gangliyon hastalıkları </a:t>
            </a:r>
            <a:r>
              <a:rPr lang="tr-TR" sz="1800" dirty="0" err="1" smtClean="0"/>
              <a:t>hipokinetik</a:t>
            </a:r>
            <a:r>
              <a:rPr lang="tr-TR" sz="1800" dirty="0" smtClean="0"/>
              <a:t> ve </a:t>
            </a:r>
            <a:r>
              <a:rPr lang="tr-TR" sz="1800" dirty="0" err="1" smtClean="0"/>
              <a:t>hiperkinetik</a:t>
            </a:r>
            <a:r>
              <a:rPr lang="tr-TR" sz="1800" dirty="0" smtClean="0"/>
              <a:t> olmak üzere iki tiptir. </a:t>
            </a:r>
          </a:p>
          <a:p>
            <a:pPr>
              <a:defRPr/>
            </a:pPr>
            <a:r>
              <a:rPr lang="tr-TR" sz="1800" dirty="0" err="1" smtClean="0">
                <a:solidFill>
                  <a:srgbClr val="FF0000"/>
                </a:solidFill>
              </a:rPr>
              <a:t>Hipokinetik</a:t>
            </a:r>
            <a:r>
              <a:rPr lang="tr-TR" sz="1800" dirty="0" smtClean="0">
                <a:solidFill>
                  <a:srgbClr val="FF0000"/>
                </a:solidFill>
              </a:rPr>
              <a:t> bozukluklar</a:t>
            </a:r>
            <a:r>
              <a:rPr lang="tr-TR" sz="1800" dirty="0" smtClean="0"/>
              <a:t>  de kendi içinde </a:t>
            </a:r>
            <a:r>
              <a:rPr lang="tr-TR" sz="1800" dirty="0" err="1" smtClean="0"/>
              <a:t>akinezi</a:t>
            </a:r>
            <a:r>
              <a:rPr lang="tr-TR" sz="1800" dirty="0" smtClean="0"/>
              <a:t> ve </a:t>
            </a:r>
            <a:r>
              <a:rPr lang="tr-TR" sz="1800" dirty="0" err="1" smtClean="0"/>
              <a:t>bradikinezi</a:t>
            </a:r>
            <a:r>
              <a:rPr lang="tr-TR" sz="1800" dirty="0" smtClean="0"/>
              <a:t> olarak ikiye ayrılır.  </a:t>
            </a:r>
          </a:p>
          <a:p>
            <a:pPr lvl="1">
              <a:defRPr/>
            </a:pPr>
            <a:r>
              <a:rPr lang="tr-TR" sz="1400" dirty="0" err="1" smtClean="0"/>
              <a:t>Akinezi</a:t>
            </a:r>
            <a:r>
              <a:rPr lang="tr-TR" sz="1400" dirty="0" smtClean="0"/>
              <a:t>, hareketin başlatılması ve sürdürülmesindeki güçlük, </a:t>
            </a:r>
          </a:p>
          <a:p>
            <a:pPr lvl="1">
              <a:defRPr/>
            </a:pPr>
            <a:r>
              <a:rPr lang="tr-TR" sz="1400" dirty="0" err="1" smtClean="0"/>
              <a:t>Bradikinezi</a:t>
            </a:r>
            <a:r>
              <a:rPr lang="tr-TR" sz="1400" dirty="0" smtClean="0"/>
              <a:t>  ise hareketin yapılmasındaki yavaşlama ve </a:t>
            </a:r>
            <a:r>
              <a:rPr lang="tr-TR" sz="1400" dirty="0" err="1" smtClean="0"/>
              <a:t>amplitüdünde</a:t>
            </a:r>
            <a:r>
              <a:rPr lang="tr-TR" sz="1400" dirty="0" smtClean="0"/>
              <a:t> azalma olarak tanımlanır.</a:t>
            </a:r>
            <a:endParaRPr lang="tr-TR" sz="1800" dirty="0" smtClean="0"/>
          </a:p>
          <a:p>
            <a:pPr>
              <a:defRPr/>
            </a:pPr>
            <a:r>
              <a:rPr lang="tr-TR" sz="1800" dirty="0" err="1" smtClean="0">
                <a:solidFill>
                  <a:srgbClr val="FF3300"/>
                </a:solidFill>
              </a:rPr>
              <a:t>Hiperkinetik</a:t>
            </a:r>
            <a:r>
              <a:rPr lang="tr-TR" sz="1800" dirty="0" smtClean="0">
                <a:solidFill>
                  <a:srgbClr val="FF3300"/>
                </a:solidFill>
              </a:rPr>
              <a:t> bozukluklar:</a:t>
            </a:r>
            <a:r>
              <a:rPr lang="tr-TR" sz="1800" dirty="0" smtClean="0"/>
              <a:t> aşırı ve anormal hareketlerin gözlendiği </a:t>
            </a:r>
            <a:r>
              <a:rPr lang="tr-TR" sz="1800" dirty="0" err="1" smtClean="0"/>
              <a:t>hiperkinetik</a:t>
            </a:r>
            <a:r>
              <a:rPr lang="tr-TR" sz="1800" dirty="0" smtClean="0"/>
              <a:t> anormallikler </a:t>
            </a:r>
            <a:r>
              <a:rPr lang="tr-TR" sz="1800" dirty="0" err="1" smtClean="0"/>
              <a:t>korea</a:t>
            </a:r>
            <a:r>
              <a:rPr lang="tr-TR" sz="1800" dirty="0" smtClean="0"/>
              <a:t> </a:t>
            </a:r>
            <a:r>
              <a:rPr lang="tr-TR" sz="1800" dirty="0" err="1" smtClean="0"/>
              <a:t>atetoz</a:t>
            </a:r>
            <a:r>
              <a:rPr lang="tr-TR" sz="1800" dirty="0" smtClean="0"/>
              <a:t> ve </a:t>
            </a:r>
            <a:r>
              <a:rPr lang="tr-TR" sz="1800" dirty="0" err="1" smtClean="0"/>
              <a:t>ballismus</a:t>
            </a:r>
            <a:r>
              <a:rPr lang="tr-TR" sz="1800" dirty="0" smtClean="0"/>
              <a:t> olmak üzere üçe ayrılır.</a:t>
            </a:r>
          </a:p>
          <a:p>
            <a:pPr lvl="1">
              <a:defRPr/>
            </a:pPr>
            <a:r>
              <a:rPr lang="tr-TR" sz="1400" dirty="0" err="1" smtClean="0">
                <a:solidFill>
                  <a:srgbClr val="FF3300"/>
                </a:solidFill>
              </a:rPr>
              <a:t>Korea</a:t>
            </a:r>
            <a:r>
              <a:rPr lang="tr-TR" sz="1400" dirty="0" smtClean="0">
                <a:solidFill>
                  <a:srgbClr val="FF3300"/>
                </a:solidFill>
              </a:rPr>
              <a:t>:</a:t>
            </a:r>
            <a:r>
              <a:rPr lang="tr-TR" sz="1400" dirty="0" smtClean="0"/>
              <a:t> hızlı, istem dışı ve dans eder biçimdeki hareketler</a:t>
            </a:r>
            <a:endParaRPr lang="tr-TR" sz="1800" dirty="0" smtClean="0"/>
          </a:p>
          <a:p>
            <a:pPr lvl="1">
              <a:defRPr/>
            </a:pPr>
            <a:r>
              <a:rPr lang="tr-TR" sz="1400" dirty="0" err="1" smtClean="0">
                <a:solidFill>
                  <a:srgbClr val="FF3300"/>
                </a:solidFill>
              </a:rPr>
              <a:t>Atetoz</a:t>
            </a:r>
            <a:r>
              <a:rPr lang="tr-TR" sz="1400" dirty="0" smtClean="0">
                <a:solidFill>
                  <a:srgbClr val="FF3300"/>
                </a:solidFill>
              </a:rPr>
              <a:t>:</a:t>
            </a:r>
            <a:r>
              <a:rPr lang="tr-TR" sz="1400" dirty="0" smtClean="0"/>
              <a:t> </a:t>
            </a:r>
            <a:r>
              <a:rPr lang="tr-TR" sz="1400" dirty="0" err="1" smtClean="0"/>
              <a:t>ekstremitelerin</a:t>
            </a:r>
            <a:r>
              <a:rPr lang="tr-TR" sz="1400" dirty="0" smtClean="0"/>
              <a:t> ucunda istem dışı yazı yazma eylemine benzeyen ritmik hareketler </a:t>
            </a:r>
            <a:endParaRPr lang="tr-TR" sz="1800" dirty="0" smtClean="0"/>
          </a:p>
          <a:p>
            <a:pPr lvl="1">
              <a:defRPr/>
            </a:pPr>
            <a:r>
              <a:rPr lang="tr-TR" sz="1400" dirty="0" err="1" smtClean="0">
                <a:solidFill>
                  <a:srgbClr val="FF3300"/>
                </a:solidFill>
              </a:rPr>
              <a:t>Ballismus</a:t>
            </a:r>
            <a:r>
              <a:rPr lang="tr-TR" sz="1400" dirty="0" smtClean="0">
                <a:solidFill>
                  <a:srgbClr val="FF3300"/>
                </a:solidFill>
              </a:rPr>
              <a:t>:</a:t>
            </a:r>
            <a:r>
              <a:rPr lang="tr-TR" sz="1400" dirty="0" smtClean="0"/>
              <a:t> vücudun geniş bir bölümünde, örneğin bacakta ani başlayan şiddetli istemsiz hareketlerdir.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33141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İçerik Yer Tutucusu"/>
          <p:cNvSpPr>
            <a:spLocks noGrp="1"/>
          </p:cNvSpPr>
          <p:nvPr>
            <p:ph type="body" sz="half" idx="2"/>
          </p:nvPr>
        </p:nvSpPr>
        <p:spPr>
          <a:xfrm>
            <a:off x="0" y="620688"/>
            <a:ext cx="4139952" cy="3960440"/>
          </a:xfrm>
        </p:spPr>
        <p:txBody>
          <a:bodyPr>
            <a:normAutofit fontScale="92500" lnSpcReduction="10000"/>
          </a:bodyPr>
          <a:lstStyle/>
          <a:p>
            <a:r>
              <a:rPr lang="tr-TR" sz="2000" dirty="0" smtClean="0">
                <a:solidFill>
                  <a:srgbClr val="FF3300"/>
                </a:solidFill>
              </a:rPr>
              <a:t>Parkinson hastalığı:</a:t>
            </a:r>
            <a:r>
              <a:rPr lang="tr-TR" sz="2000" dirty="0" smtClean="0"/>
              <a:t> </a:t>
            </a:r>
            <a:r>
              <a:rPr lang="tr-TR" sz="2000" dirty="0" err="1" smtClean="0"/>
              <a:t>Substansiya</a:t>
            </a:r>
            <a:r>
              <a:rPr lang="tr-TR" sz="2000" dirty="0" smtClean="0"/>
              <a:t> </a:t>
            </a:r>
            <a:r>
              <a:rPr lang="tr-TR" sz="2000" dirty="0" err="1" smtClean="0"/>
              <a:t>nigranın</a:t>
            </a:r>
            <a:r>
              <a:rPr lang="tr-TR" sz="2000" dirty="0" smtClean="0"/>
              <a:t> </a:t>
            </a:r>
            <a:r>
              <a:rPr lang="tr-TR" sz="2000" dirty="0" err="1" smtClean="0"/>
              <a:t>harabiyetinde</a:t>
            </a:r>
            <a:r>
              <a:rPr lang="tr-TR" sz="2000" dirty="0" smtClean="0"/>
              <a:t> </a:t>
            </a:r>
          </a:p>
          <a:p>
            <a:pPr lvl="1"/>
            <a:r>
              <a:rPr lang="tr-TR" sz="1800" dirty="0" err="1" smtClean="0"/>
              <a:t>dopamin</a:t>
            </a:r>
            <a:r>
              <a:rPr lang="tr-TR" sz="1800" dirty="0" smtClean="0"/>
              <a:t> salgılanmasının azalması ile </a:t>
            </a:r>
            <a:r>
              <a:rPr lang="tr-TR" sz="1800" dirty="0" err="1" smtClean="0"/>
              <a:t>asetilkolin</a:t>
            </a:r>
            <a:r>
              <a:rPr lang="tr-TR" sz="1800" dirty="0" smtClean="0"/>
              <a:t> yolları aktif hale geçer ve motor bozukluklar ortaya çıkar. </a:t>
            </a:r>
          </a:p>
          <a:p>
            <a:pPr>
              <a:buFont typeface="Arial" pitchFamily="34" charset="0"/>
              <a:buChar char="•"/>
            </a:pPr>
            <a:r>
              <a:rPr lang="tr-TR" sz="2000" dirty="0" err="1" smtClean="0"/>
              <a:t>Parkinsonlu</a:t>
            </a:r>
            <a:r>
              <a:rPr lang="tr-TR" sz="2000" dirty="0" smtClean="0"/>
              <a:t> hastalarda istemli hareketlerin başlaması oldukça zordur.</a:t>
            </a:r>
          </a:p>
          <a:p>
            <a:pPr lvl="1">
              <a:buFont typeface="Arial" pitchFamily="34" charset="0"/>
              <a:buChar char="•"/>
            </a:pPr>
            <a:r>
              <a:rPr lang="tr-TR" sz="1800" dirty="0" smtClean="0"/>
              <a:t> Bu hastalar gövdeleri öne eğilmiş, dizleri hafif bükülü durumda ve ayaklarını yere sürüyerek küçük adımlarla yürür.</a:t>
            </a:r>
          </a:p>
          <a:p>
            <a:pPr>
              <a:buFont typeface="Arial" pitchFamily="34" charset="0"/>
              <a:buChar char="•"/>
            </a:pPr>
            <a:r>
              <a:rPr lang="tr-TR" sz="2000" dirty="0" smtClean="0"/>
              <a:t> </a:t>
            </a:r>
            <a:r>
              <a:rPr lang="tr-TR" sz="2000" dirty="0" err="1" smtClean="0"/>
              <a:t>Parkinsonlu</a:t>
            </a:r>
            <a:r>
              <a:rPr lang="tr-TR" sz="2000" dirty="0" smtClean="0"/>
              <a:t> hastalarda konuşurken yüz mimikleri kaybolduğu için yüzlerinde bir maske ifadesi bulunur.</a:t>
            </a:r>
          </a:p>
          <a:p>
            <a:endParaRPr lang="tr-TR" dirty="0"/>
          </a:p>
        </p:txBody>
      </p:sp>
      <p:pic>
        <p:nvPicPr>
          <p:cNvPr id="57350" name="Picture 6" descr="http://www.turanuslu.net/icerikresimleri/romatizmal/parkinson.g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7345" b="17345"/>
          <a:stretch>
            <a:fillRect/>
          </a:stretch>
        </p:blipFill>
        <p:spPr bwMode="auto">
          <a:xfrm>
            <a:off x="4283968" y="548680"/>
            <a:ext cx="4392488" cy="4896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4699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İçerik Yer Tutucusu"/>
          <p:cNvSpPr>
            <a:spLocks noGrp="1"/>
          </p:cNvSpPr>
          <p:nvPr>
            <p:ph sz="half" idx="2"/>
          </p:nvPr>
        </p:nvSpPr>
        <p:spPr>
          <a:xfrm>
            <a:off x="4648200" y="260648"/>
            <a:ext cx="4038600" cy="5865515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tr-TR" sz="1600" dirty="0" err="1" smtClean="0">
                <a:solidFill>
                  <a:srgbClr val="FF0000"/>
                </a:solidFill>
              </a:rPr>
              <a:t>Serebellum</a:t>
            </a:r>
            <a:endParaRPr lang="tr-TR" sz="1600" dirty="0" smtClean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tr-TR" sz="1600" dirty="0" smtClean="0"/>
              <a:t>Duruş ve dengeyi ilgilendiren istemli istemsiz hareketlerin koordinasyonu</a:t>
            </a:r>
          </a:p>
          <a:p>
            <a:pPr lvl="1">
              <a:defRPr/>
            </a:pPr>
            <a:r>
              <a:rPr lang="tr-TR" sz="1600" dirty="0" smtClean="0"/>
              <a:t>Bazı öğrenme formlarına katılır</a:t>
            </a:r>
          </a:p>
          <a:p>
            <a:pPr>
              <a:defRPr/>
            </a:pPr>
            <a:r>
              <a:rPr lang="tr-TR" sz="1600" dirty="0" err="1" smtClean="0"/>
              <a:t>Serebellum</a:t>
            </a:r>
            <a:r>
              <a:rPr lang="tr-TR" sz="1600" dirty="0" smtClean="0"/>
              <a:t> koşma, klavye ile yazı yazma, enstrüman çalma gibi hızlı kas hareketlerinin koordinasyonu sırasında kas hareketlerinin sırasını belirler ve motor  aktivitelerin doğru olarak yapılıp yapılmadığını kontrol eder. </a:t>
            </a:r>
          </a:p>
          <a:p>
            <a:pPr lvl="1">
              <a:defRPr/>
            </a:pPr>
            <a:r>
              <a:rPr lang="tr-TR" sz="1600" dirty="0" smtClean="0"/>
              <a:t>Hızlı hareketler yapılırken motor korteks, amaçlanan harekete gerekenden fazla </a:t>
            </a:r>
            <a:r>
              <a:rPr lang="tr-TR" sz="1600" dirty="0" err="1" smtClean="0"/>
              <a:t>impuls</a:t>
            </a:r>
            <a:r>
              <a:rPr lang="tr-TR" sz="1600" dirty="0" smtClean="0"/>
              <a:t> yollar. </a:t>
            </a:r>
          </a:p>
          <a:p>
            <a:pPr lvl="1">
              <a:defRPr/>
            </a:pPr>
            <a:r>
              <a:rPr lang="tr-TR" sz="1600" dirty="0" smtClean="0"/>
              <a:t>Bu nedenle </a:t>
            </a:r>
            <a:r>
              <a:rPr lang="tr-TR" sz="1600" dirty="0" err="1" smtClean="0"/>
              <a:t>serebellum</a:t>
            </a:r>
            <a:r>
              <a:rPr lang="tr-TR" sz="1600" dirty="0" smtClean="0"/>
              <a:t>, kas harekete geçtikten uygun bir zaman sonra motor korteksi </a:t>
            </a:r>
            <a:r>
              <a:rPr lang="tr-TR" sz="1600" dirty="0" err="1" smtClean="0"/>
              <a:t>inhibe</a:t>
            </a:r>
            <a:r>
              <a:rPr lang="tr-TR" sz="1600" dirty="0" smtClean="0"/>
              <a:t> etmek  zorundadır.</a:t>
            </a:r>
          </a:p>
          <a:p>
            <a:pPr lvl="1">
              <a:defRPr/>
            </a:pPr>
            <a:r>
              <a:rPr lang="tr-TR" sz="1600" dirty="0" smtClean="0"/>
              <a:t>Motor kortekse </a:t>
            </a:r>
            <a:r>
              <a:rPr lang="tr-TR" sz="1600" dirty="0" err="1" smtClean="0"/>
              <a:t>agonist</a:t>
            </a:r>
            <a:r>
              <a:rPr lang="tr-TR" sz="1600" dirty="0" smtClean="0"/>
              <a:t> kasları </a:t>
            </a:r>
            <a:r>
              <a:rPr lang="tr-TR" sz="1600" dirty="0" err="1" smtClean="0"/>
              <a:t>inhibe</a:t>
            </a:r>
            <a:r>
              <a:rPr lang="tr-TR" sz="1600" dirty="0" smtClean="0"/>
              <a:t> edici, </a:t>
            </a:r>
            <a:r>
              <a:rPr lang="tr-TR" sz="1600" dirty="0" err="1" smtClean="0"/>
              <a:t>antogonist</a:t>
            </a:r>
            <a:r>
              <a:rPr lang="tr-TR" sz="1600" dirty="0" smtClean="0"/>
              <a:t> kasları uyarıcı </a:t>
            </a:r>
            <a:r>
              <a:rPr lang="tr-TR" sz="1600" dirty="0" err="1" smtClean="0"/>
              <a:t>impulslar</a:t>
            </a:r>
            <a:r>
              <a:rPr lang="tr-TR" sz="1600" dirty="0" smtClean="0"/>
              <a:t> gönderir.</a:t>
            </a:r>
          </a:p>
          <a:p>
            <a:pPr lvl="1">
              <a:defRPr/>
            </a:pPr>
            <a:r>
              <a:rPr lang="tr-TR" sz="1600" dirty="0" smtClean="0"/>
              <a:t> Bu sayede amaca ulaşıldığı noktada hareket durdurularak bir fren etkisi uygulanmış olur.</a:t>
            </a:r>
          </a:p>
          <a:p>
            <a:pPr>
              <a:buNone/>
              <a:defRPr/>
            </a:pPr>
            <a:r>
              <a:rPr lang="tr-TR" sz="1600" dirty="0" smtClean="0"/>
              <a:t> </a:t>
            </a:r>
          </a:p>
          <a:p>
            <a:pPr lvl="1">
              <a:defRPr/>
            </a:pPr>
            <a:endParaRPr lang="tr-TR" sz="1600" dirty="0" smtClean="0"/>
          </a:p>
        </p:txBody>
      </p:sp>
      <p:pic>
        <p:nvPicPr>
          <p:cNvPr id="8" name="Content Placeholder 7" descr="http://corticalchauvinism.files.wordpress.com/2013/03/cerebellar-symptom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500" y="2339181"/>
            <a:ext cx="3810000" cy="3048000"/>
          </a:xfrm>
          <a:noFill/>
        </p:spPr>
      </p:pic>
    </p:spTree>
    <p:extLst>
      <p:ext uri="{BB962C8B-B14F-4D97-AF65-F5344CB8AC3E}">
        <p14:creationId xmlns:p14="http://schemas.microsoft.com/office/powerpoint/2010/main" val="3797945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  <a:buNone/>
              <a:defRPr/>
            </a:pPr>
            <a:r>
              <a:rPr lang="tr-TR" dirty="0" err="1" smtClean="0">
                <a:solidFill>
                  <a:srgbClr val="FF3300"/>
                </a:solidFill>
              </a:rPr>
              <a:t>Serebellum</a:t>
            </a:r>
            <a:r>
              <a:rPr lang="tr-TR" dirty="0" smtClean="0">
                <a:solidFill>
                  <a:srgbClr val="FF3300"/>
                </a:solidFill>
              </a:rPr>
              <a:t> bozuklukları:</a:t>
            </a:r>
          </a:p>
          <a:p>
            <a:pPr>
              <a:lnSpc>
                <a:spcPct val="170000"/>
              </a:lnSpc>
              <a:defRPr/>
            </a:pPr>
            <a:r>
              <a:rPr lang="tr-TR" dirty="0" smtClean="0"/>
              <a:t> </a:t>
            </a:r>
            <a:r>
              <a:rPr lang="tr-TR" dirty="0" err="1" smtClean="0"/>
              <a:t>Serebellum</a:t>
            </a:r>
            <a:r>
              <a:rPr lang="tr-TR" dirty="0" smtClean="0"/>
              <a:t> fonksiyonlarını bozan lezyonlar, daha çok  denge, yürüme, </a:t>
            </a:r>
            <a:r>
              <a:rPr lang="tr-TR" dirty="0" err="1" smtClean="0"/>
              <a:t>postür</a:t>
            </a:r>
            <a:r>
              <a:rPr lang="tr-TR" dirty="0" smtClean="0"/>
              <a:t>, konuşma gibi sıralı ve hızlı kas hareketlerinin yapılmasını bozar. </a:t>
            </a:r>
          </a:p>
          <a:p>
            <a:pPr>
              <a:lnSpc>
                <a:spcPct val="170000"/>
              </a:lnSpc>
              <a:defRPr/>
            </a:pPr>
            <a:r>
              <a:rPr lang="tr-TR" dirty="0" smtClean="0"/>
              <a:t>Korteksle sınırlı lezyonlarda hareket bozuklukları zaman içinde kaybolurken korteksle birlikte derin çekirdekleri ilgilendiren lezyonlarda belirtiler süreklidir.</a:t>
            </a:r>
          </a:p>
          <a:p>
            <a:pPr>
              <a:lnSpc>
                <a:spcPct val="170000"/>
              </a:lnSpc>
            </a:pP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tr-TR" dirty="0" err="1" smtClean="0">
                <a:solidFill>
                  <a:srgbClr val="FF3300"/>
                </a:solidFill>
              </a:rPr>
              <a:t>Dismetri</a:t>
            </a:r>
            <a:r>
              <a:rPr lang="tr-TR" dirty="0" smtClean="0">
                <a:solidFill>
                  <a:srgbClr val="FF3300"/>
                </a:solidFill>
              </a:rPr>
              <a:t> ve </a:t>
            </a:r>
            <a:r>
              <a:rPr lang="tr-TR" dirty="0" err="1" smtClean="0">
                <a:solidFill>
                  <a:srgbClr val="FF3300"/>
                </a:solidFill>
              </a:rPr>
              <a:t>ataksi</a:t>
            </a:r>
            <a:r>
              <a:rPr lang="tr-TR" dirty="0" smtClean="0">
                <a:solidFill>
                  <a:srgbClr val="FF3300"/>
                </a:solidFill>
              </a:rPr>
              <a:t>:</a:t>
            </a:r>
            <a:r>
              <a:rPr lang="tr-TR" dirty="0" smtClean="0"/>
              <a:t> hareketlerin hedeflenen noktayı aşması veya ulaşamamasına </a:t>
            </a:r>
            <a:r>
              <a:rPr lang="tr-TR" dirty="0" err="1" smtClean="0"/>
              <a:t>dismetri</a:t>
            </a:r>
            <a:r>
              <a:rPr lang="tr-TR" dirty="0" smtClean="0"/>
              <a:t> denir. Bu etki </a:t>
            </a:r>
            <a:r>
              <a:rPr lang="tr-TR" dirty="0" err="1" smtClean="0"/>
              <a:t>ataksi</a:t>
            </a:r>
            <a:r>
              <a:rPr lang="tr-TR" dirty="0" smtClean="0"/>
              <a:t> olarak tanımlanan koordinasyonsuz hareketleri yaratır.</a:t>
            </a:r>
          </a:p>
          <a:p>
            <a:pPr>
              <a:defRPr/>
            </a:pPr>
            <a:endParaRPr lang="tr-TR" dirty="0" smtClean="0"/>
          </a:p>
          <a:p>
            <a:pPr>
              <a:defRPr/>
            </a:pPr>
            <a:r>
              <a:rPr lang="tr-TR" dirty="0" err="1" smtClean="0">
                <a:solidFill>
                  <a:srgbClr val="FF3300"/>
                </a:solidFill>
              </a:rPr>
              <a:t>Hipotoni</a:t>
            </a:r>
            <a:r>
              <a:rPr lang="tr-TR" dirty="0" smtClean="0">
                <a:solidFill>
                  <a:srgbClr val="FF3300"/>
                </a:solidFill>
              </a:rPr>
              <a:t>:</a:t>
            </a:r>
            <a:r>
              <a:rPr lang="tr-TR" dirty="0" smtClean="0"/>
              <a:t> kol ve bacak eklemlerinin aşırı gerilmesi ile ortaya çıkar.</a:t>
            </a:r>
          </a:p>
          <a:p>
            <a:pPr>
              <a:defRPr/>
            </a:pPr>
            <a:endParaRPr lang="tr-TR" dirty="0" smtClean="0"/>
          </a:p>
          <a:p>
            <a:pPr>
              <a:defRPr/>
            </a:pPr>
            <a:r>
              <a:rPr lang="tr-TR" dirty="0" err="1" smtClean="0">
                <a:solidFill>
                  <a:srgbClr val="FF3300"/>
                </a:solidFill>
              </a:rPr>
              <a:t>İntensiyonel</a:t>
            </a:r>
            <a:r>
              <a:rPr lang="tr-TR" dirty="0" smtClean="0">
                <a:solidFill>
                  <a:srgbClr val="FF3300"/>
                </a:solidFill>
              </a:rPr>
              <a:t> tremor:</a:t>
            </a:r>
            <a:r>
              <a:rPr lang="tr-TR" dirty="0" smtClean="0"/>
              <a:t> yalnızca istemli hareketler yapılırken parmak uçlarında belirgin olan titremedir. Hasta </a:t>
            </a:r>
            <a:r>
              <a:rPr lang="tr-TR" dirty="0" err="1" smtClean="0"/>
              <a:t>dinlenim</a:t>
            </a:r>
            <a:r>
              <a:rPr lang="tr-TR" dirty="0" smtClean="0"/>
              <a:t> durumunda iken tremor görülmez.</a:t>
            </a:r>
          </a:p>
          <a:p>
            <a:pPr>
              <a:defRPr/>
            </a:pPr>
            <a:endParaRPr lang="tr-TR" dirty="0" smtClean="0"/>
          </a:p>
          <a:p>
            <a:pPr>
              <a:defRPr/>
            </a:pPr>
            <a:r>
              <a:rPr lang="tr-TR" dirty="0" err="1" smtClean="0">
                <a:solidFill>
                  <a:srgbClr val="FF3300"/>
                </a:solidFill>
              </a:rPr>
              <a:t>Nistagmus</a:t>
            </a:r>
            <a:r>
              <a:rPr lang="tr-TR" dirty="0" smtClean="0">
                <a:solidFill>
                  <a:srgbClr val="FF3300"/>
                </a:solidFill>
              </a:rPr>
              <a:t>:</a:t>
            </a:r>
            <a:r>
              <a:rPr lang="tr-TR" dirty="0" smtClean="0"/>
              <a:t> gözlerin bir yöne doğru </a:t>
            </a:r>
            <a:r>
              <a:rPr lang="tr-TR" dirty="0" err="1" smtClean="0"/>
              <a:t>yavaşca</a:t>
            </a:r>
            <a:r>
              <a:rPr lang="tr-TR" dirty="0" smtClean="0"/>
              <a:t> çevrildikten sonra, hızlı ve sıçrayıcı bir şekilde geri dönmesidir.</a:t>
            </a:r>
          </a:p>
          <a:p>
            <a:pPr>
              <a:defRPr/>
            </a:pPr>
            <a:endParaRPr lang="tr-TR" dirty="0" smtClean="0"/>
          </a:p>
          <a:p>
            <a:pPr>
              <a:defRPr/>
            </a:pPr>
            <a:r>
              <a:rPr lang="tr-TR" dirty="0" err="1" smtClean="0">
                <a:solidFill>
                  <a:srgbClr val="FF3300"/>
                </a:solidFill>
              </a:rPr>
              <a:t>Dizartri</a:t>
            </a:r>
            <a:r>
              <a:rPr lang="tr-TR" dirty="0" smtClean="0">
                <a:solidFill>
                  <a:srgbClr val="FF3300"/>
                </a:solidFill>
              </a:rPr>
              <a:t>:</a:t>
            </a:r>
            <a:r>
              <a:rPr lang="tr-TR" dirty="0" smtClean="0"/>
              <a:t> konuşma sırasında sessiz harflerin kesintili söylenmesi nedeniyle sözcükler net olarak anlaşılamaz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75872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altLang="tr-TR" sz="1900" dirty="0" smtClean="0"/>
              <a:t>Beyin sapı:</a:t>
            </a:r>
          </a:p>
          <a:p>
            <a:pPr lvl="1"/>
            <a:r>
              <a:rPr lang="tr-TR" altLang="tr-TR" sz="1500" dirty="0" err="1" smtClean="0">
                <a:solidFill>
                  <a:srgbClr val="FF3300"/>
                </a:solidFill>
              </a:rPr>
              <a:t>Medulla</a:t>
            </a:r>
            <a:r>
              <a:rPr lang="tr-TR" altLang="tr-TR" sz="1500" dirty="0" smtClean="0">
                <a:solidFill>
                  <a:srgbClr val="FF3300"/>
                </a:solidFill>
              </a:rPr>
              <a:t> </a:t>
            </a:r>
            <a:r>
              <a:rPr lang="tr-TR" altLang="tr-TR" sz="1500" dirty="0" err="1" smtClean="0">
                <a:solidFill>
                  <a:srgbClr val="FF3300"/>
                </a:solidFill>
              </a:rPr>
              <a:t>oblongata</a:t>
            </a:r>
            <a:r>
              <a:rPr lang="tr-TR" altLang="tr-TR" sz="1500" dirty="0" smtClean="0"/>
              <a:t>, beyin sapının alt bölümünde, </a:t>
            </a:r>
          </a:p>
          <a:p>
            <a:pPr lvl="1"/>
            <a:r>
              <a:rPr lang="tr-TR" altLang="tr-TR" sz="1500" dirty="0" err="1" smtClean="0">
                <a:solidFill>
                  <a:srgbClr val="FF3300"/>
                </a:solidFill>
              </a:rPr>
              <a:t>Mezensefalon</a:t>
            </a:r>
            <a:r>
              <a:rPr lang="tr-TR" altLang="tr-TR" sz="1500" dirty="0" smtClean="0"/>
              <a:t> (orta beyin) en üst bölümünde,</a:t>
            </a:r>
          </a:p>
          <a:p>
            <a:pPr lvl="1"/>
            <a:r>
              <a:rPr lang="tr-TR" altLang="tr-TR" sz="1500" dirty="0" smtClean="0"/>
              <a:t> </a:t>
            </a:r>
            <a:r>
              <a:rPr lang="tr-TR" altLang="tr-TR" sz="1500" dirty="0" err="1" smtClean="0">
                <a:solidFill>
                  <a:srgbClr val="FF3300"/>
                </a:solidFill>
              </a:rPr>
              <a:t>Pons</a:t>
            </a:r>
            <a:r>
              <a:rPr lang="tr-TR" altLang="tr-TR" sz="1500" dirty="0" smtClean="0"/>
              <a:t> ise bu iki yapının ortasında bulunur. </a:t>
            </a:r>
          </a:p>
          <a:p>
            <a:r>
              <a:rPr lang="tr-TR" altLang="tr-TR" sz="1900" dirty="0" err="1" smtClean="0"/>
              <a:t>Medulla</a:t>
            </a:r>
            <a:r>
              <a:rPr lang="tr-TR" altLang="tr-TR" sz="1900" dirty="0" smtClean="0"/>
              <a:t> </a:t>
            </a:r>
            <a:r>
              <a:rPr lang="tr-TR" altLang="tr-TR" sz="1900" dirty="0" err="1" smtClean="0"/>
              <a:t>oblongatada</a:t>
            </a:r>
            <a:r>
              <a:rPr lang="tr-TR" altLang="tr-TR" sz="1900" dirty="0" smtClean="0"/>
              <a:t> solunum, kan basıncı ve kalp frekansının düzenlenmesinden sorumlu merkezler bulunur.</a:t>
            </a:r>
          </a:p>
          <a:p>
            <a:r>
              <a:rPr lang="tr-TR" altLang="tr-TR" sz="1900" dirty="0" smtClean="0"/>
              <a:t>Kusma merkezi de bulunur.</a:t>
            </a:r>
          </a:p>
          <a:p>
            <a:pPr>
              <a:lnSpc>
                <a:spcPct val="90000"/>
              </a:lnSpc>
            </a:pPr>
            <a:r>
              <a:rPr lang="tr-TR" altLang="tr-TR" sz="1900" dirty="0" smtClean="0"/>
              <a:t>Omurilik, ön beyin ve </a:t>
            </a:r>
            <a:r>
              <a:rPr lang="tr-TR" altLang="tr-TR" sz="1900" dirty="0" err="1" smtClean="0"/>
              <a:t>serebellum</a:t>
            </a:r>
            <a:r>
              <a:rPr lang="tr-TR" altLang="tr-TR" sz="1900" dirty="0" smtClean="0"/>
              <a:t> arasında uzanan bütün lifleri içerir</a:t>
            </a:r>
          </a:p>
          <a:p>
            <a:endParaRPr lang="tr-TR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753013"/>
            <a:ext cx="4038600" cy="4220337"/>
          </a:xfrm>
          <a:noFill/>
        </p:spPr>
      </p:pic>
    </p:spTree>
    <p:extLst>
      <p:ext uri="{BB962C8B-B14F-4D97-AF65-F5344CB8AC3E}">
        <p14:creationId xmlns:p14="http://schemas.microsoft.com/office/powerpoint/2010/main" val="3656651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Bef>
                <a:spcPct val="30000"/>
              </a:spcBef>
              <a:buClrTx/>
              <a:buSzTx/>
              <a:buFontTx/>
              <a:buNone/>
            </a:pPr>
            <a:r>
              <a:rPr lang="tr-TR" altLang="tr-TR" sz="3100" dirty="0" smtClean="0"/>
              <a:t>Beyin sapında yer alan sinir liflerinin oluşturduğu ağ görünümündeki yapıya </a:t>
            </a:r>
            <a:r>
              <a:rPr lang="tr-TR" altLang="tr-TR" sz="3100" dirty="0" err="1" smtClean="0">
                <a:solidFill>
                  <a:srgbClr val="FF3300"/>
                </a:solidFill>
              </a:rPr>
              <a:t>retiküler</a:t>
            </a:r>
            <a:r>
              <a:rPr lang="tr-TR" altLang="tr-TR" sz="3100" dirty="0" smtClean="0">
                <a:solidFill>
                  <a:srgbClr val="FF3300"/>
                </a:solidFill>
              </a:rPr>
              <a:t> formasyon</a:t>
            </a:r>
            <a:r>
              <a:rPr lang="tr-TR" altLang="tr-TR" sz="3100" dirty="0" smtClean="0"/>
              <a:t> denir.</a:t>
            </a:r>
          </a:p>
          <a:p>
            <a:pPr>
              <a:spcBef>
                <a:spcPct val="30000"/>
              </a:spcBef>
              <a:buClrTx/>
              <a:buSzTx/>
              <a:buFontTx/>
              <a:buNone/>
            </a:pPr>
            <a:r>
              <a:rPr lang="tr-TR" altLang="tr-TR" sz="3100" dirty="0" err="1" smtClean="0"/>
              <a:t>Retiküler</a:t>
            </a:r>
            <a:r>
              <a:rPr lang="tr-TR" altLang="tr-TR" sz="3100" dirty="0" smtClean="0"/>
              <a:t> formasyon, vücudun yer çekimine karşı ayakta durma ve denge ile ilgili hareketlerin kontrolünde bazal gangliyonlar ile birlikte işlev görür.</a:t>
            </a:r>
          </a:p>
          <a:p>
            <a:pPr>
              <a:spcBef>
                <a:spcPct val="30000"/>
              </a:spcBef>
              <a:buClrTx/>
              <a:buSzTx/>
              <a:buFontTx/>
              <a:buNone/>
            </a:pPr>
            <a:r>
              <a:rPr lang="tr-TR" altLang="tr-TR" sz="3100" dirty="0" err="1" smtClean="0"/>
              <a:t>Retikuler</a:t>
            </a:r>
            <a:r>
              <a:rPr lang="tr-TR" altLang="tr-TR" sz="3100" dirty="0" smtClean="0"/>
              <a:t> formasyonun uyarılması </a:t>
            </a:r>
            <a:r>
              <a:rPr lang="tr-TR" altLang="tr-TR" sz="3100" dirty="0" err="1" smtClean="0"/>
              <a:t>serebral</a:t>
            </a:r>
            <a:r>
              <a:rPr lang="tr-TR" altLang="tr-TR" sz="3100" dirty="0" smtClean="0"/>
              <a:t> korteksi aktive ettiği için </a:t>
            </a:r>
            <a:r>
              <a:rPr lang="tr-TR" altLang="tr-TR" sz="3100" dirty="0" smtClean="0">
                <a:solidFill>
                  <a:srgbClr val="FF3300"/>
                </a:solidFill>
              </a:rPr>
              <a:t>“</a:t>
            </a:r>
            <a:r>
              <a:rPr lang="tr-TR" altLang="tr-TR" sz="3100" dirty="0" err="1" smtClean="0">
                <a:solidFill>
                  <a:srgbClr val="FF3300"/>
                </a:solidFill>
              </a:rPr>
              <a:t>retiküler</a:t>
            </a:r>
            <a:r>
              <a:rPr lang="tr-TR" altLang="tr-TR" sz="3100" dirty="0" smtClean="0">
                <a:solidFill>
                  <a:srgbClr val="FF3300"/>
                </a:solidFill>
              </a:rPr>
              <a:t> aktive edici sistem”(RAS)</a:t>
            </a:r>
            <a:r>
              <a:rPr lang="tr-TR" altLang="tr-TR" sz="3100" dirty="0" smtClean="0"/>
              <a:t> olarak ta adlandırılır.</a:t>
            </a:r>
          </a:p>
          <a:p>
            <a:endParaRPr lang="tr-TR" altLang="tr-TR" sz="4000" dirty="0" smtClean="0"/>
          </a:p>
          <a:p>
            <a:endParaRPr lang="tr-TR" dirty="0"/>
          </a:p>
        </p:txBody>
      </p:sp>
      <p:pic>
        <p:nvPicPr>
          <p:cNvPr id="5" name="Picture 6" descr="http://www.mfi.ku.dk/ppaulev/chapter4/images/fp4-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88024" y="1844824"/>
            <a:ext cx="4032448" cy="3672408"/>
          </a:xfrm>
          <a:noFill/>
        </p:spPr>
      </p:pic>
    </p:spTree>
    <p:extLst>
      <p:ext uri="{BB962C8B-B14F-4D97-AF65-F5344CB8AC3E}">
        <p14:creationId xmlns:p14="http://schemas.microsoft.com/office/powerpoint/2010/main" val="3947804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tr-TR" altLang="tr-TR" sz="1800" dirty="0" smtClean="0">
                <a:solidFill>
                  <a:srgbClr val="FF0000"/>
                </a:solidFill>
              </a:rPr>
              <a:t>Omurilik (</a:t>
            </a:r>
            <a:r>
              <a:rPr lang="tr-TR" altLang="tr-TR" sz="1800" dirty="0" err="1" smtClean="0">
                <a:solidFill>
                  <a:srgbClr val="FF0000"/>
                </a:solidFill>
              </a:rPr>
              <a:t>Medulla</a:t>
            </a:r>
            <a:r>
              <a:rPr lang="tr-TR" altLang="tr-TR" sz="1800" dirty="0" smtClean="0">
                <a:solidFill>
                  <a:srgbClr val="FF0000"/>
                </a:solidFill>
              </a:rPr>
              <a:t> </a:t>
            </a:r>
            <a:r>
              <a:rPr lang="tr-TR" altLang="tr-TR" sz="1800" dirty="0" err="1" smtClean="0">
                <a:solidFill>
                  <a:srgbClr val="FF0000"/>
                </a:solidFill>
              </a:rPr>
              <a:t>Spinalis</a:t>
            </a:r>
            <a:r>
              <a:rPr lang="tr-TR" altLang="tr-TR" sz="1800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tr-TR" altLang="tr-TR" sz="1800" dirty="0" smtClean="0"/>
              <a:t>Omurlar içinde bulunur</a:t>
            </a:r>
          </a:p>
          <a:p>
            <a:pPr lvl="2"/>
            <a:r>
              <a:rPr lang="tr-TR" altLang="tr-TR" sz="1800" dirty="0" smtClean="0"/>
              <a:t>Ortada kelebek şeklinde gri madde, ara nöronlardan, </a:t>
            </a:r>
            <a:r>
              <a:rPr lang="tr-TR" altLang="tr-TR" sz="1800" dirty="0" err="1" smtClean="0"/>
              <a:t>efferent</a:t>
            </a:r>
            <a:r>
              <a:rPr lang="tr-TR" altLang="tr-TR" sz="1800" dirty="0" smtClean="0"/>
              <a:t> nöronlardan, </a:t>
            </a:r>
            <a:r>
              <a:rPr lang="tr-TR" altLang="tr-TR" sz="1800" dirty="0" err="1" smtClean="0"/>
              <a:t>afferent</a:t>
            </a:r>
            <a:r>
              <a:rPr lang="tr-TR" altLang="tr-TR" sz="1800" dirty="0" smtClean="0"/>
              <a:t> nöronların somalarından meydana  gelmiştir.</a:t>
            </a:r>
          </a:p>
          <a:p>
            <a:pPr lvl="2"/>
            <a:r>
              <a:rPr lang="tr-TR" altLang="tr-TR" sz="1800" dirty="0" smtClean="0"/>
              <a:t>Gri madde de ön, yan ve arka boynuzlara ayrılmış olup; ön boynuzda alfa ve gama motor nöronlar yer alır.</a:t>
            </a:r>
          </a:p>
          <a:p>
            <a:pPr lvl="1"/>
            <a:r>
              <a:rPr lang="tr-TR" altLang="tr-TR" sz="1800" dirty="0" smtClean="0"/>
              <a:t>alfa motor nöronlar, iskelet kaslarını </a:t>
            </a:r>
            <a:r>
              <a:rPr lang="tr-TR" altLang="tr-TR" sz="1800" dirty="0" err="1" smtClean="0"/>
              <a:t>innerve</a:t>
            </a:r>
            <a:r>
              <a:rPr lang="tr-TR" altLang="tr-TR" sz="1800" dirty="0" smtClean="0"/>
              <a:t> eder.</a:t>
            </a:r>
          </a:p>
          <a:p>
            <a:pPr lvl="1"/>
            <a:r>
              <a:rPr lang="tr-TR" altLang="tr-TR" sz="1800" dirty="0" smtClean="0"/>
              <a:t>gama motor nöronlar ise kas mekiklerine </a:t>
            </a:r>
            <a:r>
              <a:rPr lang="tr-TR" altLang="tr-TR" sz="1800" dirty="0" err="1" smtClean="0"/>
              <a:t>impuls</a:t>
            </a:r>
            <a:r>
              <a:rPr lang="tr-TR" altLang="tr-TR" sz="1800" dirty="0" smtClean="0"/>
              <a:t> gönderir.</a:t>
            </a:r>
          </a:p>
          <a:p>
            <a:endParaRPr lang="tr-TR" dirty="0"/>
          </a:p>
        </p:txBody>
      </p:sp>
      <p:pic>
        <p:nvPicPr>
          <p:cNvPr id="5" name="Picture 9" descr="http://sifamarket.com.tr/picmanage/upload/hastaliklar/belharsegm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6837" y="2258219"/>
            <a:ext cx="298132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6617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Periferik</a:t>
            </a:r>
            <a:r>
              <a:rPr lang="tr-TR" dirty="0" smtClean="0"/>
              <a:t> sinir sistemi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tr-TR" sz="2000" dirty="0" smtClean="0"/>
              <a:t>Bu sistemdeki nöronlar sinyalleri</a:t>
            </a:r>
          </a:p>
          <a:p>
            <a:pPr lvl="1">
              <a:defRPr/>
            </a:pPr>
            <a:r>
              <a:rPr lang="tr-TR" sz="2000" dirty="0" smtClean="0"/>
              <a:t> MSS ile reseptörler</a:t>
            </a:r>
          </a:p>
          <a:p>
            <a:pPr lvl="1">
              <a:defRPr/>
            </a:pPr>
            <a:r>
              <a:rPr lang="tr-TR" sz="2000" dirty="0" smtClean="0"/>
              <a:t> MSS ile </a:t>
            </a:r>
            <a:r>
              <a:rPr lang="tr-TR" sz="2000" dirty="0" err="1" smtClean="0"/>
              <a:t>effektörler</a:t>
            </a:r>
            <a:r>
              <a:rPr lang="tr-TR" sz="2000" dirty="0" smtClean="0"/>
              <a:t> arasında iletirler.</a:t>
            </a:r>
          </a:p>
          <a:p>
            <a:pPr>
              <a:defRPr/>
            </a:pPr>
            <a:r>
              <a:rPr lang="tr-TR" sz="2000" dirty="0" smtClean="0"/>
              <a:t>43 çift sinirden oluşur</a:t>
            </a:r>
          </a:p>
          <a:p>
            <a:pPr lvl="1">
              <a:defRPr/>
            </a:pPr>
            <a:r>
              <a:rPr lang="tr-TR" sz="2000" dirty="0" smtClean="0"/>
              <a:t>12 çift </a:t>
            </a:r>
            <a:r>
              <a:rPr lang="tr-TR" sz="2000" dirty="0" err="1" smtClean="0"/>
              <a:t>kraniyal</a:t>
            </a:r>
            <a:endParaRPr lang="tr-TR" sz="2000" dirty="0" smtClean="0"/>
          </a:p>
          <a:p>
            <a:pPr lvl="1">
              <a:defRPr/>
            </a:pPr>
            <a:r>
              <a:rPr lang="tr-TR" sz="2000" dirty="0" smtClean="0"/>
              <a:t>31 </a:t>
            </a:r>
            <a:r>
              <a:rPr lang="tr-TR" sz="2000" dirty="0" err="1" smtClean="0"/>
              <a:t>spinal</a:t>
            </a:r>
            <a:r>
              <a:rPr lang="tr-TR" sz="2000" dirty="0" smtClean="0"/>
              <a:t> sinirden meydana gelir. </a:t>
            </a:r>
            <a:r>
              <a:rPr lang="tr-TR" sz="2000" dirty="0" err="1" smtClean="0"/>
              <a:t>Servikal</a:t>
            </a:r>
            <a:r>
              <a:rPr lang="tr-TR" sz="2000" dirty="0" smtClean="0"/>
              <a:t>, </a:t>
            </a:r>
            <a:r>
              <a:rPr lang="tr-TR" sz="2000" dirty="0" err="1" smtClean="0"/>
              <a:t>torasik</a:t>
            </a:r>
            <a:r>
              <a:rPr lang="tr-TR" sz="2000" dirty="0" smtClean="0"/>
              <a:t>, </a:t>
            </a:r>
            <a:r>
              <a:rPr lang="tr-TR" sz="2000" dirty="0" err="1" smtClean="0"/>
              <a:t>lomber</a:t>
            </a:r>
            <a:r>
              <a:rPr lang="tr-TR" sz="2000" dirty="0" smtClean="0"/>
              <a:t>, </a:t>
            </a:r>
            <a:r>
              <a:rPr lang="tr-TR" sz="2000" dirty="0" err="1" smtClean="0"/>
              <a:t>sakral</a:t>
            </a:r>
            <a:r>
              <a:rPr lang="tr-TR" sz="2000" dirty="0" smtClean="0"/>
              <a:t>, </a:t>
            </a:r>
            <a:r>
              <a:rPr lang="tr-TR" sz="2000" dirty="0" err="1" smtClean="0"/>
              <a:t>koksigeal</a:t>
            </a:r>
            <a:r>
              <a:rPr lang="tr-TR" sz="2000" dirty="0" smtClean="0"/>
              <a:t> olmak üzere 5 farklı bölümden oluşur.</a:t>
            </a:r>
          </a:p>
          <a:p>
            <a:pPr lvl="1">
              <a:defRPr/>
            </a:pPr>
            <a:r>
              <a:rPr lang="tr-TR" sz="2000" dirty="0" smtClean="0"/>
              <a:t>Çoğu sinirler hem </a:t>
            </a:r>
            <a:r>
              <a:rPr lang="tr-TR" sz="2000" dirty="0" err="1" smtClean="0"/>
              <a:t>afferent</a:t>
            </a:r>
            <a:r>
              <a:rPr lang="tr-TR" sz="2000" dirty="0" smtClean="0"/>
              <a:t> hem de </a:t>
            </a:r>
            <a:r>
              <a:rPr lang="tr-TR" sz="2000" dirty="0" err="1" smtClean="0"/>
              <a:t>efferent</a:t>
            </a:r>
            <a:r>
              <a:rPr lang="tr-TR" sz="2000" dirty="0" smtClean="0"/>
              <a:t> nöronların aksonlarından oluşur</a:t>
            </a:r>
            <a:endParaRPr lang="tr-TR" dirty="0"/>
          </a:p>
        </p:txBody>
      </p:sp>
      <p:pic>
        <p:nvPicPr>
          <p:cNvPr id="5" name="Picture 5" descr="http://www.selcukpeker.com/files/resimler/spinalanatomi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079466"/>
            <a:ext cx="4038600" cy="3567430"/>
          </a:xfrm>
          <a:noFill/>
        </p:spPr>
      </p:pic>
    </p:spTree>
    <p:extLst>
      <p:ext uri="{BB962C8B-B14F-4D97-AF65-F5344CB8AC3E}">
        <p14:creationId xmlns:p14="http://schemas.microsoft.com/office/powerpoint/2010/main" val="56030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2">
              <a:defRPr/>
            </a:pPr>
            <a:r>
              <a:rPr lang="tr-TR" dirty="0" smtClean="0"/>
              <a:t>Gri maddenin etrafında aksonlardan oluşan beyaz madde vardır. Bu aksonların oluşturduğu liflerden bazıları bilgileri beyne, bazıları da beyinden omuriliğe iletir.</a:t>
            </a:r>
          </a:p>
          <a:p>
            <a:pPr lvl="2">
              <a:defRPr/>
            </a:pPr>
            <a:r>
              <a:rPr lang="tr-TR" dirty="0" err="1" smtClean="0"/>
              <a:t>Periferden</a:t>
            </a:r>
            <a:r>
              <a:rPr lang="tr-TR" dirty="0" smtClean="0"/>
              <a:t> omuriliğe giren lifler </a:t>
            </a:r>
            <a:r>
              <a:rPr lang="tr-TR" dirty="0" err="1" smtClean="0"/>
              <a:t>afferent</a:t>
            </a:r>
            <a:r>
              <a:rPr lang="tr-TR" dirty="0" smtClean="0"/>
              <a:t> lifler olup </a:t>
            </a:r>
            <a:r>
              <a:rPr lang="tr-TR" dirty="0" err="1" smtClean="0"/>
              <a:t>dorsal</a:t>
            </a:r>
            <a:r>
              <a:rPr lang="tr-TR" dirty="0" smtClean="0"/>
              <a:t> kökler yardımıyla </a:t>
            </a:r>
            <a:r>
              <a:rPr lang="tr-TR" dirty="0" err="1" smtClean="0"/>
              <a:t>medulla</a:t>
            </a:r>
            <a:r>
              <a:rPr lang="tr-TR" dirty="0" smtClean="0"/>
              <a:t> </a:t>
            </a:r>
            <a:r>
              <a:rPr lang="tr-TR" dirty="0" err="1" smtClean="0"/>
              <a:t>spinalisin</a:t>
            </a:r>
            <a:r>
              <a:rPr lang="tr-TR" dirty="0" smtClean="0"/>
              <a:t> </a:t>
            </a:r>
            <a:r>
              <a:rPr lang="tr-TR" dirty="0" err="1" smtClean="0"/>
              <a:t>dorsal</a:t>
            </a:r>
            <a:r>
              <a:rPr lang="tr-TR" dirty="0" smtClean="0"/>
              <a:t> (sırta yakın) kısmına girer.</a:t>
            </a:r>
          </a:p>
          <a:p>
            <a:endParaRPr lang="tr-TR" dirty="0"/>
          </a:p>
        </p:txBody>
      </p:sp>
      <p:pic>
        <p:nvPicPr>
          <p:cNvPr id="5" name="Picture 2" descr="File:Medulla spinalis - Section - English.svg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127393"/>
            <a:ext cx="4038600" cy="3471576"/>
          </a:xfrm>
          <a:noFill/>
        </p:spPr>
      </p:pic>
    </p:spTree>
    <p:extLst>
      <p:ext uri="{BB962C8B-B14F-4D97-AF65-F5344CB8AC3E}">
        <p14:creationId xmlns:p14="http://schemas.microsoft.com/office/powerpoint/2010/main" val="2613339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tr-TR" dirty="0" err="1" smtClean="0"/>
              <a:t>Dorsal</a:t>
            </a:r>
            <a:r>
              <a:rPr lang="tr-TR" dirty="0" smtClean="0"/>
              <a:t> kök üzerinde </a:t>
            </a:r>
            <a:r>
              <a:rPr lang="tr-TR" dirty="0" err="1" smtClean="0"/>
              <a:t>dorsal</a:t>
            </a:r>
            <a:r>
              <a:rPr lang="tr-TR" dirty="0" smtClean="0"/>
              <a:t> kök </a:t>
            </a:r>
            <a:r>
              <a:rPr lang="tr-TR" dirty="0" err="1" smtClean="0"/>
              <a:t>ganglionu</a:t>
            </a:r>
            <a:r>
              <a:rPr lang="tr-TR" dirty="0" smtClean="0"/>
              <a:t> bulunur. </a:t>
            </a:r>
            <a:r>
              <a:rPr lang="tr-TR" dirty="0" err="1" smtClean="0"/>
              <a:t>Afferent</a:t>
            </a:r>
            <a:r>
              <a:rPr lang="tr-TR" dirty="0" smtClean="0"/>
              <a:t> nöronların hücre gövdelerini bulundurur.</a:t>
            </a:r>
          </a:p>
          <a:p>
            <a:pPr>
              <a:defRPr/>
            </a:pPr>
            <a:r>
              <a:rPr lang="tr-TR" dirty="0" err="1" smtClean="0"/>
              <a:t>Efferent</a:t>
            </a:r>
            <a:r>
              <a:rPr lang="tr-TR" dirty="0" smtClean="0"/>
              <a:t> nöronların aksonları </a:t>
            </a:r>
            <a:r>
              <a:rPr lang="tr-TR" dirty="0" err="1" smtClean="0"/>
              <a:t>ventral</a:t>
            </a:r>
            <a:r>
              <a:rPr lang="tr-TR" dirty="0" smtClean="0"/>
              <a:t> (ön) kökler vasıtasıyla omuriliği </a:t>
            </a:r>
            <a:r>
              <a:rPr lang="tr-TR" dirty="0" err="1" smtClean="0"/>
              <a:t>ventral</a:t>
            </a:r>
            <a:r>
              <a:rPr lang="tr-TR" dirty="0" smtClean="0"/>
              <a:t> taraftan terk eder.</a:t>
            </a:r>
          </a:p>
          <a:p>
            <a:pPr>
              <a:defRPr/>
            </a:pPr>
            <a:r>
              <a:rPr lang="tr-TR" dirty="0" err="1" smtClean="0"/>
              <a:t>Ventral</a:t>
            </a:r>
            <a:r>
              <a:rPr lang="tr-TR" dirty="0" smtClean="0"/>
              <a:t> ve </a:t>
            </a:r>
            <a:r>
              <a:rPr lang="tr-TR" dirty="0" err="1" smtClean="0"/>
              <a:t>dorsal</a:t>
            </a:r>
            <a:r>
              <a:rPr lang="tr-TR" dirty="0" smtClean="0"/>
              <a:t> kökler birleşerek </a:t>
            </a:r>
            <a:r>
              <a:rPr lang="tr-TR" dirty="0" err="1" smtClean="0"/>
              <a:t>spinal</a:t>
            </a:r>
            <a:r>
              <a:rPr lang="tr-TR" dirty="0" smtClean="0"/>
              <a:t> siniri oluşturur.</a:t>
            </a:r>
          </a:p>
          <a:p>
            <a:endParaRPr lang="tr-TR" dirty="0"/>
          </a:p>
        </p:txBody>
      </p:sp>
      <p:pic>
        <p:nvPicPr>
          <p:cNvPr id="5" name="Picture 2" descr="File:Medulla spinalis - Section - English.svg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127393"/>
            <a:ext cx="4038600" cy="3471576"/>
          </a:xfrm>
          <a:noFill/>
        </p:spPr>
      </p:pic>
    </p:spTree>
    <p:extLst>
      <p:ext uri="{BB962C8B-B14F-4D97-AF65-F5344CB8AC3E}">
        <p14:creationId xmlns:p14="http://schemas.microsoft.com/office/powerpoint/2010/main" val="2084623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altLang="tr-TR" dirty="0" err="1" smtClean="0"/>
              <a:t>Medulla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spinalis</a:t>
            </a:r>
            <a:r>
              <a:rPr lang="tr-TR" altLang="tr-TR" dirty="0" smtClean="0"/>
              <a:t> </a:t>
            </a:r>
            <a:r>
              <a:rPr lang="tr-TR" altLang="tr-TR" dirty="0" smtClean="0">
                <a:solidFill>
                  <a:srgbClr val="FF3300"/>
                </a:solidFill>
              </a:rPr>
              <a:t>31 </a:t>
            </a:r>
            <a:r>
              <a:rPr lang="tr-TR" altLang="tr-TR" dirty="0" err="1" smtClean="0">
                <a:solidFill>
                  <a:srgbClr val="FF3300"/>
                </a:solidFill>
              </a:rPr>
              <a:t>segmentten</a:t>
            </a:r>
            <a:r>
              <a:rPr lang="tr-TR" altLang="tr-TR" dirty="0" smtClean="0"/>
              <a:t> oluşmuştur.</a:t>
            </a:r>
          </a:p>
          <a:p>
            <a:r>
              <a:rPr lang="tr-TR" altLang="tr-TR" dirty="0" smtClean="0"/>
              <a:t>Bu </a:t>
            </a:r>
            <a:r>
              <a:rPr lang="tr-TR" altLang="tr-TR" dirty="0" err="1" smtClean="0"/>
              <a:t>segmentlerden</a:t>
            </a:r>
            <a:r>
              <a:rPr lang="tr-TR" altLang="tr-TR" dirty="0" smtClean="0"/>
              <a:t> </a:t>
            </a:r>
          </a:p>
          <a:p>
            <a:r>
              <a:rPr lang="tr-TR" altLang="tr-TR" dirty="0" smtClean="0">
                <a:solidFill>
                  <a:srgbClr val="FF3300"/>
                </a:solidFill>
              </a:rPr>
              <a:t>8 i  boyun (</a:t>
            </a:r>
            <a:r>
              <a:rPr lang="tr-TR" altLang="tr-TR" dirty="0" err="1" smtClean="0">
                <a:solidFill>
                  <a:srgbClr val="FF3300"/>
                </a:solidFill>
              </a:rPr>
              <a:t>servikal</a:t>
            </a:r>
            <a:r>
              <a:rPr lang="tr-TR" altLang="tr-TR" dirty="0" smtClean="0">
                <a:solidFill>
                  <a:srgbClr val="FF3300"/>
                </a:solidFill>
              </a:rPr>
              <a:t>), </a:t>
            </a:r>
          </a:p>
          <a:p>
            <a:r>
              <a:rPr lang="tr-TR" altLang="tr-TR" dirty="0" smtClean="0">
                <a:solidFill>
                  <a:srgbClr val="FF3300"/>
                </a:solidFill>
              </a:rPr>
              <a:t>12 si  göğüs (</a:t>
            </a:r>
            <a:r>
              <a:rPr lang="tr-TR" altLang="tr-TR" dirty="0" err="1" smtClean="0">
                <a:solidFill>
                  <a:srgbClr val="FF3300"/>
                </a:solidFill>
              </a:rPr>
              <a:t>torasik</a:t>
            </a:r>
            <a:r>
              <a:rPr lang="tr-TR" altLang="tr-TR" dirty="0" smtClean="0">
                <a:solidFill>
                  <a:srgbClr val="FF3300"/>
                </a:solidFill>
              </a:rPr>
              <a:t>), </a:t>
            </a:r>
          </a:p>
          <a:p>
            <a:r>
              <a:rPr lang="tr-TR" altLang="tr-TR" dirty="0" smtClean="0">
                <a:solidFill>
                  <a:srgbClr val="FF3300"/>
                </a:solidFill>
              </a:rPr>
              <a:t>5 </a:t>
            </a:r>
            <a:r>
              <a:rPr lang="tr-TR" altLang="tr-TR" dirty="0" err="1" smtClean="0">
                <a:solidFill>
                  <a:srgbClr val="FF3300"/>
                </a:solidFill>
              </a:rPr>
              <a:t>lumbal</a:t>
            </a:r>
            <a:r>
              <a:rPr lang="tr-TR" altLang="tr-TR" dirty="0" smtClean="0">
                <a:solidFill>
                  <a:srgbClr val="FF3300"/>
                </a:solidFill>
              </a:rPr>
              <a:t>,</a:t>
            </a:r>
          </a:p>
          <a:p>
            <a:r>
              <a:rPr lang="tr-TR" altLang="tr-TR" dirty="0" smtClean="0">
                <a:solidFill>
                  <a:srgbClr val="FF3300"/>
                </a:solidFill>
              </a:rPr>
              <a:t> 5 i </a:t>
            </a:r>
            <a:r>
              <a:rPr lang="tr-TR" altLang="tr-TR" dirty="0" err="1" smtClean="0">
                <a:solidFill>
                  <a:srgbClr val="FF3300"/>
                </a:solidFill>
              </a:rPr>
              <a:t>sakral</a:t>
            </a:r>
            <a:r>
              <a:rPr lang="tr-TR" altLang="tr-TR" dirty="0" smtClean="0">
                <a:solidFill>
                  <a:srgbClr val="FF3300"/>
                </a:solidFill>
              </a:rPr>
              <a:t> </a:t>
            </a:r>
          </a:p>
          <a:p>
            <a:r>
              <a:rPr lang="tr-TR" altLang="tr-TR" dirty="0" smtClean="0">
                <a:solidFill>
                  <a:srgbClr val="FF3300"/>
                </a:solidFill>
              </a:rPr>
              <a:t>1 i  de </a:t>
            </a:r>
            <a:r>
              <a:rPr lang="tr-TR" altLang="tr-TR" dirty="0" err="1" smtClean="0">
                <a:solidFill>
                  <a:srgbClr val="FF3300"/>
                </a:solidFill>
              </a:rPr>
              <a:t>koksigeal</a:t>
            </a:r>
            <a:r>
              <a:rPr lang="tr-TR" altLang="tr-TR" dirty="0" smtClean="0"/>
              <a:t> bölgede yer alır.</a:t>
            </a:r>
          </a:p>
          <a:p>
            <a:r>
              <a:rPr lang="tr-TR" altLang="tr-TR" dirty="0" smtClean="0"/>
              <a:t> Her bir </a:t>
            </a:r>
            <a:r>
              <a:rPr lang="tr-TR" altLang="tr-TR" dirty="0" err="1" smtClean="0"/>
              <a:t>medulla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spinalis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segmentinden</a:t>
            </a:r>
            <a:r>
              <a:rPr lang="tr-TR" altLang="tr-TR" dirty="0" smtClean="0"/>
              <a:t> bir çift </a:t>
            </a:r>
            <a:r>
              <a:rPr lang="tr-TR" altLang="tr-TR" dirty="0" err="1" smtClean="0"/>
              <a:t>spinal</a:t>
            </a:r>
            <a:r>
              <a:rPr lang="tr-TR" altLang="tr-TR" dirty="0" smtClean="0"/>
              <a:t> sinir çıkar.</a:t>
            </a:r>
          </a:p>
          <a:p>
            <a:r>
              <a:rPr lang="tr-TR" altLang="tr-TR" dirty="0" err="1" smtClean="0"/>
              <a:t>Spinal</a:t>
            </a:r>
            <a:r>
              <a:rPr lang="tr-TR" altLang="tr-TR" dirty="0" smtClean="0"/>
              <a:t> sinirler hem </a:t>
            </a:r>
            <a:r>
              <a:rPr lang="tr-TR" altLang="tr-TR" dirty="0" err="1" smtClean="0"/>
              <a:t>afferent</a:t>
            </a:r>
            <a:r>
              <a:rPr lang="tr-TR" altLang="tr-TR" dirty="0" smtClean="0"/>
              <a:t> hem de </a:t>
            </a:r>
            <a:r>
              <a:rPr lang="tr-TR" altLang="tr-TR" dirty="0" err="1" smtClean="0"/>
              <a:t>efferent</a:t>
            </a:r>
            <a:r>
              <a:rPr lang="tr-TR" altLang="tr-TR" dirty="0" smtClean="0"/>
              <a:t> lifler içerir.</a:t>
            </a:r>
          </a:p>
          <a:p>
            <a:endParaRPr lang="tr-TR" dirty="0"/>
          </a:p>
        </p:txBody>
      </p:sp>
      <p:pic>
        <p:nvPicPr>
          <p:cNvPr id="5" name="Picture 11" descr="http://www.selcukpeker.com/files/resimler/spinalanatomi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079466"/>
            <a:ext cx="4038600" cy="3567430"/>
          </a:xfrm>
          <a:noFill/>
        </p:spPr>
      </p:pic>
    </p:spTree>
    <p:extLst>
      <p:ext uri="{BB962C8B-B14F-4D97-AF65-F5344CB8AC3E}">
        <p14:creationId xmlns:p14="http://schemas.microsoft.com/office/powerpoint/2010/main" val="642336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tr-TR" altLang="tr-TR" dirty="0" err="1" smtClean="0">
                <a:solidFill>
                  <a:srgbClr val="FF3300"/>
                </a:solidFill>
              </a:rPr>
              <a:t>Dermatomlar</a:t>
            </a:r>
            <a:r>
              <a:rPr lang="tr-TR" altLang="tr-TR" dirty="0" smtClean="0">
                <a:solidFill>
                  <a:srgbClr val="FF3300"/>
                </a:solidFill>
              </a:rPr>
              <a:t>: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Spinal</a:t>
            </a:r>
            <a:r>
              <a:rPr lang="tr-TR" altLang="tr-TR" dirty="0" smtClean="0"/>
              <a:t> sinirdeki arka kökün duysal </a:t>
            </a:r>
            <a:r>
              <a:rPr lang="tr-TR" altLang="tr-TR" dirty="0" err="1" smtClean="0"/>
              <a:t>innervasyon</a:t>
            </a:r>
            <a:r>
              <a:rPr lang="tr-TR" altLang="tr-TR" dirty="0" smtClean="0"/>
              <a:t> sağladığı vücut </a:t>
            </a:r>
            <a:r>
              <a:rPr lang="tr-TR" altLang="tr-TR" dirty="0" err="1" smtClean="0"/>
              <a:t>segmentine</a:t>
            </a:r>
            <a:r>
              <a:rPr lang="tr-TR" altLang="tr-TR" dirty="0" smtClean="0"/>
              <a:t> </a:t>
            </a:r>
            <a:r>
              <a:rPr lang="tr-TR" altLang="tr-TR" dirty="0" err="1" smtClean="0">
                <a:solidFill>
                  <a:srgbClr val="FF3300"/>
                </a:solidFill>
              </a:rPr>
              <a:t>dermatom</a:t>
            </a:r>
            <a:r>
              <a:rPr lang="tr-TR" altLang="tr-TR" dirty="0" smtClean="0">
                <a:solidFill>
                  <a:srgbClr val="FF3300"/>
                </a:solidFill>
              </a:rPr>
              <a:t> </a:t>
            </a:r>
            <a:r>
              <a:rPr lang="tr-TR" altLang="tr-TR" dirty="0" smtClean="0"/>
              <a:t>denir. </a:t>
            </a:r>
          </a:p>
          <a:p>
            <a:pPr>
              <a:lnSpc>
                <a:spcPct val="9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tr-TR" altLang="tr-TR" dirty="0" smtClean="0"/>
              <a:t> Kesin sınırlarla ayrılmış görülmesine karşın </a:t>
            </a:r>
            <a:r>
              <a:rPr lang="tr-TR" altLang="tr-TR" dirty="0" err="1" smtClean="0"/>
              <a:t>dermatomlar</a:t>
            </a:r>
            <a:r>
              <a:rPr lang="tr-TR" altLang="tr-TR" dirty="0" smtClean="0"/>
              <a:t>, duysal sinir uçlarının birbiri arasına yayılmasından dolayı iç içe geçmiştir. </a:t>
            </a:r>
          </a:p>
          <a:p>
            <a:pPr>
              <a:lnSpc>
                <a:spcPct val="9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tr-TR" altLang="tr-TR" dirty="0" err="1" smtClean="0"/>
              <a:t>Dermatomların</a:t>
            </a:r>
            <a:r>
              <a:rPr lang="tr-TR" altLang="tr-TR" dirty="0" smtClean="0"/>
              <a:t> duyarlılığının incelenmesi, </a:t>
            </a:r>
            <a:r>
              <a:rPr lang="tr-TR" altLang="tr-TR" dirty="0" err="1" smtClean="0"/>
              <a:t>medulla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spinalis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segmentlerindeki</a:t>
            </a:r>
            <a:r>
              <a:rPr lang="tr-TR" altLang="tr-TR" dirty="0" smtClean="0"/>
              <a:t> fonksiyon bozukluklarını belirlemede kullanılır.</a:t>
            </a:r>
          </a:p>
          <a:p>
            <a:endParaRPr lang="tr-TR" dirty="0"/>
          </a:p>
        </p:txBody>
      </p:sp>
      <p:pic>
        <p:nvPicPr>
          <p:cNvPr id="5" name="Picture 5" descr="http://anatomie.lf2.cuni.cz/en/soubory/dermato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890169"/>
            <a:ext cx="4038600" cy="3946025"/>
          </a:xfrm>
          <a:noFill/>
        </p:spPr>
      </p:pic>
    </p:spTree>
    <p:extLst>
      <p:ext uri="{BB962C8B-B14F-4D97-AF65-F5344CB8AC3E}">
        <p14:creationId xmlns:p14="http://schemas.microsoft.com/office/powerpoint/2010/main" val="366063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tr-TR" dirty="0" err="1" smtClean="0"/>
              <a:t>Periferik</a:t>
            </a:r>
            <a:r>
              <a:rPr lang="tr-TR" dirty="0" smtClean="0"/>
              <a:t> sinirler</a:t>
            </a:r>
          </a:p>
          <a:p>
            <a:pPr lvl="1">
              <a:defRPr/>
            </a:pPr>
            <a:r>
              <a:rPr lang="tr-TR" dirty="0" err="1" smtClean="0"/>
              <a:t>Afferent</a:t>
            </a:r>
            <a:endParaRPr lang="tr-TR" dirty="0" smtClean="0"/>
          </a:p>
          <a:p>
            <a:pPr lvl="1">
              <a:defRPr/>
            </a:pPr>
            <a:r>
              <a:rPr lang="tr-TR" dirty="0" err="1" smtClean="0"/>
              <a:t>Efferent</a:t>
            </a:r>
            <a:r>
              <a:rPr lang="tr-TR" dirty="0" smtClean="0"/>
              <a:t> nöronları ve aksonları içerir.</a:t>
            </a:r>
          </a:p>
          <a:p>
            <a:pPr lvl="1">
              <a:defRPr/>
            </a:pPr>
            <a:r>
              <a:rPr lang="tr-TR" altLang="tr-TR" dirty="0" err="1" smtClean="0"/>
              <a:t>Efferent</a:t>
            </a:r>
            <a:r>
              <a:rPr lang="tr-TR" altLang="tr-TR" dirty="0" smtClean="0"/>
              <a:t> nöronlar ise ikiye ayrılır</a:t>
            </a:r>
          </a:p>
          <a:p>
            <a:pPr lvl="2">
              <a:defRPr/>
            </a:pPr>
            <a:r>
              <a:rPr lang="tr-TR" altLang="tr-TR" dirty="0" smtClean="0"/>
              <a:t>Somatik sinir sistemi</a:t>
            </a:r>
          </a:p>
          <a:p>
            <a:pPr lvl="2">
              <a:defRPr/>
            </a:pPr>
            <a:r>
              <a:rPr lang="tr-TR" altLang="tr-TR" dirty="0" smtClean="0"/>
              <a:t>Otonom sinir sistemi</a:t>
            </a:r>
          </a:p>
          <a:p>
            <a:pPr lvl="3">
              <a:defRPr/>
            </a:pPr>
            <a:r>
              <a:rPr lang="tr-TR" altLang="tr-TR" dirty="0" smtClean="0"/>
              <a:t>Parasempatik</a:t>
            </a:r>
          </a:p>
          <a:p>
            <a:pPr lvl="3">
              <a:defRPr/>
            </a:pPr>
            <a:r>
              <a:rPr lang="tr-TR" altLang="tr-TR" dirty="0" smtClean="0"/>
              <a:t>Sempatik</a:t>
            </a:r>
          </a:p>
          <a:p>
            <a:pPr lvl="3">
              <a:defRPr/>
            </a:pPr>
            <a:r>
              <a:rPr lang="tr-TR" altLang="tr-TR" dirty="0" err="1" smtClean="0"/>
              <a:t>Enterik</a:t>
            </a:r>
            <a:endParaRPr lang="tr-TR" altLang="tr-TR" dirty="0" smtClean="0"/>
          </a:p>
          <a:p>
            <a:endParaRPr lang="tr-TR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9585" y="1689403"/>
            <a:ext cx="4035829" cy="4347556"/>
          </a:xfrm>
          <a:noFill/>
        </p:spPr>
      </p:pic>
    </p:spTree>
    <p:extLst>
      <p:ext uri="{BB962C8B-B14F-4D97-AF65-F5344CB8AC3E}">
        <p14:creationId xmlns:p14="http://schemas.microsoft.com/office/powerpoint/2010/main" val="91957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2" descr="http://universe-review.ca/I10-13-nerves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5132" y="2491581"/>
            <a:ext cx="3602736" cy="2743200"/>
          </a:xfrm>
          <a:noFill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8072" y="2610453"/>
            <a:ext cx="3038856" cy="2505456"/>
          </a:xfrm>
          <a:noFill/>
        </p:spPr>
      </p:pic>
    </p:spTree>
    <p:extLst>
      <p:ext uri="{BB962C8B-B14F-4D97-AF65-F5344CB8AC3E}">
        <p14:creationId xmlns:p14="http://schemas.microsoft.com/office/powerpoint/2010/main" val="74290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tr-TR" sz="1600" dirty="0" err="1" smtClean="0"/>
              <a:t>Efferent</a:t>
            </a:r>
            <a:r>
              <a:rPr lang="tr-TR" sz="1600" dirty="0" smtClean="0"/>
              <a:t>  nöronlar </a:t>
            </a:r>
          </a:p>
          <a:p>
            <a:pPr lvl="1">
              <a:defRPr/>
            </a:pPr>
            <a:r>
              <a:rPr lang="tr-TR" sz="1600" dirty="0" smtClean="0"/>
              <a:t>Sinyalleri MSS den kas ve bezlere taşırlar.</a:t>
            </a:r>
          </a:p>
          <a:p>
            <a:pPr lvl="1">
              <a:defRPr/>
            </a:pPr>
            <a:r>
              <a:rPr lang="tr-TR" sz="1600" dirty="0" smtClean="0"/>
              <a:t>Somatik kısmı</a:t>
            </a:r>
          </a:p>
          <a:p>
            <a:pPr lvl="2">
              <a:defRPr/>
            </a:pPr>
            <a:r>
              <a:rPr lang="tr-TR" sz="1600" dirty="0" smtClean="0"/>
              <a:t>MSS den çizgili kaslara giden tüm sinir liflerinden meydana gelir.</a:t>
            </a:r>
          </a:p>
          <a:p>
            <a:pPr lvl="2">
              <a:defRPr/>
            </a:pPr>
            <a:r>
              <a:rPr lang="tr-TR" sz="1600" dirty="0" smtClean="0"/>
              <a:t>Bu nöronların soma kısımları beyin sapı  ve </a:t>
            </a:r>
            <a:r>
              <a:rPr lang="tr-TR" sz="1600" dirty="0" err="1" smtClean="0"/>
              <a:t>medulla</a:t>
            </a:r>
            <a:r>
              <a:rPr lang="tr-TR" sz="1600" dirty="0" smtClean="0"/>
              <a:t> </a:t>
            </a:r>
            <a:r>
              <a:rPr lang="tr-TR" sz="1600" dirty="0" err="1" smtClean="0"/>
              <a:t>spinaliste</a:t>
            </a:r>
            <a:r>
              <a:rPr lang="tr-TR" sz="1600" dirty="0" smtClean="0"/>
              <a:t> yerleşmiştir.</a:t>
            </a:r>
          </a:p>
          <a:p>
            <a:pPr lvl="2">
              <a:defRPr/>
            </a:pPr>
            <a:r>
              <a:rPr lang="tr-TR" sz="1600" dirty="0" err="1" smtClean="0"/>
              <a:t>Miyelinli</a:t>
            </a:r>
            <a:r>
              <a:rPr lang="tr-TR" sz="1600" dirty="0" smtClean="0"/>
              <a:t> kalın uzun aksonları vardır</a:t>
            </a:r>
          </a:p>
          <a:p>
            <a:pPr lvl="2">
              <a:defRPr/>
            </a:pPr>
            <a:r>
              <a:rPr lang="tr-TR" sz="1600" dirty="0" smtClean="0"/>
              <a:t>Herhangi </a:t>
            </a:r>
            <a:r>
              <a:rPr lang="tr-TR" sz="1600" dirty="0" err="1" smtClean="0"/>
              <a:t>sinaps</a:t>
            </a:r>
            <a:r>
              <a:rPr lang="tr-TR" sz="1600" dirty="0" smtClean="0"/>
              <a:t> yapmadan kasa gider.</a:t>
            </a:r>
          </a:p>
          <a:p>
            <a:pPr lvl="2">
              <a:defRPr/>
            </a:pPr>
            <a:r>
              <a:rPr lang="tr-TR" sz="1600" dirty="0" smtClean="0"/>
              <a:t>Sinir uçlarından salgılanan </a:t>
            </a:r>
            <a:r>
              <a:rPr lang="tr-TR" sz="1600" dirty="0" err="1" smtClean="0"/>
              <a:t>nörotransmitter</a:t>
            </a:r>
            <a:r>
              <a:rPr lang="tr-TR" sz="1600" dirty="0" smtClean="0"/>
              <a:t> </a:t>
            </a:r>
            <a:r>
              <a:rPr lang="tr-TR" sz="1600" dirty="0" err="1" smtClean="0"/>
              <a:t>asetilkolindir</a:t>
            </a:r>
            <a:r>
              <a:rPr lang="tr-TR" sz="1600" dirty="0" smtClean="0"/>
              <a:t>.</a:t>
            </a:r>
          </a:p>
          <a:p>
            <a:pPr lvl="2">
              <a:defRPr/>
            </a:pPr>
            <a:r>
              <a:rPr lang="tr-TR" sz="1600" dirty="0" smtClean="0"/>
              <a:t>İskelet kaslarının kasılmasına neden olduğu için motor sinirler adını alır.</a:t>
            </a:r>
          </a:p>
          <a:p>
            <a:pPr lvl="2">
              <a:defRPr/>
            </a:pPr>
            <a:r>
              <a:rPr lang="tr-TR" sz="1600" dirty="0" smtClean="0"/>
              <a:t>Bu sinirlerin uyarılması iskelet kaslarında sadece kasılmaya neden olur.</a:t>
            </a:r>
          </a:p>
          <a:p>
            <a:endParaRPr lang="tr-TR" dirty="0"/>
          </a:p>
        </p:txBody>
      </p:sp>
      <p:pic>
        <p:nvPicPr>
          <p:cNvPr id="5" name="Picture 2" descr="http://universe-review.ca/I10-13-nerves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32040" y="1196752"/>
            <a:ext cx="3602736" cy="2743200"/>
          </a:xfr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077072"/>
            <a:ext cx="4038600" cy="2304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170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tr-TR" dirty="0" smtClean="0"/>
              <a:t>Otonom sinir sistemi</a:t>
            </a:r>
          </a:p>
          <a:p>
            <a:pPr lvl="2">
              <a:defRPr/>
            </a:pPr>
            <a:r>
              <a:rPr lang="tr-TR" dirty="0" smtClean="0"/>
              <a:t>İskelet kasların dışında kalan dokuların </a:t>
            </a:r>
            <a:r>
              <a:rPr lang="tr-TR" dirty="0" err="1" smtClean="0"/>
              <a:t>efferent</a:t>
            </a:r>
            <a:r>
              <a:rPr lang="tr-TR" dirty="0" smtClean="0"/>
              <a:t> kısmını oluşturur.</a:t>
            </a:r>
          </a:p>
          <a:p>
            <a:pPr lvl="3">
              <a:defRPr/>
            </a:pPr>
            <a:r>
              <a:rPr lang="tr-TR" dirty="0" smtClean="0"/>
              <a:t>MSS ile </a:t>
            </a:r>
            <a:r>
              <a:rPr lang="tr-TR" dirty="0" err="1" smtClean="0"/>
              <a:t>efektör</a:t>
            </a:r>
            <a:r>
              <a:rPr lang="tr-TR" dirty="0" smtClean="0"/>
              <a:t> hücreleri birbirine bağlayan seri halindeki iki nörondan oluşur.</a:t>
            </a:r>
          </a:p>
          <a:p>
            <a:pPr lvl="3">
              <a:defRPr/>
            </a:pPr>
            <a:r>
              <a:rPr lang="tr-TR" dirty="0" smtClean="0"/>
              <a:t>İlk nöron MSS içinde bulunur. </a:t>
            </a:r>
          </a:p>
          <a:p>
            <a:pPr lvl="3">
              <a:defRPr/>
            </a:pPr>
            <a:r>
              <a:rPr lang="tr-TR" dirty="0" smtClean="0"/>
              <a:t>İkinci nöron ise MSS dışında gangliyonlarda bulunur.</a:t>
            </a:r>
          </a:p>
          <a:p>
            <a:pPr lvl="3">
              <a:defRPr/>
            </a:pPr>
            <a:r>
              <a:rPr lang="tr-TR" dirty="0" smtClean="0"/>
              <a:t>Birinci nöronla ikinci nöron arasındaki bağlantıyı kuran aksona </a:t>
            </a:r>
            <a:r>
              <a:rPr lang="tr-TR" dirty="0" err="1" smtClean="0"/>
              <a:t>preganliyonik</a:t>
            </a:r>
            <a:r>
              <a:rPr lang="tr-TR" dirty="0" smtClean="0"/>
              <a:t> lif denir</a:t>
            </a:r>
          </a:p>
          <a:p>
            <a:pPr lvl="3">
              <a:defRPr/>
            </a:pPr>
            <a:r>
              <a:rPr lang="tr-TR" dirty="0" smtClean="0"/>
              <a:t>İkinci hücre (gangliyon) ile hedef hücre arasındaki bağlantıyı  kuran aksona ise </a:t>
            </a:r>
            <a:r>
              <a:rPr lang="tr-TR" dirty="0" err="1" smtClean="0"/>
              <a:t>postgangliyonik</a:t>
            </a:r>
            <a:r>
              <a:rPr lang="tr-TR" dirty="0" smtClean="0"/>
              <a:t> lif adı verilir. </a:t>
            </a:r>
          </a:p>
          <a:p>
            <a:endParaRPr lang="tr-T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9585" y="1689403"/>
            <a:ext cx="4035829" cy="434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951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2" descr="http://www.bilgiustam.com/resimler/2012/05/1350-SS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721114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8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tr-TR" dirty="0" smtClean="0"/>
              <a:t>Sempatik sinir sistemi</a:t>
            </a:r>
          </a:p>
          <a:p>
            <a:pPr lvl="1">
              <a:defRPr/>
            </a:pPr>
            <a:r>
              <a:rPr lang="tr-TR" sz="1600" dirty="0" smtClean="0"/>
              <a:t>Nöronları</a:t>
            </a:r>
          </a:p>
          <a:p>
            <a:pPr lvl="2">
              <a:defRPr/>
            </a:pPr>
            <a:r>
              <a:rPr lang="tr-TR" sz="1600" dirty="0" err="1" smtClean="0"/>
              <a:t>Medulla</a:t>
            </a:r>
            <a:r>
              <a:rPr lang="tr-TR" sz="1600" dirty="0" smtClean="0"/>
              <a:t> </a:t>
            </a:r>
            <a:r>
              <a:rPr lang="tr-TR" sz="1600" dirty="0" err="1" smtClean="0"/>
              <a:t>spinalisin</a:t>
            </a:r>
            <a:r>
              <a:rPr lang="tr-TR" sz="1600" dirty="0" smtClean="0"/>
              <a:t> </a:t>
            </a:r>
          </a:p>
          <a:p>
            <a:pPr lvl="3">
              <a:defRPr/>
            </a:pPr>
            <a:r>
              <a:rPr lang="tr-TR" sz="1600" dirty="0" err="1" smtClean="0"/>
              <a:t>Torakal</a:t>
            </a:r>
            <a:r>
              <a:rPr lang="tr-TR" sz="1600" dirty="0" smtClean="0"/>
              <a:t> (göğüs)</a:t>
            </a:r>
          </a:p>
          <a:p>
            <a:pPr lvl="3">
              <a:defRPr/>
            </a:pPr>
            <a:r>
              <a:rPr lang="tr-TR" sz="1600" dirty="0" err="1" smtClean="0"/>
              <a:t>Lumbal</a:t>
            </a:r>
            <a:r>
              <a:rPr lang="tr-TR" sz="1600" dirty="0" smtClean="0"/>
              <a:t> (bel) kısmında bulunur.</a:t>
            </a:r>
          </a:p>
          <a:p>
            <a:pPr>
              <a:defRPr/>
            </a:pPr>
            <a:r>
              <a:rPr lang="tr-TR" sz="1600" dirty="0" smtClean="0"/>
              <a:t>Gangliyonları  omuriliğin iki tarafında  gangliyon zinciri oluşturur.</a:t>
            </a:r>
          </a:p>
          <a:p>
            <a:pPr>
              <a:defRPr/>
            </a:pPr>
            <a:r>
              <a:rPr lang="tr-TR" sz="1600" dirty="0" smtClean="0"/>
              <a:t>Post </a:t>
            </a:r>
            <a:r>
              <a:rPr lang="tr-TR" sz="1600" dirty="0" err="1" smtClean="0"/>
              <a:t>gangliyonik</a:t>
            </a:r>
            <a:r>
              <a:rPr lang="tr-TR" sz="1600" dirty="0" smtClean="0"/>
              <a:t> lifler nispeten uzundur </a:t>
            </a:r>
          </a:p>
          <a:p>
            <a:pPr>
              <a:defRPr/>
            </a:pPr>
            <a:r>
              <a:rPr lang="tr-TR" sz="1600" dirty="0" err="1" smtClean="0"/>
              <a:t>Pregangliyonik</a:t>
            </a:r>
            <a:r>
              <a:rPr lang="tr-TR" sz="1600" dirty="0" smtClean="0"/>
              <a:t> liflerden </a:t>
            </a:r>
            <a:r>
              <a:rPr lang="tr-TR" sz="1600" dirty="0" err="1" smtClean="0"/>
              <a:t>Ach</a:t>
            </a:r>
            <a:r>
              <a:rPr lang="tr-TR" sz="1600" dirty="0" smtClean="0"/>
              <a:t> salgılanır</a:t>
            </a:r>
          </a:p>
          <a:p>
            <a:pPr>
              <a:defRPr/>
            </a:pPr>
            <a:r>
              <a:rPr lang="tr-TR" sz="1600" dirty="0" err="1" smtClean="0"/>
              <a:t>Postgangliyonik</a:t>
            </a:r>
            <a:r>
              <a:rPr lang="tr-TR" sz="1600" dirty="0" smtClean="0"/>
              <a:t> liflerden genellikle </a:t>
            </a:r>
            <a:r>
              <a:rPr lang="tr-TR" sz="1600" dirty="0" err="1" smtClean="0"/>
              <a:t>noradrenalin</a:t>
            </a:r>
            <a:r>
              <a:rPr lang="tr-TR" sz="1600" dirty="0" smtClean="0"/>
              <a:t> salgılanır.</a:t>
            </a:r>
          </a:p>
          <a:p>
            <a:pPr>
              <a:defRPr/>
            </a:pPr>
            <a:r>
              <a:rPr lang="tr-TR" sz="1600" dirty="0" smtClean="0"/>
              <a:t>Dövüş veya kaç yanıtı oluştur</a:t>
            </a:r>
          </a:p>
          <a:p>
            <a:pPr>
              <a:defRPr/>
            </a:pPr>
            <a:endParaRPr lang="tr-TR" sz="1600" dirty="0" smtClean="0"/>
          </a:p>
          <a:p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tr-TR" dirty="0" smtClean="0"/>
              <a:t>Parasempatik sinir sistemi</a:t>
            </a:r>
          </a:p>
          <a:p>
            <a:pPr lvl="1">
              <a:defRPr/>
            </a:pPr>
            <a:r>
              <a:rPr lang="tr-TR" sz="1600" dirty="0" smtClean="0"/>
              <a:t>Nöronları </a:t>
            </a:r>
          </a:p>
          <a:p>
            <a:pPr lvl="2">
              <a:defRPr/>
            </a:pPr>
            <a:r>
              <a:rPr lang="tr-TR" sz="1600" dirty="0" smtClean="0"/>
              <a:t>beyin </a:t>
            </a:r>
          </a:p>
          <a:p>
            <a:pPr lvl="2">
              <a:defRPr/>
            </a:pPr>
            <a:r>
              <a:rPr lang="tr-TR" sz="1600" dirty="0" err="1" smtClean="0"/>
              <a:t>medulla</a:t>
            </a:r>
            <a:r>
              <a:rPr lang="tr-TR" sz="1600" dirty="0" smtClean="0"/>
              <a:t> </a:t>
            </a:r>
            <a:r>
              <a:rPr lang="tr-TR" sz="1600" dirty="0" err="1" smtClean="0"/>
              <a:t>spinalisin</a:t>
            </a:r>
            <a:r>
              <a:rPr lang="tr-TR" sz="1600" dirty="0" smtClean="0"/>
              <a:t> </a:t>
            </a:r>
            <a:r>
              <a:rPr lang="tr-TR" sz="1600" dirty="0" err="1" smtClean="0"/>
              <a:t>sakral</a:t>
            </a:r>
            <a:r>
              <a:rPr lang="tr-TR" sz="1600" dirty="0" smtClean="0"/>
              <a:t> kısmında bulunur</a:t>
            </a:r>
          </a:p>
          <a:p>
            <a:pPr lvl="1">
              <a:defRPr/>
            </a:pPr>
            <a:r>
              <a:rPr lang="tr-TR" sz="1600" dirty="0" smtClean="0"/>
              <a:t>Gangliyonları hedef organlara çok yakındır</a:t>
            </a:r>
          </a:p>
          <a:p>
            <a:pPr lvl="1">
              <a:defRPr/>
            </a:pPr>
            <a:r>
              <a:rPr lang="tr-TR" sz="1600" dirty="0" err="1" smtClean="0"/>
              <a:t>Postgangliyonik</a:t>
            </a:r>
            <a:r>
              <a:rPr lang="tr-TR" sz="1600" dirty="0" smtClean="0"/>
              <a:t> lifler kısadır.</a:t>
            </a:r>
          </a:p>
          <a:p>
            <a:pPr lvl="1">
              <a:defRPr/>
            </a:pPr>
            <a:r>
              <a:rPr lang="tr-TR" sz="1600" dirty="0" err="1" smtClean="0"/>
              <a:t>Pregangliyonik</a:t>
            </a:r>
            <a:r>
              <a:rPr lang="tr-TR" sz="1600" dirty="0" smtClean="0"/>
              <a:t> liflerden </a:t>
            </a:r>
            <a:r>
              <a:rPr lang="tr-TR" sz="1600" dirty="0" err="1" smtClean="0"/>
              <a:t>Ach</a:t>
            </a:r>
            <a:r>
              <a:rPr lang="tr-TR" sz="1600" dirty="0" smtClean="0"/>
              <a:t> salgılanır.</a:t>
            </a:r>
          </a:p>
          <a:p>
            <a:pPr lvl="1">
              <a:defRPr/>
            </a:pPr>
            <a:r>
              <a:rPr lang="tr-TR" sz="1600" dirty="0" err="1" smtClean="0"/>
              <a:t>Postgangiyonik</a:t>
            </a:r>
            <a:r>
              <a:rPr lang="tr-TR" sz="1600" dirty="0" smtClean="0"/>
              <a:t> liflerden </a:t>
            </a:r>
            <a:r>
              <a:rPr lang="tr-TR" sz="1600" dirty="0" err="1" smtClean="0"/>
              <a:t>asetilkolin</a:t>
            </a:r>
            <a:r>
              <a:rPr lang="tr-TR" sz="1600" dirty="0" smtClean="0"/>
              <a:t> salgılanır</a:t>
            </a:r>
          </a:p>
          <a:p>
            <a:pPr lvl="2">
              <a:defRPr/>
            </a:pPr>
            <a:r>
              <a:rPr lang="tr-TR" sz="1200" dirty="0" smtClean="0"/>
              <a:t>Gangliyonlarda </a:t>
            </a:r>
            <a:r>
              <a:rPr lang="tr-TR" sz="1200" dirty="0" err="1" smtClean="0"/>
              <a:t>nikotinik</a:t>
            </a:r>
            <a:r>
              <a:rPr lang="tr-TR" sz="1200" dirty="0" smtClean="0"/>
              <a:t> reseptörler</a:t>
            </a:r>
          </a:p>
          <a:p>
            <a:pPr lvl="2">
              <a:defRPr/>
            </a:pPr>
            <a:r>
              <a:rPr lang="tr-TR" sz="1200" dirty="0" smtClean="0"/>
              <a:t>Düz kas,kalp kası, bezlerde ise </a:t>
            </a:r>
            <a:r>
              <a:rPr lang="tr-TR" sz="1200" dirty="0" err="1" smtClean="0"/>
              <a:t>muskarinik</a:t>
            </a:r>
            <a:r>
              <a:rPr lang="tr-TR" sz="1200" dirty="0" smtClean="0"/>
              <a:t> reseptörler bulunur.</a:t>
            </a:r>
          </a:p>
          <a:p>
            <a:pPr>
              <a:defRPr/>
            </a:pPr>
            <a:r>
              <a:rPr lang="tr-TR" sz="2000" dirty="0" smtClean="0"/>
              <a:t>Dinlen veya sindir durumunu oluşturur.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77745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1912</Words>
  <Application>Microsoft Office PowerPoint</Application>
  <PresentationFormat>On-screen Show (4:3)</PresentationFormat>
  <Paragraphs>238</Paragraphs>
  <Slides>33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Photo Editor Photo</vt:lpstr>
      <vt:lpstr>Sinir sistemi (I)</vt:lpstr>
      <vt:lpstr>PowerPoint Presentation</vt:lpstr>
      <vt:lpstr>Periferik sinir sistemi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Merkezi sinir sistemi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Sinir sistemi (I)</dc:title>
  <dc:creator>yedek</dc:creator>
  <cp:lastModifiedBy>yedek</cp:lastModifiedBy>
  <cp:revision>1</cp:revision>
  <dcterms:created xsi:type="dcterms:W3CDTF">2018-04-11T22:36:44Z</dcterms:created>
  <dcterms:modified xsi:type="dcterms:W3CDTF">2018-04-11T22:37:54Z</dcterms:modified>
</cp:coreProperties>
</file>