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 id="2147483780" r:id="rId11"/>
  </p:sldMasterIdLst>
  <p:sldIdLst>
    <p:sldId id="257" r:id="rId12"/>
    <p:sldId id="258" r:id="rId13"/>
    <p:sldId id="259" r:id="rId14"/>
    <p:sldId id="260" r:id="rId15"/>
    <p:sldId id="261" r:id="rId16"/>
    <p:sldId id="262" r:id="rId17"/>
    <p:sldId id="263" r:id="rId18"/>
    <p:sldId id="264" r:id="rId19"/>
    <p:sldId id="265" r:id="rId20"/>
    <p:sldId id="266" r:id="rId21"/>
    <p:sldId id="26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0.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2200794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8544733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71348092"/>
      </p:ext>
    </p:extLst>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419704433"/>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55689594"/>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51755972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866603442"/>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493100779"/>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7714618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1537155"/>
      </p:ext>
    </p:extLst>
  </p:cSld>
  <p:clrMapOvr>
    <a:overrideClrMapping bg1="lt1" tx1="dk1" bg2="lt2" tx2="dk2" accent1="accent1" accent2="accent2" accent3="accent3" accent4="accent4" accent5="accent5" accent6="accent6" hlink="hlink" folHlink="folHlink"/>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40647954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82573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27979574"/>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10109214"/>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37753053"/>
      </p:ext>
    </p:extLst>
  </p:cSld>
  <p:clrMapOvr>
    <a:overrideClrMapping bg1="lt1" tx1="dk1" bg2="lt2" tx2="dk2" accent1="accent1" accent2="accent2" accent3="accent3" accent4="accent4" accent5="accent5" accent6="accent6" hlink="hlink" folHlink="folHlink"/>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96968042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70157345"/>
      </p:ext>
    </p:extLst>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62149747"/>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123769295"/>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905552867"/>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3839256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472343008"/>
      </p:ext>
    </p:extLst>
  </p:cSld>
  <p:clrMapOvr>
    <a:overrideClrMapping bg1="lt1" tx1="dk1" bg2="lt2" tx2="dk2" accent1="accent1" accent2="accent2" accent3="accent3" accent4="accent4" accent5="accent5" accent6="accent6" hlink="hlink" folHlink="folHlink"/>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181814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21427004"/>
      </p:ext>
    </p:extLst>
  </p:cSld>
  <p:clrMapOvr>
    <a:overrideClrMapping bg1="lt1" tx1="dk1" bg2="lt2" tx2="dk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14447049"/>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346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285784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0197313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4534394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0523997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2141353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971385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47471803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8318245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0456362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204375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527149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8024906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4110694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87186443"/>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577046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1020609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7244156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08914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69788473"/>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515023411"/>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800168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55107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512521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32232461"/>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2125629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55294896"/>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3917121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2013259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025306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6115841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821906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52749532"/>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80589719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1447799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9445282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7324831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27726581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68027945"/>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78238187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3284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56680005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46279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4506686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019144546"/>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66648425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76009902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90900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30304801"/>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41594799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10939128"/>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373485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306307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0243576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43434262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2124311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258823353"/>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62887581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36606116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0452156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07509556"/>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68842335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65446956"/>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5868109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47462116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19459940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64969096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4670178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27601906"/>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19285788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3951852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0549568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36406527"/>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63260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410200028"/>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13360729"/>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10767116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00015192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2068958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6062545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110765646"/>
      </p:ext>
    </p:extLst>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20303620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34657266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60199852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7365396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01191612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8602144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11089633"/>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91389275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45495900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96593980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76758329"/>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637961974"/>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27441076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4283663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5709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7043905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659731572"/>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131073298"/>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8955238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0713307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68487505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85718608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79827260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10266258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64305870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60140213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1881158" y="357167"/>
            <a:ext cx="8358246"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6.HAFTA</a:t>
            </a:r>
          </a:p>
          <a:p>
            <a:pPr algn="just" fontAlgn="base">
              <a:spcBef>
                <a:spcPct val="0"/>
              </a:spcBef>
              <a:spcAft>
                <a:spcPct val="0"/>
              </a:spcAft>
            </a:pPr>
            <a:r>
              <a:rPr lang="tr-TR" sz="1400" b="1" dirty="0" smtClean="0">
                <a:solidFill>
                  <a:srgbClr val="000000"/>
                </a:solidFill>
                <a:latin typeface="Times New Roman" pitchFamily="18" charset="0"/>
                <a:ea typeface="Calibri" pitchFamily="34" charset="0"/>
                <a:cs typeface="Times New Roman" pitchFamily="18" charset="0"/>
              </a:rPr>
              <a:t>DİNİN SOSYOLOJİK MANASI</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Sosyolojik A</a:t>
            </a:r>
            <a:r>
              <a:rPr lang="tr-TR" sz="1400" b="1" dirty="0">
                <a:solidFill>
                  <a:srgbClr val="000000"/>
                </a:solidFill>
                <a:latin typeface="Calibri"/>
                <a:ea typeface="Calibri" pitchFamily="34" charset="0"/>
                <a:cs typeface="Times New Roman" pitchFamily="18" charset="0"/>
              </a:rPr>
              <a:t>ç</a:t>
            </a:r>
            <a:r>
              <a:rPr lang="tr-TR" sz="1400" b="1" dirty="0">
                <a:solidFill>
                  <a:srgbClr val="000000"/>
                </a:solidFill>
                <a:latin typeface="Times New Roman" pitchFamily="18" charset="0"/>
                <a:ea typeface="Calibri" pitchFamily="34" charset="0"/>
                <a:cs typeface="Times New Roman" pitchFamily="18" charset="0"/>
              </a:rPr>
              <a:t>ıdan Din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Din, ferdi ve sosyal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zellikleri olan bir inan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ve ibadet sistemidir. Sosyoloji, dinin sosyal boyutuyla ilgilenen bir bilimdir. Din sosyolojisi ise din ve toplum ilişkilerini, dinin toplumun diğer kurumlarla olan bağını ele alan bir bilimdir. Din sosyolojisinde din tanımları genel olarak iki grupta tasnif edilir. Bunlar,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zsel (</a:t>
            </a:r>
            <a:r>
              <a:rPr lang="tr-TR" sz="1400" dirty="0" err="1">
                <a:solidFill>
                  <a:srgbClr val="000000"/>
                </a:solidFill>
                <a:latin typeface="Times New Roman" pitchFamily="18" charset="0"/>
                <a:ea typeface="Calibri" pitchFamily="34" charset="0"/>
                <a:cs typeface="Times New Roman" pitchFamily="18" charset="0"/>
              </a:rPr>
              <a:t>substansiyel</a:t>
            </a:r>
            <a:r>
              <a:rPr lang="tr-TR" sz="1400" dirty="0">
                <a:solidFill>
                  <a:srgbClr val="000000"/>
                </a:solidFill>
                <a:latin typeface="Times New Roman" pitchFamily="18" charset="0"/>
                <a:ea typeface="Calibri" pitchFamily="34" charset="0"/>
                <a:cs typeface="Times New Roman" pitchFamily="18" charset="0"/>
              </a:rPr>
              <a:t>) ve işlevsel (fonksiyonel) tanımalardır.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zsel tanımlar, dinin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eriğinin ya da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zelliklerini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erir. Bu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erik genellikle insanların duyularıyla hissedemeyeceği ya da zihniyle kavrayamayacağı olağandışı konulara ilişkin inan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larına dayanır. İşlevsel tanımlar ise, dinin, kişiler ve toplum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sahip olduğu farz edilen yararı ya da etkiyi betimlemektedir. Basit olarak ifade edilecekse,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zsel tanımlar, dinin ne olduğunu; işlevsel tanımlar ise ne işe yaradığını ortaya koymaktadır. Şimdi bu iki grup ve onlar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erisindeki din tanımlarına bakalım.</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Calibri"/>
                <a:ea typeface="Calibri" pitchFamily="34" charset="0"/>
                <a:cs typeface="Times New Roman" pitchFamily="18" charset="0"/>
              </a:rPr>
              <a:t>Ö</a:t>
            </a:r>
            <a:r>
              <a:rPr lang="tr-TR" sz="1400" b="1" dirty="0">
                <a:solidFill>
                  <a:srgbClr val="000000"/>
                </a:solidFill>
                <a:latin typeface="Times New Roman" pitchFamily="18" charset="0"/>
                <a:ea typeface="Calibri" pitchFamily="34" charset="0"/>
                <a:cs typeface="Times New Roman" pitchFamily="18" charset="0"/>
              </a:rPr>
              <a:t>zsel (</a:t>
            </a:r>
            <a:r>
              <a:rPr lang="tr-TR" sz="1400" b="1" dirty="0" err="1">
                <a:solidFill>
                  <a:srgbClr val="000000"/>
                </a:solidFill>
                <a:latin typeface="Times New Roman" pitchFamily="18" charset="0"/>
                <a:ea typeface="Calibri" pitchFamily="34" charset="0"/>
                <a:cs typeface="Times New Roman" pitchFamily="18" charset="0"/>
              </a:rPr>
              <a:t>substansiyel</a:t>
            </a:r>
            <a:r>
              <a:rPr lang="tr-TR" sz="1400" b="1" dirty="0">
                <a:solidFill>
                  <a:srgbClr val="000000"/>
                </a:solidFill>
                <a:latin typeface="Times New Roman" pitchFamily="18" charset="0"/>
                <a:ea typeface="Calibri" pitchFamily="34" charset="0"/>
                <a:cs typeface="Times New Roman" pitchFamily="18" charset="0"/>
              </a:rPr>
              <a:t>) Din Tanımları</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Din biliminde yaygın olan anlayışa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ilk defa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dinleri kapsayacak şekilde yapılan din tanımı </a:t>
            </a:r>
            <a:r>
              <a:rPr lang="tr-TR" sz="1400" dirty="0" err="1">
                <a:solidFill>
                  <a:srgbClr val="000000"/>
                </a:solidFill>
                <a:latin typeface="Times New Roman" pitchFamily="18" charset="0"/>
                <a:ea typeface="Calibri" pitchFamily="34" charset="0"/>
                <a:cs typeface="Times New Roman" pitchFamily="18" charset="0"/>
              </a:rPr>
              <a:t>Rudolf</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Otto</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ya</a:t>
            </a:r>
            <a:r>
              <a:rPr lang="tr-TR" sz="1400" dirty="0">
                <a:solidFill>
                  <a:srgbClr val="000000"/>
                </a:solidFill>
                <a:latin typeface="Times New Roman" pitchFamily="18" charset="0"/>
                <a:ea typeface="Calibri" pitchFamily="34" charset="0"/>
                <a:cs typeface="Times New Roman" pitchFamily="18" charset="0"/>
              </a:rPr>
              <a:t> aittir. Daha sonra bir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sosyolog tarafından da kabul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ren bu tanım dini,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kutsalın tecr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besi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olarak tanımlamaktadır. Kutsal olarak bilinen veya kabul edilen şey,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ncelikle sadece dini alanda kendini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 bir değerlendirmedir. Kutsallık noktası, dinin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yle kendine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ifade eder ve aynı zamanda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dinlerde ortaktır.  Bu tanım ilk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şte kapalı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halde, biraz yakından bakıldığında dinin sosyal boyutlarını da ifade ettiği anlaşılır.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nce bireyin kutsal olanı yaşayabilme kabiliyetinin varlığını ve hatta bu deneyimin onun varlığının gereği olduğunu ifade eder. Diğer yandan b</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ylece dinin, daima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nce tek tek bireylerin bilincinde yerleştiği hakikati anlatılmış olmaktadır.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Edward </a:t>
            </a:r>
            <a:r>
              <a:rPr lang="tr-TR" sz="1400" dirty="0" err="1">
                <a:solidFill>
                  <a:srgbClr val="000000"/>
                </a:solidFill>
                <a:latin typeface="Times New Roman" pitchFamily="18" charset="0"/>
                <a:ea typeface="Calibri" pitchFamily="34" charset="0"/>
                <a:cs typeface="Times New Roman" pitchFamily="18" charset="0"/>
              </a:rPr>
              <a:t>Tylor</a:t>
            </a:r>
            <a:r>
              <a:rPr lang="tr-TR" sz="1400" dirty="0">
                <a:solidFill>
                  <a:srgbClr val="000000"/>
                </a:solidFill>
                <a:latin typeface="Times New Roman" pitchFamily="18" charset="0"/>
                <a:ea typeface="Calibri" pitchFamily="34" charset="0"/>
                <a:cs typeface="Times New Roman" pitchFamily="18" charset="0"/>
              </a:rPr>
              <a:t> ise,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ruhsal varlıklara inan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olarak dinin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zsel bir tanımını yapar. Ona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insanoğlu 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yaları, hayalleri bilin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dışını ve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ıklamak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dini inan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 geliştirir.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mişte insanların ruhlara sahip olduğu şeklindeki inan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ruhlara, tanrılara ve şeytanlara ilişkin inancı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erir. Daha sonra bu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 ruhsal g</a:t>
            </a:r>
            <a:r>
              <a:rPr lang="tr-TR" sz="1400" dirty="0">
                <a:solidFill>
                  <a:srgbClr val="000000"/>
                </a:solidFill>
                <a:latin typeface="Calibri"/>
                <a:ea typeface="Calibri" pitchFamily="34" charset="0"/>
                <a:cs typeface="Times New Roman" pitchFamily="18" charset="0"/>
              </a:rPr>
              <a:t>üç</a:t>
            </a:r>
            <a:r>
              <a:rPr lang="tr-TR" sz="1400" dirty="0">
                <a:solidFill>
                  <a:srgbClr val="000000"/>
                </a:solidFill>
                <a:latin typeface="Times New Roman" pitchFamily="18" charset="0"/>
                <a:ea typeface="Calibri" pitchFamily="34" charset="0"/>
                <a:cs typeface="Times New Roman" pitchFamily="18" charset="0"/>
              </a:rPr>
              <a:t>ler, belirli yer ve nesnelerle </a:t>
            </a:r>
            <a:r>
              <a:rPr lang="tr-TR" sz="1400" dirty="0" err="1">
                <a:solidFill>
                  <a:srgbClr val="000000"/>
                </a:solidFill>
                <a:latin typeface="Times New Roman" pitchFamily="18" charset="0"/>
                <a:ea typeface="Calibri" pitchFamily="34" charset="0"/>
                <a:cs typeface="Times New Roman" pitchFamily="18" charset="0"/>
              </a:rPr>
              <a:t>ilişkilerndirilmiş</a:t>
            </a:r>
            <a:r>
              <a:rPr lang="tr-TR" sz="1400" dirty="0">
                <a:solidFill>
                  <a:srgbClr val="000000"/>
                </a:solidFill>
                <a:latin typeface="Times New Roman" pitchFamily="18" charset="0"/>
                <a:ea typeface="Calibri" pitchFamily="34" charset="0"/>
                <a:cs typeface="Times New Roman" pitchFamily="18" charset="0"/>
              </a:rPr>
              <a:t> ve ardından da daha bağımsız hale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200" dirty="0">
                <a:solidFill>
                  <a:srgbClr val="000000"/>
                </a:solidFill>
                <a:latin typeface="Times New Roman" pitchFamily="18" charset="0"/>
                <a:ea typeface="Calibri" pitchFamily="34" charset="0"/>
                <a:cs typeface="Times New Roman" pitchFamily="18" charset="0"/>
              </a:rPr>
              <a:t>.</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703242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81158" y="117694"/>
            <a:ext cx="8286808" cy="6740307"/>
          </a:xfrm>
          <a:prstGeom prst="rect">
            <a:avLst/>
          </a:prstGeom>
        </p:spPr>
        <p:txBody>
          <a:bodyPr wrap="square">
            <a:spAutoFit/>
          </a:bodyPr>
          <a:lstStyle/>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ilkel k</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rlerden başlayarak aile, kabile, boy, millet tabi birliklerle yakın ilişkidedir. </a:t>
            </a:r>
            <a:r>
              <a:rPr lang="tr-TR" dirty="0">
                <a:solidFill>
                  <a:srgbClr val="000000"/>
                </a:solidFill>
                <a:latin typeface="Calibri"/>
                <a:ea typeface="Calibri" pitchFamily="34" charset="0"/>
                <a:cs typeface="Times New Roman" pitchFamily="18" charset="0"/>
              </a:rPr>
              <a:t>Çü</a:t>
            </a:r>
            <a:r>
              <a:rPr lang="tr-TR" dirty="0">
                <a:solidFill>
                  <a:srgbClr val="000000"/>
                </a:solidFill>
                <a:latin typeface="Times New Roman" pitchFamily="18" charset="0"/>
                <a:ea typeface="Calibri" pitchFamily="34" charset="0"/>
                <a:cs typeface="Times New Roman" pitchFamily="18" charset="0"/>
              </a:rPr>
              <a:t>nk</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dinler bu tip toplumlarda tabi gruplarla kaynaşmış bir ortamda bulunmaktadırlar. Burada din hem zihniyet ham de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rg</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tlenme a</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ısından bu birlikleri etkiler.</a:t>
            </a:r>
          </a:p>
          <a:p>
            <a:pPr algn="just" eaLnBrk="0" fontAlgn="base" hangingPunct="0">
              <a:spcBef>
                <a:spcPct val="0"/>
              </a:spcBef>
              <a:spcAft>
                <a:spcPct val="0"/>
              </a:spcAft>
            </a:pP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Toplumsal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rg</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tlenmelerin en gelişmişi devlettir. Din, diğer toplumsal kurumlar gibi devleti de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eşitli a</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ılardan etkiler. İlkel topluluklarda h</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k</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mdar, aziz liderler bunun tipik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rnekleridir.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ağdaş toplumlarda,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zellikle devletin, etnik k</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keni farklı toplumsal kesimlere dayandığı durumlarda toplumu b</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nleştirmek 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nemli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revler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stlenir. Her din inananlarına bir zihniyet getiri. Dinin getirdiği bu zihniyet, toplum hayatının din dışında kalan b</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mlerinde de etkili olur. Bu y</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zden bir dine ait zihniyet hem tabiata karşı hem de aile, eğitim, ekonomi gibi toplumsal kurumlara karşı da bir tavır takınır.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toplum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başlı başına grup oluşturma ve teşkilat kurma y</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itibariyle de etkili olur. Saf dini gruplar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rneğinde bunu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rmek m</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 Din, toplumsal değişimin meydana gelmesinde, toplumsal olayların ger</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ekleşmesinde,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eşitli toplumsal s</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lerin oluşması ve işlemesinde de g</a:t>
            </a:r>
            <a:r>
              <a:rPr lang="tr-TR" dirty="0">
                <a:solidFill>
                  <a:srgbClr val="000000"/>
                </a:solidFill>
                <a:latin typeface="Century Schoolbook"/>
                <a:ea typeface="Calibri" pitchFamily="34" charset="0"/>
                <a:cs typeface="Times New Roman" pitchFamily="18" charset="0"/>
              </a:rPr>
              <a:t>üç</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ve belirleyici etkiler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sterir. Ayrıca din toplumun 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de g</a:t>
            </a:r>
            <a:r>
              <a:rPr lang="tr-TR" dirty="0">
                <a:solidFill>
                  <a:srgbClr val="000000"/>
                </a:solidFill>
                <a:latin typeface="Century Schoolbook"/>
                <a:ea typeface="Calibri" pitchFamily="34" charset="0"/>
                <a:cs typeface="Times New Roman" pitchFamily="18" charset="0"/>
              </a:rPr>
              <a:t>üç</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etkilerde bulunur. </a:t>
            </a:r>
            <a:r>
              <a:rPr lang="tr-TR" dirty="0">
                <a:solidFill>
                  <a:prstClr val="black"/>
                </a:solidFill>
                <a:latin typeface="Century Schoolbook"/>
              </a:rPr>
              <a:t>Toplumun din üzerindeki etkisi, din-toplum ilişkilerini doğru anlamak için önemlidir. Her din başlangıçta içinden çıktığı sosyolojik çevrenin </a:t>
            </a:r>
            <a:r>
              <a:rPr lang="tr-TR" dirty="0" err="1">
                <a:solidFill>
                  <a:prstClr val="black"/>
                </a:solidFill>
                <a:latin typeface="Century Schoolbook"/>
              </a:rPr>
              <a:t>etkisialtında</a:t>
            </a:r>
            <a:r>
              <a:rPr lang="tr-TR" dirty="0">
                <a:solidFill>
                  <a:prstClr val="black"/>
                </a:solidFill>
                <a:latin typeface="Century Schoolbook"/>
              </a:rPr>
              <a:t> kalır. Kültürel gelişimin daha sonraki aşamalarında dahi peygamber,dinin kurucusu ve ilk taraftarları, sosyolojik kökenlerine uygun </a:t>
            </a:r>
            <a:r>
              <a:rPr lang="tr-TR" dirty="0" err="1">
                <a:solidFill>
                  <a:prstClr val="black"/>
                </a:solidFill>
                <a:latin typeface="Century Schoolbook"/>
              </a:rPr>
              <a:t>olarakyumuşak</a:t>
            </a:r>
            <a:r>
              <a:rPr lang="tr-TR" dirty="0">
                <a:solidFill>
                  <a:prstClr val="black"/>
                </a:solidFill>
                <a:latin typeface="Century Schoolbook"/>
              </a:rPr>
              <a:t> determinizm ve sebeplilik prensibine uyarlar. Din, toplumun </a:t>
            </a:r>
            <a:r>
              <a:rPr lang="tr-TR" dirty="0" err="1">
                <a:solidFill>
                  <a:prstClr val="black"/>
                </a:solidFill>
                <a:latin typeface="Century Schoolbook"/>
              </a:rPr>
              <a:t>baskınkültür</a:t>
            </a:r>
            <a:r>
              <a:rPr lang="tr-TR" dirty="0">
                <a:solidFill>
                  <a:prstClr val="black"/>
                </a:solidFill>
                <a:latin typeface="Century Schoolbook"/>
              </a:rPr>
              <a:t> kalıpları tarafından etki altına alınır</a:t>
            </a:r>
            <a:r>
              <a:rPr lang="tr-TR" dirty="0">
                <a:solidFill>
                  <a:prstClr val="black"/>
                </a:solidFill>
                <a:latin typeface="Century Schoolbook"/>
              </a:rPr>
              <a:t>:</a:t>
            </a:r>
            <a:endParaRPr lang="tr-TR" dirty="0">
              <a:solidFill>
                <a:prstClr val="black"/>
              </a:solidFill>
              <a:latin typeface="Century Schoolbook"/>
            </a:endParaRPr>
          </a:p>
          <a:p>
            <a:pPr algn="just" eaLnBrk="0" fontAlgn="base" hangingPunct="0">
              <a:spcBef>
                <a:spcPct val="0"/>
              </a:spcBef>
              <a:spcAft>
                <a:spcPct val="0"/>
              </a:spcAft>
            </a:pP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183517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1809720" y="117694"/>
            <a:ext cx="8572528"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endParaRPr lang="tr-TR" sz="1600" dirty="0">
              <a:solidFill>
                <a:srgbClr val="000000"/>
              </a:solidFill>
              <a:latin typeface="Times New Roman" pitchFamily="18" charset="0"/>
              <a:ea typeface="Calibri" pitchFamily="34" charset="0"/>
              <a:cs typeface="Times New Roman" pitchFamily="18" charset="0"/>
            </a:endParaRPr>
          </a:p>
          <a:p>
            <a:pPr fontAlgn="base">
              <a:spcBef>
                <a:spcPct val="0"/>
              </a:spcBef>
              <a:spcAft>
                <a:spcPct val="0"/>
              </a:spcAft>
            </a:pPr>
            <a:r>
              <a:rPr lang="tr-TR" sz="1600" dirty="0">
                <a:solidFill>
                  <a:prstClr val="black"/>
                </a:solidFill>
                <a:latin typeface="Century Schoolbook"/>
              </a:rPr>
              <a:t>Dinin belli bir yerdeki organizasyonu ve teolojisi, bir ölçüde dinin içinde çıkıp kurumlaştığı toplumun özelliklerince paylaşılır. Örneğin Amerika Birleşik Devletleri’nde demokrasiye ve gönüllü kuruluşlara katılıma önem verilmesi, bu ülkede Roma Katolik Kilisesi’ni din adamı sınıfının dışındaki halkla daha büyük bir ilişki teşvikiyle ve liderlikte azalan güveni teminle şiddetli bir biçimde etkilemiştir.Benzer bir biçimde Amerika Birleşik Devletleri’nde hissedilen komünist tehdit,bir kısım dinsel hareketleri bu tehdide muhalif yapmıştır. </a:t>
            </a:r>
            <a:r>
              <a:rPr lang="tr-TR" sz="1600" dirty="0">
                <a:solidFill>
                  <a:srgbClr val="000000"/>
                </a:solidFill>
                <a:latin typeface="Times New Roman" pitchFamily="18" charset="0"/>
                <a:ea typeface="Calibri" pitchFamily="34" charset="0"/>
                <a:cs typeface="Times New Roman" pitchFamily="18" charset="0"/>
              </a:rPr>
              <a:t>Din </a:t>
            </a:r>
            <a:r>
              <a:rPr lang="tr-TR" sz="1600" dirty="0" err="1">
                <a:solidFill>
                  <a:srgbClr val="000000"/>
                </a:solidFill>
                <a:latin typeface="Times New Roman" pitchFamily="18" charset="0"/>
                <a:ea typeface="Calibri" pitchFamily="34" charset="0"/>
                <a:cs typeface="Times New Roman" pitchFamily="18" charset="0"/>
              </a:rPr>
              <a:t>sosyoloğunun</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revi din fenomeninin aşkın boyutlarının dışında sosyal boyutlarını, din ile toplumun karşılıklı ilişkileri esasında ele almaktır. Ancak bunu yaparken dini sosyal boyutuna indirgememeye dikkat etmelidir. Dini salt sosyal boyutuna indirgemek; dinin mahiyetini sosyolojik anlamda dinin toplumsallığına indirgemek, dini, sadece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ekliğin sosyal inşasının bir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olarak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rmek, dini sosyal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ekliğin bir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iminde ele almak demektir. Bunun tersine, toplumun dine etkisinden bahsederken, onu salt toplumun bir işlevi olarak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ren ve sosyolojizm olarak adlandırılan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durumuna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şerek dini indirgemek de genelde bilimsel yaklaşıma,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zelde ise sosyolojik bakışa aykırı olur.</a:t>
            </a:r>
          </a:p>
          <a:p>
            <a:r>
              <a:rPr lang="tr-TR" sz="1600" dirty="0">
                <a:solidFill>
                  <a:srgbClr val="000000"/>
                </a:solidFill>
                <a:latin typeface="Times New Roman" pitchFamily="18" charset="0"/>
                <a:ea typeface="Calibri" pitchFamily="34" charset="0"/>
                <a:cs typeface="Times New Roman" pitchFamily="18" charset="0"/>
              </a:rPr>
              <a:t>Sonuç olarak dinin sosyolojik manası şunları içerir: Din, inanç, bilgi, tecrübe, etki, ibadet, organizasyon, ahlak gibi boyutlarıyla toplumsal bir gerçekliktir; din ile toplum birbirini karşılıklı olarak etkiler. Kutsala, tanrılara, aşkın varlıklara, Tanrı’ya veya Allah’a inanç ve </a:t>
            </a:r>
            <a:r>
              <a:rPr lang="tr-TR" sz="1600" dirty="0">
                <a:solidFill>
                  <a:prstClr val="black"/>
                </a:solidFill>
                <a:latin typeface="Century Schoolbook"/>
              </a:rPr>
              <a:t>bağlılık olarak din, toplumda, toplumsal ilişkiler temelinde, toplumsal olarak yaşanır; grup ve topluluk halinde varlık sahnesine çıkar. Din, toplumsal birlik ve bütünlüğün ifadesidir; çatışmaya, kuralsızlıklara, anlam krizlerine karşı bir panzehirdir; ama göre çatışma ve savaşların, muhalefet ve ayrılıkların da gerçekleşmesinde etkili olabilir. Din birçok toplumsal olayın arkasındaki güçtür. Din, meşrulaştırıcı niteliğiyle sosyal ilişki biçimlerini, mevcut sosyal düzen ve düzenlemeleri, kurumları, kurumların işleyiş biçimlerini haklılaştırıp geçerli kılar.</a:t>
            </a:r>
          </a:p>
          <a:p>
            <a:r>
              <a:rPr lang="tr-TR" sz="1600" dirty="0">
                <a:solidFill>
                  <a:prstClr val="black"/>
                </a:solidFill>
                <a:latin typeface="Century Schoolbook"/>
              </a:rPr>
              <a:t> </a:t>
            </a:r>
          </a:p>
          <a:p>
            <a:pPr eaLnBrk="0" fontAlgn="base" hangingPunct="0">
              <a:spcBef>
                <a:spcPct val="0"/>
              </a:spcBef>
              <a:spcAft>
                <a:spcPct val="0"/>
              </a:spcAft>
            </a:pP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936760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52596" y="1000108"/>
            <a:ext cx="8286808" cy="2862322"/>
          </a:xfrm>
          <a:prstGeom prst="rect">
            <a:avLst/>
          </a:prstGeom>
        </p:spPr>
        <p:txBody>
          <a:bodyPr wrap="square">
            <a:spAutoFit/>
          </a:bodyPr>
          <a:lstStyle/>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Bir diğer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zsel din tanımı da Peter L. </a:t>
            </a:r>
            <a:r>
              <a:rPr lang="tr-TR" dirty="0" err="1">
                <a:solidFill>
                  <a:srgbClr val="000000"/>
                </a:solidFill>
                <a:latin typeface="Times New Roman" pitchFamily="18" charset="0"/>
                <a:ea typeface="Calibri" pitchFamily="34" charset="0"/>
                <a:cs typeface="Times New Roman" pitchFamily="18" charset="0"/>
              </a:rPr>
              <a:t>Berger</a:t>
            </a:r>
            <a:r>
              <a:rPr lang="tr-TR" dirty="0" err="1">
                <a:solidFill>
                  <a:srgbClr val="000000"/>
                </a:solidFill>
                <a:latin typeface="Century Schoolbook"/>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e</a:t>
            </a:r>
            <a:r>
              <a:rPr lang="tr-TR" dirty="0">
                <a:solidFill>
                  <a:srgbClr val="000000"/>
                </a:solidFill>
                <a:latin typeface="Times New Roman" pitchFamily="18" charset="0"/>
                <a:ea typeface="Calibri" pitchFamily="34" charset="0"/>
                <a:cs typeface="Times New Roman" pitchFamily="18" charset="0"/>
              </a:rPr>
              <a:t> aittir. </a:t>
            </a:r>
            <a:r>
              <a:rPr lang="tr-TR" dirty="0" err="1">
                <a:solidFill>
                  <a:srgbClr val="000000"/>
                </a:solidFill>
                <a:latin typeface="Times New Roman" pitchFamily="18" charset="0"/>
                <a:ea typeface="Calibri" pitchFamily="34" charset="0"/>
                <a:cs typeface="Times New Roman" pitchFamily="18" charset="0"/>
              </a:rPr>
              <a:t>Berger</a:t>
            </a:r>
            <a:r>
              <a:rPr lang="tr-TR" dirty="0">
                <a:solidFill>
                  <a:srgbClr val="000000"/>
                </a:solidFill>
                <a:latin typeface="Times New Roman" pitchFamily="18" charset="0"/>
                <a:ea typeface="Calibri" pitchFamily="34" charset="0"/>
                <a:cs typeface="Times New Roman" pitchFamily="18" charset="0"/>
              </a:rPr>
              <a:t>, R. </a:t>
            </a:r>
            <a:r>
              <a:rPr lang="tr-TR" dirty="0" err="1">
                <a:solidFill>
                  <a:srgbClr val="000000"/>
                </a:solidFill>
                <a:latin typeface="Times New Roman" pitchFamily="18" charset="0"/>
                <a:ea typeface="Calibri" pitchFamily="34" charset="0"/>
                <a:cs typeface="Times New Roman" pitchFamily="18" charset="0"/>
              </a:rPr>
              <a:t>Otto</a:t>
            </a:r>
            <a:r>
              <a:rPr lang="tr-TR" dirty="0">
                <a:solidFill>
                  <a:srgbClr val="000000"/>
                </a:solidFill>
                <a:latin typeface="Times New Roman" pitchFamily="18" charset="0"/>
                <a:ea typeface="Calibri" pitchFamily="34" charset="0"/>
                <a:cs typeface="Times New Roman" pitchFamily="18" charset="0"/>
              </a:rPr>
              <a:t> ve M. </a:t>
            </a:r>
            <a:r>
              <a:rPr lang="tr-TR" dirty="0" err="1">
                <a:solidFill>
                  <a:srgbClr val="000000"/>
                </a:solidFill>
                <a:latin typeface="Times New Roman" pitchFamily="18" charset="0"/>
                <a:ea typeface="Calibri" pitchFamily="34" charset="0"/>
                <a:cs typeface="Times New Roman" pitchFamily="18" charset="0"/>
              </a:rPr>
              <a:t>Eliade</a:t>
            </a:r>
            <a:r>
              <a:rPr lang="tr-TR" dirty="0" err="1">
                <a:solidFill>
                  <a:srgbClr val="000000"/>
                </a:solidFill>
                <a:latin typeface="Century Schoolbook"/>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dan</a:t>
            </a:r>
            <a:r>
              <a:rPr lang="tr-TR" dirty="0">
                <a:solidFill>
                  <a:srgbClr val="000000"/>
                </a:solidFill>
                <a:latin typeface="Times New Roman" pitchFamily="18" charset="0"/>
                <a:ea typeface="Calibri" pitchFamily="34" charset="0"/>
                <a:cs typeface="Times New Roman" pitchFamily="18" charset="0"/>
              </a:rPr>
              <a:t> yararlanarak dini ş</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yle tarif eder: </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Din, kendisiyle kutsal bir </a:t>
            </a:r>
            <a:r>
              <a:rPr lang="tr-TR" dirty="0" err="1">
                <a:solidFill>
                  <a:srgbClr val="000000"/>
                </a:solidFill>
                <a:latin typeface="Times New Roman" pitchFamily="18" charset="0"/>
                <a:ea typeface="Calibri" pitchFamily="34" charset="0"/>
                <a:cs typeface="Times New Roman" pitchFamily="18" charset="0"/>
              </a:rPr>
              <a:t>kozmozun</a:t>
            </a:r>
            <a:r>
              <a:rPr lang="tr-TR" dirty="0">
                <a:solidFill>
                  <a:srgbClr val="000000"/>
                </a:solidFill>
                <a:latin typeface="Times New Roman" pitchFamily="18" charset="0"/>
                <a:ea typeface="Calibri" pitchFamily="34" charset="0"/>
                <a:cs typeface="Times New Roman" pitchFamily="18" charset="0"/>
              </a:rPr>
              <a:t> tesis edildiği beşer</a:t>
            </a:r>
            <a:r>
              <a:rPr lang="tr-TR" dirty="0">
                <a:solidFill>
                  <a:srgbClr val="000000"/>
                </a:solidFill>
                <a:latin typeface="Century Schoolbook"/>
                <a:ea typeface="Calibri" pitchFamily="34" charset="0"/>
                <a:cs typeface="Times New Roman" pitchFamily="18" charset="0"/>
              </a:rPr>
              <a:t>î</a:t>
            </a:r>
            <a:r>
              <a:rPr lang="tr-TR" dirty="0">
                <a:solidFill>
                  <a:srgbClr val="000000"/>
                </a:solidFill>
                <a:latin typeface="Times New Roman" pitchFamily="18" charset="0"/>
                <a:ea typeface="Calibri" pitchFamily="34" charset="0"/>
                <a:cs typeface="Times New Roman" pitchFamily="18" charset="0"/>
              </a:rPr>
              <a:t> girişimdir.</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 </a:t>
            </a:r>
            <a:r>
              <a:rPr lang="tr-TR" dirty="0" err="1">
                <a:solidFill>
                  <a:srgbClr val="000000"/>
                </a:solidFill>
                <a:latin typeface="Times New Roman" pitchFamily="18" charset="0"/>
                <a:ea typeface="Calibri" pitchFamily="34" charset="0"/>
                <a:cs typeface="Times New Roman" pitchFamily="18" charset="0"/>
              </a:rPr>
              <a:t>Berger</a:t>
            </a:r>
            <a:r>
              <a:rPr lang="tr-TR" dirty="0" err="1">
                <a:solidFill>
                  <a:srgbClr val="000000"/>
                </a:solidFill>
                <a:latin typeface="Century Schoolbook"/>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in</a:t>
            </a:r>
            <a:r>
              <a:rPr lang="tr-TR" dirty="0">
                <a:solidFill>
                  <a:srgbClr val="000000"/>
                </a:solidFill>
                <a:latin typeface="Times New Roman" pitchFamily="18" charset="0"/>
                <a:ea typeface="Calibri" pitchFamily="34" charset="0"/>
                <a:cs typeface="Times New Roman" pitchFamily="18" charset="0"/>
              </a:rPr>
              <a:t> bu tanımında vurgu, insanoğlunun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zel bir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nya 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yani kutsalla ilişkili aktivitesi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zerinedir. Bu kutsal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nya, g</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ndelik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nyadan her hal</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karda farklıdır. O halde burada dinin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ve en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nemli tanım noktası, kutsal olarak ifade edilen bir şeyle ilgili olmasıdır.</a:t>
            </a:r>
            <a:endParaRPr lang="tr-TR" sz="105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gibi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zsel tanımlar, dinin kutsal ve aşkın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zelliklerine vurgu yapmaktadır. Bu nedenle bu tanımlar, bazı sosyologlar tarafından </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dar tanımlar</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 olarak değerlendirilmiş ve bu 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 tanımların tabiat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st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kavramını b</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nyesinde barındırmayan bir</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ok dini dışarıda bıraktığı iddia edilmiştir</a:t>
            </a:r>
            <a:endParaRPr lang="tr-TR" dirty="0">
              <a:solidFill>
                <a:prstClr val="black"/>
              </a:solidFill>
              <a:latin typeface="Century Schoolbook"/>
            </a:endParaRPr>
          </a:p>
        </p:txBody>
      </p:sp>
    </p:spTree>
    <p:extLst>
      <p:ext uri="{BB962C8B-B14F-4D97-AF65-F5344CB8AC3E}">
        <p14:creationId xmlns:p14="http://schemas.microsoft.com/office/powerpoint/2010/main" val="37435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1881158" y="734122"/>
            <a:ext cx="8286808"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İşlevsel (Fonksiyonel) Tanımlar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 kavramını işlevsel olarak ele alan ve tanımlayan </a:t>
            </a:r>
            <a:r>
              <a:rPr lang="tr-TR" sz="1600" dirty="0" err="1">
                <a:solidFill>
                  <a:srgbClr val="000000"/>
                </a:solidFill>
                <a:latin typeface="Times New Roman" pitchFamily="18" charset="0"/>
                <a:ea typeface="Calibri" pitchFamily="34" charset="0"/>
                <a:cs typeface="Times New Roman" pitchFamily="18" charset="0"/>
              </a:rPr>
              <a:t>Durkheim</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a</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Bir din, kutsal şeyler, yani ayrı tutulan ve yasak kabul edilen şeylerle ilgili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pratiklerden ibaret birleşik bir sistemdir. Bu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pratikler, onları kabul eden kimseleri kilise denen manevi bir topluluk halinde bir yere toplar. Tarifimizde yer alan ikinci unsur, birincisinden daha az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değildir.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din fikrinin, kilise fikrinden ayrılamayacağını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stermekle dinin gayet ortak bir şey olduğunu hissettirir.</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a:t>
            </a:r>
          </a:p>
          <a:p>
            <a:r>
              <a:rPr lang="tr-TR" sz="1600" dirty="0">
                <a:solidFill>
                  <a:srgbClr val="000000"/>
                </a:solidFill>
                <a:latin typeface="Times New Roman" pitchFamily="18" charset="0"/>
                <a:ea typeface="Calibri" pitchFamily="34" charset="0"/>
                <a:cs typeface="Times New Roman" pitchFamily="18" charset="0"/>
              </a:rPr>
              <a:t>Dinî fenomenlere oldukça ilgi gösteren ve dini davranışı, toplumsal hayatın yapısal elementlerinden biri olarak yorumlayan </a:t>
            </a:r>
            <a:r>
              <a:rPr lang="tr-TR" sz="1600" dirty="0" err="1">
                <a:solidFill>
                  <a:srgbClr val="000000"/>
                </a:solidFill>
                <a:latin typeface="Times New Roman" pitchFamily="18" charset="0"/>
                <a:ea typeface="Calibri" pitchFamily="34" charset="0"/>
                <a:cs typeface="Times New Roman" pitchFamily="18" charset="0"/>
              </a:rPr>
              <a:t>Durkheim'in</a:t>
            </a:r>
            <a:r>
              <a:rPr lang="tr-TR" sz="1600" dirty="0">
                <a:solidFill>
                  <a:srgbClr val="000000"/>
                </a:solidFill>
                <a:latin typeface="Times New Roman" pitchFamily="18" charset="0"/>
                <a:ea typeface="Calibri" pitchFamily="34" charset="0"/>
                <a:cs typeface="Times New Roman" pitchFamily="18" charset="0"/>
              </a:rPr>
              <a:t> din tanımı, kutsala işaret etmesi </a:t>
            </a:r>
            <a:r>
              <a:rPr lang="tr-TR" sz="1600" dirty="0">
                <a:solidFill>
                  <a:prstClr val="black"/>
                </a:solidFill>
                <a:latin typeface="Century Schoolbook"/>
              </a:rPr>
              <a:t>nedeniyle kısmen </a:t>
            </a:r>
            <a:r>
              <a:rPr lang="tr-TR" sz="1600" dirty="0" err="1">
                <a:solidFill>
                  <a:prstClr val="black"/>
                </a:solidFill>
                <a:latin typeface="Century Schoolbook"/>
              </a:rPr>
              <a:t>substantiyel</a:t>
            </a:r>
            <a:r>
              <a:rPr lang="tr-TR" sz="1600" dirty="0">
                <a:solidFill>
                  <a:prstClr val="black"/>
                </a:solidFill>
                <a:latin typeface="Century Schoolbook"/>
              </a:rPr>
              <a:t> özelliğe de sahiptir, ancak daha çok işlevsellik içermektedir; çünkü daha çok dinin sosyolojik düzlemde işlevsel yönüne vurguda bulunmaktadır; hatta bu tanımda kutsalın da işlevsellikle izah edildiği söylenebilir.</a:t>
            </a:r>
          </a:p>
          <a:p>
            <a:r>
              <a:rPr lang="tr-TR" sz="1600" dirty="0">
                <a:solidFill>
                  <a:prstClr val="black"/>
                </a:solidFill>
                <a:latin typeface="Century Schoolbook"/>
              </a:rPr>
              <a:t>Yine </a:t>
            </a:r>
            <a:r>
              <a:rPr lang="tr-TR" sz="1600" dirty="0" err="1">
                <a:solidFill>
                  <a:prstClr val="black"/>
                </a:solidFill>
                <a:latin typeface="Century Schoolbook"/>
              </a:rPr>
              <a:t>Durkheim’ın</a:t>
            </a:r>
            <a:r>
              <a:rPr lang="tr-TR" sz="1600" dirty="0">
                <a:solidFill>
                  <a:prstClr val="black"/>
                </a:solidFill>
                <a:latin typeface="Century Schoolbook"/>
              </a:rPr>
              <a:t> din tanımına göre kutsal olan, son tahlilde toplumsal olanın ifadesinden başka bir şey değildir. Din, bireye değil gruba ve topluma ait bir özelliktir. Tüm kutsal sembollerin en temel işlevi, toplumun üyeleri arasındaki dayanışma ve bütünleşmeyi güçlendirmektir. Bu tahlile göre din, sosyal dayanışmanın anlatımıdır.</a:t>
            </a:r>
          </a:p>
          <a:p>
            <a:r>
              <a:rPr lang="tr-TR" sz="1600" dirty="0">
                <a:solidFill>
                  <a:prstClr val="black"/>
                </a:solidFill>
                <a:latin typeface="Century Schoolbook"/>
              </a:rPr>
              <a:t>Yine işlevsel bir din tanımına sahip olan T. </a:t>
            </a:r>
            <a:r>
              <a:rPr lang="tr-TR" sz="1600" dirty="0" err="1">
                <a:solidFill>
                  <a:prstClr val="black"/>
                </a:solidFill>
                <a:latin typeface="Century Schoolbook"/>
              </a:rPr>
              <a:t>Parsons'un</a:t>
            </a:r>
            <a:r>
              <a:rPr lang="tr-TR" sz="1600" dirty="0">
                <a:solidFill>
                  <a:prstClr val="black"/>
                </a:solidFill>
                <a:latin typeface="Century Schoolbook"/>
              </a:rPr>
              <a:t> din sosyolojisinde din, “ampirik olmayan normatif bir inanç sistemidir.” T. </a:t>
            </a:r>
            <a:r>
              <a:rPr lang="tr-TR" sz="1600" dirty="0" err="1">
                <a:solidFill>
                  <a:prstClr val="black"/>
                </a:solidFill>
                <a:latin typeface="Century Schoolbook"/>
              </a:rPr>
              <a:t>Parsons'a</a:t>
            </a:r>
            <a:r>
              <a:rPr lang="tr-TR" sz="1600" dirty="0">
                <a:solidFill>
                  <a:prstClr val="black"/>
                </a:solidFill>
                <a:latin typeface="Century Schoolbook"/>
              </a:rPr>
              <a:t> göre dinin sosyolojik imkanı, hayal kırıklığında, çatışmayı yaşamada ve baskı altında tutup engellenmede kendini gösteren toplumun eksik kalmış yönlerinde ifadesini bulur</a:t>
            </a:r>
            <a:r>
              <a:rPr lang="tr-TR" sz="1600" dirty="0">
                <a:solidFill>
                  <a:prstClr val="black"/>
                </a:solidFill>
                <a:latin typeface="Century Schoolbook"/>
              </a:rPr>
              <a:t>.</a:t>
            </a:r>
            <a:endParaRPr lang="tr-TR" sz="1600" dirty="0">
              <a:solidFill>
                <a:prstClr val="black"/>
              </a:solidFill>
              <a:latin typeface="Century Schoolbook"/>
            </a:endParaRPr>
          </a:p>
        </p:txBody>
      </p:sp>
    </p:spTree>
    <p:extLst>
      <p:ext uri="{BB962C8B-B14F-4D97-AF65-F5344CB8AC3E}">
        <p14:creationId xmlns:p14="http://schemas.microsoft.com/office/powerpoint/2010/main" val="1680420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38348" y="714357"/>
            <a:ext cx="7929618" cy="4524315"/>
          </a:xfrm>
          <a:prstGeom prst="rect">
            <a:avLst/>
          </a:prstGeom>
        </p:spPr>
        <p:txBody>
          <a:bodyPr wrap="square">
            <a:spAutoFit/>
          </a:bodyPr>
          <a:lstStyle/>
          <a:p>
            <a:r>
              <a:rPr lang="tr-TR" dirty="0">
                <a:solidFill>
                  <a:prstClr val="black"/>
                </a:solidFill>
                <a:latin typeface="Century Schoolbook"/>
              </a:rPr>
              <a:t>Thomas </a:t>
            </a:r>
            <a:r>
              <a:rPr lang="tr-TR" dirty="0" err="1">
                <a:solidFill>
                  <a:prstClr val="black"/>
                </a:solidFill>
                <a:latin typeface="Century Schoolbook"/>
              </a:rPr>
              <a:t>Luckman’a</a:t>
            </a:r>
            <a:r>
              <a:rPr lang="tr-TR" dirty="0">
                <a:solidFill>
                  <a:prstClr val="black"/>
                </a:solidFill>
                <a:latin typeface="Century Schoolbook"/>
              </a:rPr>
              <a:t> göre ise din, insan organizmasının; biyolojik organizmasını nesnel, ahlaken sınırlayıcı ve tamamen kuşatıcı mana alemleri vasıtasıyla aşkınlaştırma yeteneğinde odaklanmaktadır. </a:t>
            </a:r>
            <a:r>
              <a:rPr lang="tr-TR" dirty="0" err="1">
                <a:solidFill>
                  <a:prstClr val="black"/>
                </a:solidFill>
                <a:latin typeface="Century Schoolbook"/>
              </a:rPr>
              <a:t>Dolayısyla</a:t>
            </a:r>
            <a:r>
              <a:rPr lang="tr-TR" dirty="0">
                <a:solidFill>
                  <a:prstClr val="black"/>
                </a:solidFill>
                <a:latin typeface="Century Schoolbook"/>
              </a:rPr>
              <a:t> </a:t>
            </a:r>
            <a:r>
              <a:rPr lang="tr-TR" dirty="0" err="1">
                <a:solidFill>
                  <a:prstClr val="black"/>
                </a:solidFill>
                <a:latin typeface="Century Schoolbook"/>
              </a:rPr>
              <a:t>Luckman’ın</a:t>
            </a:r>
            <a:r>
              <a:rPr lang="tr-TR" dirty="0">
                <a:solidFill>
                  <a:prstClr val="black"/>
                </a:solidFill>
                <a:latin typeface="Century Schoolbook"/>
              </a:rPr>
              <a:t> anlayışında din, sadece toplumsal bir fenomen olarak kalmamakta aynı zamanda antropolojik bir fenomendir. Böylece beşeri olan her şey, bilfiil dini de olmuş olur.</a:t>
            </a:r>
          </a:p>
          <a:p>
            <a:r>
              <a:rPr lang="tr-TR" dirty="0">
                <a:solidFill>
                  <a:prstClr val="black"/>
                </a:solidFill>
                <a:latin typeface="Century Schoolbook"/>
              </a:rPr>
              <a:t>Burada verilen ve verilmeyen işlevselci din tanımlamalarına bakıldığında, onlarda, Tanrı kavramına atıfta bulunmayarak sosyal bütünleşmeyi sağlayan, bireysel davranış yönelimini belirleyen veya değer kategorisi olarak görev yapan; kısacası bir anlam sistemi olan bütün düşünce ve davranış tarzları da din olarak kabul edilmektedir. Bu çerçevede faşizm, </a:t>
            </a:r>
            <a:r>
              <a:rPr lang="tr-TR" dirty="0" err="1">
                <a:solidFill>
                  <a:prstClr val="black"/>
                </a:solidFill>
                <a:latin typeface="Century Schoolbook"/>
              </a:rPr>
              <a:t>marksizm</a:t>
            </a:r>
            <a:r>
              <a:rPr lang="tr-TR" dirty="0">
                <a:solidFill>
                  <a:prstClr val="black"/>
                </a:solidFill>
                <a:latin typeface="Century Schoolbook"/>
              </a:rPr>
              <a:t>, komünizm, laisizm, nasyonalizm, </a:t>
            </a:r>
            <a:r>
              <a:rPr lang="tr-TR" dirty="0" err="1">
                <a:solidFill>
                  <a:prstClr val="black"/>
                </a:solidFill>
                <a:latin typeface="Century Schoolbook"/>
              </a:rPr>
              <a:t>maoizm</a:t>
            </a:r>
            <a:r>
              <a:rPr lang="tr-TR" dirty="0">
                <a:solidFill>
                  <a:prstClr val="black"/>
                </a:solidFill>
                <a:latin typeface="Century Schoolbook"/>
              </a:rPr>
              <a:t>, hümanizm, psikolojizm, ruhçuluk, ateizm gibi ideolojiler, başka bir ifadeyle </a:t>
            </a:r>
            <a:r>
              <a:rPr lang="tr-TR" dirty="0" err="1">
                <a:solidFill>
                  <a:prstClr val="black"/>
                </a:solidFill>
                <a:latin typeface="Century Schoolbook"/>
              </a:rPr>
              <a:t>teistik</a:t>
            </a:r>
            <a:r>
              <a:rPr lang="tr-TR" dirty="0">
                <a:solidFill>
                  <a:prstClr val="black"/>
                </a:solidFill>
                <a:latin typeface="Century Schoolbook"/>
              </a:rPr>
              <a:t> olmayan inanç sistemleri veya </a:t>
            </a:r>
            <a:r>
              <a:rPr lang="tr-TR" dirty="0" err="1">
                <a:solidFill>
                  <a:prstClr val="black"/>
                </a:solidFill>
                <a:latin typeface="Century Schoolbook"/>
              </a:rPr>
              <a:t>seküler</a:t>
            </a:r>
            <a:r>
              <a:rPr lang="tr-TR" dirty="0">
                <a:solidFill>
                  <a:prstClr val="black"/>
                </a:solidFill>
                <a:latin typeface="Century Schoolbook"/>
              </a:rPr>
              <a:t> ideoloji ve ayinler de din olarak görülmektedir.</a:t>
            </a:r>
          </a:p>
          <a:p>
            <a:pPr eaLnBrk="0" fontAlgn="base" hangingPunct="0">
              <a:spcBef>
                <a:spcPct val="0"/>
              </a:spcBef>
              <a:spcAft>
                <a:spcPct val="0"/>
              </a:spcAft>
            </a:pP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6711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2738414" y="1285860"/>
            <a:ext cx="6072198"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DİNİ TECR</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BENİN İFADE ŞEKİLLERİ</a:t>
            </a:r>
          </a:p>
          <a:p>
            <a:pPr algn="just" fontAlgn="base">
              <a:spcBef>
                <a:spcPct val="0"/>
              </a:spcBef>
              <a:spcAft>
                <a:spcPct val="0"/>
              </a:spcAft>
            </a:pP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 sosyologları, dini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benin bireysel veya toplumsal hayatta ya da tarihsel ve </a:t>
            </a:r>
            <a:r>
              <a:rPr lang="tr-TR" sz="1600" dirty="0" err="1">
                <a:solidFill>
                  <a:srgbClr val="000000"/>
                </a:solidFill>
                <a:latin typeface="Times New Roman" pitchFamily="18" charset="0"/>
                <a:ea typeface="Calibri" pitchFamily="34" charset="0"/>
                <a:cs typeface="Times New Roman" pitchFamily="18" charset="0"/>
              </a:rPr>
              <a:t>sosyo</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ortamı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ifade şekillerini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ılardan kategorize etmişler ve din tariflerinde temel aldıkları kriterlere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birbirinden farklı tipolojiler ortaya koymuşlardır. Charles Y. </a:t>
            </a:r>
            <a:r>
              <a:rPr lang="tr-TR" sz="1600" dirty="0" err="1">
                <a:solidFill>
                  <a:srgbClr val="000000"/>
                </a:solidFill>
                <a:latin typeface="Times New Roman" pitchFamily="18" charset="0"/>
                <a:ea typeface="Calibri" pitchFamily="34" charset="0"/>
                <a:cs typeface="Times New Roman" pitchFamily="18" charset="0"/>
              </a:rPr>
              <a:t>Glock</a:t>
            </a:r>
            <a:r>
              <a:rPr lang="tr-TR" sz="1600" dirty="0">
                <a:solidFill>
                  <a:srgbClr val="000000"/>
                </a:solidFill>
                <a:latin typeface="Times New Roman" pitchFamily="18" charset="0"/>
                <a:ea typeface="Calibri" pitchFamily="34" charset="0"/>
                <a:cs typeface="Times New Roman" pitchFamily="18" charset="0"/>
              </a:rPr>
              <a:t> ve </a:t>
            </a:r>
            <a:r>
              <a:rPr lang="tr-TR" sz="1600" dirty="0" err="1">
                <a:solidFill>
                  <a:srgbClr val="000000"/>
                </a:solidFill>
                <a:latin typeface="Times New Roman" pitchFamily="18" charset="0"/>
                <a:ea typeface="Calibri" pitchFamily="34" charset="0"/>
                <a:cs typeface="Times New Roman" pitchFamily="18" charset="0"/>
              </a:rPr>
              <a:t>Rodney</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Stark</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a</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herhangi bir dini yaşayışın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zlemlenebilir olması 5 boyutta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ekleşir:</a:t>
            </a:r>
          </a:p>
          <a:p>
            <a:pPr algn="just" eaLnBrk="0" fontAlgn="base" hangingPunct="0">
              <a:spcBef>
                <a:spcPct val="0"/>
              </a:spcBef>
              <a:spcAft>
                <a:spcPct val="0"/>
              </a:spcAft>
            </a:pP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1)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boyutu</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2) Dini pratikler boyutu</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3)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 boyutu</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4) Bilgi boyutu</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5) Etkiler boyutu</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369157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1666844" y="876997"/>
            <a:ext cx="821537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1-Dini Tecr</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benin Teorik İfadesi: İnan</a:t>
            </a:r>
            <a:r>
              <a:rPr lang="tr-TR" sz="1600" b="1" dirty="0">
                <a:solidFill>
                  <a:srgbClr val="000000"/>
                </a:solidFill>
                <a:latin typeface="Calibri"/>
                <a:ea typeface="Calibri" pitchFamily="34" charset="0"/>
                <a:cs typeface="Times New Roman" pitchFamily="18" charset="0"/>
              </a:rPr>
              <a:t>ç</a:t>
            </a:r>
            <a:r>
              <a:rPr lang="tr-TR" sz="1600" b="1" dirty="0">
                <a:solidFill>
                  <a:srgbClr val="000000"/>
                </a:solidFill>
                <a:latin typeface="Times New Roman" pitchFamily="18" charset="0"/>
                <a:ea typeface="Calibri" pitchFamily="34" charset="0"/>
                <a:cs typeface="Times New Roman" pitchFamily="18" charset="0"/>
              </a:rPr>
              <a:t>lar</a:t>
            </a:r>
          </a:p>
          <a:p>
            <a:pPr algn="just" fontAlgn="base">
              <a:spcBef>
                <a:spcPct val="0"/>
              </a:spcBef>
              <a:spcAft>
                <a:spcPct val="0"/>
              </a:spcAft>
            </a:pP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J. </a:t>
            </a:r>
            <a:r>
              <a:rPr lang="tr-TR" sz="1600" dirty="0" err="1">
                <a:solidFill>
                  <a:srgbClr val="000000"/>
                </a:solidFill>
                <a:latin typeface="Times New Roman" pitchFamily="18" charset="0"/>
                <a:ea typeface="Calibri" pitchFamily="34" charset="0"/>
                <a:cs typeface="Times New Roman" pitchFamily="18" charset="0"/>
              </a:rPr>
              <a:t>Wach</a:t>
            </a:r>
            <a:r>
              <a:rPr lang="tr-TR" sz="1600" dirty="0">
                <a:solidFill>
                  <a:srgbClr val="000000"/>
                </a:solidFill>
                <a:latin typeface="Times New Roman" pitchFamily="18" charset="0"/>
                <a:ea typeface="Calibri" pitchFamily="34" charset="0"/>
                <a:cs typeface="Times New Roman" pitchFamily="18" charset="0"/>
              </a:rPr>
              <a:t>, dini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benin teorik ifadesi olan inancın, uygarlık tarihi boyunca şekil bakımından </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 safhada incelenebileceğini belirtir.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-Birinci safhada ilkel toplumların mitolojik hikâye ve rivayetleri yer alır (Afrika ve </a:t>
            </a:r>
            <a:r>
              <a:rPr lang="tr-TR" sz="1600" dirty="0" err="1">
                <a:solidFill>
                  <a:srgbClr val="000000"/>
                </a:solidFill>
                <a:latin typeface="Times New Roman" pitchFamily="18" charset="0"/>
                <a:ea typeface="Calibri" pitchFamily="34" charset="0"/>
                <a:cs typeface="Times New Roman" pitchFamily="18" charset="0"/>
              </a:rPr>
              <a:t>Polinezya</a:t>
            </a:r>
            <a:r>
              <a:rPr lang="tr-TR" sz="1600" dirty="0">
                <a:solidFill>
                  <a:srgbClr val="000000"/>
                </a:solidFill>
                <a:latin typeface="Times New Roman" pitchFamily="18" charset="0"/>
                <a:ea typeface="Calibri" pitchFamily="34" charset="0"/>
                <a:cs typeface="Times New Roman" pitchFamily="18" charset="0"/>
              </a:rPr>
              <a:t> efsaneler)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-İkinci safhada kabilelerin efsane nakilleri değişmekte,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ylece tarihi gelişim boyunca sistemleşmeye doğru bir eğilim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zlenmektedir (Meksika,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ve yunan dinleri)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a:t>
            </a:r>
            <a:r>
              <a:rPr lang="tr-TR" sz="1600" dirty="0">
                <a:solidFill>
                  <a:srgbClr val="000000"/>
                </a:solidFill>
                <a:latin typeface="Calibri"/>
                <a:ea typeface="Calibri" pitchFamily="34" charset="0"/>
                <a:cs typeface="Times New Roman" pitchFamily="18" charset="0"/>
              </a:rPr>
              <a:t>Üçü</a:t>
            </a:r>
            <a:r>
              <a:rPr lang="tr-TR" sz="1600" dirty="0">
                <a:solidFill>
                  <a:srgbClr val="000000"/>
                </a:solidFill>
                <a:latin typeface="Times New Roman" pitchFamily="18" charset="0"/>
                <a:ea typeface="Calibri" pitchFamily="34" charset="0"/>
                <a:cs typeface="Times New Roman" pitchFamily="18" charset="0"/>
              </a:rPr>
              <a:t>nc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safhayı karakterize eden normatifleşmeyle birlikte dinin ilkeleri sistemleştirilmeye başlamaktadır. Derleme, yazma ve tedvin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alışmaları tamamlandıktan sonra yazılı rivayetler, kutsal metinler halinde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rivayetlerin yerini alır (İslamiyet, Hıristiyanlık, Yahudilik, Zerd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şt, Mani ve Buda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İnancın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eriğini Tanrı,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ve insan olmak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zere 3 konu etrafında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belirten </a:t>
            </a:r>
            <a:r>
              <a:rPr lang="tr-TR" sz="1600" dirty="0" err="1">
                <a:solidFill>
                  <a:srgbClr val="000000"/>
                </a:solidFill>
                <a:latin typeface="Times New Roman" pitchFamily="18" charset="0"/>
                <a:ea typeface="Calibri" pitchFamily="34" charset="0"/>
                <a:cs typeface="Times New Roman" pitchFamily="18" charset="0"/>
              </a:rPr>
              <a:t>Wach</a:t>
            </a:r>
            <a:r>
              <a:rPr lang="tr-TR" sz="1600" dirty="0">
                <a:solidFill>
                  <a:srgbClr val="000000"/>
                </a:solidFill>
                <a:latin typeface="Times New Roman" pitchFamily="18" charset="0"/>
                <a:ea typeface="Calibri" pitchFamily="34" charset="0"/>
                <a:cs typeface="Times New Roman" pitchFamily="18" charset="0"/>
              </a:rPr>
              <a:t>, bu konuları karşılayan teolojik, kozmolojik ve antropolojik anlayışların,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rekli olarak efsane,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dogmanın kendine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terimleriyle ifade edildiğini belirtmektedir.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750127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2095472" y="376933"/>
            <a:ext cx="807249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Her dini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 belirli bazı tasavvurları ihtiva eder.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zellikle evrensel dinlerde din teorisine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şen bu tasavvurlar, bireyleri birleştiren bir etkiye sahiptir. Bununla birlikte bu tasavvurların, sadece mensuplarının vakıf olabildiği bir gizli bilgiye ya da sırra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şmesi de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Bu durum bireyleri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ylesine kuşatır ki dini bağlılık, artık bu form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tekrarlanması ile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ıklanır.</a:t>
            </a:r>
          </a:p>
          <a:p>
            <a:pPr algn="just" fontAlgn="base">
              <a:spcBef>
                <a:spcPct val="0"/>
              </a:spcBef>
              <a:spcAft>
                <a:spcPct val="0"/>
              </a:spcAft>
            </a:pP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2. Dini Tecr</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benin Pratik İfadesi: İbadetler</a:t>
            </a:r>
          </a:p>
          <a:p>
            <a:pPr algn="just" eaLnBrk="0" fontAlgn="base" hangingPunct="0">
              <a:spcBef>
                <a:spcPct val="0"/>
              </a:spcBef>
              <a:spcAft>
                <a:spcPct val="0"/>
              </a:spcAft>
            </a:pP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Dini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benin teorik ile pratik ifadesi arasında sıkı bir ilişki vardır.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Din sadece bir tasavvurlar, fikirler toplamı değil, aynı zamanda dışa yansıyan bir davranış ve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ten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nelişi ifade eden bir tavırdır. Dini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beden kaynağı alan her hareket, onun pratik ifadesi olarak değerlendirilir. Esasen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dinlerde kutsalın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besi, ilahi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ler derim saygı eylemleriyle ifade edilmiştir.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İbadetlerin incelenmesine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katkılarda bulunan </a:t>
            </a:r>
            <a:r>
              <a:rPr lang="tr-TR" sz="1600" dirty="0" err="1">
                <a:solidFill>
                  <a:srgbClr val="000000"/>
                </a:solidFill>
                <a:latin typeface="Times New Roman" pitchFamily="18" charset="0"/>
                <a:ea typeface="Calibri" pitchFamily="34" charset="0"/>
                <a:cs typeface="Times New Roman" pitchFamily="18" charset="0"/>
              </a:rPr>
              <a:t>Underhill</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e</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bu eylemler: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 İbadetler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 Semboller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 Kutsama ayinleri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 Kurbanlar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İbadetler din ile o kadar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edir ki, dinin, ibadetler olmadan varlığını koruyabilmesi neredeyse imkânsızdır. İbadetler kişilerde ortak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tasavvurlara sahip olma şuurunu yerleştirerek, onları birbirlerine daha fazla yaklaştırır. </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011959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881158" y="305494"/>
            <a:ext cx="814393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3. Dini Tecr</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benin Sosyolojik İfadesi: Dini Cemaat</a:t>
            </a:r>
          </a:p>
          <a:p>
            <a:pPr algn="just" fontAlgn="base">
              <a:spcBef>
                <a:spcPct val="0"/>
              </a:spcBef>
              <a:spcAft>
                <a:spcPct val="0"/>
              </a:spcAft>
            </a:pP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Dinin sosyolojik ifadesi, varlığını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rebilmek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bir cemaate ihtiya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duymasıyla birlikte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ıkar. Ne var ki dinin cemaatleşmesi,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ayinlerin yanı sıra, bireyler arası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yoğun, zor ve karmaşık ilişkiler sonucunda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ekleşir. Her şeyden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nce dini tebliğ faaliyeti,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 bir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recin yaşanmasını zorunlu kılar. Başlangı</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ta dinler 2 şeye kuşkuyla yaklaşır: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1-Mevcut toplumsal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nyedeki aile, kabile vb. tabii gruplar,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2-Tarihi ve sosyolojik fakt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rlerin belirlediği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sistem</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 demektir ki, dini tebliğ, sosyolojik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ıdan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teden beri mevcut olanları ya kabul eder ya da reddeder.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yeni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temellendirilmeye ve meşruiyetini ispatlamaya muhta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tır. Dini yaşayışın odağında yer alan Tanrı inancı ve insanın onunla ilişkisi, dini tebliğ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recinde yeniden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zenlenir. Bu durum, topluluğun tamamını etkilemeye başladığı andan itibaren topluluk, Tanrı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ya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ten bağlı bir cemaate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Bu aşamada bireyler birbirlerine farklı bir şekilde bağlanır.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ylece yeni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bir taraftan değişen şartlara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hayatı ve toplumu yeniden şekillendirirken diğer taraftan bireyler arası ilişkilere bir istikrar kazandırır.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ksek dinlerde cemaatin başlangı</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taki yapılanması, dinin kurucusu etrafında kenetlenen k</a:t>
            </a:r>
            <a:r>
              <a:rPr lang="tr-TR" sz="1600" dirty="0">
                <a:solidFill>
                  <a:srgbClr val="000000"/>
                </a:solidFill>
                <a:latin typeface="Calibri"/>
                <a:ea typeface="Calibri" pitchFamily="34" charset="0"/>
                <a:cs typeface="Times New Roman" pitchFamily="18" charset="0"/>
              </a:rPr>
              <a:t>üçü</a:t>
            </a:r>
            <a:r>
              <a:rPr lang="tr-TR" sz="1600" dirty="0">
                <a:solidFill>
                  <a:srgbClr val="000000"/>
                </a:solidFill>
                <a:latin typeface="Times New Roman" pitchFamily="18" charset="0"/>
                <a:ea typeface="Calibri" pitchFamily="34" charset="0"/>
                <a:cs typeface="Times New Roman" pitchFamily="18" charset="0"/>
              </a:rPr>
              <a:t>k bir grupla başlar. Zamanlar ilk taraftarlar halkasının etrafında daha geniş bir taraftar z</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mresi oluşur. Fakat bunlar her zaman din kurucusunun yanında bulunmaz. Din kurucusunun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ilk cemaat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bir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noktasıdır, kendilerini bir arada tutan kişisel merkezi kaybeder. Bu olay cemaatin yapısında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değişimlere yol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849825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1738282" y="110947"/>
            <a:ext cx="8358246"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Dini ayinler dini birliğin esasını teşkil eden başlıca husus, dinin pratik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İbadetler ilk cemaatin kuruluşunda oynadığı rol son derece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nemlidir.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dinin teorik ifadesi olan doktrinler, dışa kapalı olarak korunurlar. Bu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zden doktrinler daha fazla genişleme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zelliğine sahip değildir. İbadetler ise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daha fazla genişleme kabiliyetine ve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beyi ifade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eşitliliğine sahiptir.</a:t>
            </a:r>
          </a:p>
          <a:p>
            <a:pPr algn="just" fontAlgn="base">
              <a:spcBef>
                <a:spcPct val="0"/>
              </a:spcBef>
              <a:spcAft>
                <a:spcPct val="0"/>
              </a:spcAft>
            </a:pPr>
            <a:endParaRPr lang="tr-TR" sz="1600" dirty="0">
              <a:solidFill>
                <a:prstClr val="black"/>
              </a:solidFill>
              <a:latin typeface="Arial" pitchFamily="34" charset="0"/>
              <a:cs typeface="Arial" pitchFamily="34" charset="0"/>
            </a:endParaRPr>
          </a:p>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DİN-TOPLUM İLİŞKİLERİ</a:t>
            </a:r>
          </a:p>
          <a:p>
            <a:pPr algn="just" fontAlgn="base">
              <a:spcBef>
                <a:spcPct val="0"/>
              </a:spcBef>
              <a:spcAft>
                <a:spcPct val="0"/>
              </a:spcAft>
            </a:pP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Hi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bir din sadece bireylerin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yaşayan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bjektif bir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 olarak kalmaz. Tersine somut bir şekil veya tavır haline gelerek objektifleşir.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ylece din ile toplum karşılıklı olarak birbirlerini etkilemeye başlar. Dini bakımdan, toplumda bir etki oluşması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dini duygu, heyecan ve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ncenin ifade edilmiş olması gerekmektedir. Aynı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beyi yaşayan iki kişi arasında bir etkileşim olabilmesi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bu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benin hareket,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 veya fiille nesnelleşmesi gerekir.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Dinler tarih boyunca toplum hayatında değişik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mler ve işlevler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stlenmiştir. Dini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 değişik durumlara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toplumsal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nleşmeyi sağladığı gibi, ihtilaflar, bazı grupların ayrılmalarına yol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abilir. Ancak </a:t>
            </a:r>
            <a:r>
              <a:rPr lang="tr-TR" sz="1600" dirty="0" err="1">
                <a:solidFill>
                  <a:srgbClr val="000000"/>
                </a:solidFill>
                <a:latin typeface="Times New Roman" pitchFamily="18" charset="0"/>
                <a:ea typeface="Calibri" pitchFamily="34" charset="0"/>
                <a:cs typeface="Times New Roman" pitchFamily="18" charset="0"/>
              </a:rPr>
              <a:t>Wach</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ın</a:t>
            </a:r>
            <a:r>
              <a:rPr lang="tr-TR" sz="1600" dirty="0">
                <a:solidFill>
                  <a:srgbClr val="000000"/>
                </a:solidFill>
                <a:latin typeface="Times New Roman" pitchFamily="18" charset="0"/>
                <a:ea typeface="Calibri" pitchFamily="34" charset="0"/>
                <a:cs typeface="Times New Roman" pitchFamily="18" charset="0"/>
              </a:rPr>
              <a:t> da ifade ettiği gibi dinin toplumdaki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nleştirici rol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ihtilaf yaratıcı rol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nden daha yaygın ve belirgindir.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 ve ondan doğan gruplar herhangi bir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evresinde her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etkiden korunmuş, soyutlanmış olarak yaşamaz; bilakis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hayatın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kısımları ile; evlilik veya aile, eğitim, ekonomi, siyaset, boş zamanlar, ahlak, hukuk, sanat, teknoloji ve bilhassa toplumun genel yapısı, gruplar, sınıflar ve diğer sosyal tabakalar ve doğal olarak siyasi yapı ile sıkı bir ilişki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bulunurlar. Bu demektir ki din ile toplum arasındaki ilişkiler tek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değil, karşılıklı etki esasına dayanır.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9566272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0.xml><?xml version="1.0" encoding="utf-8"?>
<a:theme xmlns:a="http://schemas.openxmlformats.org/drawingml/2006/main" name="9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1.xml><?xml version="1.0" encoding="utf-8"?>
<a:theme xmlns:a="http://schemas.openxmlformats.org/drawingml/2006/main" name="10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6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8.xml><?xml version="1.0" encoding="utf-8"?>
<a:theme xmlns:a="http://schemas.openxmlformats.org/drawingml/2006/main" name="7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9.xml><?xml version="1.0" encoding="utf-8"?>
<a:theme xmlns:a="http://schemas.openxmlformats.org/drawingml/2006/main" name="8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2348</Words>
  <Application>Microsoft Office PowerPoint</Application>
  <PresentationFormat>Geniş ekran</PresentationFormat>
  <Paragraphs>66</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11</vt:i4>
      </vt:variant>
      <vt:variant>
        <vt:lpstr>Slayt Başlıkları</vt:lpstr>
      </vt:variant>
      <vt:variant>
        <vt:i4>11</vt:i4>
      </vt:variant>
    </vt:vector>
  </HeadingPairs>
  <TitlesOfParts>
    <vt:vector size="28" baseType="lpstr">
      <vt:lpstr>Arial</vt:lpstr>
      <vt:lpstr>Calibri</vt:lpstr>
      <vt:lpstr>Century Schoolbook</vt:lpstr>
      <vt:lpstr>Times New Roman</vt:lpstr>
      <vt:lpstr>Wingdings</vt:lpstr>
      <vt:lpstr>Wingdings 2</vt:lpstr>
      <vt:lpstr>Cumba</vt:lpstr>
      <vt:lpstr>1_Cumba</vt:lpstr>
      <vt:lpstr>2_Cumba</vt:lpstr>
      <vt:lpstr>3_Cumba</vt:lpstr>
      <vt:lpstr>4_Cumba</vt:lpstr>
      <vt:lpstr>5_Cumba</vt:lpstr>
      <vt:lpstr>6_Cumba</vt:lpstr>
      <vt:lpstr>7_Cumba</vt:lpstr>
      <vt:lpstr>8_Cumba</vt:lpstr>
      <vt:lpstr>9_Cumba</vt:lpstr>
      <vt:lpstr>10_Cumba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Esra</dc:creator>
  <cp:lastModifiedBy>Esra</cp:lastModifiedBy>
  <cp:revision>1</cp:revision>
  <dcterms:created xsi:type="dcterms:W3CDTF">2018-03-07T12:23:12Z</dcterms:created>
  <dcterms:modified xsi:type="dcterms:W3CDTF">2018-03-07T12:23:17Z</dcterms:modified>
</cp:coreProperties>
</file>