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81" r:id="rId3"/>
    <p:sldId id="282" r:id="rId4"/>
    <p:sldId id="299" r:id="rId5"/>
    <p:sldId id="284" r:id="rId6"/>
    <p:sldId id="300" r:id="rId7"/>
    <p:sldId id="301" r:id="rId8"/>
    <p:sldId id="285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/>
    <p:restoredTop sz="97179"/>
  </p:normalViewPr>
  <p:slideViewPr>
    <p:cSldViewPr snapToGrid="0" snapToObjects="1">
      <p:cViewPr varScale="1">
        <p:scale>
          <a:sx n="128" d="100"/>
          <a:sy n="128" d="100"/>
        </p:scale>
        <p:origin x="1056" y="1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.wikipedia.org/wiki/Elektromanyetik_tay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8.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Ton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tr-TR" sz="3500" dirty="0"/>
              <a:t>Grinin çeşitlemeleri ve siyah</a:t>
            </a:r>
          </a:p>
          <a:p>
            <a:r>
              <a:rPr lang="tr-TR" sz="3500" dirty="0"/>
              <a:t>Ton ve çizgi tasarımda kontrast oluşturur.</a:t>
            </a:r>
          </a:p>
          <a:p>
            <a:pPr marL="0" indent="0">
              <a:buNone/>
            </a:pPr>
            <a:r>
              <a:rPr lang="tr-TR" sz="3500" dirty="0"/>
              <a:t> </a:t>
            </a:r>
          </a:p>
          <a:p>
            <a:pPr marL="0" indent="0">
              <a:buNone/>
            </a:pPr>
            <a:r>
              <a:rPr lang="tr-TR" sz="3500" b="1" dirty="0"/>
              <a:t>Renk</a:t>
            </a:r>
          </a:p>
          <a:p>
            <a:r>
              <a:rPr lang="tr-TR" sz="3500" dirty="0"/>
              <a:t>Işıkla birlikte var olur.</a:t>
            </a:r>
          </a:p>
          <a:p>
            <a:r>
              <a:rPr lang="tr-TR" sz="3500" dirty="0"/>
              <a:t>Renkler insanlar üzerinde farklı duygular uyandırır.</a:t>
            </a:r>
          </a:p>
          <a:p>
            <a:endParaRPr lang="en-TR" sz="3500" dirty="0"/>
          </a:p>
          <a:p>
            <a:endParaRPr lang="en-TR" sz="3500" dirty="0"/>
          </a:p>
          <a:p>
            <a:endParaRPr lang="en-TR" sz="3500" dirty="0"/>
          </a:p>
          <a:p>
            <a:endParaRPr lang="en-TR" sz="3500" dirty="0"/>
          </a:p>
          <a:p>
            <a:pPr marL="0" indent="0" algn="ctr">
              <a:buNone/>
            </a:pPr>
            <a:endParaRPr lang="en-TR" sz="35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2306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Renk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C826FD-F5A6-764B-BD39-9B05EF84E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79205"/>
            <a:ext cx="10905066" cy="4397757"/>
          </a:xfrm>
        </p:spPr>
        <p:txBody>
          <a:bodyPr>
            <a:normAutofit/>
          </a:bodyPr>
          <a:lstStyle/>
          <a:p>
            <a:r>
              <a:rPr lang="tr-TR" sz="3500" dirty="0"/>
              <a:t>Sıcak renkler uyarıcı</a:t>
            </a:r>
          </a:p>
          <a:p>
            <a:r>
              <a:rPr lang="tr-TR" sz="3500" dirty="0"/>
              <a:t>Soğuk renkler gevşetici ve dinlendiricidir</a:t>
            </a:r>
          </a:p>
          <a:p>
            <a:r>
              <a:rPr lang="tr-TR" sz="3500" dirty="0"/>
              <a:t>Renklerin farklı dalga boyları bulunmaktadır. </a:t>
            </a:r>
          </a:p>
          <a:p>
            <a:r>
              <a:rPr lang="tr-TR" sz="3500" dirty="0"/>
              <a:t>Görünür ışık =&gt; Dalga boylarının tamamı insan gözü tarafından algılanamaz.</a:t>
            </a:r>
          </a:p>
          <a:p>
            <a:endParaRPr lang="tr-TR" sz="3500" dirty="0"/>
          </a:p>
          <a:p>
            <a:r>
              <a:rPr lang="tr-TR" sz="3500" dirty="0"/>
              <a:t>Örnek: Kızılötesi / morötesi</a:t>
            </a:r>
            <a:endParaRPr lang="en-TR" sz="3500" dirty="0"/>
          </a:p>
          <a:p>
            <a:endParaRPr lang="en-TR" sz="3500" dirty="0"/>
          </a:p>
        </p:txBody>
      </p:sp>
    </p:spTree>
    <p:extLst>
      <p:ext uri="{BB962C8B-B14F-4D97-AF65-F5344CB8AC3E}">
        <p14:creationId xmlns:p14="http://schemas.microsoft.com/office/powerpoint/2010/main" val="2581719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dirty="0"/>
              <a:t>Renklerin dalga boyları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C826FD-F5A6-764B-BD39-9B05EF84E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79205"/>
            <a:ext cx="10905066" cy="4397757"/>
          </a:xfrm>
        </p:spPr>
        <p:txBody>
          <a:bodyPr>
            <a:normAutofit/>
          </a:bodyPr>
          <a:lstStyle/>
          <a:p>
            <a:endParaRPr lang="en-TR" sz="3500" dirty="0"/>
          </a:p>
          <a:p>
            <a:endParaRPr lang="en-TR" sz="35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BCB0F5-9FAF-6D4C-85B7-8992C7D756CE}"/>
              </a:ext>
            </a:extLst>
          </p:cNvPr>
          <p:cNvSpPr/>
          <p:nvPr/>
        </p:nvSpPr>
        <p:spPr>
          <a:xfrm>
            <a:off x="670705" y="1349485"/>
            <a:ext cx="10296939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500" dirty="0"/>
              <a:t>Tüm dalga boyları aynı anda göze ulaşırsa beyaz olarak algılanır, ışık ulaşmazsa siyah olarak algılanır. </a:t>
            </a:r>
          </a:p>
          <a:p>
            <a:endParaRPr lang="tr-TR" sz="2500" dirty="0"/>
          </a:p>
          <a:p>
            <a:r>
              <a:rPr lang="tr-TR" sz="2500" dirty="0"/>
              <a:t>İnsan gözü 380 </a:t>
            </a:r>
            <a:r>
              <a:rPr lang="tr-TR" sz="2500" dirty="0" err="1"/>
              <a:t>nm</a:t>
            </a:r>
            <a:r>
              <a:rPr lang="tr-TR" sz="2500" dirty="0"/>
              <a:t> ile 780 </a:t>
            </a:r>
            <a:r>
              <a:rPr lang="tr-TR" sz="2500" dirty="0" err="1"/>
              <a:t>nm</a:t>
            </a:r>
            <a:r>
              <a:rPr lang="tr-TR" sz="2500" dirty="0"/>
              <a:t> arasındaki </a:t>
            </a:r>
            <a:r>
              <a:rPr lang="tr-TR" sz="2500" dirty="0" err="1"/>
              <a:t>dalgaboylarını</a:t>
            </a:r>
            <a:r>
              <a:rPr lang="tr-TR" sz="2500" dirty="0"/>
              <a:t> algılayabilir. </a:t>
            </a:r>
          </a:p>
          <a:p>
            <a:r>
              <a:rPr lang="tr-TR" sz="2500" dirty="0"/>
              <a:t>Görünür ışık =&gt; </a:t>
            </a:r>
            <a:r>
              <a:rPr lang="tr-TR" sz="2500" dirty="0">
                <a:hlinkClick r:id="rId2" tooltip="Elektromanyetik tayf"/>
              </a:rPr>
              <a:t>elektromanyetik spektrumun</a:t>
            </a:r>
            <a:r>
              <a:rPr lang="tr-TR" sz="2500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188ABC-90C2-6B4C-9587-403987615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088" y="3455115"/>
            <a:ext cx="2939824" cy="281154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8429154-634A-F446-9A36-13BF8D0509E5}"/>
              </a:ext>
            </a:extLst>
          </p:cNvPr>
          <p:cNvSpPr txBox="1"/>
          <p:nvPr/>
        </p:nvSpPr>
        <p:spPr>
          <a:xfrm>
            <a:off x="7565912" y="5942171"/>
            <a:ext cx="4458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tr.wikipedia.org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/Renk</a:t>
            </a:r>
          </a:p>
        </p:txBody>
      </p:sp>
    </p:spTree>
    <p:extLst>
      <p:ext uri="{BB962C8B-B14F-4D97-AF65-F5344CB8AC3E}">
        <p14:creationId xmlns:p14="http://schemas.microsoft.com/office/powerpoint/2010/main" val="1611465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Üç ana renk pigmenti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35DBFD4-5115-6B40-9B94-1E994303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/>
              <a:t>Kırmız, sarı ve mavi</a:t>
            </a:r>
          </a:p>
          <a:p>
            <a:pPr marL="0" indent="0">
              <a:buNone/>
            </a:pPr>
            <a:r>
              <a:rPr lang="tr-TR" sz="3500" dirty="0"/>
              <a:t>Ana renkler kendi aralarında eşit oranda karıştırıldığında ara renkler ortaya çıkar.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Ara renkler: Mor (Kırmız + mavi)</a:t>
            </a:r>
          </a:p>
          <a:p>
            <a:pPr marL="0" indent="0">
              <a:buNone/>
            </a:pPr>
            <a:r>
              <a:rPr lang="tr-TR" sz="3500" dirty="0"/>
              <a:t>Yeşil (mavi + sarı)</a:t>
            </a:r>
          </a:p>
          <a:p>
            <a:pPr marL="0" indent="0">
              <a:buNone/>
            </a:pPr>
            <a:r>
              <a:rPr lang="tr-TR" sz="3500" dirty="0"/>
              <a:t>Turuncu (Kırmız sarı)</a:t>
            </a:r>
            <a:endParaRPr lang="en-TR" sz="3500" dirty="0"/>
          </a:p>
        </p:txBody>
      </p:sp>
    </p:spTree>
    <p:extLst>
      <p:ext uri="{BB962C8B-B14F-4D97-AF65-F5344CB8AC3E}">
        <p14:creationId xmlns:p14="http://schemas.microsoft.com/office/powerpoint/2010/main" val="1098545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Ana renkler ve ara renkler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35DBFD4-5115-6B40-9B94-1E994303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449837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/>
              <a:t>Ara renkler ana renklerin birleşiminden oluşmaktadır.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Renklerin farklı oranlarda karışması farklı ara renklerin ortaya çıkmasını sağlar.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70703F-D171-104F-85EF-3AFC00729060}"/>
              </a:ext>
            </a:extLst>
          </p:cNvPr>
          <p:cNvSpPr txBox="1"/>
          <p:nvPr/>
        </p:nvSpPr>
        <p:spPr>
          <a:xfrm>
            <a:off x="7191973" y="5013025"/>
            <a:ext cx="3144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Kaynak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en.wikipedia.org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</a:t>
            </a:r>
            <a:r>
              <a:rPr lang="tr-TR" dirty="0" err="1"/>
              <a:t>Color_wheel</a:t>
            </a:r>
            <a:r>
              <a:rPr lang="tr-TR" dirty="0"/>
              <a:t>#/</a:t>
            </a:r>
            <a:r>
              <a:rPr lang="tr-TR" dirty="0" err="1"/>
              <a:t>media</a:t>
            </a:r>
            <a:r>
              <a:rPr lang="tr-TR" dirty="0"/>
              <a:t>/</a:t>
            </a:r>
            <a:r>
              <a:rPr lang="tr-TR" dirty="0" err="1"/>
              <a:t>File:Color_star-en</a:t>
            </a:r>
            <a:r>
              <a:rPr lang="tr-TR" dirty="0"/>
              <a:t>_(</a:t>
            </a:r>
            <a:r>
              <a:rPr lang="tr-TR" dirty="0" err="1"/>
              <a:t>tertiary_names</a:t>
            </a:r>
            <a:r>
              <a:rPr lang="tr-TR" dirty="0"/>
              <a:t>).</a:t>
            </a:r>
            <a:r>
              <a:rPr lang="tr-TR" dirty="0" err="1"/>
              <a:t>svg</a:t>
            </a:r>
            <a:endParaRPr lang="tr-TR" dirty="0"/>
          </a:p>
        </p:txBody>
      </p:sp>
      <p:pic>
        <p:nvPicPr>
          <p:cNvPr id="2052" name="Picture 4" descr="https://upload.wikimedia.org/wikipedia/commons/thumb/8/8c/Color_star-en_%28tertiary_names%29.svg/1280px-Color_star-en_%28tertiary_names%29.svg.png">
            <a:extLst>
              <a:ext uri="{FF2B5EF4-FFF2-40B4-BE49-F238E27FC236}">
                <a16:creationId xmlns:a16="http://schemas.microsoft.com/office/drawing/2014/main" id="{1496B3B0-051A-3A42-B8CF-8EA32B516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308" y="889602"/>
            <a:ext cx="4128052" cy="412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84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Ana renkler ve ara renkler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35DBFD4-5115-6B40-9B94-1E994303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5771407" cy="43939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500" dirty="0"/>
              <a:t>Renk diskinde altı standart renk bulunmaktadır: </a:t>
            </a:r>
          </a:p>
          <a:p>
            <a:pPr marL="0" indent="0">
              <a:buNone/>
            </a:pPr>
            <a:r>
              <a:rPr lang="tr-TR" sz="3500" dirty="0"/>
              <a:t>Sarı ,Yeşil, Mavi, Mor, Kırmızı, Turuncu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Armoni oluşturan renkler:</a:t>
            </a:r>
          </a:p>
          <a:p>
            <a:pPr marL="0" indent="0">
              <a:buNone/>
            </a:pPr>
            <a:r>
              <a:rPr lang="tr-TR" sz="3500" dirty="0"/>
              <a:t>Disk üzerinde yan yana gelen renkler birbiriyle uyumlu renkler.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70703F-D171-104F-85EF-3AFC00729060}"/>
              </a:ext>
            </a:extLst>
          </p:cNvPr>
          <p:cNvSpPr txBox="1"/>
          <p:nvPr/>
        </p:nvSpPr>
        <p:spPr>
          <a:xfrm>
            <a:off x="7191973" y="5013025"/>
            <a:ext cx="3144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Kaynak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en.wikipedia.org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</a:t>
            </a:r>
            <a:r>
              <a:rPr lang="tr-TR" dirty="0" err="1"/>
              <a:t>Color_wheel</a:t>
            </a:r>
            <a:r>
              <a:rPr lang="tr-TR" dirty="0"/>
              <a:t>#/</a:t>
            </a:r>
            <a:r>
              <a:rPr lang="tr-TR" dirty="0" err="1"/>
              <a:t>media</a:t>
            </a:r>
            <a:r>
              <a:rPr lang="tr-TR" dirty="0"/>
              <a:t>/</a:t>
            </a:r>
            <a:r>
              <a:rPr lang="tr-TR" dirty="0" err="1"/>
              <a:t>File:Color_star-en</a:t>
            </a:r>
            <a:r>
              <a:rPr lang="tr-TR" dirty="0"/>
              <a:t>_(</a:t>
            </a:r>
            <a:r>
              <a:rPr lang="tr-TR" dirty="0" err="1"/>
              <a:t>tertiary_names</a:t>
            </a:r>
            <a:r>
              <a:rPr lang="tr-TR" dirty="0"/>
              <a:t>).</a:t>
            </a:r>
            <a:r>
              <a:rPr lang="tr-TR" dirty="0" err="1"/>
              <a:t>svg</a:t>
            </a:r>
            <a:endParaRPr lang="tr-TR" dirty="0"/>
          </a:p>
        </p:txBody>
      </p:sp>
      <p:pic>
        <p:nvPicPr>
          <p:cNvPr id="2052" name="Picture 4" descr="https://upload.wikimedia.org/wikipedia/commons/thumb/8/8c/Color_star-en_%28tertiary_names%29.svg/1280px-Color_star-en_%28tertiary_names%29.svg.png">
            <a:extLst>
              <a:ext uri="{FF2B5EF4-FFF2-40B4-BE49-F238E27FC236}">
                <a16:creationId xmlns:a16="http://schemas.microsoft.com/office/drawing/2014/main" id="{1496B3B0-051A-3A42-B8CF-8EA32B516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895" y="1173996"/>
            <a:ext cx="4128052" cy="412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909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Rengin üç farklı boyutu bulunmaktadır</a:t>
            </a:r>
            <a:endParaRPr lang="en-TR" sz="4000" b="1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E07489D-E53B-4446-BED4-DADD7F39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409" y="1779205"/>
            <a:ext cx="9217217" cy="4390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/>
              <a:t>1. Uzunluk (renk türü): Renkleri betimlemek için kullandığımız terimler:</a:t>
            </a:r>
          </a:p>
          <a:p>
            <a:pPr marL="0" indent="0">
              <a:buNone/>
            </a:pPr>
            <a:r>
              <a:rPr lang="tr-TR" sz="3500" dirty="0"/>
              <a:t>Kırmızı, Mavi vb.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2. Renk Tonu: Rengin açıklık ya da koyuluğudur.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3. Renk Yoğunluğu: Rengin parlaklığı ile ilgilidir.</a:t>
            </a:r>
          </a:p>
          <a:p>
            <a:pPr marL="0" indent="0">
              <a:buNone/>
            </a:pPr>
            <a:endParaRPr lang="en-TR" sz="3500" dirty="0"/>
          </a:p>
        </p:txBody>
      </p:sp>
    </p:spTree>
    <p:extLst>
      <p:ext uri="{BB962C8B-B14F-4D97-AF65-F5344CB8AC3E}">
        <p14:creationId xmlns:p14="http://schemas.microsoft.com/office/powerpoint/2010/main" val="1178921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397</Words>
  <Application>Microsoft Macintosh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Yeni Medya Uygulamaları RTS- İLT238 – 8. Hafta   Dr. Öğr. Üyesi Ergin Şafak Dikmen </vt:lpstr>
      <vt:lpstr>Ton</vt:lpstr>
      <vt:lpstr>Renk</vt:lpstr>
      <vt:lpstr>Renklerin dalga boyları</vt:lpstr>
      <vt:lpstr>Üç ana renk pigmenti</vt:lpstr>
      <vt:lpstr>Ana renkler ve ara renkler</vt:lpstr>
      <vt:lpstr>Ana renkler ve ara renkler</vt:lpstr>
      <vt:lpstr>Rengin üç farklı boyutu bulunmaktadır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80</cp:revision>
  <dcterms:created xsi:type="dcterms:W3CDTF">2020-10-07T12:25:49Z</dcterms:created>
  <dcterms:modified xsi:type="dcterms:W3CDTF">2021-03-23T12:50:14Z</dcterms:modified>
</cp:coreProperties>
</file>