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</p:sldMasterIdLst>
  <p:notesMasterIdLst>
    <p:notesMasterId r:id="rId10"/>
  </p:notesMasterIdLst>
  <p:sldIdLst>
    <p:sldId id="260" r:id="rId2"/>
    <p:sldId id="281" r:id="rId3"/>
    <p:sldId id="282" r:id="rId4"/>
    <p:sldId id="299" r:id="rId5"/>
    <p:sldId id="284" r:id="rId6"/>
    <p:sldId id="300" r:id="rId7"/>
    <p:sldId id="301" r:id="rId8"/>
    <p:sldId id="285" r:id="rId9"/>
  </p:sldIdLst>
  <p:sldSz cx="12192000" cy="6858000"/>
  <p:notesSz cx="6858000" cy="9144000"/>
  <p:defaultTextStyle>
    <a:defPPr>
      <a:defRPr lang="en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6583"/>
    <p:restoredTop sz="97179"/>
  </p:normalViewPr>
  <p:slideViewPr>
    <p:cSldViewPr snapToGrid="0" snapToObjects="1">
      <p:cViewPr varScale="1">
        <p:scale>
          <a:sx n="128" d="100"/>
          <a:sy n="128" d="100"/>
        </p:scale>
        <p:origin x="1056" y="176"/>
      </p:cViewPr>
      <p:guideLst/>
    </p:cSldViewPr>
  </p:slideViewPr>
  <p:outlineViewPr>
    <p:cViewPr>
      <p:scale>
        <a:sx n="33" d="100"/>
        <a:sy n="33" d="100"/>
      </p:scale>
      <p:origin x="0" y="-90528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T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9105440-C0A5-C543-BEB6-62E665DA05E6}" type="datetimeFigureOut">
              <a:rPr lang="en-TR" smtClean="0"/>
              <a:t>23.03.2021</a:t>
            </a:fld>
            <a:endParaRPr lang="en-T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T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D880A7A-993E-3C45-8775-F5DB04DF81DA}" type="slidenum">
              <a:rPr lang="en-TR" smtClean="0"/>
              <a:t>‹#›</a:t>
            </a:fld>
            <a:endParaRPr lang="en-TR"/>
          </a:p>
        </p:txBody>
      </p:sp>
    </p:spTree>
    <p:extLst>
      <p:ext uri="{BB962C8B-B14F-4D97-AF65-F5344CB8AC3E}">
        <p14:creationId xmlns:p14="http://schemas.microsoft.com/office/powerpoint/2010/main" val="16288282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63A7B2-ABE4-7E4B-A7DA-6CE390B289E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T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AA52D08-E586-1E4F-B88F-A126B940586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T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2A11D6-CB2E-8845-8ACF-5787F55862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CFB88B-1DB9-1A44-B3D8-1E00B43DE296}" type="datetime1">
              <a:rPr lang="tr-TR" smtClean="0"/>
              <a:t>23.03.2021</a:t>
            </a:fld>
            <a:endParaRPr lang="en-T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C34A13A-9BE8-4F4A-BA04-2DD2186574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Dr. Öğr. Üyesi Ergin Şafak Dikmen</a:t>
            </a:r>
            <a:endParaRPr lang="en-T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43A61E7-BFDF-DA4A-86AE-4834B70F20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B2BE-EA4B-9A40-BA52-A5253223AFD0}" type="slidenum">
              <a:rPr lang="en-TR" smtClean="0"/>
              <a:t>‹#›</a:t>
            </a:fld>
            <a:endParaRPr lang="en-TR"/>
          </a:p>
        </p:txBody>
      </p:sp>
    </p:spTree>
    <p:extLst>
      <p:ext uri="{BB962C8B-B14F-4D97-AF65-F5344CB8AC3E}">
        <p14:creationId xmlns:p14="http://schemas.microsoft.com/office/powerpoint/2010/main" val="12135334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4F995F-30D0-924F-8C21-955EB89416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T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5A30CE0-3862-8F4D-AF3F-2E354F5E618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T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DB0C9F5-DC62-1645-9241-E537FA128E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4EA4ED-0BE3-904E-8D62-FB5EB386E47E}" type="datetime1">
              <a:rPr lang="tr-TR" smtClean="0"/>
              <a:t>23.03.2021</a:t>
            </a:fld>
            <a:endParaRPr lang="en-T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E0B05D-9024-1D44-A2F4-BF60933DD7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Dr. Öğr. Üyesi Ergin Şafak Dikmen</a:t>
            </a:r>
            <a:endParaRPr lang="en-T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0BAEE36-91E5-1F47-B915-ED5D6C831E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B2BE-EA4B-9A40-BA52-A5253223AFD0}" type="slidenum">
              <a:rPr lang="en-TR" smtClean="0"/>
              <a:t>‹#›</a:t>
            </a:fld>
            <a:endParaRPr lang="en-TR"/>
          </a:p>
        </p:txBody>
      </p:sp>
    </p:spTree>
    <p:extLst>
      <p:ext uri="{BB962C8B-B14F-4D97-AF65-F5344CB8AC3E}">
        <p14:creationId xmlns:p14="http://schemas.microsoft.com/office/powerpoint/2010/main" val="19826870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AF1AFC3-0AE2-A246-8CCE-CDD20CBBAC9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T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E4E7B71-456E-654B-AD2F-0C2978F8C0F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T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DE07C1D-B1DC-0444-ABD1-B3305BF2B3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BE3CF0-387D-B542-BFDC-87717762E542}" type="datetime1">
              <a:rPr lang="tr-TR" smtClean="0"/>
              <a:t>23.03.2021</a:t>
            </a:fld>
            <a:endParaRPr lang="en-T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7B0BDC7-6527-5E4A-A9F4-436BCDD0C4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Dr. Öğr. Üyesi Ergin Şafak Dikmen</a:t>
            </a:r>
            <a:endParaRPr lang="en-T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F5F1941-8F8B-0B43-98B3-C3F2658879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B2BE-EA4B-9A40-BA52-A5253223AFD0}" type="slidenum">
              <a:rPr lang="en-TR" smtClean="0"/>
              <a:t>‹#›</a:t>
            </a:fld>
            <a:endParaRPr lang="en-TR"/>
          </a:p>
        </p:txBody>
      </p:sp>
    </p:spTree>
    <p:extLst>
      <p:ext uri="{BB962C8B-B14F-4D97-AF65-F5344CB8AC3E}">
        <p14:creationId xmlns:p14="http://schemas.microsoft.com/office/powerpoint/2010/main" val="35613920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8725BD-E95B-D642-B750-C5680BC08E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D396FC-87F5-E843-819C-4F72A53E00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T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AF8F8C3-F7B4-5B44-9E47-E932BB4E33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4AED21-D7D0-F84E-A36F-DA40A5F194E2}" type="datetime1">
              <a:rPr lang="tr-TR" smtClean="0"/>
              <a:t>23.03.2021</a:t>
            </a:fld>
            <a:endParaRPr lang="en-T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C766E89-5DF1-C648-98CB-E6D26AD2EB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Dr. Öğr. Üyesi Ergin Şafak Dikmen</a:t>
            </a:r>
            <a:endParaRPr lang="en-T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D01FED6-5C10-FD4A-A635-5737FA9A5C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B2BE-EA4B-9A40-BA52-A5253223AFD0}" type="slidenum">
              <a:rPr lang="en-TR" smtClean="0"/>
              <a:t>‹#›</a:t>
            </a:fld>
            <a:endParaRPr lang="en-TR"/>
          </a:p>
        </p:txBody>
      </p:sp>
    </p:spTree>
    <p:extLst>
      <p:ext uri="{BB962C8B-B14F-4D97-AF65-F5344CB8AC3E}">
        <p14:creationId xmlns:p14="http://schemas.microsoft.com/office/powerpoint/2010/main" val="23971625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83DA6B-DF6F-1E45-8E8E-F9FBC0C98D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T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1CBC7AD-01B2-9C4C-BCC7-BE6512A7E0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3E8F49-4602-EE4B-BC0E-CDCB709E88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BC3123-F546-6D42-8CBD-15B1D832E165}" type="datetime1">
              <a:rPr lang="tr-TR" smtClean="0"/>
              <a:t>23.03.2021</a:t>
            </a:fld>
            <a:endParaRPr lang="en-T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A21011F-EDF3-5D45-B878-B096C49A73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Dr. Öğr. Üyesi Ergin Şafak Dikmen</a:t>
            </a:r>
            <a:endParaRPr lang="en-T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27B76AD-8BCC-0249-8605-546F2D190F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B2BE-EA4B-9A40-BA52-A5253223AFD0}" type="slidenum">
              <a:rPr lang="en-TR" smtClean="0"/>
              <a:t>‹#›</a:t>
            </a:fld>
            <a:endParaRPr lang="en-TR"/>
          </a:p>
        </p:txBody>
      </p:sp>
    </p:spTree>
    <p:extLst>
      <p:ext uri="{BB962C8B-B14F-4D97-AF65-F5344CB8AC3E}">
        <p14:creationId xmlns:p14="http://schemas.microsoft.com/office/powerpoint/2010/main" val="41631958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87614-D9AA-8346-B6A3-0C2F276B77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D7C003-092C-AC4A-AF4C-4D214B2A29F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TR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5273389-1B8B-F146-89AB-2FADC429531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TR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2DA685C-0F4B-A04E-AABD-7BD77F87C0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4CA293-BCD8-7644-891F-A29E9F8F8FA2}" type="datetime1">
              <a:rPr lang="tr-TR" smtClean="0"/>
              <a:t>23.03.2021</a:t>
            </a:fld>
            <a:endParaRPr lang="en-T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0A93646-0C9D-1244-BBB8-1AF22ED7A6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Dr. Öğr. Üyesi Ergin Şafak Dikmen</a:t>
            </a:r>
            <a:endParaRPr lang="en-T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2B8BCD6-2FB3-194D-A0C4-66E4567243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B2BE-EA4B-9A40-BA52-A5253223AFD0}" type="slidenum">
              <a:rPr lang="en-TR" smtClean="0"/>
              <a:t>‹#›</a:t>
            </a:fld>
            <a:endParaRPr lang="en-TR"/>
          </a:p>
        </p:txBody>
      </p:sp>
    </p:spTree>
    <p:extLst>
      <p:ext uri="{BB962C8B-B14F-4D97-AF65-F5344CB8AC3E}">
        <p14:creationId xmlns:p14="http://schemas.microsoft.com/office/powerpoint/2010/main" val="32821622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50DAEC-D8C9-524D-AA3E-BB5AEC9FC6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T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A5A8F70-16F8-594C-89F4-F0F08A08C4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A617F36-50C1-F343-AC73-1F285BEAB95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TR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665BAA9-F5B3-5C4E-84AD-88A457B89AD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C78110F-CE3A-8D44-8B24-7992661437D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TR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B624C4B-950C-FC45-ABE1-D29C41DF2C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79B8E1-A066-FB4C-B1AB-F59189BEB3B2}" type="datetime1">
              <a:rPr lang="tr-TR" smtClean="0"/>
              <a:t>23.03.2021</a:t>
            </a:fld>
            <a:endParaRPr lang="en-TR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33F95FD-C370-3643-8A6F-9F3C9678CF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Dr. Öğr. Üyesi Ergin Şafak Dikmen</a:t>
            </a:r>
            <a:endParaRPr lang="en-TR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8B992FB-39B3-4547-8FF6-4BEA4FA645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B2BE-EA4B-9A40-BA52-A5253223AFD0}" type="slidenum">
              <a:rPr lang="en-TR" smtClean="0"/>
              <a:t>‹#›</a:t>
            </a:fld>
            <a:endParaRPr lang="en-TR"/>
          </a:p>
        </p:txBody>
      </p:sp>
    </p:spTree>
    <p:extLst>
      <p:ext uri="{BB962C8B-B14F-4D97-AF65-F5344CB8AC3E}">
        <p14:creationId xmlns:p14="http://schemas.microsoft.com/office/powerpoint/2010/main" val="25767789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235062-3FC8-9C47-B166-B4946F3E5E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T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A0610F-E514-9A42-8082-EBE8FC1A24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C359F-ED31-1B4C-B604-DB34DCE73318}" type="datetime1">
              <a:rPr lang="tr-TR" smtClean="0"/>
              <a:t>23.03.2021</a:t>
            </a:fld>
            <a:endParaRPr lang="en-T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AF4A4F6-7BA0-B54C-9307-75277D1CB0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Dr. Öğr. Üyesi Ergin Şafak Dikmen</a:t>
            </a:r>
            <a:endParaRPr lang="en-T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4A21079-E392-E14D-B02A-2CF5C76390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B2BE-EA4B-9A40-BA52-A5253223AFD0}" type="slidenum">
              <a:rPr lang="en-TR" smtClean="0"/>
              <a:t>‹#›</a:t>
            </a:fld>
            <a:endParaRPr lang="en-TR"/>
          </a:p>
        </p:txBody>
      </p:sp>
    </p:spTree>
    <p:extLst>
      <p:ext uri="{BB962C8B-B14F-4D97-AF65-F5344CB8AC3E}">
        <p14:creationId xmlns:p14="http://schemas.microsoft.com/office/powerpoint/2010/main" val="8440404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BEA2472-0F5B-684D-B767-4FE4BEEF36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5363E-B3B7-2943-8D18-AE566FFC37D8}" type="datetime1">
              <a:rPr lang="tr-TR" smtClean="0"/>
              <a:t>23.03.2021</a:t>
            </a:fld>
            <a:endParaRPr lang="en-TR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16AEACC-5A7F-B643-92A6-9BFE459E7C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Dr. Öğr. Üyesi Ergin Şafak Dikmen</a:t>
            </a:r>
            <a:endParaRPr lang="en-TR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C55C162-1007-A845-8408-60FB882FFB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B2BE-EA4B-9A40-BA52-A5253223AFD0}" type="slidenum">
              <a:rPr lang="en-TR" smtClean="0"/>
              <a:t>‹#›</a:t>
            </a:fld>
            <a:endParaRPr lang="en-TR"/>
          </a:p>
        </p:txBody>
      </p:sp>
    </p:spTree>
    <p:extLst>
      <p:ext uri="{BB962C8B-B14F-4D97-AF65-F5344CB8AC3E}">
        <p14:creationId xmlns:p14="http://schemas.microsoft.com/office/powerpoint/2010/main" val="2676153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936B3E-EE90-9847-8BF0-1D7DE335D6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34041C-B666-6C4B-AD22-DC2192763D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T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DE04C7E-9320-1C49-8E07-823EFE0A74F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C21394C-450A-CB44-9F3C-F108FB531F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1C151-F706-954C-BD06-2A1C5C227FF3}" type="datetime1">
              <a:rPr lang="tr-TR" smtClean="0"/>
              <a:t>23.03.2021</a:t>
            </a:fld>
            <a:endParaRPr lang="en-T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9C5E836-7C6C-4F46-8B06-CC589026F8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Dr. Öğr. Üyesi Ergin Şafak Dikmen</a:t>
            </a:r>
            <a:endParaRPr lang="en-T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59226B8-B929-A34C-8FE0-2EA4D7C1CF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B2BE-EA4B-9A40-BA52-A5253223AFD0}" type="slidenum">
              <a:rPr lang="en-TR" smtClean="0"/>
              <a:t>‹#›</a:t>
            </a:fld>
            <a:endParaRPr lang="en-TR"/>
          </a:p>
        </p:txBody>
      </p:sp>
    </p:spTree>
    <p:extLst>
      <p:ext uri="{BB962C8B-B14F-4D97-AF65-F5344CB8AC3E}">
        <p14:creationId xmlns:p14="http://schemas.microsoft.com/office/powerpoint/2010/main" val="9471452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2DE01D-6C57-D246-9430-A96908CD15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TR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30F8F01-6ED3-8C4C-8CC9-98532950FC7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T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07C2529-6F73-F440-8ED5-5D86424AE8A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1047AB5-BE1D-B44F-9939-81F6BCB7D6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A6FE6C-EAB3-8F4D-B576-7378F5859D83}" type="datetime1">
              <a:rPr lang="tr-TR" smtClean="0"/>
              <a:t>23.03.2021</a:t>
            </a:fld>
            <a:endParaRPr lang="en-T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4224C37-72CD-C247-B4BD-02E37DCEA6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Dr. Öğr. Üyesi Ergin Şafak Dikmen</a:t>
            </a:r>
            <a:endParaRPr lang="en-T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4CF0DF7-CD6A-994A-B514-CF82AD79CD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B2BE-EA4B-9A40-BA52-A5253223AFD0}" type="slidenum">
              <a:rPr lang="en-TR" smtClean="0"/>
              <a:t>‹#›</a:t>
            </a:fld>
            <a:endParaRPr lang="en-TR"/>
          </a:p>
        </p:txBody>
      </p:sp>
    </p:spTree>
    <p:extLst>
      <p:ext uri="{BB962C8B-B14F-4D97-AF65-F5344CB8AC3E}">
        <p14:creationId xmlns:p14="http://schemas.microsoft.com/office/powerpoint/2010/main" val="11473865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DD78A60-6495-F54B-BA29-F45B97B06D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T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EAD611E-A10B-3B4B-AA9F-16945BDA15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T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DC72A5A-3D28-3F48-BA54-1A70F9FDFFB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7B27CD-E577-3546-8A22-D6C6358882C6}" type="datetime1">
              <a:rPr lang="tr-TR" smtClean="0"/>
              <a:t>23.03.2021</a:t>
            </a:fld>
            <a:endParaRPr lang="en-T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692AF6-0D69-2541-B163-5077FA157B8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Dr. </a:t>
            </a:r>
            <a:r>
              <a:rPr lang="en-US" dirty="0" err="1"/>
              <a:t>Öğr</a:t>
            </a:r>
            <a:r>
              <a:rPr lang="en-US"/>
              <a:t>. Üyesi Ergin Şafak Dikmen</a:t>
            </a:r>
            <a:endParaRPr lang="en-T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478B30F-7C00-EE4B-9750-C53A9141408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E4B2BE-EA4B-9A40-BA52-A5253223AFD0}" type="slidenum">
              <a:rPr lang="en-TR" smtClean="0"/>
              <a:t>‹#›</a:t>
            </a:fld>
            <a:endParaRPr lang="en-TR"/>
          </a:p>
        </p:txBody>
      </p:sp>
    </p:spTree>
    <p:extLst>
      <p:ext uri="{BB962C8B-B14F-4D97-AF65-F5344CB8AC3E}">
        <p14:creationId xmlns:p14="http://schemas.microsoft.com/office/powerpoint/2010/main" val="1585141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tr.wikipedia.org/wiki/Elektromanyetik_tayf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A7895A40-19A4-42D6-9D30-DBC1E80026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2F429C4-ABC9-46FC-818A-B5429CDE4A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1270325" y="3369273"/>
            <a:ext cx="3200400" cy="15238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CEF98E4-3709-4952-8F42-2305CCE34F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6374475" y="1040470"/>
            <a:ext cx="6858003" cy="4777047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F10BCCF5-D685-47FF-B675-647EAEB72C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87914" y="857786"/>
            <a:ext cx="11067024" cy="520893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82230C0-31F1-F749-9C8A-2741104BA9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7689" y="3071183"/>
            <a:ext cx="9910296" cy="2590027"/>
          </a:xfrm>
        </p:spPr>
        <p:txBody>
          <a:bodyPr vert="horz" lIns="91440" tIns="45720" rIns="91440" bIns="45720" rtlCol="0" anchor="t">
            <a:normAutofit fontScale="90000"/>
          </a:bodyPr>
          <a:lstStyle/>
          <a:p>
            <a:r>
              <a:rPr lang="en-US" sz="67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Yeni </a:t>
            </a:r>
            <a:r>
              <a:rPr lang="en-US" sz="67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Medya</a:t>
            </a:r>
            <a:r>
              <a:rPr lang="en-US" sz="67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6700" dirty="0" err="1"/>
              <a:t>Uygulamaları</a:t>
            </a:r>
            <a:br>
              <a:rPr lang="en-US" sz="60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en-US" sz="40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RTS- </a:t>
            </a:r>
            <a:r>
              <a:rPr lang="en-US" sz="4000" dirty="0"/>
              <a:t>İLT238 – 8. </a:t>
            </a:r>
            <a:r>
              <a:rPr lang="en-US" sz="4000" dirty="0" err="1"/>
              <a:t>Hafta</a:t>
            </a:r>
            <a:br>
              <a:rPr lang="en-US" sz="4000" dirty="0"/>
            </a:br>
            <a:br>
              <a:rPr lang="en-US" sz="4000" dirty="0"/>
            </a:br>
            <a:br>
              <a:rPr lang="en-US" sz="4000" dirty="0"/>
            </a:br>
            <a:r>
              <a:rPr lang="en-US" sz="2800" dirty="0"/>
              <a:t>Dr. </a:t>
            </a:r>
            <a:r>
              <a:rPr lang="en-US" sz="2800" dirty="0" err="1"/>
              <a:t>Öğr</a:t>
            </a:r>
            <a:r>
              <a:rPr lang="en-US" sz="2800" dirty="0"/>
              <a:t>. </a:t>
            </a:r>
            <a:r>
              <a:rPr lang="en-US" sz="2800" dirty="0" err="1"/>
              <a:t>Üyesi</a:t>
            </a:r>
            <a:r>
              <a:rPr lang="en-US" sz="2800" dirty="0"/>
              <a:t> </a:t>
            </a:r>
            <a:r>
              <a:rPr lang="en-US" sz="2800" dirty="0" err="1"/>
              <a:t>Ergin</a:t>
            </a:r>
            <a:r>
              <a:rPr lang="en-US" sz="2800" dirty="0"/>
              <a:t> </a:t>
            </a:r>
            <a:r>
              <a:rPr lang="en-US" sz="2800" dirty="0" err="1"/>
              <a:t>Şafak</a:t>
            </a:r>
            <a:r>
              <a:rPr lang="en-US" sz="2800" dirty="0"/>
              <a:t> </a:t>
            </a:r>
            <a:r>
              <a:rPr lang="en-US" sz="2800" dirty="0" err="1"/>
              <a:t>Dikmen</a:t>
            </a:r>
            <a:br>
              <a:rPr lang="en-TR" sz="4000" dirty="0"/>
            </a:br>
            <a:endParaRPr lang="en-US" sz="40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B0EE8A42-107A-4D4C-8D56-BBAE95C7FC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1524009" y="3366125"/>
            <a:ext cx="3200400" cy="15238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99BF478-37A8-7942-A998-AE86E7DC84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en-TR"/>
          </a:p>
        </p:txBody>
      </p:sp>
    </p:spTree>
    <p:extLst>
      <p:ext uri="{BB962C8B-B14F-4D97-AF65-F5344CB8AC3E}">
        <p14:creationId xmlns:p14="http://schemas.microsoft.com/office/powerpoint/2010/main" val="9811495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0">
            <a:extLst>
              <a:ext uri="{FF2B5EF4-FFF2-40B4-BE49-F238E27FC236}">
                <a16:creationId xmlns:a16="http://schemas.microsoft.com/office/drawing/2014/main" id="{2B566528-1B12-4246-9431-5C2D7D0811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B810061-958F-D94F-BBAE-C9B8543DC8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7" y="321734"/>
            <a:ext cx="10905066" cy="1135737"/>
          </a:xfrm>
        </p:spPr>
        <p:txBody>
          <a:bodyPr>
            <a:normAutofit/>
          </a:bodyPr>
          <a:lstStyle/>
          <a:p>
            <a:r>
              <a:rPr lang="tr-TR" sz="4000" b="1" dirty="0">
                <a:latin typeface="+mn-lt"/>
              </a:rPr>
              <a:t>Ton</a:t>
            </a:r>
            <a:endParaRPr lang="en-TR" sz="4000" b="1">
              <a:latin typeface="+mn-lt"/>
            </a:endParaRPr>
          </a:p>
        </p:txBody>
      </p:sp>
      <p:sp>
        <p:nvSpPr>
          <p:cNvPr id="30" name="Rectangle 22">
            <a:extLst>
              <a:ext uri="{FF2B5EF4-FFF2-40B4-BE49-F238E27FC236}">
                <a16:creationId xmlns:a16="http://schemas.microsoft.com/office/drawing/2014/main" id="{2E80C965-DB6D-4F81-9E9E-B027384D0B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1052629" y="2120024"/>
            <a:ext cx="645368" cy="645368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Isosceles Triangle 24">
            <a:extLst>
              <a:ext uri="{FF2B5EF4-FFF2-40B4-BE49-F238E27FC236}">
                <a16:creationId xmlns:a16="http://schemas.microsoft.com/office/drawing/2014/main" id="{A580F890-B085-4E95-96AA-55AEBEC5CE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10289068" y="1343027"/>
            <a:ext cx="2532832" cy="1273032"/>
          </a:xfrm>
          <a:prstGeom prst="triangle">
            <a:avLst>
              <a:gd name="adj" fmla="val 50000"/>
            </a:avLst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AB7B13-BF43-A14A-9102-DA45D3AC8D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3467" y="1782981"/>
            <a:ext cx="10905066" cy="4393982"/>
          </a:xfrm>
        </p:spPr>
        <p:txBody>
          <a:bodyPr>
            <a:normAutofit/>
          </a:bodyPr>
          <a:lstStyle/>
          <a:p>
            <a:r>
              <a:rPr lang="tr-TR" sz="3500" dirty="0"/>
              <a:t>Grinin çeşitlemeleri ve siyah</a:t>
            </a:r>
          </a:p>
          <a:p>
            <a:r>
              <a:rPr lang="tr-TR" sz="3500" dirty="0"/>
              <a:t>Ton ve çizgi tasarımda kontrast oluşturur.</a:t>
            </a:r>
          </a:p>
          <a:p>
            <a:pPr marL="0" indent="0">
              <a:buNone/>
            </a:pPr>
            <a:r>
              <a:rPr lang="tr-TR" sz="3500" dirty="0"/>
              <a:t> </a:t>
            </a:r>
          </a:p>
          <a:p>
            <a:pPr marL="0" indent="0">
              <a:buNone/>
            </a:pPr>
            <a:r>
              <a:rPr lang="tr-TR" sz="3500" b="1" dirty="0"/>
              <a:t>Renk</a:t>
            </a:r>
          </a:p>
          <a:p>
            <a:r>
              <a:rPr lang="tr-TR" sz="3500" dirty="0"/>
              <a:t>Işıkla birlikte var olur.</a:t>
            </a:r>
          </a:p>
          <a:p>
            <a:r>
              <a:rPr lang="tr-TR" sz="3500" dirty="0"/>
              <a:t>Renkler insanlar üzerinde farklı duygular uyandırır.</a:t>
            </a:r>
          </a:p>
          <a:p>
            <a:endParaRPr lang="en-TR" sz="3500" dirty="0"/>
          </a:p>
          <a:p>
            <a:endParaRPr lang="en-TR" sz="3500" dirty="0"/>
          </a:p>
          <a:p>
            <a:endParaRPr lang="en-TR" sz="3500" dirty="0"/>
          </a:p>
          <a:p>
            <a:endParaRPr lang="en-TR" sz="3500" dirty="0"/>
          </a:p>
          <a:p>
            <a:pPr marL="0" indent="0" algn="ctr">
              <a:buNone/>
            </a:pPr>
            <a:endParaRPr lang="en-TR" sz="3500" dirty="0"/>
          </a:p>
        </p:txBody>
      </p:sp>
      <p:sp>
        <p:nvSpPr>
          <p:cNvPr id="27" name="Isosceles Triangle 26">
            <a:extLst>
              <a:ext uri="{FF2B5EF4-FFF2-40B4-BE49-F238E27FC236}">
                <a16:creationId xmlns:a16="http://schemas.microsoft.com/office/drawing/2014/main" id="{D3F51FEB-38FB-4F6C-9F7B-2F2AFAB654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501760" y="5103257"/>
            <a:ext cx="2017580" cy="1014060"/>
          </a:xfrm>
          <a:prstGeom prst="triangle">
            <a:avLst>
              <a:gd name="adj" fmla="val 50000"/>
            </a:avLst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1E547BA6-BAE0-43BB-A7CA-60F69CE252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427916" y="5728708"/>
            <a:ext cx="485578" cy="48557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65BDBAC-D6C9-7F4F-A97D-EC9C4C385F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Dr. Öğr. Üyesi Ergin Şafak Dikmen</a:t>
            </a:r>
            <a:endParaRPr lang="en-T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C708194-3F9B-A345-B620-5B898B2657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B2BE-EA4B-9A40-BA52-A5253223AFD0}" type="slidenum">
              <a:rPr lang="en-TR" smtClean="0"/>
              <a:t>2</a:t>
            </a:fld>
            <a:endParaRPr lang="en-TR"/>
          </a:p>
        </p:txBody>
      </p:sp>
    </p:spTree>
    <p:extLst>
      <p:ext uri="{BB962C8B-B14F-4D97-AF65-F5344CB8AC3E}">
        <p14:creationId xmlns:p14="http://schemas.microsoft.com/office/powerpoint/2010/main" val="13230646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0">
            <a:extLst>
              <a:ext uri="{FF2B5EF4-FFF2-40B4-BE49-F238E27FC236}">
                <a16:creationId xmlns:a16="http://schemas.microsoft.com/office/drawing/2014/main" id="{2B566528-1B12-4246-9431-5C2D7D0811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B810061-958F-D94F-BBAE-C9B8543DC8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7" y="321734"/>
            <a:ext cx="10905066" cy="1135737"/>
          </a:xfrm>
        </p:spPr>
        <p:txBody>
          <a:bodyPr>
            <a:normAutofit/>
          </a:bodyPr>
          <a:lstStyle/>
          <a:p>
            <a:r>
              <a:rPr lang="tr-TR" sz="4000" b="1" dirty="0">
                <a:latin typeface="+mn-lt"/>
              </a:rPr>
              <a:t>Renk</a:t>
            </a:r>
            <a:endParaRPr lang="en-TR" sz="4000" b="1">
              <a:latin typeface="+mn-lt"/>
            </a:endParaRPr>
          </a:p>
        </p:txBody>
      </p:sp>
      <p:sp>
        <p:nvSpPr>
          <p:cNvPr id="30" name="Rectangle 22">
            <a:extLst>
              <a:ext uri="{FF2B5EF4-FFF2-40B4-BE49-F238E27FC236}">
                <a16:creationId xmlns:a16="http://schemas.microsoft.com/office/drawing/2014/main" id="{2E80C965-DB6D-4F81-9E9E-B027384D0B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1052629" y="2120024"/>
            <a:ext cx="645368" cy="645368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Isosceles Triangle 24">
            <a:extLst>
              <a:ext uri="{FF2B5EF4-FFF2-40B4-BE49-F238E27FC236}">
                <a16:creationId xmlns:a16="http://schemas.microsoft.com/office/drawing/2014/main" id="{A580F890-B085-4E95-96AA-55AEBEC5CE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10289068" y="1343027"/>
            <a:ext cx="2532832" cy="1273032"/>
          </a:xfrm>
          <a:prstGeom prst="triangle">
            <a:avLst>
              <a:gd name="adj" fmla="val 50000"/>
            </a:avLst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Isosceles Triangle 26">
            <a:extLst>
              <a:ext uri="{FF2B5EF4-FFF2-40B4-BE49-F238E27FC236}">
                <a16:creationId xmlns:a16="http://schemas.microsoft.com/office/drawing/2014/main" id="{D3F51FEB-38FB-4F6C-9F7B-2F2AFAB654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501760" y="5103257"/>
            <a:ext cx="2017580" cy="1014060"/>
          </a:xfrm>
          <a:prstGeom prst="triangle">
            <a:avLst>
              <a:gd name="adj" fmla="val 50000"/>
            </a:avLst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1E547BA6-BAE0-43BB-A7CA-60F69CE252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427916" y="5728708"/>
            <a:ext cx="485578" cy="48557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65BDBAC-D6C9-7F4F-A97D-EC9C4C385F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Dr. Öğr. Üyesi Ergin Şafak Dikmen</a:t>
            </a:r>
            <a:endParaRPr lang="en-T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C708194-3F9B-A345-B620-5B898B2657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B2BE-EA4B-9A40-BA52-A5253223AFD0}" type="slidenum">
              <a:rPr lang="en-TR" smtClean="0"/>
              <a:t>3</a:t>
            </a:fld>
            <a:endParaRPr lang="en-TR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1EC826FD-F5A6-764B-BD39-9B05EF84E1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3467" y="1779205"/>
            <a:ext cx="10905066" cy="4397757"/>
          </a:xfrm>
        </p:spPr>
        <p:txBody>
          <a:bodyPr>
            <a:normAutofit/>
          </a:bodyPr>
          <a:lstStyle/>
          <a:p>
            <a:r>
              <a:rPr lang="tr-TR" sz="3500" dirty="0"/>
              <a:t>Sıcak renkler uyarıcı</a:t>
            </a:r>
          </a:p>
          <a:p>
            <a:r>
              <a:rPr lang="tr-TR" sz="3500" dirty="0"/>
              <a:t>Soğuk renkler gevşetici ve dinlendiricidir</a:t>
            </a:r>
          </a:p>
          <a:p>
            <a:r>
              <a:rPr lang="tr-TR" sz="3500" dirty="0"/>
              <a:t>Renklerin farklı dalga boyları bulunmaktadır. </a:t>
            </a:r>
          </a:p>
          <a:p>
            <a:r>
              <a:rPr lang="tr-TR" sz="3500" dirty="0"/>
              <a:t>Görünür ışık =&gt; Dalga boylarının tamamı insan gözü tarafından algılanamaz.</a:t>
            </a:r>
          </a:p>
          <a:p>
            <a:endParaRPr lang="tr-TR" sz="3500" dirty="0"/>
          </a:p>
          <a:p>
            <a:r>
              <a:rPr lang="tr-TR" sz="3500" dirty="0"/>
              <a:t>Örnek: Kızılötesi / morötesi</a:t>
            </a:r>
            <a:endParaRPr lang="en-TR" sz="3500" dirty="0"/>
          </a:p>
          <a:p>
            <a:endParaRPr lang="en-TR" sz="3500" dirty="0"/>
          </a:p>
        </p:txBody>
      </p:sp>
    </p:spTree>
    <p:extLst>
      <p:ext uri="{BB962C8B-B14F-4D97-AF65-F5344CB8AC3E}">
        <p14:creationId xmlns:p14="http://schemas.microsoft.com/office/powerpoint/2010/main" val="25817199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0">
            <a:extLst>
              <a:ext uri="{FF2B5EF4-FFF2-40B4-BE49-F238E27FC236}">
                <a16:creationId xmlns:a16="http://schemas.microsoft.com/office/drawing/2014/main" id="{2B566528-1B12-4246-9431-5C2D7D0811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B810061-958F-D94F-BBAE-C9B8543DC8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7" y="321734"/>
            <a:ext cx="10905066" cy="1135737"/>
          </a:xfrm>
        </p:spPr>
        <p:txBody>
          <a:bodyPr>
            <a:normAutofit/>
          </a:bodyPr>
          <a:lstStyle/>
          <a:p>
            <a:r>
              <a:rPr lang="tr-TR" sz="4000" dirty="0"/>
              <a:t>Renklerin dalga boyları</a:t>
            </a:r>
            <a:endParaRPr lang="en-TR" sz="4000" b="1">
              <a:latin typeface="+mn-lt"/>
            </a:endParaRPr>
          </a:p>
        </p:txBody>
      </p:sp>
      <p:sp>
        <p:nvSpPr>
          <p:cNvPr id="30" name="Rectangle 22">
            <a:extLst>
              <a:ext uri="{FF2B5EF4-FFF2-40B4-BE49-F238E27FC236}">
                <a16:creationId xmlns:a16="http://schemas.microsoft.com/office/drawing/2014/main" id="{2E80C965-DB6D-4F81-9E9E-B027384D0B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1052629" y="2120024"/>
            <a:ext cx="645368" cy="645368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Isosceles Triangle 24">
            <a:extLst>
              <a:ext uri="{FF2B5EF4-FFF2-40B4-BE49-F238E27FC236}">
                <a16:creationId xmlns:a16="http://schemas.microsoft.com/office/drawing/2014/main" id="{A580F890-B085-4E95-96AA-55AEBEC5CE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10289068" y="1343027"/>
            <a:ext cx="2532832" cy="1273032"/>
          </a:xfrm>
          <a:prstGeom prst="triangle">
            <a:avLst>
              <a:gd name="adj" fmla="val 50000"/>
            </a:avLst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Isosceles Triangle 26">
            <a:extLst>
              <a:ext uri="{FF2B5EF4-FFF2-40B4-BE49-F238E27FC236}">
                <a16:creationId xmlns:a16="http://schemas.microsoft.com/office/drawing/2014/main" id="{D3F51FEB-38FB-4F6C-9F7B-2F2AFAB654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501760" y="5103257"/>
            <a:ext cx="2017580" cy="1014060"/>
          </a:xfrm>
          <a:prstGeom prst="triangle">
            <a:avLst>
              <a:gd name="adj" fmla="val 50000"/>
            </a:avLst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1E547BA6-BAE0-43BB-A7CA-60F69CE252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427916" y="5728708"/>
            <a:ext cx="485578" cy="48557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65BDBAC-D6C9-7F4F-A97D-EC9C4C385F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Dr. Öğr. Üyesi Ergin Şafak Dikmen</a:t>
            </a:r>
            <a:endParaRPr lang="en-T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C708194-3F9B-A345-B620-5B898B2657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B2BE-EA4B-9A40-BA52-A5253223AFD0}" type="slidenum">
              <a:rPr lang="en-TR" smtClean="0"/>
              <a:t>4</a:t>
            </a:fld>
            <a:endParaRPr lang="en-TR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1EC826FD-F5A6-764B-BD39-9B05EF84E1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3467" y="1779205"/>
            <a:ext cx="10905066" cy="4397757"/>
          </a:xfrm>
        </p:spPr>
        <p:txBody>
          <a:bodyPr>
            <a:normAutofit/>
          </a:bodyPr>
          <a:lstStyle/>
          <a:p>
            <a:endParaRPr lang="en-TR" sz="3500" dirty="0"/>
          </a:p>
          <a:p>
            <a:endParaRPr lang="en-TR" sz="3500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ABCB0F5-9FAF-6D4C-85B7-8992C7D756CE}"/>
              </a:ext>
            </a:extLst>
          </p:cNvPr>
          <p:cNvSpPr/>
          <p:nvPr/>
        </p:nvSpPr>
        <p:spPr>
          <a:xfrm>
            <a:off x="670705" y="1349485"/>
            <a:ext cx="10296939" cy="20159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500" dirty="0"/>
              <a:t>Tüm dalga boyları aynı anda göze ulaşırsa beyaz olarak algılanır, ışık ulaşmazsa siyah olarak algılanır. </a:t>
            </a:r>
          </a:p>
          <a:p>
            <a:endParaRPr lang="tr-TR" sz="2500" dirty="0"/>
          </a:p>
          <a:p>
            <a:r>
              <a:rPr lang="tr-TR" sz="2500" dirty="0"/>
              <a:t>İnsan gözü 380 </a:t>
            </a:r>
            <a:r>
              <a:rPr lang="tr-TR" sz="2500" dirty="0" err="1"/>
              <a:t>nm</a:t>
            </a:r>
            <a:r>
              <a:rPr lang="tr-TR" sz="2500" dirty="0"/>
              <a:t> ile 780 </a:t>
            </a:r>
            <a:r>
              <a:rPr lang="tr-TR" sz="2500" dirty="0" err="1"/>
              <a:t>nm</a:t>
            </a:r>
            <a:r>
              <a:rPr lang="tr-TR" sz="2500" dirty="0"/>
              <a:t> arasındaki </a:t>
            </a:r>
            <a:r>
              <a:rPr lang="tr-TR" sz="2500" dirty="0" err="1"/>
              <a:t>dalgaboylarını</a:t>
            </a:r>
            <a:r>
              <a:rPr lang="tr-TR" sz="2500" dirty="0"/>
              <a:t> algılayabilir. </a:t>
            </a:r>
          </a:p>
          <a:p>
            <a:r>
              <a:rPr lang="tr-TR" sz="2500" dirty="0"/>
              <a:t>Görünür ışık =&gt; </a:t>
            </a:r>
            <a:r>
              <a:rPr lang="tr-TR" sz="2500" dirty="0">
                <a:hlinkClick r:id="rId2" tooltip="Elektromanyetik tayf"/>
              </a:rPr>
              <a:t>elektromanyetik spektrumun</a:t>
            </a:r>
            <a:r>
              <a:rPr lang="tr-TR" sz="2500" dirty="0"/>
              <a:t>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C188ABC-90C2-6B4C-9587-4039876155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26088" y="3455115"/>
            <a:ext cx="2939824" cy="2811541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68429154-634A-F446-9A36-13BF8D0509E5}"/>
              </a:ext>
            </a:extLst>
          </p:cNvPr>
          <p:cNvSpPr txBox="1"/>
          <p:nvPr/>
        </p:nvSpPr>
        <p:spPr>
          <a:xfrm>
            <a:off x="7565912" y="5942171"/>
            <a:ext cx="44585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/>
              <a:t>Kaynak CC: </a:t>
            </a:r>
            <a:r>
              <a:rPr lang="tr-TR" dirty="0" err="1"/>
              <a:t>https</a:t>
            </a:r>
            <a:r>
              <a:rPr lang="tr-TR" dirty="0"/>
              <a:t>://</a:t>
            </a:r>
            <a:r>
              <a:rPr lang="tr-TR" dirty="0" err="1"/>
              <a:t>tr.wikipedia.org</a:t>
            </a:r>
            <a:r>
              <a:rPr lang="tr-TR" dirty="0"/>
              <a:t>/</a:t>
            </a:r>
            <a:r>
              <a:rPr lang="tr-TR" dirty="0" err="1"/>
              <a:t>wiki</a:t>
            </a:r>
            <a:r>
              <a:rPr lang="tr-TR" dirty="0"/>
              <a:t>/Renk</a:t>
            </a:r>
          </a:p>
        </p:txBody>
      </p:sp>
    </p:spTree>
    <p:extLst>
      <p:ext uri="{BB962C8B-B14F-4D97-AF65-F5344CB8AC3E}">
        <p14:creationId xmlns:p14="http://schemas.microsoft.com/office/powerpoint/2010/main" val="16114652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0">
            <a:extLst>
              <a:ext uri="{FF2B5EF4-FFF2-40B4-BE49-F238E27FC236}">
                <a16:creationId xmlns:a16="http://schemas.microsoft.com/office/drawing/2014/main" id="{2B566528-1B12-4246-9431-5C2D7D0811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B810061-958F-D94F-BBAE-C9B8543DC8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7" y="321734"/>
            <a:ext cx="10905066" cy="1135737"/>
          </a:xfrm>
        </p:spPr>
        <p:txBody>
          <a:bodyPr>
            <a:normAutofit/>
          </a:bodyPr>
          <a:lstStyle/>
          <a:p>
            <a:r>
              <a:rPr lang="tr-TR" sz="4000" b="1" dirty="0">
                <a:latin typeface="+mn-lt"/>
              </a:rPr>
              <a:t>Üç ana renk pigmenti</a:t>
            </a:r>
            <a:endParaRPr lang="en-TR" sz="4000" b="1" dirty="0">
              <a:latin typeface="+mn-lt"/>
            </a:endParaRPr>
          </a:p>
        </p:txBody>
      </p:sp>
      <p:sp>
        <p:nvSpPr>
          <p:cNvPr id="30" name="Rectangle 22">
            <a:extLst>
              <a:ext uri="{FF2B5EF4-FFF2-40B4-BE49-F238E27FC236}">
                <a16:creationId xmlns:a16="http://schemas.microsoft.com/office/drawing/2014/main" id="{2E80C965-DB6D-4F81-9E9E-B027384D0B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1052629" y="2120024"/>
            <a:ext cx="645368" cy="645368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Isosceles Triangle 24">
            <a:extLst>
              <a:ext uri="{FF2B5EF4-FFF2-40B4-BE49-F238E27FC236}">
                <a16:creationId xmlns:a16="http://schemas.microsoft.com/office/drawing/2014/main" id="{A580F890-B085-4E95-96AA-55AEBEC5CE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10289068" y="1343027"/>
            <a:ext cx="2532832" cy="1273032"/>
          </a:xfrm>
          <a:prstGeom prst="triangle">
            <a:avLst>
              <a:gd name="adj" fmla="val 50000"/>
            </a:avLst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Isosceles Triangle 26">
            <a:extLst>
              <a:ext uri="{FF2B5EF4-FFF2-40B4-BE49-F238E27FC236}">
                <a16:creationId xmlns:a16="http://schemas.microsoft.com/office/drawing/2014/main" id="{D3F51FEB-38FB-4F6C-9F7B-2F2AFAB654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501760" y="5103257"/>
            <a:ext cx="2017580" cy="1014060"/>
          </a:xfrm>
          <a:prstGeom prst="triangle">
            <a:avLst>
              <a:gd name="adj" fmla="val 50000"/>
            </a:avLst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1E547BA6-BAE0-43BB-A7CA-60F69CE252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427916" y="5728708"/>
            <a:ext cx="485578" cy="48557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65BDBAC-D6C9-7F4F-A97D-EC9C4C385F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Dr. Öğr. Üyesi Ergin Şafak Dikmen</a:t>
            </a:r>
            <a:endParaRPr lang="en-T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C708194-3F9B-A345-B620-5B898B2657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B2BE-EA4B-9A40-BA52-A5253223AFD0}" type="slidenum">
              <a:rPr lang="en-TR" smtClean="0"/>
              <a:t>5</a:t>
            </a:fld>
            <a:endParaRPr lang="en-TR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B35DBFD4-5115-6B40-9B94-1E994303CE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3467" y="1782981"/>
            <a:ext cx="10905066" cy="439398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sz="3500" dirty="0"/>
              <a:t>Kırmız, sarı ve mavi</a:t>
            </a:r>
          </a:p>
          <a:p>
            <a:pPr marL="0" indent="0">
              <a:buNone/>
            </a:pPr>
            <a:r>
              <a:rPr lang="tr-TR" sz="3500" dirty="0"/>
              <a:t>Ana renkler kendi aralarında eşit oranda karıştırıldığında ara renkler ortaya çıkar.</a:t>
            </a:r>
          </a:p>
          <a:p>
            <a:pPr marL="0" indent="0">
              <a:buNone/>
            </a:pPr>
            <a:endParaRPr lang="tr-TR" sz="3500" dirty="0"/>
          </a:p>
          <a:p>
            <a:pPr marL="0" indent="0">
              <a:buNone/>
            </a:pPr>
            <a:r>
              <a:rPr lang="tr-TR" sz="3500" dirty="0"/>
              <a:t>Ara renkler: Mor (Kırmız + mavi)</a:t>
            </a:r>
          </a:p>
          <a:p>
            <a:pPr marL="0" indent="0">
              <a:buNone/>
            </a:pPr>
            <a:r>
              <a:rPr lang="tr-TR" sz="3500" dirty="0"/>
              <a:t>Yeşil (mavi + sarı)</a:t>
            </a:r>
          </a:p>
          <a:p>
            <a:pPr marL="0" indent="0">
              <a:buNone/>
            </a:pPr>
            <a:r>
              <a:rPr lang="tr-TR" sz="3500" dirty="0"/>
              <a:t>Turuncu (Kırmız sarı)</a:t>
            </a:r>
            <a:endParaRPr lang="en-TR" sz="3500" dirty="0"/>
          </a:p>
        </p:txBody>
      </p:sp>
    </p:spTree>
    <p:extLst>
      <p:ext uri="{BB962C8B-B14F-4D97-AF65-F5344CB8AC3E}">
        <p14:creationId xmlns:p14="http://schemas.microsoft.com/office/powerpoint/2010/main" val="10985452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0">
            <a:extLst>
              <a:ext uri="{FF2B5EF4-FFF2-40B4-BE49-F238E27FC236}">
                <a16:creationId xmlns:a16="http://schemas.microsoft.com/office/drawing/2014/main" id="{2B566528-1B12-4246-9431-5C2D7D0811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B810061-958F-D94F-BBAE-C9B8543DC8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7" y="321734"/>
            <a:ext cx="10905066" cy="1135737"/>
          </a:xfrm>
        </p:spPr>
        <p:txBody>
          <a:bodyPr>
            <a:normAutofit/>
          </a:bodyPr>
          <a:lstStyle/>
          <a:p>
            <a:r>
              <a:rPr lang="tr-TR" sz="4000" b="1" dirty="0">
                <a:latin typeface="+mn-lt"/>
              </a:rPr>
              <a:t>Ana renkler ve ara renkler</a:t>
            </a:r>
          </a:p>
        </p:txBody>
      </p:sp>
      <p:sp>
        <p:nvSpPr>
          <p:cNvPr id="30" name="Rectangle 22">
            <a:extLst>
              <a:ext uri="{FF2B5EF4-FFF2-40B4-BE49-F238E27FC236}">
                <a16:creationId xmlns:a16="http://schemas.microsoft.com/office/drawing/2014/main" id="{2E80C965-DB6D-4F81-9E9E-B027384D0B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1052629" y="2120024"/>
            <a:ext cx="645368" cy="645368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Isosceles Triangle 24">
            <a:extLst>
              <a:ext uri="{FF2B5EF4-FFF2-40B4-BE49-F238E27FC236}">
                <a16:creationId xmlns:a16="http://schemas.microsoft.com/office/drawing/2014/main" id="{A580F890-B085-4E95-96AA-55AEBEC5CE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10289068" y="1343027"/>
            <a:ext cx="2532832" cy="1273032"/>
          </a:xfrm>
          <a:prstGeom prst="triangle">
            <a:avLst>
              <a:gd name="adj" fmla="val 50000"/>
            </a:avLst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Isosceles Triangle 26">
            <a:extLst>
              <a:ext uri="{FF2B5EF4-FFF2-40B4-BE49-F238E27FC236}">
                <a16:creationId xmlns:a16="http://schemas.microsoft.com/office/drawing/2014/main" id="{D3F51FEB-38FB-4F6C-9F7B-2F2AFAB654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501760" y="5103257"/>
            <a:ext cx="2017580" cy="1014060"/>
          </a:xfrm>
          <a:prstGeom prst="triangle">
            <a:avLst>
              <a:gd name="adj" fmla="val 50000"/>
            </a:avLst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1E547BA6-BAE0-43BB-A7CA-60F69CE252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427916" y="5728708"/>
            <a:ext cx="485578" cy="48557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65BDBAC-D6C9-7F4F-A97D-EC9C4C385F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Dr. Öğr. Üyesi Ergin Şafak Dikmen</a:t>
            </a:r>
            <a:endParaRPr lang="en-T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C708194-3F9B-A345-B620-5B898B2657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B2BE-EA4B-9A40-BA52-A5253223AFD0}" type="slidenum">
              <a:rPr lang="en-TR" smtClean="0"/>
              <a:t>6</a:t>
            </a:fld>
            <a:endParaRPr lang="en-TR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B35DBFD4-5115-6B40-9B94-1E994303CE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3467" y="1782981"/>
            <a:ext cx="4498376" cy="439398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sz="3500" dirty="0"/>
              <a:t>Ara renkler ana renklerin birleşiminden oluşmaktadır.</a:t>
            </a:r>
          </a:p>
          <a:p>
            <a:pPr marL="0" indent="0">
              <a:buNone/>
            </a:pPr>
            <a:endParaRPr lang="tr-TR" sz="3500" dirty="0"/>
          </a:p>
          <a:p>
            <a:pPr marL="0" indent="0">
              <a:buNone/>
            </a:pPr>
            <a:r>
              <a:rPr lang="tr-TR" sz="3500" dirty="0"/>
              <a:t>Renklerin farklı oranlarda karışması farklı ara renklerin ortaya çıkmasını sağlar.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670703F-D171-104F-85EF-3AFC00729060}"/>
              </a:ext>
            </a:extLst>
          </p:cNvPr>
          <p:cNvSpPr txBox="1"/>
          <p:nvPr/>
        </p:nvSpPr>
        <p:spPr>
          <a:xfrm>
            <a:off x="7191973" y="5013025"/>
            <a:ext cx="314472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/>
              <a:t>Kaynak CC: </a:t>
            </a:r>
            <a:r>
              <a:rPr lang="tr-TR" dirty="0" err="1"/>
              <a:t>https</a:t>
            </a:r>
            <a:r>
              <a:rPr lang="tr-TR" dirty="0"/>
              <a:t>://</a:t>
            </a:r>
            <a:r>
              <a:rPr lang="tr-TR" dirty="0" err="1"/>
              <a:t>en.wikipedia.org</a:t>
            </a:r>
            <a:r>
              <a:rPr lang="tr-TR" dirty="0"/>
              <a:t>/</a:t>
            </a:r>
            <a:r>
              <a:rPr lang="tr-TR" dirty="0" err="1"/>
              <a:t>wiki</a:t>
            </a:r>
            <a:r>
              <a:rPr lang="tr-TR" dirty="0"/>
              <a:t>/</a:t>
            </a:r>
            <a:r>
              <a:rPr lang="tr-TR" dirty="0" err="1"/>
              <a:t>Color_wheel</a:t>
            </a:r>
            <a:r>
              <a:rPr lang="tr-TR" dirty="0"/>
              <a:t>#/</a:t>
            </a:r>
            <a:r>
              <a:rPr lang="tr-TR" dirty="0" err="1"/>
              <a:t>media</a:t>
            </a:r>
            <a:r>
              <a:rPr lang="tr-TR" dirty="0"/>
              <a:t>/</a:t>
            </a:r>
            <a:r>
              <a:rPr lang="tr-TR" dirty="0" err="1"/>
              <a:t>File:Color_star-en</a:t>
            </a:r>
            <a:r>
              <a:rPr lang="tr-TR" dirty="0"/>
              <a:t>_(</a:t>
            </a:r>
            <a:r>
              <a:rPr lang="tr-TR" dirty="0" err="1"/>
              <a:t>tertiary_names</a:t>
            </a:r>
            <a:r>
              <a:rPr lang="tr-TR" dirty="0"/>
              <a:t>).</a:t>
            </a:r>
            <a:r>
              <a:rPr lang="tr-TR" dirty="0" err="1"/>
              <a:t>svg</a:t>
            </a:r>
            <a:endParaRPr lang="tr-TR" dirty="0"/>
          </a:p>
        </p:txBody>
      </p:sp>
      <p:pic>
        <p:nvPicPr>
          <p:cNvPr id="2052" name="Picture 4" descr="https://upload.wikimedia.org/wikipedia/commons/thumb/8/8c/Color_star-en_%28tertiary_names%29.svg/1280px-Color_star-en_%28tertiary_names%29.svg.png">
            <a:extLst>
              <a:ext uri="{FF2B5EF4-FFF2-40B4-BE49-F238E27FC236}">
                <a16:creationId xmlns:a16="http://schemas.microsoft.com/office/drawing/2014/main" id="{1496B3B0-051A-3A42-B8CF-8EA32B5164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0308" y="889602"/>
            <a:ext cx="4128052" cy="41280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528461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0">
            <a:extLst>
              <a:ext uri="{FF2B5EF4-FFF2-40B4-BE49-F238E27FC236}">
                <a16:creationId xmlns:a16="http://schemas.microsoft.com/office/drawing/2014/main" id="{2B566528-1B12-4246-9431-5C2D7D0811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B810061-958F-D94F-BBAE-C9B8543DC8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7" y="321734"/>
            <a:ext cx="10905066" cy="1135737"/>
          </a:xfrm>
        </p:spPr>
        <p:txBody>
          <a:bodyPr>
            <a:normAutofit/>
          </a:bodyPr>
          <a:lstStyle/>
          <a:p>
            <a:r>
              <a:rPr lang="tr-TR" sz="4000" b="1" dirty="0">
                <a:latin typeface="+mn-lt"/>
              </a:rPr>
              <a:t>Ana renkler ve ara renkler</a:t>
            </a:r>
          </a:p>
        </p:txBody>
      </p:sp>
      <p:sp>
        <p:nvSpPr>
          <p:cNvPr id="30" name="Rectangle 22">
            <a:extLst>
              <a:ext uri="{FF2B5EF4-FFF2-40B4-BE49-F238E27FC236}">
                <a16:creationId xmlns:a16="http://schemas.microsoft.com/office/drawing/2014/main" id="{2E80C965-DB6D-4F81-9E9E-B027384D0B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1052629" y="2120024"/>
            <a:ext cx="645368" cy="645368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Isosceles Triangle 24">
            <a:extLst>
              <a:ext uri="{FF2B5EF4-FFF2-40B4-BE49-F238E27FC236}">
                <a16:creationId xmlns:a16="http://schemas.microsoft.com/office/drawing/2014/main" id="{A580F890-B085-4E95-96AA-55AEBEC5CE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10289068" y="1343027"/>
            <a:ext cx="2532832" cy="1273032"/>
          </a:xfrm>
          <a:prstGeom prst="triangle">
            <a:avLst>
              <a:gd name="adj" fmla="val 50000"/>
            </a:avLst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Isosceles Triangle 26">
            <a:extLst>
              <a:ext uri="{FF2B5EF4-FFF2-40B4-BE49-F238E27FC236}">
                <a16:creationId xmlns:a16="http://schemas.microsoft.com/office/drawing/2014/main" id="{D3F51FEB-38FB-4F6C-9F7B-2F2AFAB654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501760" y="5103257"/>
            <a:ext cx="2017580" cy="1014060"/>
          </a:xfrm>
          <a:prstGeom prst="triangle">
            <a:avLst>
              <a:gd name="adj" fmla="val 50000"/>
            </a:avLst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1E547BA6-BAE0-43BB-A7CA-60F69CE252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427916" y="5728708"/>
            <a:ext cx="485578" cy="48557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65BDBAC-D6C9-7F4F-A97D-EC9C4C385F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Dr. Öğr. Üyesi Ergin Şafak Dikmen</a:t>
            </a:r>
            <a:endParaRPr lang="en-T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C708194-3F9B-A345-B620-5B898B2657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B2BE-EA4B-9A40-BA52-A5253223AFD0}" type="slidenum">
              <a:rPr lang="en-TR" smtClean="0"/>
              <a:t>7</a:t>
            </a:fld>
            <a:endParaRPr lang="en-TR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B35DBFD4-5115-6B40-9B94-1E994303CE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3466" y="1782981"/>
            <a:ext cx="5771407" cy="4393982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tr-TR" sz="3500" dirty="0"/>
              <a:t>Renk diskinde altı standart renk bulunmaktadır: </a:t>
            </a:r>
          </a:p>
          <a:p>
            <a:pPr marL="0" indent="0">
              <a:buNone/>
            </a:pPr>
            <a:r>
              <a:rPr lang="tr-TR" sz="3500" dirty="0"/>
              <a:t>Sarı ,Yeşil, Mavi, Mor, Kırmızı, Turuncu</a:t>
            </a:r>
          </a:p>
          <a:p>
            <a:pPr marL="0" indent="0">
              <a:buNone/>
            </a:pPr>
            <a:endParaRPr lang="tr-TR" sz="3500" dirty="0"/>
          </a:p>
          <a:p>
            <a:pPr marL="0" indent="0">
              <a:buNone/>
            </a:pPr>
            <a:r>
              <a:rPr lang="tr-TR" sz="3500" dirty="0"/>
              <a:t>Armoni oluşturan renkler:</a:t>
            </a:r>
          </a:p>
          <a:p>
            <a:pPr marL="0" indent="0">
              <a:buNone/>
            </a:pPr>
            <a:r>
              <a:rPr lang="tr-TR" sz="3500" dirty="0"/>
              <a:t>Disk üzerinde yan yana gelen renkler birbiriyle uyumlu renkler.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670703F-D171-104F-85EF-3AFC00729060}"/>
              </a:ext>
            </a:extLst>
          </p:cNvPr>
          <p:cNvSpPr txBox="1"/>
          <p:nvPr/>
        </p:nvSpPr>
        <p:spPr>
          <a:xfrm>
            <a:off x="7191973" y="5013025"/>
            <a:ext cx="314472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/>
              <a:t>Kaynak CC: </a:t>
            </a:r>
            <a:r>
              <a:rPr lang="tr-TR" dirty="0" err="1"/>
              <a:t>https</a:t>
            </a:r>
            <a:r>
              <a:rPr lang="tr-TR" dirty="0"/>
              <a:t>://</a:t>
            </a:r>
            <a:r>
              <a:rPr lang="tr-TR" dirty="0" err="1"/>
              <a:t>en.wikipedia.org</a:t>
            </a:r>
            <a:r>
              <a:rPr lang="tr-TR" dirty="0"/>
              <a:t>/</a:t>
            </a:r>
            <a:r>
              <a:rPr lang="tr-TR" dirty="0" err="1"/>
              <a:t>wiki</a:t>
            </a:r>
            <a:r>
              <a:rPr lang="tr-TR" dirty="0"/>
              <a:t>/</a:t>
            </a:r>
            <a:r>
              <a:rPr lang="tr-TR" dirty="0" err="1"/>
              <a:t>Color_wheel</a:t>
            </a:r>
            <a:r>
              <a:rPr lang="tr-TR" dirty="0"/>
              <a:t>#/</a:t>
            </a:r>
            <a:r>
              <a:rPr lang="tr-TR" dirty="0" err="1"/>
              <a:t>media</a:t>
            </a:r>
            <a:r>
              <a:rPr lang="tr-TR" dirty="0"/>
              <a:t>/</a:t>
            </a:r>
            <a:r>
              <a:rPr lang="tr-TR" dirty="0" err="1"/>
              <a:t>File:Color_star-en</a:t>
            </a:r>
            <a:r>
              <a:rPr lang="tr-TR" dirty="0"/>
              <a:t>_(</a:t>
            </a:r>
            <a:r>
              <a:rPr lang="tr-TR" dirty="0" err="1"/>
              <a:t>tertiary_names</a:t>
            </a:r>
            <a:r>
              <a:rPr lang="tr-TR" dirty="0"/>
              <a:t>).</a:t>
            </a:r>
            <a:r>
              <a:rPr lang="tr-TR" dirty="0" err="1"/>
              <a:t>svg</a:t>
            </a:r>
            <a:endParaRPr lang="tr-TR" dirty="0"/>
          </a:p>
        </p:txBody>
      </p:sp>
      <p:pic>
        <p:nvPicPr>
          <p:cNvPr id="2052" name="Picture 4" descr="https://upload.wikimedia.org/wikipedia/commons/thumb/8/8c/Color_star-en_%28tertiary_names%29.svg/1280px-Color_star-en_%28tertiary_names%29.svg.png">
            <a:extLst>
              <a:ext uri="{FF2B5EF4-FFF2-40B4-BE49-F238E27FC236}">
                <a16:creationId xmlns:a16="http://schemas.microsoft.com/office/drawing/2014/main" id="{1496B3B0-051A-3A42-B8CF-8EA32B5164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2895" y="1173996"/>
            <a:ext cx="4128052" cy="41280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629091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0">
            <a:extLst>
              <a:ext uri="{FF2B5EF4-FFF2-40B4-BE49-F238E27FC236}">
                <a16:creationId xmlns:a16="http://schemas.microsoft.com/office/drawing/2014/main" id="{2B566528-1B12-4246-9431-5C2D7D0811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B810061-958F-D94F-BBAE-C9B8543DC8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7" y="321734"/>
            <a:ext cx="10905066" cy="1135737"/>
          </a:xfrm>
        </p:spPr>
        <p:txBody>
          <a:bodyPr>
            <a:normAutofit/>
          </a:bodyPr>
          <a:lstStyle/>
          <a:p>
            <a:r>
              <a:rPr lang="tr-TR" sz="4000" b="1" dirty="0">
                <a:latin typeface="+mn-lt"/>
              </a:rPr>
              <a:t>Rengin üç farklı boyutu bulunmaktadır</a:t>
            </a:r>
            <a:endParaRPr lang="en-TR" sz="4000" b="1">
              <a:latin typeface="+mn-lt"/>
            </a:endParaRPr>
          </a:p>
        </p:txBody>
      </p:sp>
      <p:sp>
        <p:nvSpPr>
          <p:cNvPr id="30" name="Rectangle 22">
            <a:extLst>
              <a:ext uri="{FF2B5EF4-FFF2-40B4-BE49-F238E27FC236}">
                <a16:creationId xmlns:a16="http://schemas.microsoft.com/office/drawing/2014/main" id="{2E80C965-DB6D-4F81-9E9E-B027384D0B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1052629" y="2120024"/>
            <a:ext cx="645368" cy="645368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Isosceles Triangle 24">
            <a:extLst>
              <a:ext uri="{FF2B5EF4-FFF2-40B4-BE49-F238E27FC236}">
                <a16:creationId xmlns:a16="http://schemas.microsoft.com/office/drawing/2014/main" id="{A580F890-B085-4E95-96AA-55AEBEC5CE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10289068" y="1343027"/>
            <a:ext cx="2532832" cy="1273032"/>
          </a:xfrm>
          <a:prstGeom prst="triangle">
            <a:avLst>
              <a:gd name="adj" fmla="val 50000"/>
            </a:avLst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Isosceles Triangle 26">
            <a:extLst>
              <a:ext uri="{FF2B5EF4-FFF2-40B4-BE49-F238E27FC236}">
                <a16:creationId xmlns:a16="http://schemas.microsoft.com/office/drawing/2014/main" id="{D3F51FEB-38FB-4F6C-9F7B-2F2AFAB654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501760" y="5103257"/>
            <a:ext cx="2017580" cy="1014060"/>
          </a:xfrm>
          <a:prstGeom prst="triangle">
            <a:avLst>
              <a:gd name="adj" fmla="val 50000"/>
            </a:avLst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1E547BA6-BAE0-43BB-A7CA-60F69CE252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427916" y="5728708"/>
            <a:ext cx="485578" cy="48557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65BDBAC-D6C9-7F4F-A97D-EC9C4C385F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Dr. Öğr. Üyesi Ergin Şafak Dikmen</a:t>
            </a:r>
            <a:endParaRPr lang="en-T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C708194-3F9B-A345-B620-5B898B2657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B2BE-EA4B-9A40-BA52-A5253223AFD0}" type="slidenum">
              <a:rPr lang="en-TR" smtClean="0"/>
              <a:t>8</a:t>
            </a:fld>
            <a:endParaRPr lang="en-TR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3E07489D-E53B-4446-BED4-DADD7F395B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41409" y="1779205"/>
            <a:ext cx="9217217" cy="439049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sz="3500" dirty="0"/>
              <a:t>1. Uzunluk (renk türü): Renkleri betimlemek için kullandığımız terimler:</a:t>
            </a:r>
          </a:p>
          <a:p>
            <a:pPr marL="0" indent="0">
              <a:buNone/>
            </a:pPr>
            <a:r>
              <a:rPr lang="tr-TR" sz="3500" dirty="0"/>
              <a:t>Kırmızı, Mavi vb.</a:t>
            </a:r>
          </a:p>
          <a:p>
            <a:pPr marL="0" indent="0">
              <a:buNone/>
            </a:pPr>
            <a:endParaRPr lang="tr-TR" sz="3500" dirty="0"/>
          </a:p>
          <a:p>
            <a:pPr marL="0" indent="0">
              <a:buNone/>
            </a:pPr>
            <a:r>
              <a:rPr lang="tr-TR" sz="3500" dirty="0"/>
              <a:t>2. Renk Tonu: Rengin açıklık ya da koyuluğudur.</a:t>
            </a:r>
          </a:p>
          <a:p>
            <a:pPr marL="0" indent="0">
              <a:buNone/>
            </a:pPr>
            <a:endParaRPr lang="tr-TR" sz="3500" dirty="0"/>
          </a:p>
          <a:p>
            <a:pPr marL="0" indent="0">
              <a:buNone/>
            </a:pPr>
            <a:r>
              <a:rPr lang="tr-TR" sz="3500" dirty="0"/>
              <a:t>3. Renk Yoğunluğu: Rengin parlaklığı ile ilgilidir.</a:t>
            </a:r>
          </a:p>
          <a:p>
            <a:pPr marL="0" indent="0">
              <a:buNone/>
            </a:pPr>
            <a:endParaRPr lang="en-TR" sz="3500" dirty="0"/>
          </a:p>
        </p:txBody>
      </p:sp>
    </p:spTree>
    <p:extLst>
      <p:ext uri="{BB962C8B-B14F-4D97-AF65-F5344CB8AC3E}">
        <p14:creationId xmlns:p14="http://schemas.microsoft.com/office/powerpoint/2010/main" val="117892121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1351</TotalTime>
  <Words>397</Words>
  <Application>Microsoft Macintosh PowerPoint</Application>
  <PresentationFormat>Widescreen</PresentationFormat>
  <Paragraphs>64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 Theme</vt:lpstr>
      <vt:lpstr>Yeni Medya Uygulamaları RTS- İLT238 – 8. Hafta   Dr. Öğr. Üyesi Ergin Şafak Dikmen </vt:lpstr>
      <vt:lpstr>Ton</vt:lpstr>
      <vt:lpstr>Renk</vt:lpstr>
      <vt:lpstr>Renklerin dalga boyları</vt:lpstr>
      <vt:lpstr>Üç ana renk pigmenti</vt:lpstr>
      <vt:lpstr>Ana renkler ve ara renkler</vt:lpstr>
      <vt:lpstr>Ana renkler ve ara renkler</vt:lpstr>
      <vt:lpstr>Rengin üç farklı boyutu bulunmaktadır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Çevrim İçi Ortamda İletişim</dc:title>
  <dc:creator>Ergin Şafak Dikmen</dc:creator>
  <cp:lastModifiedBy>Safak.Dikmen</cp:lastModifiedBy>
  <cp:revision>80</cp:revision>
  <dcterms:created xsi:type="dcterms:W3CDTF">2020-10-07T12:25:49Z</dcterms:created>
  <dcterms:modified xsi:type="dcterms:W3CDTF">2021-03-23T12:50:14Z</dcterms:modified>
</cp:coreProperties>
</file>