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1" r:id="rId3"/>
    <p:sldId id="293" r:id="rId4"/>
    <p:sldId id="289" r:id="rId5"/>
    <p:sldId id="294" r:id="rId6"/>
    <p:sldId id="261" r:id="rId7"/>
    <p:sldId id="262" r:id="rId8"/>
    <p:sldId id="263" r:id="rId9"/>
    <p:sldId id="264" r:id="rId10"/>
    <p:sldId id="256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A35F-3340-4426-A01F-2F29C90912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18112305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17.11.2017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848872" cy="4032448"/>
          </a:xfrm>
        </p:spPr>
        <p:txBody>
          <a:bodyPr>
            <a:noAutofit/>
          </a:bodyPr>
          <a:lstStyle/>
          <a:p>
            <a:pPr lvl="0"/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Түркмeн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дили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билен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тaнышлык</a:t>
            </a:r>
            <a:endParaRPr lang="tr-T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20000"/>
              </a:lnSpc>
            </a:pP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Дилиӊ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биринҗи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хызмaты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aдaмы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гeплeтмeкдир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Гeплeмeк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шoл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дили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ӊ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яшaяндыгыны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сөз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билeн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сeсли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ягдaйдa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субут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этмeкдир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tr-T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20000"/>
              </a:lnSpc>
            </a:pP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Гeплeмeк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aгылдa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дынч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aлып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бoлaн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дүшүнҗeлeри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өрә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сүрмeкдир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 </a:t>
            </a:r>
            <a:endParaRPr lang="tr-TR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>
              <a:lnSpc>
                <a:spcPct val="120000"/>
              </a:lnSpc>
            </a:pP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Гeплeшмeк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өзaрa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сөз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aлып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сөз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бeришмeкдир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  </a:t>
            </a:r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2815214" y="1124744"/>
            <a:ext cx="3229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</a:t>
            </a:r>
            <a:r>
              <a:rPr lang="tr-TR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TÜRKÇESİ</a:t>
            </a:r>
            <a:endParaRPr lang="tr-T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653730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755577" y="1052683"/>
            <a:ext cx="5609623" cy="4579584"/>
            <a:chOff x="2495" y="-801"/>
            <a:chExt cx="5628" cy="4769"/>
          </a:xfrm>
        </p:grpSpPr>
        <p:cxnSp>
          <p:nvCxnSpPr>
            <p:cNvPr id="2056" name="_s2056"/>
            <p:cNvCxnSpPr>
              <a:cxnSpLocks noChangeShapeType="1"/>
              <a:stCxn id="5" idx="1"/>
              <a:endCxn id="4" idx="3"/>
            </p:cNvCxnSpPr>
            <p:nvPr/>
          </p:nvCxnSpPr>
          <p:spPr bwMode="auto">
            <a:xfrm flipH="1" flipV="1">
              <a:off x="4723" y="2314"/>
              <a:ext cx="1240" cy="2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61"/>
            <p:cNvSpPr>
              <a:spLocks noChangeArrowheads="1"/>
            </p:cNvSpPr>
            <p:nvPr/>
          </p:nvSpPr>
          <p:spPr bwMode="auto">
            <a:xfrm>
              <a:off x="3925" y="-801"/>
              <a:ext cx="2241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1500" b="1" dirty="0" smtClean="0">
                  <a:solidFill>
                    <a:srgbClr val="FF0000"/>
                  </a:solidFill>
                  <a:latin typeface="Arial" charset="0"/>
                </a:rPr>
                <a:t>BÖLÜM </a:t>
              </a:r>
              <a:r>
                <a:rPr kumimoji="0" lang="tr-TR" altLang="tr-TR" sz="15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5 ANABİLİM DALINDAN OLUŞMAKTADIR</a:t>
              </a:r>
            </a:p>
          </p:txBody>
        </p:sp>
        <p:sp>
          <p:nvSpPr>
            <p:cNvPr id="4" name="_s2062"/>
            <p:cNvSpPr>
              <a:spLocks noChangeArrowheads="1"/>
            </p:cNvSpPr>
            <p:nvPr/>
          </p:nvSpPr>
          <p:spPr bwMode="auto">
            <a:xfrm>
              <a:off x="2563" y="1899"/>
              <a:ext cx="2160" cy="82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Kuzey-Batı (Kıpçak)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2063"/>
            <p:cNvSpPr>
              <a:spLocks noChangeArrowheads="1"/>
            </p:cNvSpPr>
            <p:nvPr/>
          </p:nvSpPr>
          <p:spPr bwMode="auto">
            <a:xfrm>
              <a:off x="5963" y="1899"/>
              <a:ext cx="2160" cy="87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Kuzey-Doğu (Altay)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2065"/>
            <p:cNvSpPr>
              <a:spLocks noChangeArrowheads="1"/>
            </p:cNvSpPr>
            <p:nvPr/>
          </p:nvSpPr>
          <p:spPr bwMode="auto">
            <a:xfrm>
              <a:off x="4025" y="3248"/>
              <a:ext cx="2746" cy="72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400" b="1" dirty="0">
                <a:solidFill>
                  <a:schemeClr val="accent1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Çuvaş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2069"/>
            <p:cNvSpPr>
              <a:spLocks noChangeArrowheads="1"/>
            </p:cNvSpPr>
            <p:nvPr/>
          </p:nvSpPr>
          <p:spPr bwMode="auto">
            <a:xfrm>
              <a:off x="2495" y="324"/>
              <a:ext cx="2160" cy="975"/>
            </a:xfrm>
            <a:prstGeom prst="roundRect">
              <a:avLst>
                <a:gd name="adj" fmla="val 2252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tr-TR" altLang="tr-TR" sz="1400" b="1" dirty="0" smtClean="0">
                <a:solidFill>
                  <a:schemeClr val="accent1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rPr>
                <a:t>Güney-Batı (Oğuz) 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2070"/>
            <p:cNvSpPr>
              <a:spLocks noChangeArrowheads="1"/>
            </p:cNvSpPr>
            <p:nvPr/>
          </p:nvSpPr>
          <p:spPr bwMode="auto">
            <a:xfrm>
              <a:off x="5890" y="399"/>
              <a:ext cx="2160" cy="97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tr-TR" altLang="tr-TR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400" b="1" dirty="0" smtClean="0">
                  <a:solidFill>
                    <a:schemeClr val="accent1"/>
                  </a:solidFill>
                  <a:latin typeface="Arial" charset="0"/>
                </a:rPr>
                <a:t>Güney-Doğu (T/Uygur) </a:t>
              </a:r>
              <a:r>
                <a:rPr lang="tr-TR" altLang="tr-TR" sz="1400" b="1" dirty="0">
                  <a:solidFill>
                    <a:schemeClr val="accent1"/>
                  </a:solidFill>
                  <a:latin typeface="Arial" charset="0"/>
                </a:rPr>
                <a:t>Türk Lehçeleri ve Edebiyatları AD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887"/>
            <a:ext cx="2045841" cy="23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2" y="2204864"/>
            <a:ext cx="2408238" cy="58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lt Başlık 2"/>
          <p:cNvSpPr txBox="1">
            <a:spLocks/>
          </p:cNvSpPr>
          <p:nvPr/>
        </p:nvSpPr>
        <p:spPr>
          <a:xfrm>
            <a:off x="1763688" y="404664"/>
            <a:ext cx="4968552" cy="504056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6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ÇAĞDAŞ TÜRK LEHÇELERI VE EDEBİYATLARI BÖLÜMÜ 1992 </a:t>
            </a:r>
            <a:endParaRPr lang="tr-TR" sz="1600" b="1" i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44" name="43 Düz Bağlayıcı"/>
          <p:cNvCxnSpPr/>
          <p:nvPr/>
        </p:nvCxnSpPr>
        <p:spPr>
          <a:xfrm>
            <a:off x="3779912" y="1772816"/>
            <a:ext cx="0" cy="31683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_s2056"/>
          <p:cNvCxnSpPr>
            <a:cxnSpLocks noChangeShapeType="1"/>
          </p:cNvCxnSpPr>
          <p:nvPr/>
        </p:nvCxnSpPr>
        <p:spPr bwMode="auto">
          <a:xfrm flipH="1" flipV="1">
            <a:off x="2915816" y="2636912"/>
            <a:ext cx="1235658" cy="1926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219660465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63688" y="1052736"/>
            <a:ext cx="5544616" cy="576064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r-TR" sz="3000" b="1" i="1" dirty="0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GÜNEY-BATI (OĞUZ) GRUBU</a:t>
            </a:r>
            <a:r>
              <a:rPr lang="tr-TR" sz="3000" b="1" i="1" dirty="0" smtClean="0">
                <a:solidFill>
                  <a:srgbClr val="FFC000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tr-TR" sz="3000" b="1" i="1" dirty="0">
              <a:solidFill>
                <a:srgbClr val="FFC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1" name="Picture 3" descr="http://turklehceleri.humanity.ankara.edu.tr/kisiler/merd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1800200" cy="3312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turklehceleri.humanity.ankara.edu.tr/kisiler/bsariy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180020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urklehceleri.humanity.ankara.edu.tr/kisiler/gsagl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187220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_s2069"/>
          <p:cNvSpPr>
            <a:spLocks noChangeArrowheads="1"/>
          </p:cNvSpPr>
          <p:nvPr/>
        </p:nvSpPr>
        <p:spPr bwMode="auto">
          <a:xfrm>
            <a:off x="2843808" y="1700808"/>
            <a:ext cx="4608512" cy="100811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b="1" dirty="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1400" b="1" dirty="0" smtClean="0">
              <a:solidFill>
                <a:srgbClr val="873624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Güney-Batı (Oğuz) Türk Lehçeleri ve Edebiyatları 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Prof. Dr. Melek ERDEM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Doç. Dr. Berdi SARIYEV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Yrd. Doç. Dr. G. Selcan SAĞLIK-ŞAHİN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altLang="tr-TR" sz="3600" b="1" dirty="0" smtClean="0">
              <a:solidFill>
                <a:srgbClr val="873624"/>
              </a:solidFill>
              <a:latin typeface="Arial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3568" y="5373216"/>
            <a:ext cx="2128852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Prof. Dr. Melek ERDEM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059832" y="5373216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5364088" y="5373216"/>
            <a:ext cx="323492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Yrd. 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Selcan SAĞLIK-ŞAHİN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46176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</a:t>
            </a:r>
            <a:br>
              <a:rPr lang="tr-TR" b="1" dirty="0" smtClean="0">
                <a:latin typeface="Algerian" pitchFamily="82" charset="0"/>
              </a:rPr>
            </a:br>
            <a:r>
              <a:rPr lang="tr-TR" b="1" dirty="0" smtClean="0">
                <a:latin typeface="Algerian" pitchFamily="82" charset="0"/>
              </a:rPr>
              <a:t>DERSLERİ (I-</a:t>
            </a:r>
            <a:r>
              <a:rPr lang="tr-TR" b="1" dirty="0" err="1" smtClean="0">
                <a:latin typeface="Algerian" pitchFamily="82" charset="0"/>
              </a:rPr>
              <a:t>VII</a:t>
            </a:r>
            <a:r>
              <a:rPr lang="tr-TR" b="1" dirty="0" smtClean="0">
                <a:latin typeface="Algerian" pitchFamily="82" charset="0"/>
              </a:rPr>
              <a:t>)</a:t>
            </a: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92896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475759" y="542810"/>
            <a:ext cx="6723230" cy="3648659"/>
            <a:chOff x="2832" y="9370"/>
            <a:chExt cx="7324" cy="6383"/>
          </a:xfrm>
        </p:grpSpPr>
        <p:cxnSp>
          <p:nvCxnSpPr>
            <p:cNvPr id="1042" name="_s1042"/>
            <p:cNvCxnSpPr>
              <a:cxnSpLocks noChangeShapeType="1"/>
              <a:endCxn id="6" idx="2"/>
            </p:cNvCxnSpPr>
            <p:nvPr/>
          </p:nvCxnSpPr>
          <p:spPr bwMode="auto">
            <a:xfrm>
              <a:off x="3945" y="11718"/>
              <a:ext cx="275" cy="7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3" name="_s1043"/>
            <p:cNvCxnSpPr>
              <a:cxnSpLocks noChangeShapeType="1"/>
              <a:endCxn id="7" idx="2"/>
            </p:cNvCxnSpPr>
            <p:nvPr/>
          </p:nvCxnSpPr>
          <p:spPr bwMode="auto">
            <a:xfrm>
              <a:off x="8079" y="11772"/>
              <a:ext cx="49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_s1044"/>
            <p:cNvCxnSpPr>
              <a:cxnSpLocks noChangeShapeType="1"/>
            </p:cNvCxnSpPr>
            <p:nvPr/>
          </p:nvCxnSpPr>
          <p:spPr bwMode="auto">
            <a:xfrm rot="10800000">
              <a:off x="6880" y="9730"/>
              <a:ext cx="1697" cy="95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_s1045"/>
            <p:cNvCxnSpPr>
              <a:cxnSpLocks noChangeShapeType="1"/>
              <a:endCxn id="4" idx="1"/>
            </p:cNvCxnSpPr>
            <p:nvPr/>
          </p:nvCxnSpPr>
          <p:spPr bwMode="auto">
            <a:xfrm flipV="1">
              <a:off x="3905" y="9730"/>
              <a:ext cx="1178" cy="12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049"/>
            <p:cNvSpPr>
              <a:spLocks noChangeArrowheads="1"/>
            </p:cNvSpPr>
            <p:nvPr/>
          </p:nvSpPr>
          <p:spPr bwMode="auto">
            <a:xfrm>
              <a:off x="5083" y="9370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altLang="tr-TR" sz="2400" b="1" dirty="0" smtClean="0">
                  <a:latin typeface="Arial" charset="0"/>
                  <a:ea typeface="Times New Roman" pitchFamily="18" charset="0"/>
                  <a:cs typeface="Arial" charset="0"/>
                </a:rPr>
                <a:t>DERSLER</a:t>
              </a:r>
              <a:endParaRPr kumimoji="0" lang="tr-TR" altLang="tr-TR" sz="10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1051"/>
            <p:cNvSpPr>
              <a:spLocks noChangeArrowheads="1"/>
            </p:cNvSpPr>
            <p:nvPr/>
          </p:nvSpPr>
          <p:spPr bwMode="auto">
            <a:xfrm>
              <a:off x="2863" y="10715"/>
              <a:ext cx="2714" cy="108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7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Times New Roman" pitchFamily="18" charset="0"/>
                </a:rPr>
                <a:t>TÜRKMEN TÜRKÇESİ </a:t>
              </a:r>
              <a:endParaRPr kumimoji="0" lang="tr-TR" altLang="tr-TR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1052"/>
            <p:cNvSpPr>
              <a:spLocks noChangeArrowheads="1"/>
            </p:cNvSpPr>
            <p:nvPr/>
          </p:nvSpPr>
          <p:spPr bwMode="auto">
            <a:xfrm>
              <a:off x="6999" y="10688"/>
              <a:ext cx="3157" cy="108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17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cs typeface="Times New Roman" pitchFamily="18" charset="0"/>
                </a:rPr>
                <a:t>TÜRKMEN EDEBİYATI</a:t>
              </a:r>
              <a:endParaRPr kumimoji="0" lang="tr-TR" altLang="tr-TR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_s1055"/>
            <p:cNvSpPr>
              <a:spLocks noChangeArrowheads="1"/>
            </p:cNvSpPr>
            <p:nvPr/>
          </p:nvSpPr>
          <p:spPr bwMode="auto">
            <a:xfrm>
              <a:off x="2859" y="12152"/>
              <a:ext cx="2880" cy="1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7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TÜRKMENCE-I-</a:t>
              </a:r>
              <a:r>
                <a:rPr lang="tr-TR" altLang="tr-TR" sz="1700" b="1" dirty="0" err="1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VII</a:t>
              </a:r>
              <a:endParaRPr kumimoji="0" lang="tr-TR" alt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1056"/>
            <p:cNvSpPr>
              <a:spLocks noChangeArrowheads="1"/>
            </p:cNvSpPr>
            <p:nvPr/>
          </p:nvSpPr>
          <p:spPr bwMode="auto">
            <a:xfrm>
              <a:off x="2832" y="13663"/>
              <a:ext cx="2880" cy="90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000" b="1" dirty="0" smtClean="0">
                <a:solidFill>
                  <a:srgbClr val="33CC33"/>
                </a:solidFill>
                <a:latin typeface="Arial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TÜRKMENCE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Okuma ve Anlama I-II</a:t>
              </a:r>
              <a:endParaRPr lang="tr-TR" altLang="tr-TR" sz="1600" b="1" dirty="0">
                <a:solidFill>
                  <a:schemeClr val="bg1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1057"/>
            <p:cNvSpPr>
              <a:spLocks noChangeArrowheads="1"/>
            </p:cNvSpPr>
            <p:nvPr/>
          </p:nvSpPr>
          <p:spPr bwMode="auto">
            <a:xfrm>
              <a:off x="2910" y="14797"/>
              <a:ext cx="3001" cy="95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000" b="1" dirty="0">
                <a:solidFill>
                  <a:srgbClr val="33CC33"/>
                </a:solidFill>
                <a:latin typeface="Arial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TÜRKMENCE</a:t>
              </a:r>
              <a:endParaRPr lang="tr-TR" altLang="tr-TR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Sözlü </a:t>
              </a:r>
              <a:r>
                <a:rPr lang="tr-TR" altLang="tr-TR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ve </a:t>
              </a:r>
              <a:r>
                <a:rPr lang="tr-TR" altLang="tr-TR" sz="1600" b="1" dirty="0" smtClean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Yazılı Anlatım </a:t>
              </a:r>
              <a:r>
                <a:rPr lang="tr-TR" altLang="tr-TR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I-II</a:t>
              </a:r>
              <a:endParaRPr lang="tr-TR" altLang="tr-TR" sz="1600" dirty="0">
                <a:solidFill>
                  <a:schemeClr val="bg1"/>
                </a:solidFill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rgbClr val="33CC33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9" name="_s1057"/>
          <p:cNvSpPr>
            <a:spLocks noChangeArrowheads="1"/>
          </p:cNvSpPr>
          <p:nvPr/>
        </p:nvSpPr>
        <p:spPr bwMode="auto">
          <a:xfrm>
            <a:off x="1475656" y="4293096"/>
            <a:ext cx="2809456" cy="539106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z="2000" b="1" dirty="0">
              <a:solidFill>
                <a:srgbClr val="33CC33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TÜRKMEN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Diyalektoloji </a:t>
            </a:r>
            <a:endParaRPr lang="tr-TR" altLang="tr-TR" sz="1600" dirty="0">
              <a:solidFill>
                <a:schemeClr val="bg1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charset="0"/>
            </a:endParaRPr>
          </a:p>
        </p:txBody>
      </p:sp>
      <p:sp>
        <p:nvSpPr>
          <p:cNvPr id="50" name="_s1057"/>
          <p:cNvSpPr>
            <a:spLocks noChangeArrowheads="1"/>
          </p:cNvSpPr>
          <p:nvPr/>
        </p:nvSpPr>
        <p:spPr bwMode="auto">
          <a:xfrm>
            <a:off x="1403648" y="5013176"/>
            <a:ext cx="281223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z="2000" b="1" dirty="0">
              <a:solidFill>
                <a:srgbClr val="33CC33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TÜRKMENCE</a:t>
            </a:r>
            <a:endParaRPr lang="tr-TR" altLang="tr-TR" sz="1600" b="1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Söz Varlığı</a:t>
            </a:r>
            <a:endParaRPr lang="tr-TR" altLang="tr-TR" sz="1600" dirty="0">
              <a:solidFill>
                <a:schemeClr val="bg1"/>
              </a:solidFill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rgbClr val="33CC33"/>
              </a:solidFill>
              <a:effectLst/>
              <a:latin typeface="Arial" charset="0"/>
            </a:endParaRPr>
          </a:p>
        </p:txBody>
      </p:sp>
      <p:sp>
        <p:nvSpPr>
          <p:cNvPr id="56" name="_s1052"/>
          <p:cNvSpPr>
            <a:spLocks noChangeArrowheads="1"/>
          </p:cNvSpPr>
          <p:nvPr/>
        </p:nvSpPr>
        <p:spPr bwMode="auto">
          <a:xfrm>
            <a:off x="5436096" y="2060848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TÜRKMEN HALK EDEBİYATI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_s1052"/>
          <p:cNvSpPr>
            <a:spLocks noChangeArrowheads="1"/>
          </p:cNvSpPr>
          <p:nvPr/>
        </p:nvSpPr>
        <p:spPr bwMode="auto">
          <a:xfrm>
            <a:off x="5508104" y="2780928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_s1052"/>
          <p:cNvSpPr>
            <a:spLocks noChangeArrowheads="1"/>
          </p:cNvSpPr>
          <p:nvPr/>
        </p:nvSpPr>
        <p:spPr bwMode="auto">
          <a:xfrm>
            <a:off x="5436096" y="3429000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EDEBİYATI: ŞİİR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_s1052"/>
          <p:cNvSpPr>
            <a:spLocks noChangeArrowheads="1"/>
          </p:cNvSpPr>
          <p:nvPr/>
        </p:nvSpPr>
        <p:spPr bwMode="auto">
          <a:xfrm>
            <a:off x="5508104" y="4149080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EDEBİYATI: NESİR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_s1052"/>
          <p:cNvSpPr>
            <a:spLocks noChangeArrowheads="1"/>
          </p:cNvSpPr>
          <p:nvPr/>
        </p:nvSpPr>
        <p:spPr bwMode="auto">
          <a:xfrm>
            <a:off x="5508104" y="4869160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ÇAĞDAŞ TÜRKMEN EDEBİYATI: DRAMA</a:t>
            </a:r>
            <a:endParaRPr kumimoji="0" lang="tr-TR" altLang="tr-TR" sz="1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_s1052"/>
          <p:cNvSpPr>
            <a:spLocks noChangeArrowheads="1"/>
          </p:cNvSpPr>
          <p:nvPr/>
        </p:nvSpPr>
        <p:spPr bwMode="auto">
          <a:xfrm>
            <a:off x="3779912" y="5733256"/>
            <a:ext cx="2776267" cy="51445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Times New Roman" pitchFamily="18" charset="0"/>
              </a:rPr>
              <a:t>BİTİRME TEZLERİ</a:t>
            </a:r>
            <a:endParaRPr kumimoji="0" lang="tr-TR" altLang="tr-T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5" name="Düz Ok Bağlayıcısı 94"/>
          <p:cNvCxnSpPr>
            <a:stCxn id="74" idx="2"/>
            <a:endCxn id="74" idx="2"/>
          </p:cNvCxnSpPr>
          <p:nvPr/>
        </p:nvCxnSpPr>
        <p:spPr>
          <a:xfrm>
            <a:off x="6896238" y="538361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H="1">
            <a:off x="1588700" y="6040224"/>
            <a:ext cx="459" cy="206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Düz Bağlayıcı"/>
          <p:cNvCxnSpPr/>
          <p:nvPr/>
        </p:nvCxnSpPr>
        <p:spPr>
          <a:xfrm>
            <a:off x="4716016" y="1052736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697368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83768" y="1556792"/>
            <a:ext cx="4320480" cy="528247"/>
          </a:xfrm>
        </p:spPr>
        <p:txBody>
          <a:bodyPr>
            <a:normAutofit lnSpcReduction="10000"/>
          </a:bodyPr>
          <a:lstStyle/>
          <a:p>
            <a:r>
              <a:rPr lang="tr-TR" b="1" cap="small" dirty="0" smtClean="0"/>
              <a:t>DERSLERİN </a:t>
            </a:r>
            <a:r>
              <a:rPr lang="tr-TR" b="1" cap="small" dirty="0"/>
              <a:t>KODLARI VE ADLARI</a:t>
            </a:r>
            <a:endParaRPr lang="tr-TR" cap="small" dirty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059832" y="1052736"/>
            <a:ext cx="28602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19672" y="191683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.TÜRKMENCE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GENEL DİL BİLİMİNE AİT DERSLER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1927121"/>
              </p:ext>
            </p:extLst>
          </p:nvPr>
        </p:nvGraphicFramePr>
        <p:xfrm>
          <a:off x="2843808" y="2348880"/>
          <a:ext cx="4248472" cy="3096345"/>
        </p:xfrm>
        <a:graphic>
          <a:graphicData uri="http://schemas.openxmlformats.org/drawingml/2006/table">
            <a:tbl>
              <a:tblPr firstRow="1" firstCol="1" bandRow="1"/>
              <a:tblGrid>
                <a:gridCol w="725867"/>
                <a:gridCol w="3522605"/>
              </a:tblGrid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 dirty="0">
                          <a:effectLst/>
                          <a:latin typeface="Times New Roman"/>
                          <a:ea typeface="Calibri"/>
                        </a:rPr>
                        <a:t>TL 1015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1016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2015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III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III)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2016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IV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IV)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3015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V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V)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3016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VI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VI)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cap="small">
                          <a:effectLst/>
                          <a:latin typeface="Times New Roman"/>
                          <a:ea typeface="Calibri"/>
                        </a:rPr>
                        <a:t>TL 4015</a:t>
                      </a:r>
                      <a:endParaRPr lang="tr-TR" sz="1200" b="1" cap="small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Türkmen Türkçesi VII 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000" b="1" cap="small" dirty="0">
                          <a:effectLst/>
                          <a:latin typeface="Times New Roman"/>
                          <a:ea typeface="Calibri"/>
                        </a:rPr>
                        <a:t> (Turkmen Turkish VII)</a:t>
                      </a:r>
                      <a:endParaRPr lang="tr-TR" sz="1200" b="1" cap="small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899592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SES BİLGİSİNDEN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156176" y="13407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ZİHİN BİLGİSİNE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771800" y="1484784"/>
            <a:ext cx="3240360" cy="144016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15303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150784" y="1904058"/>
            <a:ext cx="5445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TÜRKMENCE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OKUMA VE ANLAMA İLE İLGİLİ DERSLER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98724718"/>
              </p:ext>
            </p:extLst>
          </p:nvPr>
        </p:nvGraphicFramePr>
        <p:xfrm>
          <a:off x="2483768" y="2273390"/>
          <a:ext cx="4320480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568050"/>
                <a:gridCol w="3752430"/>
              </a:tblGrid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TL 2043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TÜRKMEN TÜRKÇESİ OKUMA-ANLAMA 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türkish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reading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comprhension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>
                          <a:effectLst/>
                          <a:latin typeface="Times New Roman"/>
                          <a:ea typeface="Calibri"/>
                        </a:rPr>
                        <a:t>TL 2048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TÜRKMEN TÜRKÇESİ OKUMA-ANLAMA II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türkish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reading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tr-TR" sz="1400" cap="small" dirty="0" err="1">
                          <a:effectLst/>
                          <a:latin typeface="Times New Roman"/>
                          <a:ea typeface="Calibri"/>
                        </a:rPr>
                        <a:t>comprhension</a:t>
                      </a:r>
                      <a:r>
                        <a:rPr lang="tr-TR" sz="1400" cap="small" dirty="0">
                          <a:effectLst/>
                          <a:latin typeface="Times New Roman"/>
                          <a:ea typeface="Calibri"/>
                        </a:rPr>
                        <a:t> II)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148064" y="363859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OKAP BİLMELİ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899592" y="3684766"/>
            <a:ext cx="2115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DÜŞÜNMEK ÜÇİN</a:t>
            </a:r>
            <a:endParaRPr lang="tr-TR" sz="28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148064" y="5013176"/>
            <a:ext cx="207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Dİ</a:t>
            </a:r>
            <a:r>
              <a:rPr lang="tr-TR" b="1" dirty="0" smtClean="0">
                <a:latin typeface="Times New Roman"/>
                <a:cs typeface="Times New Roman"/>
              </a:rPr>
              <a:t>Ň</a:t>
            </a:r>
            <a:r>
              <a:rPr lang="tr-TR" b="1" dirty="0" smtClean="0"/>
              <a:t>L</a:t>
            </a:r>
            <a:r>
              <a:rPr lang="tr-TR" b="1" dirty="0" smtClean="0">
                <a:latin typeface="Times New Roman"/>
                <a:cs typeface="Times New Roman"/>
              </a:rPr>
              <a:t>Ä</a:t>
            </a:r>
            <a:r>
              <a:rPr lang="tr-TR" b="1" dirty="0" smtClean="0"/>
              <a:t>P BİLMELİ</a:t>
            </a:r>
            <a:endParaRPr lang="tr-TR" b="1" dirty="0"/>
          </a:p>
        </p:txBody>
      </p:sp>
      <p:cxnSp>
        <p:nvCxnSpPr>
          <p:cNvPr id="14" name="Düz Ok Bağlayıcısı 13"/>
          <p:cNvCxnSpPr>
            <a:endCxn id="7" idx="1"/>
          </p:cNvCxnSpPr>
          <p:nvPr/>
        </p:nvCxnSpPr>
        <p:spPr>
          <a:xfrm flipV="1">
            <a:off x="2843808" y="3823265"/>
            <a:ext cx="2304256" cy="24095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2816277" y="4064222"/>
            <a:ext cx="2232248" cy="1133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11153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09692" y="1772816"/>
            <a:ext cx="583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III TÜRKMENCE KONUŞMA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YAZMA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İLE İLGİLİ DERSLER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55576" y="4244953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DÜŞÜNDİRMEK</a:t>
            </a:r>
          </a:p>
          <a:p>
            <a:r>
              <a:rPr lang="tr-TR" sz="2800" b="1" dirty="0" smtClean="0"/>
              <a:t>ÜÇİN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364088" y="3820398"/>
            <a:ext cx="240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GEPL</a:t>
            </a:r>
            <a:r>
              <a:rPr lang="tr-TR" sz="2000" b="1" dirty="0" smtClean="0">
                <a:latin typeface="Times New Roman"/>
                <a:cs typeface="Times New Roman"/>
              </a:rPr>
              <a:t>Ä</a:t>
            </a:r>
            <a:r>
              <a:rPr lang="tr-TR" sz="2000" b="1" dirty="0" smtClean="0"/>
              <a:t>P BİLMELİ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652120" y="4842504"/>
            <a:ext cx="240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YAZIP BİLMELİ</a:t>
            </a:r>
            <a:endParaRPr lang="tr-TR" sz="2000" b="1" dirty="0"/>
          </a:p>
        </p:txBody>
      </p:sp>
      <p:cxnSp>
        <p:nvCxnSpPr>
          <p:cNvPr id="18" name="Düz Ok Bağlayıcısı 17"/>
          <p:cNvCxnSpPr>
            <a:endCxn id="11" idx="1"/>
          </p:cNvCxnSpPr>
          <p:nvPr/>
        </p:nvCxnSpPr>
        <p:spPr>
          <a:xfrm flipV="1">
            <a:off x="3203848" y="4020453"/>
            <a:ext cx="2160240" cy="5527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>
            <a:endCxn id="12" idx="1"/>
          </p:cNvCxnSpPr>
          <p:nvPr/>
        </p:nvCxnSpPr>
        <p:spPr>
          <a:xfrm>
            <a:off x="3203848" y="4573228"/>
            <a:ext cx="2448272" cy="469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3915353"/>
              </p:ext>
            </p:extLst>
          </p:nvPr>
        </p:nvGraphicFramePr>
        <p:xfrm>
          <a:off x="1331640" y="2276872"/>
          <a:ext cx="5904656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776336"/>
                <a:gridCol w="512832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TL 2043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TÜRKÇESİ SÖZLÜ VE YAZILI ANLATIM  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b="1" cap="small" dirty="0" smtClean="0">
                          <a:effectLst/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conversation and composition I)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 2048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TÜRKÇESİ SÖZLÜ VE YAZILI ANLATIM  II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</a:t>
                      </a:r>
                      <a:r>
                        <a:rPr lang="tr-TR" sz="1400" b="1" cap="small" dirty="0" smtClean="0">
                          <a:effectLst/>
                          <a:latin typeface="Times New Roman"/>
                          <a:ea typeface="Calibri"/>
                        </a:rPr>
                        <a:t>turkish </a:t>
                      </a: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conversation and composition II)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856682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051720" y="1904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 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TÜRKMEN 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EDEBİYATI İLE İLGİLİ DERSLER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331640" y="980728"/>
            <a:ext cx="6210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TÜRKMEN TÜRKÇESİ 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3784824"/>
              </p:ext>
            </p:extLst>
          </p:nvPr>
        </p:nvGraphicFramePr>
        <p:xfrm>
          <a:off x="1349935" y="3140970"/>
          <a:ext cx="6427053" cy="2643565"/>
        </p:xfrm>
        <a:graphic>
          <a:graphicData uri="http://schemas.openxmlformats.org/drawingml/2006/table">
            <a:tbl>
              <a:tblPr firstRow="1" firstCol="1" bandRow="1"/>
              <a:tblGrid>
                <a:gridCol w="845021"/>
                <a:gridCol w="5582032"/>
              </a:tblGrid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GBT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403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TÜRKMEN HALK EEBİYATI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(Türkmen turkish folk literature 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3044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3076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EDEBİYATI: ŞİİR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literature: poem)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4047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EDEBİYATI: NESİR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literature: prose)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TL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>
                          <a:effectLst/>
                          <a:latin typeface="Times New Roman"/>
                          <a:ea typeface="Calibri"/>
                        </a:rPr>
                        <a:t>4022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ÇAĞDAŞ TÜRKMEN EDEBİYATI: DRAMA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cap="small" dirty="0">
                          <a:effectLst/>
                          <a:latin typeface="Times New Roman"/>
                          <a:ea typeface="Calibri"/>
                        </a:rPr>
                        <a:t>(Modern turkmen literature: drama)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331640" y="242088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DUYGU VE DÜŞÜNCE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220072" y="2407994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SÖZLÜ VE YAZILI ESER</a:t>
            </a:r>
            <a:endParaRPr lang="tr-TR" dirty="0"/>
          </a:p>
        </p:txBody>
      </p:sp>
      <p:sp>
        <p:nvSpPr>
          <p:cNvPr id="9" name="Sağ Ok 8"/>
          <p:cNvSpPr/>
          <p:nvPr/>
        </p:nvSpPr>
        <p:spPr>
          <a:xfrm>
            <a:off x="2627784" y="2420889"/>
            <a:ext cx="259228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64687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420</TotalTime>
  <Words>483</Words>
  <Application>Microsoft Office PowerPoint</Application>
  <PresentationFormat>Ekran Gösterisi (4:3)</PresentationFormat>
  <Paragraphs>141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ANKARA ÜNİVERSİTESİ DİL VE TARİH-COĞRAFYA FAKÜLTESİ</vt:lpstr>
      <vt:lpstr>Slayt 2</vt:lpstr>
      <vt:lpstr>Slayt 3</vt:lpstr>
      <vt:lpstr>TÜRKMEN TÜRKÇESİ DERSLERİ (I-VII)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HP</cp:lastModifiedBy>
  <cp:revision>60</cp:revision>
  <dcterms:created xsi:type="dcterms:W3CDTF">2016-09-19T14:10:52Z</dcterms:created>
  <dcterms:modified xsi:type="dcterms:W3CDTF">2017-11-17T03:19:31Z</dcterms:modified>
</cp:coreProperties>
</file>