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C5215D-9329-4E9C-BDFA-20948FF5CD7B}" type="datetimeFigureOut">
              <a:rPr lang="tr-TR" smtClean="0"/>
              <a:pPr/>
              <a:t>13.2.2018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CC6337-F957-42BF-B8F5-4B6DD9D581D1}"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ncbi.nlm.nih.gov/books/bv.fcgi?rid=mboc4.glossary.4754"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DF064B5D-A8A7-4059-AADB-FF3CF243FC18}" type="slidenum">
              <a:rPr lang="it-IT">
                <a:solidFill>
                  <a:prstClr val="black"/>
                </a:solidFill>
                <a:latin typeface="Arial" pitchFamily="34" charset="0"/>
                <a:cs typeface="Arial" pitchFamily="34" charset="0"/>
              </a:rPr>
              <a:pPr/>
              <a:t>1</a:t>
            </a:fld>
            <a:endParaRPr lang="it-IT">
              <a:solidFill>
                <a:prstClr val="black"/>
              </a:solidFill>
              <a:latin typeface="Arial" pitchFamily="34" charset="0"/>
              <a:cs typeface="Arial" pitchFamily="34"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F110872-001C-454D-ACA5-74EC06824F77}" type="slidenum">
              <a:rPr lang="en-US">
                <a:solidFill>
                  <a:prstClr val="black"/>
                </a:solidFill>
              </a:rPr>
              <a:pPr/>
              <a:t>6</a:t>
            </a:fld>
            <a:endParaRPr lang="en-US">
              <a:solidFill>
                <a:prstClr val="black"/>
              </a:solidFill>
            </a:endParaRPr>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r>
              <a:rPr lang="en-US" sz="1000" b="1">
                <a:solidFill>
                  <a:srgbClr val="AA0C4C"/>
                </a:solidFill>
                <a:latin typeface="Times-Bold" charset="0"/>
              </a:rPr>
              <a:t>Figure 20-35. Immunofluorescence micrographs of human sperm and egg pronuclei coming together after </a:t>
            </a:r>
            <a:r>
              <a:rPr lang="en-US" sz="1000" u="sng">
                <a:hlinkClick r:id="rId3"/>
              </a:rPr>
              <a:t>in vitro</a:t>
            </a:r>
            <a:r>
              <a:rPr lang="en-US" sz="1000" b="1">
                <a:solidFill>
                  <a:srgbClr val="AA0C4C"/>
                </a:solidFill>
                <a:latin typeface="Times-Bold" charset="0"/>
              </a:rPr>
              <a:t> </a:t>
            </a:r>
            <a:r>
              <a:rPr lang="en-US" sz="1000" u="sng">
                <a:hlinkClick r:id="rId3"/>
              </a:rPr>
              <a:t>fertilization.</a:t>
            </a:r>
            <a:r>
              <a:rPr lang="en-US" sz="1000" b="1">
                <a:solidFill>
                  <a:srgbClr val="AA0C4C"/>
                </a:solidFill>
                <a:latin typeface="Times-Bold" charset="0"/>
              </a:rPr>
              <a:t> </a:t>
            </a:r>
            <a:r>
              <a:rPr lang="en-US" sz="1000">
                <a:solidFill>
                  <a:srgbClr val="AA0C4C"/>
                </a:solidFill>
                <a:latin typeface="Times-Roman" charset="0"/>
              </a:rPr>
              <a:t>Spindle microtubules are stained in </a:t>
            </a:r>
            <a:r>
              <a:rPr lang="en-US" sz="1000" i="1">
                <a:solidFill>
                  <a:srgbClr val="AA0C4C"/>
                </a:solidFill>
                <a:latin typeface="Times-Italic" charset="0"/>
              </a:rPr>
              <a:t>green</a:t>
            </a:r>
            <a:r>
              <a:rPr lang="en-US" sz="1000">
                <a:solidFill>
                  <a:srgbClr val="AA0C4C"/>
                </a:solidFill>
                <a:latin typeface="Times-Roman" charset="0"/>
              </a:rPr>
              <a:t> with anti-tubulin antibodies, and DNA is labeled in </a:t>
            </a:r>
            <a:r>
              <a:rPr lang="en-US" sz="1000" i="1">
                <a:solidFill>
                  <a:srgbClr val="AA0C4C"/>
                </a:solidFill>
                <a:latin typeface="Times-Italic" charset="0"/>
              </a:rPr>
              <a:t>blue</a:t>
            </a:r>
            <a:r>
              <a:rPr lang="en-US" sz="1000">
                <a:solidFill>
                  <a:srgbClr val="AA0C4C"/>
                </a:solidFill>
                <a:latin typeface="Times-Roman" charset="0"/>
              </a:rPr>
              <a:t> with a DNA stain. (A) A meiotic spindle in a mature, unfertilized oocyte. (B) This fertilized egg is extruding its second polar body and is shown about 5 hours after fusion with a sperm. The sperm head </a:t>
            </a:r>
            <a:r>
              <a:rPr lang="en-US" sz="1000" i="1">
                <a:solidFill>
                  <a:srgbClr val="AA0C4C"/>
                </a:solidFill>
                <a:latin typeface="Times-Italic" charset="0"/>
              </a:rPr>
              <a:t>(left)</a:t>
            </a:r>
            <a:r>
              <a:rPr lang="en-US" sz="1000">
                <a:solidFill>
                  <a:srgbClr val="AA0C4C"/>
                </a:solidFill>
                <a:latin typeface="Times-Roman" charset="0"/>
              </a:rPr>
              <a:t> has nucleated an array of microtubules. (C) The two pronuclei have come together. (D) By 16 hours after fusion with a sperm, the centrosome that entered the egg with the sperm has duplicated, and the daughter centrosomes have organized a bipolar mitotic spindle. The chromosomes of both pronuclei are aligned at the metaphase plate of the spindle. As indicated by the arrows in (C) and (D), the sperm tail is associated with one of the centrosomes. (From C. Simerly et al., </a:t>
            </a:r>
            <a:r>
              <a:rPr lang="en-US" sz="1000" i="1">
                <a:solidFill>
                  <a:srgbClr val="AA0C4C"/>
                </a:solidFill>
                <a:latin typeface="Times-Italic" charset="0"/>
              </a:rPr>
              <a:t>Nat. Med.</a:t>
            </a:r>
            <a:r>
              <a:rPr lang="en-US" sz="1000">
                <a:solidFill>
                  <a:srgbClr val="AA0C4C"/>
                </a:solidFill>
                <a:latin typeface="Times-Roman" charset="0"/>
              </a:rPr>
              <a:t> 1:47–53, 1995. © Macmillan Magazines Ltd.)</a:t>
            </a:r>
            <a:endParaRPr lang="en-US">
              <a:solidFill>
                <a:srgbClr val="AA0C4C"/>
              </a:solidFill>
              <a:latin typeface="Times-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2C6DF540-A215-4B37-A4E8-23929DF7418F}" type="slidenum">
              <a:rPr lang="it-IT">
                <a:solidFill>
                  <a:prstClr val="black"/>
                </a:solidFill>
                <a:latin typeface="Arial" pitchFamily="34" charset="0"/>
                <a:cs typeface="Arial" pitchFamily="34" charset="0"/>
              </a:rPr>
              <a:pPr/>
              <a:t>9</a:t>
            </a:fld>
            <a:endParaRPr lang="it-IT">
              <a:solidFill>
                <a:prstClr val="black"/>
              </a:solidFill>
              <a:latin typeface="Arial" pitchFamily="34" charset="0"/>
              <a:cs typeface="Arial" pitchFamily="34"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B012656E-4AD6-4923-A111-3CA913D17194}" type="slidenum">
              <a:rPr lang="it-IT">
                <a:solidFill>
                  <a:prstClr val="black"/>
                </a:solidFill>
                <a:latin typeface="Arial" pitchFamily="34" charset="0"/>
                <a:cs typeface="Arial" pitchFamily="34" charset="0"/>
              </a:rPr>
              <a:pPr/>
              <a:t>11</a:t>
            </a:fld>
            <a:endParaRPr lang="it-IT">
              <a:solidFill>
                <a:prstClr val="black"/>
              </a:solidFill>
              <a:latin typeface="Arial" pitchFamily="34" charset="0"/>
              <a:cs typeface="Arial" pitchFamily="34"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3EA73F90-F8B7-4391-BBD4-A72B958DA7B7}" type="slidenum">
              <a:rPr lang="it-IT">
                <a:solidFill>
                  <a:prstClr val="black"/>
                </a:solidFill>
                <a:latin typeface="Arial" pitchFamily="34" charset="0"/>
                <a:cs typeface="Arial" pitchFamily="34" charset="0"/>
              </a:rPr>
              <a:pPr/>
              <a:t>13</a:t>
            </a:fld>
            <a:endParaRPr lang="it-IT">
              <a:solidFill>
                <a:prstClr val="black"/>
              </a:solidFill>
              <a:latin typeface="Arial" pitchFamily="34" charset="0"/>
              <a:cs typeface="Arial" pitchFamily="34"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tr-TR"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ltLang="en-US" sz="1100" b="1" dirty="0" smtClean="0">
              <a:latin typeface="Interstate-Light" charset="0"/>
              <a:cs typeface="Calibri" pitchFamily="34" charset="0"/>
            </a:endParaRPr>
          </a:p>
          <a:p>
            <a:pPr defTabSz="884548">
              <a:defRPr/>
            </a:pPr>
            <a:endParaRPr lang="en-US" altLang="en-US" sz="1100" b="1" dirty="0" smtClean="0">
              <a:solidFill>
                <a:schemeClr val="accent1"/>
              </a:solidFill>
              <a:latin typeface="Interstate-Light" charset="0"/>
            </a:endParaRPr>
          </a:p>
          <a:p>
            <a:endParaRPr lang="en-US" altLang="en-US" sz="1100" dirty="0" smtClean="0">
              <a:latin typeface="Interstate-Light" charset="0"/>
              <a:cs typeface="Calibri" pitchFamily="34" charset="0"/>
            </a:endParaRPr>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a:buClr>
                <a:srgbClr val="1F497D"/>
              </a:buClr>
            </a:pPr>
            <a:fld id="{D51FD0A5-E9FF-449F-9E6C-EA6FECB95E81}" type="slidenum">
              <a:rPr lang="en-GB" smtClean="0">
                <a:solidFill>
                  <a:prstClr val="black"/>
                </a:solidFill>
              </a:rPr>
              <a:pPr>
                <a:buClr>
                  <a:srgbClr val="1F497D"/>
                </a:buClr>
              </a:pPr>
              <a:t>14</a:t>
            </a:fld>
            <a:endParaRPr lang="en-GB" dirty="0">
              <a:solidFill>
                <a:prstClr val="black"/>
              </a:solidFill>
            </a:endParaRPr>
          </a:p>
        </p:txBody>
      </p:sp>
    </p:spTree>
    <p:extLst>
      <p:ext uri="{BB962C8B-B14F-4D97-AF65-F5344CB8AC3E}">
        <p14:creationId xmlns="" xmlns:p14="http://schemas.microsoft.com/office/powerpoint/2010/main" val="137459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0825" cy="6850063"/>
            <a:chOff x="0" y="0"/>
            <a:chExt cx="5758" cy="4315"/>
          </a:xfrm>
        </p:grpSpPr>
        <p:grpSp>
          <p:nvGrpSpPr>
            <p:cNvPr id="3"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grpSp>
      <p:sp>
        <p:nvSpPr>
          <p:cNvPr id="23563" name="Rectangle 11"/>
          <p:cNvSpPr>
            <a:spLocks noGrp="1" noChangeArrowheads="1"/>
          </p:cNvSpPr>
          <p:nvPr>
            <p:ph type="ctrTitle" sz="quarter"/>
          </p:nvPr>
        </p:nvSpPr>
        <p:spPr>
          <a:xfrm>
            <a:off x="685800" y="1736725"/>
            <a:ext cx="7772400" cy="1920875"/>
          </a:xfrm>
        </p:spPr>
        <p:txBody>
          <a:bodyPr/>
          <a:lstStyle>
            <a:lvl1pPr>
              <a:defRPr sz="6000"/>
            </a:lvl1pPr>
          </a:lstStyle>
          <a:p>
            <a:r>
              <a:rPr lang="it-IT"/>
              <a:t>Fare clic per modificare lo stile del titolo</a:t>
            </a:r>
          </a:p>
        </p:txBody>
      </p:sp>
      <p:sp>
        <p:nvSpPr>
          <p:cNvPr id="23564"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13" name="Rectangle 13"/>
          <p:cNvSpPr>
            <a:spLocks noGrp="1" noChangeArrowheads="1"/>
          </p:cNvSpPr>
          <p:nvPr>
            <p:ph type="dt" sz="quarter" idx="10"/>
          </p:nvPr>
        </p:nvSpPr>
        <p:spPr>
          <a:xfrm>
            <a:off x="457200" y="6248400"/>
            <a:ext cx="2133600" cy="476250"/>
          </a:xfrm>
        </p:spPr>
        <p:txBody>
          <a:bodyPr/>
          <a:lstStyle>
            <a:lvl1pPr>
              <a:defRPr smtClean="0"/>
            </a:lvl1pPr>
          </a:lstStyle>
          <a:p>
            <a:pPr>
              <a:defRPr/>
            </a:pPr>
            <a:endParaRPr lang="it-IT">
              <a:solidFill>
                <a:srgbClr val="FFFFFF"/>
              </a:solidFill>
            </a:endParaRPr>
          </a:p>
        </p:txBody>
      </p:sp>
      <p:sp>
        <p:nvSpPr>
          <p:cNvPr id="14" name="Rectangle 14"/>
          <p:cNvSpPr>
            <a:spLocks noGrp="1" noChangeArrowheads="1"/>
          </p:cNvSpPr>
          <p:nvPr>
            <p:ph type="ftr" sz="quarter" idx="11"/>
          </p:nvPr>
        </p:nvSpPr>
        <p:spPr>
          <a:xfrm>
            <a:off x="3124200" y="6251575"/>
            <a:ext cx="2895600" cy="476250"/>
          </a:xfrm>
        </p:spPr>
        <p:txBody>
          <a:bodyPr/>
          <a:lstStyle>
            <a:lvl1pPr>
              <a:defRPr smtClean="0"/>
            </a:lvl1pPr>
          </a:lstStyle>
          <a:p>
            <a:pPr>
              <a:defRPr/>
            </a:pPr>
            <a:endParaRPr lang="it-IT">
              <a:solidFill>
                <a:srgbClr val="FFFFFF"/>
              </a:solidFill>
            </a:endParaRPr>
          </a:p>
        </p:txBody>
      </p:sp>
      <p:sp>
        <p:nvSpPr>
          <p:cNvPr id="15" name="Rectangle 15"/>
          <p:cNvSpPr>
            <a:spLocks noGrp="1" noChangeArrowheads="1"/>
          </p:cNvSpPr>
          <p:nvPr>
            <p:ph type="sldNum" sz="quarter" idx="12"/>
          </p:nvPr>
        </p:nvSpPr>
        <p:spPr>
          <a:xfrm>
            <a:off x="6553200" y="6254750"/>
            <a:ext cx="2133600" cy="476250"/>
          </a:xfrm>
        </p:spPr>
        <p:txBody>
          <a:bodyPr/>
          <a:lstStyle>
            <a:lvl1pPr>
              <a:defRPr smtClean="0"/>
            </a:lvl1pPr>
          </a:lstStyle>
          <a:p>
            <a:pPr>
              <a:defRPr/>
            </a:pPr>
            <a:fld id="{C914BB1C-36A7-492E-BB32-B0DCA802CF3C}" type="slidenum">
              <a:rPr lang="it-IT">
                <a:solidFill>
                  <a:srgbClr val="FFFFFF"/>
                </a:solidFill>
              </a:rPr>
              <a:pPr>
                <a:defRPr/>
              </a:pPr>
              <a:t>‹#›</a:t>
            </a:fld>
            <a:endParaRPr lang="it-IT">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5" name="Segnaposto numero diapositiva 4"/>
          <p:cNvSpPr>
            <a:spLocks noGrp="1"/>
          </p:cNvSpPr>
          <p:nvPr>
            <p:ph type="sldNum" sz="quarter" idx="11"/>
          </p:nvPr>
        </p:nvSpPr>
        <p:spPr/>
        <p:txBody>
          <a:bodyPr/>
          <a:lstStyle>
            <a:lvl1pPr>
              <a:defRPr smtClean="0"/>
            </a:lvl1pPr>
          </a:lstStyle>
          <a:p>
            <a:pPr>
              <a:defRPr/>
            </a:pPr>
            <a:fld id="{D8D9A5B2-3868-418F-A784-B18FABAAC741}" type="slidenum">
              <a:rPr lang="it-IT">
                <a:solidFill>
                  <a:srgbClr val="FFFFFF"/>
                </a:solidFill>
              </a:rPr>
              <a:pPr>
                <a:defRPr/>
              </a:pPr>
              <a:t>‹#›</a:t>
            </a:fld>
            <a:endParaRPr lang="it-IT">
              <a:solidFill>
                <a:srgbClr val="FFFFFF"/>
              </a:solidFill>
            </a:endParaRPr>
          </a:p>
        </p:txBody>
      </p:sp>
      <p:sp>
        <p:nvSpPr>
          <p:cNvPr id="6" name="Segnaposto piè di pagina 5"/>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5" name="Segnaposto numero diapositiva 4"/>
          <p:cNvSpPr>
            <a:spLocks noGrp="1"/>
          </p:cNvSpPr>
          <p:nvPr>
            <p:ph type="sldNum" sz="quarter" idx="11"/>
          </p:nvPr>
        </p:nvSpPr>
        <p:spPr/>
        <p:txBody>
          <a:bodyPr/>
          <a:lstStyle>
            <a:lvl1pPr>
              <a:defRPr smtClean="0"/>
            </a:lvl1pPr>
          </a:lstStyle>
          <a:p>
            <a:pPr>
              <a:defRPr/>
            </a:pPr>
            <a:fld id="{9696911B-F185-49A6-8F4F-3A2434B1786E}" type="slidenum">
              <a:rPr lang="it-IT">
                <a:solidFill>
                  <a:srgbClr val="FFFFFF"/>
                </a:solidFill>
              </a:rPr>
              <a:pPr>
                <a:defRPr/>
              </a:pPr>
              <a:t>‹#›</a:t>
            </a:fld>
            <a:endParaRPr lang="it-IT">
              <a:solidFill>
                <a:srgbClr val="FFFFFF"/>
              </a:solidFill>
            </a:endParaRPr>
          </a:p>
        </p:txBody>
      </p:sp>
      <p:sp>
        <p:nvSpPr>
          <p:cNvPr id="6" name="Segnaposto piè di pagina 5"/>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609600"/>
            <a:ext cx="77724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85800" y="1981200"/>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981200"/>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685800" y="6248400"/>
            <a:ext cx="1905000" cy="457200"/>
          </a:xfrm>
        </p:spPr>
        <p:txBody>
          <a:bodyPr/>
          <a:lstStyle>
            <a:lvl1pPr>
              <a:defRPr/>
            </a:lvl1pPr>
          </a:lstStyle>
          <a:p>
            <a:endParaRPr lang="en-US">
              <a:solidFill>
                <a:srgbClr val="FFFFFF"/>
              </a:solidFill>
            </a:endParaRPr>
          </a:p>
        </p:txBody>
      </p:sp>
      <p:sp>
        <p:nvSpPr>
          <p:cNvPr id="6" name="5 Altbilgi Yer Tutucusu"/>
          <p:cNvSpPr>
            <a:spLocks noGrp="1"/>
          </p:cNvSpPr>
          <p:nvPr>
            <p:ph type="ftr" sz="quarter" idx="11"/>
          </p:nvPr>
        </p:nvSpPr>
        <p:spPr>
          <a:xfrm>
            <a:off x="3124200" y="6248400"/>
            <a:ext cx="2895600" cy="457200"/>
          </a:xfrm>
        </p:spPr>
        <p:txBody>
          <a:bodyPr/>
          <a:lstStyle>
            <a:lvl1pPr>
              <a:defRPr/>
            </a:lvl1pPr>
          </a:lstStyle>
          <a:p>
            <a:endParaRPr lang="en-US">
              <a:solidFill>
                <a:srgbClr val="FFFFFF"/>
              </a:solidFill>
            </a:endParaRPr>
          </a:p>
        </p:txBody>
      </p:sp>
      <p:sp>
        <p:nvSpPr>
          <p:cNvPr id="7" name="6 Slayt Numarası Yer Tutucusu"/>
          <p:cNvSpPr>
            <a:spLocks noGrp="1"/>
          </p:cNvSpPr>
          <p:nvPr>
            <p:ph type="sldNum" sz="quarter" idx="12"/>
          </p:nvPr>
        </p:nvSpPr>
        <p:spPr>
          <a:xfrm>
            <a:off x="6553200" y="6248400"/>
            <a:ext cx="1905000" cy="457200"/>
          </a:xfrm>
        </p:spPr>
        <p:txBody>
          <a:bodyPr/>
          <a:lstStyle>
            <a:lvl1pPr>
              <a:defRPr/>
            </a:lvl1pPr>
          </a:lstStyle>
          <a:p>
            <a:fld id="{F700DBD1-694B-4F16-925F-CB2626E73B77}"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pic>
        <p:nvPicPr>
          <p:cNvPr id="4" name="Picture 1"/>
          <p:cNvPicPr>
            <a:picLocks noChangeAspect="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7829550" y="260350"/>
            <a:ext cx="1055077" cy="228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TextBox 6"/>
          <p:cNvSpPr txBox="1">
            <a:spLocks noChangeArrowheads="1"/>
          </p:cNvSpPr>
          <p:nvPr userDrawn="1"/>
        </p:nvSpPr>
        <p:spPr bwMode="auto">
          <a:xfrm>
            <a:off x="8682404" y="6510338"/>
            <a:ext cx="398585"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lgn="ctr">
              <a:defRPr sz="3100">
                <a:solidFill>
                  <a:srgbClr val="000000"/>
                </a:solidFill>
                <a:latin typeface="Gill Sans" charset="0"/>
                <a:ea typeface="ヒラギノ角ゴ ProN W3" charset="-128"/>
                <a:sym typeface="Gill Sans" charset="0"/>
              </a:defRPr>
            </a:lvl1pPr>
            <a:lvl2pPr marL="742950" indent="-285750" algn="ctr">
              <a:defRPr sz="3100">
                <a:solidFill>
                  <a:srgbClr val="000000"/>
                </a:solidFill>
                <a:latin typeface="Gill Sans" charset="0"/>
                <a:ea typeface="ヒラギノ角ゴ ProN W3" charset="-128"/>
                <a:sym typeface="Gill Sans" charset="0"/>
              </a:defRPr>
            </a:lvl2pPr>
            <a:lvl3pPr marL="1143000" indent="-228600" algn="ctr">
              <a:defRPr sz="3100">
                <a:solidFill>
                  <a:srgbClr val="000000"/>
                </a:solidFill>
                <a:latin typeface="Gill Sans" charset="0"/>
                <a:ea typeface="ヒラギノ角ゴ ProN W3" charset="-128"/>
                <a:sym typeface="Gill Sans" charset="0"/>
              </a:defRPr>
            </a:lvl3pPr>
            <a:lvl4pPr marL="1600200" indent="-228600" algn="ctr">
              <a:defRPr sz="3100">
                <a:solidFill>
                  <a:srgbClr val="000000"/>
                </a:solidFill>
                <a:latin typeface="Gill Sans" charset="0"/>
                <a:ea typeface="ヒラギノ角ゴ ProN W3" charset="-128"/>
                <a:sym typeface="Gill Sans" charset="0"/>
              </a:defRPr>
            </a:lvl4pPr>
            <a:lvl5pPr marL="2057400" indent="-228600" algn="ctr">
              <a:defRPr sz="3100">
                <a:solidFill>
                  <a:srgbClr val="000000"/>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3100">
                <a:solidFill>
                  <a:srgbClr val="000000"/>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3100">
                <a:solidFill>
                  <a:srgbClr val="000000"/>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3100">
                <a:solidFill>
                  <a:srgbClr val="000000"/>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3100">
                <a:solidFill>
                  <a:srgbClr val="000000"/>
                </a:solidFill>
                <a:latin typeface="Gill Sans" charset="0"/>
                <a:ea typeface="ヒラギノ角ゴ ProN W3" charset="-128"/>
                <a:sym typeface="Gill Sans" charset="0"/>
              </a:defRPr>
            </a:lvl9pPr>
          </a:lstStyle>
          <a:p>
            <a:pPr fontAlgn="base">
              <a:spcBef>
                <a:spcPct val="0"/>
              </a:spcBef>
              <a:spcAft>
                <a:spcPct val="0"/>
              </a:spcAft>
              <a:defRPr/>
            </a:pPr>
            <a:fld id="{9094C5F7-56BD-4166-AB0C-85DA28D2B05D}" type="slidenum">
              <a:rPr lang="en-GB" sz="1000" smtClean="0">
                <a:solidFill>
                  <a:srgbClr val="C00000"/>
                </a:solidFill>
                <a:cs typeface="Times New Roman" pitchFamily="18" charset="0"/>
              </a:rPr>
              <a:pPr fontAlgn="base">
                <a:spcBef>
                  <a:spcPct val="0"/>
                </a:spcBef>
                <a:spcAft>
                  <a:spcPct val="0"/>
                </a:spcAft>
                <a:defRPr/>
              </a:pPr>
              <a:t>‹#›</a:t>
            </a:fld>
            <a:endParaRPr lang="en-GB" sz="1000" dirty="0" smtClean="0">
              <a:solidFill>
                <a:srgbClr val="C00000"/>
              </a:solidFill>
              <a:cs typeface="Times New Roman" pitchFamily="18" charset="0"/>
            </a:endParaRPr>
          </a:p>
        </p:txBody>
      </p:sp>
      <p:sp>
        <p:nvSpPr>
          <p:cNvPr id="5" name="Text Placeholder 4"/>
          <p:cNvSpPr>
            <a:spLocks noGrp="1"/>
          </p:cNvSpPr>
          <p:nvPr>
            <p:ph type="body" sz="quarter" idx="10"/>
          </p:nvPr>
        </p:nvSpPr>
        <p:spPr>
          <a:xfrm>
            <a:off x="583223" y="1628776"/>
            <a:ext cx="7977554" cy="4608513"/>
          </a:xfrm>
        </p:spPr>
        <p:txBody>
          <a:bodyPr/>
          <a:lstStyle>
            <a:lvl1pPr algn="l">
              <a:defRPr sz="1600">
                <a:solidFill>
                  <a:srgbClr val="1E1348"/>
                </a:solidFill>
                <a:latin typeface="Interstate-Light"/>
              </a:defRPr>
            </a:lvl1pPr>
            <a:lvl2pPr marL="622524" indent="-285750" algn="l">
              <a:buClr>
                <a:srgbClr val="1E1348"/>
              </a:buClr>
              <a:buFont typeface="Arial" pitchFamily="34" charset="0"/>
              <a:buChar char="•"/>
              <a:defRPr sz="1600">
                <a:solidFill>
                  <a:srgbClr val="1E1348"/>
                </a:solidFill>
                <a:latin typeface="Interstate-Light"/>
              </a:defRPr>
            </a:lvl2pPr>
            <a:lvl3pPr marL="959297" indent="-285750" algn="l">
              <a:buClr>
                <a:srgbClr val="1E1348"/>
              </a:buClr>
              <a:buFont typeface="Arial" pitchFamily="34" charset="0"/>
              <a:buChar char="•"/>
              <a:defRPr sz="1600">
                <a:solidFill>
                  <a:srgbClr val="1E1348"/>
                </a:solidFill>
                <a:latin typeface="Interstate-Light"/>
              </a:defRPr>
            </a:lvl3pPr>
            <a:lvl4pPr marL="1296070" indent="-285750" algn="l">
              <a:buClr>
                <a:srgbClr val="1E1348"/>
              </a:buClr>
              <a:buFont typeface="Arial" pitchFamily="34" charset="0"/>
              <a:buChar char="•"/>
              <a:defRPr sz="1600">
                <a:solidFill>
                  <a:srgbClr val="1E1348"/>
                </a:solidFill>
                <a:latin typeface="Interstate-Light"/>
              </a:defRPr>
            </a:lvl4pPr>
            <a:lvl5pPr marL="1632844" indent="-285750" algn="l">
              <a:buClr>
                <a:srgbClr val="1E1348"/>
              </a:buClr>
              <a:buFont typeface="Arial" pitchFamily="34" charset="0"/>
              <a:buChar char="•"/>
              <a:defRPr sz="1600">
                <a:solidFill>
                  <a:srgbClr val="1E1348"/>
                </a:solidFill>
                <a:latin typeface="Interstate-Ligh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Text Placeholder 4"/>
          <p:cNvSpPr>
            <a:spLocks noGrp="1"/>
          </p:cNvSpPr>
          <p:nvPr>
            <p:ph type="body" sz="quarter" idx="11"/>
          </p:nvPr>
        </p:nvSpPr>
        <p:spPr>
          <a:xfrm>
            <a:off x="583223" y="692697"/>
            <a:ext cx="7977554" cy="504081"/>
          </a:xfrm>
        </p:spPr>
        <p:txBody>
          <a:bodyPr/>
          <a:lstStyle>
            <a:lvl1pPr marL="252580" marR="0" indent="-252580" algn="l" defTabSz="914400" rtl="0" eaLnBrk="0" fontAlgn="base" latinLnBrk="0" hangingPunct="0">
              <a:lnSpc>
                <a:spcPct val="100000"/>
              </a:lnSpc>
              <a:spcBef>
                <a:spcPct val="0"/>
              </a:spcBef>
              <a:spcAft>
                <a:spcPct val="0"/>
              </a:spcAft>
              <a:buClrTx/>
              <a:buSzTx/>
              <a:buFontTx/>
              <a:buNone/>
              <a:tabLst/>
              <a:defRPr sz="2800">
                <a:solidFill>
                  <a:srgbClr val="1E1348"/>
                </a:solidFill>
                <a:latin typeface="Interstate-Light"/>
              </a:defRPr>
            </a:lvl1pPr>
            <a:lvl2pPr marL="622524" indent="-285750" algn="l">
              <a:buClr>
                <a:srgbClr val="1E1348"/>
              </a:buClr>
              <a:buFont typeface="Arial" pitchFamily="34" charset="0"/>
              <a:buChar char="•"/>
              <a:defRPr sz="1600">
                <a:solidFill>
                  <a:srgbClr val="1E1348"/>
                </a:solidFill>
                <a:latin typeface="Interstate-Light"/>
              </a:defRPr>
            </a:lvl2pPr>
            <a:lvl3pPr marL="959297" indent="-285750" algn="l">
              <a:buClr>
                <a:srgbClr val="1E1348"/>
              </a:buClr>
              <a:buFont typeface="Arial" pitchFamily="34" charset="0"/>
              <a:buChar char="•"/>
              <a:defRPr sz="1600">
                <a:solidFill>
                  <a:srgbClr val="1E1348"/>
                </a:solidFill>
                <a:latin typeface="Interstate-Light"/>
              </a:defRPr>
            </a:lvl3pPr>
            <a:lvl4pPr marL="1296070" indent="-285750" algn="l">
              <a:buClr>
                <a:srgbClr val="1E1348"/>
              </a:buClr>
              <a:buFont typeface="Arial" pitchFamily="34" charset="0"/>
              <a:buChar char="•"/>
              <a:defRPr sz="1600">
                <a:solidFill>
                  <a:srgbClr val="1E1348"/>
                </a:solidFill>
                <a:latin typeface="Interstate-Light"/>
              </a:defRPr>
            </a:lvl4pPr>
            <a:lvl5pPr marL="1632844" indent="-285750" algn="l">
              <a:buClr>
                <a:srgbClr val="1E1348"/>
              </a:buClr>
              <a:buFont typeface="Arial" pitchFamily="34" charset="0"/>
              <a:buChar char="•"/>
              <a:defRPr sz="1600">
                <a:solidFill>
                  <a:srgbClr val="1E1348"/>
                </a:solidFill>
                <a:latin typeface="Interstate-Light"/>
              </a:defRPr>
            </a:lvl5pPr>
          </a:lstStyle>
          <a:p>
            <a:pPr lvl="0"/>
            <a:r>
              <a:rPr lang="en-US" smtClean="0">
                <a:sym typeface="Interstate-Bold" charset="0"/>
              </a:rPr>
              <a:t>Click to edit Master text styles</a:t>
            </a:r>
          </a:p>
          <a:p>
            <a:pPr lvl="1"/>
            <a:r>
              <a:rPr lang="en-US" smtClean="0">
                <a:sym typeface="Interstate-Bold" charset="0"/>
              </a:rPr>
              <a:t>Second level</a:t>
            </a:r>
          </a:p>
        </p:txBody>
      </p:sp>
    </p:spTree>
    <p:extLst>
      <p:ext uri="{BB962C8B-B14F-4D97-AF65-F5344CB8AC3E}">
        <p14:creationId xmlns="" xmlns:p14="http://schemas.microsoft.com/office/powerpoint/2010/main" val="3237553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5" name="Segnaposto numero diapositiva 4"/>
          <p:cNvSpPr>
            <a:spLocks noGrp="1"/>
          </p:cNvSpPr>
          <p:nvPr>
            <p:ph type="sldNum" sz="quarter" idx="11"/>
          </p:nvPr>
        </p:nvSpPr>
        <p:spPr/>
        <p:txBody>
          <a:bodyPr/>
          <a:lstStyle>
            <a:lvl1pPr>
              <a:defRPr smtClean="0"/>
            </a:lvl1pPr>
          </a:lstStyle>
          <a:p>
            <a:pPr>
              <a:defRPr/>
            </a:pPr>
            <a:fld id="{9953C9CE-229F-43DA-87CA-24798C413AC7}" type="slidenum">
              <a:rPr lang="it-IT">
                <a:solidFill>
                  <a:srgbClr val="FFFFFF"/>
                </a:solidFill>
              </a:rPr>
              <a:pPr>
                <a:defRPr/>
              </a:pPr>
              <a:t>‹#›</a:t>
            </a:fld>
            <a:endParaRPr lang="it-IT">
              <a:solidFill>
                <a:srgbClr val="FFFFFF"/>
              </a:solidFill>
            </a:endParaRPr>
          </a:p>
        </p:txBody>
      </p:sp>
      <p:sp>
        <p:nvSpPr>
          <p:cNvPr id="6" name="Segnaposto piè di pagina 5"/>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5" name="Segnaposto numero diapositiva 4"/>
          <p:cNvSpPr>
            <a:spLocks noGrp="1"/>
          </p:cNvSpPr>
          <p:nvPr>
            <p:ph type="sldNum" sz="quarter" idx="11"/>
          </p:nvPr>
        </p:nvSpPr>
        <p:spPr/>
        <p:txBody>
          <a:bodyPr/>
          <a:lstStyle>
            <a:lvl1pPr>
              <a:defRPr smtClean="0"/>
            </a:lvl1pPr>
          </a:lstStyle>
          <a:p>
            <a:pPr>
              <a:defRPr/>
            </a:pPr>
            <a:fld id="{B0099C0D-61C6-41F9-8993-080113EE26F3}" type="slidenum">
              <a:rPr lang="it-IT">
                <a:solidFill>
                  <a:srgbClr val="FFFFFF"/>
                </a:solidFill>
              </a:rPr>
              <a:pPr>
                <a:defRPr/>
              </a:pPr>
              <a:t>‹#›</a:t>
            </a:fld>
            <a:endParaRPr lang="it-IT">
              <a:solidFill>
                <a:srgbClr val="FFFFFF"/>
              </a:solidFill>
            </a:endParaRPr>
          </a:p>
        </p:txBody>
      </p:sp>
      <p:sp>
        <p:nvSpPr>
          <p:cNvPr id="6" name="Segnaposto piè di pagina 5"/>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6" name="Segnaposto numero diapositiva 5"/>
          <p:cNvSpPr>
            <a:spLocks noGrp="1"/>
          </p:cNvSpPr>
          <p:nvPr>
            <p:ph type="sldNum" sz="quarter" idx="11"/>
          </p:nvPr>
        </p:nvSpPr>
        <p:spPr/>
        <p:txBody>
          <a:bodyPr/>
          <a:lstStyle>
            <a:lvl1pPr>
              <a:defRPr smtClean="0"/>
            </a:lvl1pPr>
          </a:lstStyle>
          <a:p>
            <a:pPr>
              <a:defRPr/>
            </a:pPr>
            <a:fld id="{D73AC7D7-A0D4-4EA3-8685-0402D57B1192}" type="slidenum">
              <a:rPr lang="it-IT">
                <a:solidFill>
                  <a:srgbClr val="FFFFFF"/>
                </a:solidFill>
              </a:rPr>
              <a:pPr>
                <a:defRPr/>
              </a:pPr>
              <a:t>‹#›</a:t>
            </a:fld>
            <a:endParaRPr lang="it-IT">
              <a:solidFill>
                <a:srgbClr val="FFFFFF"/>
              </a:solidFill>
            </a:endParaRPr>
          </a:p>
        </p:txBody>
      </p:sp>
      <p:sp>
        <p:nvSpPr>
          <p:cNvPr id="7" name="Segnaposto piè di pagina 6"/>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8" name="Segnaposto numero diapositiva 7"/>
          <p:cNvSpPr>
            <a:spLocks noGrp="1"/>
          </p:cNvSpPr>
          <p:nvPr>
            <p:ph type="sldNum" sz="quarter" idx="11"/>
          </p:nvPr>
        </p:nvSpPr>
        <p:spPr/>
        <p:txBody>
          <a:bodyPr/>
          <a:lstStyle>
            <a:lvl1pPr>
              <a:defRPr smtClean="0"/>
            </a:lvl1pPr>
          </a:lstStyle>
          <a:p>
            <a:pPr>
              <a:defRPr/>
            </a:pPr>
            <a:fld id="{586AD179-CBD0-4DBC-91A5-9DA2807C8F3C}" type="slidenum">
              <a:rPr lang="it-IT">
                <a:solidFill>
                  <a:srgbClr val="FFFFFF"/>
                </a:solidFill>
              </a:rPr>
              <a:pPr>
                <a:defRPr/>
              </a:pPr>
              <a:t>‹#›</a:t>
            </a:fld>
            <a:endParaRPr lang="it-IT">
              <a:solidFill>
                <a:srgbClr val="FFFFFF"/>
              </a:solidFill>
            </a:endParaRPr>
          </a:p>
        </p:txBody>
      </p:sp>
      <p:sp>
        <p:nvSpPr>
          <p:cNvPr id="9" name="Segnaposto piè di pagina 8"/>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4" name="Segnaposto numero diapositiva 3"/>
          <p:cNvSpPr>
            <a:spLocks noGrp="1"/>
          </p:cNvSpPr>
          <p:nvPr>
            <p:ph type="sldNum" sz="quarter" idx="11"/>
          </p:nvPr>
        </p:nvSpPr>
        <p:spPr/>
        <p:txBody>
          <a:bodyPr/>
          <a:lstStyle>
            <a:lvl1pPr>
              <a:defRPr smtClean="0"/>
            </a:lvl1pPr>
          </a:lstStyle>
          <a:p>
            <a:pPr>
              <a:defRPr/>
            </a:pPr>
            <a:fld id="{9DE51D29-19B3-466E-888F-747F4DCE1334}" type="slidenum">
              <a:rPr lang="it-IT">
                <a:solidFill>
                  <a:srgbClr val="FFFFFF"/>
                </a:solidFill>
              </a:rPr>
              <a:pPr>
                <a:defRPr/>
              </a:pPr>
              <a:t>‹#›</a:t>
            </a:fld>
            <a:endParaRPr lang="it-IT">
              <a:solidFill>
                <a:srgbClr val="FFFFFF"/>
              </a:solidFill>
            </a:endParaRPr>
          </a:p>
        </p:txBody>
      </p:sp>
      <p:sp>
        <p:nvSpPr>
          <p:cNvPr id="5" name="Segnaposto piè di pagina 4"/>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3" name="Segnaposto numero diapositiva 2"/>
          <p:cNvSpPr>
            <a:spLocks noGrp="1"/>
          </p:cNvSpPr>
          <p:nvPr>
            <p:ph type="sldNum" sz="quarter" idx="11"/>
          </p:nvPr>
        </p:nvSpPr>
        <p:spPr/>
        <p:txBody>
          <a:bodyPr/>
          <a:lstStyle>
            <a:lvl1pPr>
              <a:defRPr smtClean="0"/>
            </a:lvl1pPr>
          </a:lstStyle>
          <a:p>
            <a:pPr>
              <a:defRPr/>
            </a:pPr>
            <a:fld id="{DD263FC5-E9B3-4936-8407-2002C476340C}" type="slidenum">
              <a:rPr lang="it-IT">
                <a:solidFill>
                  <a:srgbClr val="FFFFFF"/>
                </a:solidFill>
              </a:rPr>
              <a:pPr>
                <a:defRPr/>
              </a:pPr>
              <a:t>‹#›</a:t>
            </a:fld>
            <a:endParaRPr lang="it-IT">
              <a:solidFill>
                <a:srgbClr val="FFFFFF"/>
              </a:solidFill>
            </a:endParaRPr>
          </a:p>
        </p:txBody>
      </p:sp>
      <p:sp>
        <p:nvSpPr>
          <p:cNvPr id="4" name="Segnaposto piè di pagina 3"/>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6" name="Segnaposto numero diapositiva 5"/>
          <p:cNvSpPr>
            <a:spLocks noGrp="1"/>
          </p:cNvSpPr>
          <p:nvPr>
            <p:ph type="sldNum" sz="quarter" idx="11"/>
          </p:nvPr>
        </p:nvSpPr>
        <p:spPr/>
        <p:txBody>
          <a:bodyPr/>
          <a:lstStyle>
            <a:lvl1pPr>
              <a:defRPr smtClean="0"/>
            </a:lvl1pPr>
          </a:lstStyle>
          <a:p>
            <a:pPr>
              <a:defRPr/>
            </a:pPr>
            <a:fld id="{66FC5BA8-768B-46C4-A2ED-BADC107DA520}" type="slidenum">
              <a:rPr lang="it-IT">
                <a:solidFill>
                  <a:srgbClr val="FFFFFF"/>
                </a:solidFill>
              </a:rPr>
              <a:pPr>
                <a:defRPr/>
              </a:pPr>
              <a:t>‹#›</a:t>
            </a:fld>
            <a:endParaRPr lang="it-IT">
              <a:solidFill>
                <a:srgbClr val="FFFFFF"/>
              </a:solidFill>
            </a:endParaRPr>
          </a:p>
        </p:txBody>
      </p:sp>
      <p:sp>
        <p:nvSpPr>
          <p:cNvPr id="7" name="Segnaposto piè di pagina 6"/>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smtClean="0"/>
            </a:lvl1pPr>
          </a:lstStyle>
          <a:p>
            <a:pPr>
              <a:defRPr/>
            </a:pPr>
            <a:endParaRPr lang="it-IT">
              <a:solidFill>
                <a:srgbClr val="FFFFFF"/>
              </a:solidFill>
            </a:endParaRPr>
          </a:p>
        </p:txBody>
      </p:sp>
      <p:sp>
        <p:nvSpPr>
          <p:cNvPr id="6" name="Segnaposto numero diapositiva 5"/>
          <p:cNvSpPr>
            <a:spLocks noGrp="1"/>
          </p:cNvSpPr>
          <p:nvPr>
            <p:ph type="sldNum" sz="quarter" idx="11"/>
          </p:nvPr>
        </p:nvSpPr>
        <p:spPr/>
        <p:txBody>
          <a:bodyPr/>
          <a:lstStyle>
            <a:lvl1pPr>
              <a:defRPr smtClean="0"/>
            </a:lvl1pPr>
          </a:lstStyle>
          <a:p>
            <a:pPr>
              <a:defRPr/>
            </a:pPr>
            <a:fld id="{A7223080-3410-4F95-A8A1-FF2847220441}" type="slidenum">
              <a:rPr lang="it-IT">
                <a:solidFill>
                  <a:srgbClr val="FFFFFF"/>
                </a:solidFill>
              </a:rPr>
              <a:pPr>
                <a:defRPr/>
              </a:pPr>
              <a:t>‹#›</a:t>
            </a:fld>
            <a:endParaRPr lang="it-IT">
              <a:solidFill>
                <a:srgbClr val="FFFFFF"/>
              </a:solidFill>
            </a:endParaRPr>
          </a:p>
        </p:txBody>
      </p:sp>
      <p:sp>
        <p:nvSpPr>
          <p:cNvPr id="7" name="Segnaposto piè di pagina 6"/>
          <p:cNvSpPr>
            <a:spLocks noGrp="1"/>
          </p:cNvSpPr>
          <p:nvPr>
            <p:ph type="ftr" sz="quarter" idx="12"/>
          </p:nvPr>
        </p:nvSpPr>
        <p:spPr/>
        <p:txBody>
          <a:bodyPr/>
          <a:lstStyle>
            <a:lvl1pPr>
              <a:defRPr smtClean="0"/>
            </a:lvl1pPr>
          </a:lstStyle>
          <a:p>
            <a:pPr>
              <a:defRPr/>
            </a:pPr>
            <a:endParaRPr lang="it-IT">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cs typeface="+mn-cs"/>
              </a:defRPr>
            </a:lvl1pPr>
          </a:lstStyle>
          <a:p>
            <a:pPr fontAlgn="base">
              <a:spcBef>
                <a:spcPct val="0"/>
              </a:spcBef>
              <a:spcAft>
                <a:spcPct val="0"/>
              </a:spcAft>
              <a:defRPr/>
            </a:pPr>
            <a:endParaRPr lang="it-IT">
              <a:solidFill>
                <a:srgbClr val="FFFFFF"/>
              </a:solidFill>
            </a:endParaRPr>
          </a:p>
        </p:txBody>
      </p:sp>
      <p:sp>
        <p:nvSpPr>
          <p:cNvPr id="22531"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cs typeface="+mn-cs"/>
              </a:defRPr>
            </a:lvl1pPr>
          </a:lstStyle>
          <a:p>
            <a:pPr fontAlgn="base">
              <a:spcBef>
                <a:spcPct val="0"/>
              </a:spcBef>
              <a:spcAft>
                <a:spcPct val="0"/>
              </a:spcAft>
              <a:defRPr/>
            </a:pPr>
            <a:fld id="{321D47D0-CD59-46F2-B99F-03C425D8008B}" type="slidenum">
              <a:rPr lang="it-IT">
                <a:solidFill>
                  <a:srgbClr val="FFFFFF"/>
                </a:solidFill>
              </a:rPr>
              <a:pPr fontAlgn="base">
                <a:spcBef>
                  <a:spcPct val="0"/>
                </a:spcBef>
                <a:spcAft>
                  <a:spcPct val="0"/>
                </a:spcAft>
                <a:defRPr/>
              </a:pPr>
              <a:t>‹#›</a:t>
            </a:fld>
            <a:endParaRPr lang="it-IT">
              <a:solidFill>
                <a:srgbClr val="FFFFFF"/>
              </a:solidFill>
            </a:endParaRPr>
          </a:p>
        </p:txBody>
      </p:sp>
      <p:grpSp>
        <p:nvGrpSpPr>
          <p:cNvPr id="2" name="Group 4"/>
          <p:cNvGrpSpPr>
            <a:grpSpLocks/>
          </p:cNvGrpSpPr>
          <p:nvPr/>
        </p:nvGrpSpPr>
        <p:grpSpPr bwMode="auto">
          <a:xfrm>
            <a:off x="0" y="0"/>
            <a:ext cx="9140825" cy="6850063"/>
            <a:chOff x="0" y="0"/>
            <a:chExt cx="5758" cy="4315"/>
          </a:xfrm>
        </p:grpSpPr>
        <p:grpSp>
          <p:nvGrpSpPr>
            <p:cNvPr id="3" name="Group 5"/>
            <p:cNvGrpSpPr>
              <a:grpSpLocks/>
            </p:cNvGrpSpPr>
            <p:nvPr userDrawn="1"/>
          </p:nvGrpSpPr>
          <p:grpSpPr bwMode="auto">
            <a:xfrm>
              <a:off x="1728" y="2230"/>
              <a:ext cx="4027" cy="2085"/>
              <a:chOff x="1728" y="2230"/>
              <a:chExt cx="4027" cy="2085"/>
            </a:xfrm>
          </p:grpSpPr>
          <p:sp>
            <p:nvSpPr>
              <p:cNvPr id="22534"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22535"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22536"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22537"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22538"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grpSp>
        <p:sp>
          <p:nvSpPr>
            <p:cNvPr id="22539"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sp>
          <p:nvSpPr>
            <p:cNvPr id="22540"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fontAlgn="base">
                <a:spcBef>
                  <a:spcPct val="0"/>
                </a:spcBef>
                <a:spcAft>
                  <a:spcPct val="0"/>
                </a:spcAft>
                <a:defRPr/>
              </a:pPr>
              <a:endParaRPr lang="it-IT" sz="2400">
                <a:solidFill>
                  <a:srgbClr val="FFFFFF"/>
                </a:solidFill>
                <a:cs typeface="Times New Roman" pitchFamily="18" charset="0"/>
              </a:endParaRPr>
            </a:p>
          </p:txBody>
        </p:sp>
      </p:grpSp>
      <p:sp>
        <p:nvSpPr>
          <p:cNvPr id="22541"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22542"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atin typeface="Arial" charset="0"/>
                <a:cs typeface="+mn-cs"/>
              </a:defRPr>
            </a:lvl1pPr>
          </a:lstStyle>
          <a:p>
            <a:pPr fontAlgn="base">
              <a:spcBef>
                <a:spcPct val="0"/>
              </a:spcBef>
              <a:spcAft>
                <a:spcPct val="0"/>
              </a:spcAft>
              <a:defRPr/>
            </a:pPr>
            <a:endParaRPr lang="it-IT">
              <a:solidFill>
                <a:srgbClr val="FFFFFF"/>
              </a:solidFill>
            </a:endParaRPr>
          </a:p>
        </p:txBody>
      </p:sp>
      <p:sp>
        <p:nvSpPr>
          <p:cNvPr id="22543"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ulb.ac.be/sciences/biodic/biodic/images/bio_animale/embryologie/fecondation/baefec_01_01.jpg"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1115616" y="1124744"/>
            <a:ext cx="6913562" cy="3016210"/>
          </a:xfrm>
          <a:prstGeom prst="rect">
            <a:avLst/>
          </a:prstGeom>
          <a:noFill/>
          <a:ln w="9525">
            <a:noFill/>
            <a:miter lim="800000"/>
            <a:headEnd/>
            <a:tailEnd/>
          </a:ln>
        </p:spPr>
        <p:txBody>
          <a:bodyPr>
            <a:spAutoFit/>
          </a:bodyPr>
          <a:lstStyle/>
          <a:p>
            <a:pPr algn="ctr" fontAlgn="base">
              <a:spcBef>
                <a:spcPct val="50000"/>
              </a:spcBef>
              <a:spcAft>
                <a:spcPct val="0"/>
              </a:spcAft>
            </a:pPr>
            <a:r>
              <a:rPr lang="tr-TR" sz="3600" b="1" dirty="0">
                <a:solidFill>
                  <a:srgbClr val="A886E0">
                    <a:lumMod val="40000"/>
                    <a:lumOff val="60000"/>
                  </a:srgbClr>
                </a:solidFill>
                <a:effectLst>
                  <a:outerShdw blurRad="38100" dist="38100" dir="2700000" algn="tl">
                    <a:srgbClr val="000000">
                      <a:alpha val="43137"/>
                    </a:srgbClr>
                  </a:outerShdw>
                </a:effectLst>
                <a:cs typeface="Times New Roman" pitchFamily="18" charset="0"/>
              </a:rPr>
              <a:t>INTRODUCTION TO </a:t>
            </a:r>
          </a:p>
          <a:p>
            <a:pPr algn="ctr" fontAlgn="base">
              <a:spcBef>
                <a:spcPct val="50000"/>
              </a:spcBef>
              <a:spcAft>
                <a:spcPct val="0"/>
              </a:spcAft>
            </a:pPr>
            <a:r>
              <a:rPr lang="tr-TR" sz="3600" b="1" dirty="0">
                <a:solidFill>
                  <a:srgbClr val="A886E0">
                    <a:lumMod val="40000"/>
                    <a:lumOff val="60000"/>
                  </a:srgbClr>
                </a:solidFill>
                <a:effectLst>
                  <a:outerShdw blurRad="38100" dist="38100" dir="2700000" algn="tl">
                    <a:srgbClr val="000000">
                      <a:alpha val="43137"/>
                    </a:srgbClr>
                  </a:outerShdw>
                </a:effectLst>
                <a:cs typeface="Times New Roman" pitchFamily="18" charset="0"/>
              </a:rPr>
              <a:t>STEM CELLS</a:t>
            </a:r>
          </a:p>
          <a:p>
            <a:pPr algn="ctr" fontAlgn="base">
              <a:lnSpc>
                <a:spcPct val="200000"/>
              </a:lnSpc>
              <a:spcBef>
                <a:spcPct val="50000"/>
              </a:spcBef>
              <a:spcAft>
                <a:spcPct val="0"/>
              </a:spcAft>
            </a:pPr>
            <a:endParaRPr lang="tr-TR" sz="2000" b="1" dirty="0">
              <a:solidFill>
                <a:srgbClr val="A886E0"/>
              </a:solidFill>
              <a:effectLst>
                <a:outerShdw blurRad="38100" dist="38100" dir="2700000" algn="tl">
                  <a:srgbClr val="000000">
                    <a:alpha val="43137"/>
                  </a:srgbClr>
                </a:outerShdw>
              </a:effectLst>
              <a:cs typeface="Times New Roman" pitchFamily="18" charset="0"/>
            </a:endParaRPr>
          </a:p>
          <a:p>
            <a:pPr algn="ctr" fontAlgn="base">
              <a:lnSpc>
                <a:spcPct val="200000"/>
              </a:lnSpc>
              <a:spcBef>
                <a:spcPct val="50000"/>
              </a:spcBef>
              <a:spcAft>
                <a:spcPct val="0"/>
              </a:spcAft>
            </a:pPr>
            <a:r>
              <a:rPr lang="tr-TR" sz="2000" b="1" dirty="0" err="1">
                <a:solidFill>
                  <a:srgbClr val="A886E0"/>
                </a:solidFill>
                <a:effectLst>
                  <a:outerShdw blurRad="38100" dist="38100" dir="2700000" algn="tl">
                    <a:srgbClr val="000000">
                      <a:alpha val="43137"/>
                    </a:srgbClr>
                  </a:outerShdw>
                </a:effectLst>
                <a:cs typeface="Times New Roman" pitchFamily="18" charset="0"/>
              </a:rPr>
              <a:t>Assist</a:t>
            </a:r>
            <a:r>
              <a:rPr lang="tr-TR" sz="2000" b="1" dirty="0">
                <a:solidFill>
                  <a:srgbClr val="A886E0"/>
                </a:solidFill>
                <a:effectLst>
                  <a:outerShdw blurRad="38100" dist="38100" dir="2700000" algn="tl">
                    <a:srgbClr val="000000">
                      <a:alpha val="43137"/>
                    </a:srgbClr>
                  </a:outerShdw>
                </a:effectLst>
                <a:cs typeface="Times New Roman" pitchFamily="18" charset="0"/>
              </a:rPr>
              <a:t>. Prof. Dr. Açelya </a:t>
            </a:r>
            <a:r>
              <a:rPr lang="tr-TR" sz="2000" b="1" dirty="0" err="1">
                <a:solidFill>
                  <a:srgbClr val="A886E0"/>
                </a:solidFill>
                <a:effectLst>
                  <a:outerShdw blurRad="38100" dist="38100" dir="2700000" algn="tl">
                    <a:srgbClr val="000000">
                      <a:alpha val="43137"/>
                    </a:srgbClr>
                  </a:outerShdw>
                </a:effectLst>
                <a:cs typeface="Times New Roman" pitchFamily="18" charset="0"/>
              </a:rPr>
              <a:t>Yılmazer</a:t>
            </a:r>
            <a:r>
              <a:rPr lang="tr-TR" sz="2000" b="1" dirty="0">
                <a:solidFill>
                  <a:srgbClr val="A886E0"/>
                </a:solidFill>
                <a:effectLst>
                  <a:outerShdw blurRad="38100" dist="38100" dir="2700000" algn="tl">
                    <a:srgbClr val="000000">
                      <a:alpha val="43137"/>
                    </a:srgbClr>
                  </a:outerShdw>
                </a:effectLst>
                <a:cs typeface="Times New Roman" pitchFamily="18" charset="0"/>
              </a:rPr>
              <a:t> </a:t>
            </a:r>
            <a:r>
              <a:rPr lang="tr-TR" sz="2000" b="1" dirty="0" err="1">
                <a:solidFill>
                  <a:srgbClr val="A886E0"/>
                </a:solidFill>
                <a:effectLst>
                  <a:outerShdw blurRad="38100" dist="38100" dir="2700000" algn="tl">
                    <a:srgbClr val="000000">
                      <a:alpha val="43137"/>
                    </a:srgbClr>
                  </a:outerShdw>
                </a:effectLst>
                <a:cs typeface="Times New Roman" pitchFamily="18" charset="0"/>
              </a:rPr>
              <a:t>Aktuna</a:t>
            </a:r>
            <a:endParaRPr lang="it-IT" sz="2000" b="1" dirty="0">
              <a:solidFill>
                <a:srgbClr val="A886E0"/>
              </a:solidFill>
              <a:effectLst>
                <a:outerShdw blurRad="38100" dist="38100" dir="2700000" algn="tl">
                  <a:srgbClr val="000000">
                    <a:alpha val="43137"/>
                  </a:srgbClr>
                </a:outerShdw>
              </a:effectLst>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3600">
                <a:solidFill>
                  <a:schemeClr val="accent2"/>
                </a:solidFill>
              </a:rPr>
              <a:t>WHERE DO STEM CELLS COME FROM?</a:t>
            </a:r>
            <a:endParaRPr lang="en-US"/>
          </a:p>
        </p:txBody>
      </p:sp>
      <p:sp>
        <p:nvSpPr>
          <p:cNvPr id="21507" name="Rectangle 3"/>
          <p:cNvSpPr>
            <a:spLocks noGrp="1" noChangeArrowheads="1"/>
          </p:cNvSpPr>
          <p:nvPr>
            <p:ph type="body" sz="half" idx="1"/>
          </p:nvPr>
        </p:nvSpPr>
        <p:spPr>
          <a:xfrm>
            <a:off x="685800" y="1981200"/>
            <a:ext cx="3810000" cy="990600"/>
          </a:xfrm>
        </p:spPr>
        <p:txBody>
          <a:bodyPr/>
          <a:lstStyle/>
          <a:p>
            <a:r>
              <a:rPr lang="en-US" dirty="0">
                <a:solidFill>
                  <a:schemeClr val="accent2"/>
                </a:solidFill>
              </a:rPr>
              <a:t>EMBRYONIC</a:t>
            </a:r>
          </a:p>
          <a:p>
            <a:pPr lvl="1"/>
            <a:r>
              <a:rPr lang="en-US" dirty="0" smtClean="0">
                <a:solidFill>
                  <a:schemeClr val="accent2"/>
                </a:solidFill>
              </a:rPr>
              <a:t>BLASTOCYST</a:t>
            </a:r>
            <a:r>
              <a:rPr lang="tr-TR" dirty="0" smtClean="0">
                <a:solidFill>
                  <a:schemeClr val="accent2"/>
                </a:solidFill>
              </a:rPr>
              <a:t> (day5)</a:t>
            </a:r>
            <a:endParaRPr lang="en-US" dirty="0"/>
          </a:p>
        </p:txBody>
      </p:sp>
      <p:sp>
        <p:nvSpPr>
          <p:cNvPr id="21508" name="Rectangle 4"/>
          <p:cNvSpPr>
            <a:spLocks noGrp="1" noChangeArrowheads="1"/>
          </p:cNvSpPr>
          <p:nvPr>
            <p:ph type="body" sz="half" idx="2"/>
          </p:nvPr>
        </p:nvSpPr>
        <p:spPr>
          <a:xfrm>
            <a:off x="4648200" y="1981200"/>
            <a:ext cx="3810000" cy="2209800"/>
          </a:xfrm>
        </p:spPr>
        <p:txBody>
          <a:bodyPr/>
          <a:lstStyle/>
          <a:p>
            <a:pPr>
              <a:lnSpc>
                <a:spcPct val="90000"/>
              </a:lnSpc>
            </a:pPr>
            <a:r>
              <a:rPr lang="en-US" dirty="0" smtClean="0">
                <a:solidFill>
                  <a:schemeClr val="accent2"/>
                </a:solidFill>
              </a:rPr>
              <a:t>ADULT</a:t>
            </a:r>
            <a:r>
              <a:rPr lang="tr-TR" dirty="0" smtClean="0">
                <a:solidFill>
                  <a:schemeClr val="accent2"/>
                </a:solidFill>
              </a:rPr>
              <a:t> </a:t>
            </a:r>
            <a:endParaRPr lang="en-US" dirty="0">
              <a:solidFill>
                <a:schemeClr val="accent2"/>
              </a:solidFill>
            </a:endParaRPr>
          </a:p>
          <a:p>
            <a:pPr lvl="1">
              <a:lnSpc>
                <a:spcPct val="90000"/>
              </a:lnSpc>
            </a:pPr>
            <a:r>
              <a:rPr lang="en-US" dirty="0">
                <a:solidFill>
                  <a:schemeClr val="accent2"/>
                </a:solidFill>
              </a:rPr>
              <a:t>CORD CELLS</a:t>
            </a:r>
          </a:p>
          <a:p>
            <a:pPr lvl="1">
              <a:lnSpc>
                <a:spcPct val="90000"/>
              </a:lnSpc>
            </a:pPr>
            <a:r>
              <a:rPr lang="en-US" dirty="0">
                <a:solidFill>
                  <a:schemeClr val="accent2"/>
                </a:solidFill>
              </a:rPr>
              <a:t>PLACENTA</a:t>
            </a:r>
          </a:p>
          <a:p>
            <a:pPr lvl="1">
              <a:lnSpc>
                <a:spcPct val="90000"/>
              </a:lnSpc>
            </a:pPr>
            <a:r>
              <a:rPr lang="en-US" dirty="0" smtClean="0">
                <a:solidFill>
                  <a:schemeClr val="accent2"/>
                </a:solidFill>
              </a:rPr>
              <a:t>ADULTS</a:t>
            </a:r>
            <a:endParaRPr lang="en-US" dirty="0"/>
          </a:p>
        </p:txBody>
      </p:sp>
      <p:sp>
        <p:nvSpPr>
          <p:cNvPr id="5" name="Rectangle 3"/>
          <p:cNvSpPr txBox="1">
            <a:spLocks noChangeArrowheads="1"/>
          </p:cNvSpPr>
          <p:nvPr/>
        </p:nvSpPr>
        <p:spPr bwMode="auto">
          <a:xfrm>
            <a:off x="1619672" y="4509120"/>
            <a:ext cx="4752528" cy="99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eaLnBrk="0" fontAlgn="base" hangingPunct="0">
              <a:spcBef>
                <a:spcPct val="20000"/>
              </a:spcBef>
              <a:spcAft>
                <a:spcPct val="0"/>
              </a:spcAft>
              <a:buClr>
                <a:srgbClr val="FFCC00"/>
              </a:buClr>
              <a:buSzPct val="70000"/>
              <a:buFont typeface="Wingdings" pitchFamily="2" charset="2"/>
              <a:buChar char="n"/>
              <a:defRPr/>
            </a:pPr>
            <a:r>
              <a:rPr lang="tr-TR" sz="2800" kern="0" dirty="0">
                <a:solidFill>
                  <a:srgbClr val="A886E0"/>
                </a:solidFill>
                <a:effectLst>
                  <a:outerShdw blurRad="38100" dist="38100" dir="2700000" algn="tl">
                    <a:srgbClr val="000000"/>
                  </a:outerShdw>
                </a:effectLst>
              </a:rPr>
              <a:t>INDUCED PLURIPOTENT STEM CELLS  (</a:t>
            </a:r>
            <a:r>
              <a:rPr lang="tr-TR" sz="2800" kern="0" dirty="0" err="1">
                <a:solidFill>
                  <a:srgbClr val="A886E0"/>
                </a:solidFill>
                <a:effectLst>
                  <a:outerShdw blurRad="38100" dist="38100" dir="2700000" algn="tl">
                    <a:srgbClr val="000000"/>
                  </a:outerShdw>
                </a:effectLst>
              </a:rPr>
              <a:t>iPS</a:t>
            </a:r>
            <a:r>
              <a:rPr lang="tr-TR" sz="2800" kern="0" dirty="0">
                <a:solidFill>
                  <a:srgbClr val="A886E0"/>
                </a:solidFill>
                <a:effectLst>
                  <a:outerShdw blurRad="38100" dist="38100" dir="2700000" algn="tl">
                    <a:srgbClr val="000000"/>
                  </a:outerShdw>
                </a:effectLst>
              </a:rPr>
              <a:t> </a:t>
            </a:r>
            <a:r>
              <a:rPr lang="tr-TR" sz="2800" kern="0" dirty="0" err="1">
                <a:solidFill>
                  <a:srgbClr val="A886E0"/>
                </a:solidFill>
                <a:effectLst>
                  <a:outerShdw blurRad="38100" dist="38100" dir="2700000" algn="tl">
                    <a:srgbClr val="000000"/>
                  </a:outerShdw>
                </a:effectLst>
              </a:rPr>
              <a:t>cells</a:t>
            </a:r>
            <a:r>
              <a:rPr lang="tr-TR" sz="2800" kern="0" dirty="0">
                <a:solidFill>
                  <a:srgbClr val="A886E0"/>
                </a:solidFill>
                <a:effectLst>
                  <a:outerShdw blurRad="38100" dist="38100" dir="2700000" algn="tl">
                    <a:srgbClr val="000000"/>
                  </a:outerShdw>
                </a:effectLst>
              </a:rPr>
              <a:t>)</a:t>
            </a:r>
            <a:endParaRPr lang="en-US" sz="2800" kern="0" dirty="0">
              <a:solidFill>
                <a:srgbClr val="A886E0"/>
              </a:solidFill>
              <a:effectLst>
                <a:outerShdw blurRad="38100" dist="38100" dir="2700000" algn="tl">
                  <a:srgbClr val="000000"/>
                </a:outerShdw>
              </a:effectLst>
            </a:endParaRPr>
          </a:p>
          <a:p>
            <a:pPr marL="742950" lvl="1" indent="-285750" eaLnBrk="0" fontAlgn="base" hangingPunct="0">
              <a:spcBef>
                <a:spcPct val="20000"/>
              </a:spcBef>
              <a:spcAft>
                <a:spcPct val="0"/>
              </a:spcAft>
              <a:buClr>
                <a:srgbClr val="A886E0"/>
              </a:buClr>
              <a:buSzPct val="70000"/>
              <a:buFont typeface="Wingdings" pitchFamily="2" charset="2"/>
              <a:buChar char="n"/>
              <a:defRPr/>
            </a:pPr>
            <a:r>
              <a:rPr lang="tr-TR" sz="2400" kern="0" dirty="0">
                <a:solidFill>
                  <a:srgbClr val="A886E0"/>
                </a:solidFill>
                <a:effectLst>
                  <a:outerShdw blurRad="38100" dist="38100" dir="2700000" algn="tl">
                    <a:srgbClr val="000000"/>
                  </a:outerShdw>
                </a:effectLst>
              </a:rPr>
              <a:t>Skin </a:t>
            </a:r>
            <a:r>
              <a:rPr lang="tr-TR" sz="2400" kern="0" dirty="0" err="1">
                <a:solidFill>
                  <a:srgbClr val="A886E0"/>
                </a:solidFill>
                <a:effectLst>
                  <a:outerShdw blurRad="38100" dist="38100" dir="2700000" algn="tl">
                    <a:srgbClr val="000000"/>
                  </a:outerShdw>
                </a:effectLst>
              </a:rPr>
              <a:t>cells</a:t>
            </a:r>
            <a:r>
              <a:rPr lang="tr-TR" sz="2400" kern="0" dirty="0">
                <a:solidFill>
                  <a:srgbClr val="A886E0"/>
                </a:solidFill>
                <a:effectLst>
                  <a:outerShdw blurRad="38100" dist="38100" dir="2700000" algn="tl">
                    <a:srgbClr val="000000"/>
                  </a:outerShdw>
                </a:effectLst>
              </a:rPr>
              <a:t> </a:t>
            </a:r>
            <a:r>
              <a:rPr lang="tr-TR" sz="2400" kern="0" dirty="0" err="1">
                <a:solidFill>
                  <a:srgbClr val="A886E0"/>
                </a:solidFill>
                <a:effectLst>
                  <a:outerShdw blurRad="38100" dist="38100" dir="2700000" algn="tl">
                    <a:srgbClr val="000000"/>
                  </a:outerShdw>
                </a:effectLst>
              </a:rPr>
              <a:t>to</a:t>
            </a:r>
            <a:r>
              <a:rPr lang="tr-TR" sz="2400" kern="0" dirty="0">
                <a:solidFill>
                  <a:srgbClr val="A886E0"/>
                </a:solidFill>
                <a:effectLst>
                  <a:outerShdw blurRad="38100" dist="38100" dir="2700000" algn="tl">
                    <a:srgbClr val="000000"/>
                  </a:outerShdw>
                </a:effectLst>
              </a:rPr>
              <a:t> </a:t>
            </a:r>
            <a:r>
              <a:rPr lang="tr-TR" sz="2400" kern="0" dirty="0" err="1">
                <a:solidFill>
                  <a:srgbClr val="A886E0"/>
                </a:solidFill>
                <a:effectLst>
                  <a:outerShdw blurRad="38100" dist="38100" dir="2700000" algn="tl">
                    <a:srgbClr val="000000"/>
                  </a:outerShdw>
                </a:effectLst>
              </a:rPr>
              <a:t>stem</a:t>
            </a:r>
            <a:r>
              <a:rPr lang="tr-TR" sz="2400" kern="0" dirty="0">
                <a:solidFill>
                  <a:srgbClr val="A886E0"/>
                </a:solidFill>
                <a:effectLst>
                  <a:outerShdw blurRad="38100" dist="38100" dir="2700000" algn="tl">
                    <a:srgbClr val="000000"/>
                  </a:outerShdw>
                </a:effectLst>
              </a:rPr>
              <a:t> </a:t>
            </a:r>
            <a:r>
              <a:rPr lang="tr-TR" sz="2400" kern="0" dirty="0" err="1">
                <a:solidFill>
                  <a:srgbClr val="A886E0"/>
                </a:solidFill>
                <a:effectLst>
                  <a:outerShdw blurRad="38100" dist="38100" dir="2700000" algn="tl">
                    <a:srgbClr val="000000"/>
                  </a:outerShdw>
                </a:effectLst>
              </a:rPr>
              <a:t>cell</a:t>
            </a:r>
            <a:endParaRPr lang="en-US" sz="2400" kern="0" dirty="0">
              <a:solidFill>
                <a:srgbClr val="FFFFFF"/>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798400" presetClass="entr" presetSubtype="51811624" fill="hold" grpId="0" nodeType="clickEffect">
                                  <p:stCondLst>
                                    <p:cond delay="0"/>
                                  </p:stCondLst>
                                  <p:childTnLst>
                                    <p:set>
                                      <p:cBhvr>
                                        <p:cTn id="6" dur="1" fill="hold">
                                          <p:stCondLst>
                                            <p:cond delay="499"/>
                                          </p:stCondLst>
                                        </p:cTn>
                                        <p:tgtEl>
                                          <p:spTgt spid="21507">
                                            <p:txEl>
                                              <p:pRg st="0" end="0"/>
                                            </p:txEl>
                                          </p:spTgt>
                                        </p:tgtEl>
                                        <p:attrNameLst>
                                          <p:attrName>style.visibility</p:attrName>
                                        </p:attrNameLst>
                                      </p:cBhvr>
                                      <p:to>
                                        <p:strVal val="visible"/>
                                      </p:to>
                                    </p:set>
                                  </p:childTnLst>
                                </p:cTn>
                              </p:par>
                              <p:par>
                                <p:cTn id="7" presetID="51798400" presetClass="entr" presetSubtype="51811624" fill="hold" grpId="0" nodeType="withEffect">
                                  <p:stCondLst>
                                    <p:cond delay="0"/>
                                  </p:stCondLst>
                                  <p:childTnLst>
                                    <p:set>
                                      <p:cBhvr>
                                        <p:cTn id="8" dur="1" fill="hold">
                                          <p:stCondLst>
                                            <p:cond delay="499"/>
                                          </p:stCondLst>
                                        </p:cTn>
                                        <p:tgtEl>
                                          <p:spTgt spid="2150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51798400" presetClass="entr" presetSubtype="51811712" fill="hold" grpId="0" nodeType="clickEffect">
                                  <p:stCondLst>
                                    <p:cond delay="0"/>
                                  </p:stCondLst>
                                  <p:childTnLst>
                                    <p:set>
                                      <p:cBhvr>
                                        <p:cTn id="12" dur="1" fill="hold">
                                          <p:stCondLst>
                                            <p:cond delay="499"/>
                                          </p:stCondLst>
                                        </p:cTn>
                                        <p:tgtEl>
                                          <p:spTgt spid="21508">
                                            <p:txEl>
                                              <p:pRg st="0" end="0"/>
                                            </p:txEl>
                                          </p:spTgt>
                                        </p:tgtEl>
                                        <p:attrNameLst>
                                          <p:attrName>style.visibility</p:attrName>
                                        </p:attrNameLst>
                                      </p:cBhvr>
                                      <p:to>
                                        <p:strVal val="visible"/>
                                      </p:to>
                                    </p:set>
                                  </p:childTnLst>
                                </p:cTn>
                              </p:par>
                              <p:par>
                                <p:cTn id="13" presetID="51798400" presetClass="entr" presetSubtype="51811712" fill="hold" grpId="0" nodeType="withEffect">
                                  <p:stCondLst>
                                    <p:cond delay="0"/>
                                  </p:stCondLst>
                                  <p:childTnLst>
                                    <p:set>
                                      <p:cBhvr>
                                        <p:cTn id="14" dur="1" fill="hold">
                                          <p:stCondLst>
                                            <p:cond delay="499"/>
                                          </p:stCondLst>
                                        </p:cTn>
                                        <p:tgtEl>
                                          <p:spTgt spid="21508">
                                            <p:txEl>
                                              <p:pRg st="1" end="1"/>
                                            </p:txEl>
                                          </p:spTgt>
                                        </p:tgtEl>
                                        <p:attrNameLst>
                                          <p:attrName>style.visibility</p:attrName>
                                        </p:attrNameLst>
                                      </p:cBhvr>
                                      <p:to>
                                        <p:strVal val="visible"/>
                                      </p:to>
                                    </p:set>
                                  </p:childTnLst>
                                </p:cTn>
                              </p:par>
                              <p:par>
                                <p:cTn id="15" presetID="51798400" presetClass="entr" presetSubtype="51811712" fill="hold" grpId="0" nodeType="withEffect">
                                  <p:stCondLst>
                                    <p:cond delay="0"/>
                                  </p:stCondLst>
                                  <p:childTnLst>
                                    <p:set>
                                      <p:cBhvr>
                                        <p:cTn id="16" dur="1" fill="hold">
                                          <p:stCondLst>
                                            <p:cond delay="499"/>
                                          </p:stCondLst>
                                        </p:cTn>
                                        <p:tgtEl>
                                          <p:spTgt spid="21508">
                                            <p:txEl>
                                              <p:pRg st="2" end="2"/>
                                            </p:txEl>
                                          </p:spTgt>
                                        </p:tgtEl>
                                        <p:attrNameLst>
                                          <p:attrName>style.visibility</p:attrName>
                                        </p:attrNameLst>
                                      </p:cBhvr>
                                      <p:to>
                                        <p:strVal val="visible"/>
                                      </p:to>
                                    </p:set>
                                  </p:childTnLst>
                                </p:cTn>
                              </p:par>
                              <p:par>
                                <p:cTn id="17" presetID="51798400" presetClass="entr" presetSubtype="51811712" fill="hold" grpId="0" nodeType="withEffect">
                                  <p:stCondLst>
                                    <p:cond delay="0"/>
                                  </p:stCondLst>
                                  <p:childTnLst>
                                    <p:set>
                                      <p:cBhvr>
                                        <p:cTn id="18" dur="1" fill="hold">
                                          <p:stCondLst>
                                            <p:cond delay="499"/>
                                          </p:stCondLst>
                                        </p:cTn>
                                        <p:tgtEl>
                                          <p:spTgt spid="2150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1798400" presetClass="entr" presetSubtype="51811624" fill="hold" grpId="0" nodeType="clickEffect">
                                  <p:stCondLst>
                                    <p:cond delay="0"/>
                                  </p:stCondLst>
                                  <p:childTnLst>
                                    <p:set>
                                      <p:cBhvr>
                                        <p:cTn id="22" dur="1" fill="hold">
                                          <p:stCondLst>
                                            <p:cond delay="499"/>
                                          </p:stCondLst>
                                        </p:cTn>
                                        <p:tgtEl>
                                          <p:spTgt spid="5">
                                            <p:txEl>
                                              <p:pRg st="0" end="0"/>
                                            </p:txEl>
                                          </p:spTgt>
                                        </p:tgtEl>
                                        <p:attrNameLst>
                                          <p:attrName>style.visibility</p:attrName>
                                        </p:attrNameLst>
                                      </p:cBhvr>
                                      <p:to>
                                        <p:strVal val="visible"/>
                                      </p:to>
                                    </p:set>
                                  </p:childTnLst>
                                </p:cTn>
                              </p:par>
                              <p:par>
                                <p:cTn id="23" presetID="51798400" presetClass="entr" presetSubtype="51811624" fill="hold" grpId="0" nodeType="withEffect">
                                  <p:stCondLst>
                                    <p:cond delay="0"/>
                                  </p:stCondLst>
                                  <p:childTnLst>
                                    <p:set>
                                      <p:cBhvr>
                                        <p:cTn id="24" dur="1" fill="hold">
                                          <p:stCondLst>
                                            <p:cond delay="499"/>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P spid="21508" grpId="0" build="p" autoUpdateAnimBg="0"/>
      <p:bldP spid="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asellaDiTesto 4"/>
          <p:cNvSpPr txBox="1">
            <a:spLocks noChangeArrowheads="1"/>
          </p:cNvSpPr>
          <p:nvPr/>
        </p:nvSpPr>
        <p:spPr bwMode="auto">
          <a:xfrm>
            <a:off x="3275856" y="357188"/>
            <a:ext cx="3024336" cy="707886"/>
          </a:xfrm>
          <a:prstGeom prst="rect">
            <a:avLst/>
          </a:prstGeom>
          <a:noFill/>
          <a:ln w="9525">
            <a:noFill/>
            <a:miter lim="800000"/>
            <a:headEnd/>
            <a:tailEnd/>
          </a:ln>
        </p:spPr>
        <p:txBody>
          <a:bodyPr wrap="square">
            <a:spAutoFit/>
          </a:bodyPr>
          <a:lstStyle/>
          <a:p>
            <a:pPr fontAlgn="base">
              <a:spcBef>
                <a:spcPct val="0"/>
              </a:spcBef>
              <a:spcAft>
                <a:spcPct val="0"/>
              </a:spcAft>
            </a:pPr>
            <a:r>
              <a:rPr lang="it-IT" sz="4000" b="1" dirty="0">
                <a:solidFill>
                  <a:srgbClr val="A886E0"/>
                </a:solidFill>
                <a:cs typeface="Times New Roman" pitchFamily="18" charset="0"/>
              </a:rPr>
              <a:t>Stem Cells</a:t>
            </a:r>
          </a:p>
        </p:txBody>
      </p:sp>
      <p:sp>
        <p:nvSpPr>
          <p:cNvPr id="6" name="Freccia in giù 5"/>
          <p:cNvSpPr/>
          <p:nvPr/>
        </p:nvSpPr>
        <p:spPr>
          <a:xfrm rot="2572525">
            <a:off x="3165475" y="862013"/>
            <a:ext cx="428625" cy="1428750"/>
          </a:xfrm>
          <a:prstGeom prst="down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it-IT" sz="2400">
              <a:solidFill>
                <a:srgbClr val="A886E0"/>
              </a:solidFill>
            </a:endParaRPr>
          </a:p>
        </p:txBody>
      </p:sp>
      <p:sp>
        <p:nvSpPr>
          <p:cNvPr id="7" name="Freccia in giù 6"/>
          <p:cNvSpPr/>
          <p:nvPr/>
        </p:nvSpPr>
        <p:spPr>
          <a:xfrm rot="18886511">
            <a:off x="5659437" y="869951"/>
            <a:ext cx="428625" cy="1428750"/>
          </a:xfrm>
          <a:prstGeom prst="down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it-IT" sz="2400">
              <a:solidFill>
                <a:srgbClr val="A886E0"/>
              </a:solidFill>
            </a:endParaRPr>
          </a:p>
        </p:txBody>
      </p:sp>
      <p:sp>
        <p:nvSpPr>
          <p:cNvPr id="21510" name="CasellaDiTesto 7"/>
          <p:cNvSpPr txBox="1">
            <a:spLocks noChangeArrowheads="1"/>
          </p:cNvSpPr>
          <p:nvPr/>
        </p:nvSpPr>
        <p:spPr bwMode="auto">
          <a:xfrm>
            <a:off x="823590" y="2143125"/>
            <a:ext cx="3532386" cy="461665"/>
          </a:xfrm>
          <a:prstGeom prst="rect">
            <a:avLst/>
          </a:prstGeom>
          <a:noFill/>
          <a:ln w="9525">
            <a:noFill/>
            <a:miter lim="800000"/>
            <a:headEnd/>
            <a:tailEnd/>
          </a:ln>
        </p:spPr>
        <p:txBody>
          <a:bodyPr wrap="square">
            <a:spAutoFit/>
          </a:bodyPr>
          <a:lstStyle/>
          <a:p>
            <a:pPr fontAlgn="base">
              <a:spcBef>
                <a:spcPct val="0"/>
              </a:spcBef>
              <a:spcAft>
                <a:spcPct val="0"/>
              </a:spcAft>
            </a:pPr>
            <a:r>
              <a:rPr lang="it-IT" sz="2400" b="1" u="sng" dirty="0">
                <a:solidFill>
                  <a:srgbClr val="A886E0"/>
                </a:solidFill>
                <a:cs typeface="Times New Roman" pitchFamily="18" charset="0"/>
              </a:rPr>
              <a:t>Embryonic Stem Cells</a:t>
            </a:r>
          </a:p>
        </p:txBody>
      </p:sp>
      <p:sp>
        <p:nvSpPr>
          <p:cNvPr id="21512" name="CasellaDiTesto 9"/>
          <p:cNvSpPr txBox="1">
            <a:spLocks noChangeArrowheads="1"/>
          </p:cNvSpPr>
          <p:nvPr/>
        </p:nvSpPr>
        <p:spPr bwMode="auto">
          <a:xfrm>
            <a:off x="214313" y="2714625"/>
            <a:ext cx="4643437" cy="1148199"/>
          </a:xfrm>
          <a:prstGeom prst="rect">
            <a:avLst/>
          </a:prstGeom>
          <a:noFill/>
          <a:ln w="9525">
            <a:noFill/>
            <a:miter lim="800000"/>
            <a:headEnd/>
            <a:tailEnd/>
          </a:ln>
        </p:spPr>
        <p:txBody>
          <a:bodyPr>
            <a:spAutoFit/>
          </a:bodyPr>
          <a:lstStyle/>
          <a:p>
            <a:pPr algn="ctr" fontAlgn="base">
              <a:lnSpc>
                <a:spcPct val="150000"/>
              </a:lnSpc>
              <a:spcBef>
                <a:spcPct val="0"/>
              </a:spcBef>
              <a:spcAft>
                <a:spcPct val="0"/>
              </a:spcAft>
            </a:pPr>
            <a:r>
              <a:rPr lang="it-IT" sz="2400" dirty="0">
                <a:solidFill>
                  <a:srgbClr val="A886E0"/>
                </a:solidFill>
                <a:cs typeface="Times New Roman" pitchFamily="18" charset="0"/>
              </a:rPr>
              <a:t>Derived from embryonic blastocysts</a:t>
            </a:r>
          </a:p>
          <a:p>
            <a:pPr algn="ctr" fontAlgn="base">
              <a:lnSpc>
                <a:spcPct val="150000"/>
              </a:lnSpc>
              <a:spcBef>
                <a:spcPct val="0"/>
              </a:spcBef>
              <a:spcAft>
                <a:spcPct val="0"/>
              </a:spcAft>
            </a:pPr>
            <a:r>
              <a:rPr lang="it-IT" sz="2400" dirty="0">
                <a:solidFill>
                  <a:srgbClr val="A886E0"/>
                </a:solidFill>
                <a:cs typeface="Times New Roman" pitchFamily="18" charset="0"/>
              </a:rPr>
              <a:t>Pluripotent</a:t>
            </a:r>
          </a:p>
        </p:txBody>
      </p:sp>
      <p:sp>
        <p:nvSpPr>
          <p:cNvPr id="21513" name="CasellaDiTesto 10"/>
          <p:cNvSpPr txBox="1">
            <a:spLocks noChangeArrowheads="1"/>
          </p:cNvSpPr>
          <p:nvPr/>
        </p:nvSpPr>
        <p:spPr bwMode="auto">
          <a:xfrm>
            <a:off x="5796136" y="2175247"/>
            <a:ext cx="2674565" cy="461665"/>
          </a:xfrm>
          <a:prstGeom prst="rect">
            <a:avLst/>
          </a:prstGeom>
          <a:noFill/>
          <a:ln w="9525">
            <a:noFill/>
            <a:miter lim="800000"/>
            <a:headEnd/>
            <a:tailEnd/>
          </a:ln>
        </p:spPr>
        <p:txBody>
          <a:bodyPr wrap="square">
            <a:spAutoFit/>
          </a:bodyPr>
          <a:lstStyle/>
          <a:p>
            <a:pPr fontAlgn="base">
              <a:spcBef>
                <a:spcPct val="0"/>
              </a:spcBef>
              <a:spcAft>
                <a:spcPct val="0"/>
              </a:spcAft>
            </a:pPr>
            <a:r>
              <a:rPr lang="it-IT" sz="2400" b="1" u="sng" dirty="0">
                <a:solidFill>
                  <a:srgbClr val="A886E0"/>
                </a:solidFill>
                <a:cs typeface="Times New Roman" pitchFamily="18" charset="0"/>
              </a:rPr>
              <a:t>Adult Stem Cells</a:t>
            </a:r>
          </a:p>
        </p:txBody>
      </p:sp>
      <p:sp>
        <p:nvSpPr>
          <p:cNvPr id="21514" name="CasellaDiTesto 11"/>
          <p:cNvSpPr txBox="1">
            <a:spLocks noChangeArrowheads="1"/>
          </p:cNvSpPr>
          <p:nvPr/>
        </p:nvSpPr>
        <p:spPr bwMode="auto">
          <a:xfrm>
            <a:off x="5000625" y="2714625"/>
            <a:ext cx="3929063" cy="1148199"/>
          </a:xfrm>
          <a:prstGeom prst="rect">
            <a:avLst/>
          </a:prstGeom>
          <a:noFill/>
          <a:ln w="9525">
            <a:noFill/>
            <a:miter lim="800000"/>
            <a:headEnd/>
            <a:tailEnd/>
          </a:ln>
        </p:spPr>
        <p:txBody>
          <a:bodyPr>
            <a:spAutoFit/>
          </a:bodyPr>
          <a:lstStyle/>
          <a:p>
            <a:pPr algn="ctr" fontAlgn="base">
              <a:lnSpc>
                <a:spcPct val="150000"/>
              </a:lnSpc>
              <a:spcBef>
                <a:spcPct val="0"/>
              </a:spcBef>
              <a:spcAft>
                <a:spcPct val="0"/>
              </a:spcAft>
            </a:pPr>
            <a:r>
              <a:rPr lang="it-IT" sz="2400" dirty="0">
                <a:solidFill>
                  <a:srgbClr val="A886E0"/>
                </a:solidFill>
                <a:cs typeface="Times New Roman" pitchFamily="18" charset="0"/>
              </a:rPr>
              <a:t>Residue within adult tissues </a:t>
            </a:r>
          </a:p>
          <a:p>
            <a:pPr algn="ctr" fontAlgn="base">
              <a:lnSpc>
                <a:spcPct val="150000"/>
              </a:lnSpc>
              <a:spcBef>
                <a:spcPct val="0"/>
              </a:spcBef>
              <a:spcAft>
                <a:spcPct val="0"/>
              </a:spcAft>
            </a:pPr>
            <a:r>
              <a:rPr lang="it-IT" sz="2400" dirty="0">
                <a:solidFill>
                  <a:srgbClr val="A886E0"/>
                </a:solidFill>
                <a:cs typeface="Times New Roman" pitchFamily="18" charset="0"/>
              </a:rPr>
              <a:t>Multipotent</a:t>
            </a:r>
          </a:p>
        </p:txBody>
      </p:sp>
      <p:sp>
        <p:nvSpPr>
          <p:cNvPr id="11" name="Freccia in giù 5"/>
          <p:cNvSpPr/>
          <p:nvPr/>
        </p:nvSpPr>
        <p:spPr>
          <a:xfrm>
            <a:off x="4647431" y="1124744"/>
            <a:ext cx="428625" cy="3744416"/>
          </a:xfrm>
          <a:prstGeom prst="downArrow">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it-IT" sz="2400">
              <a:solidFill>
                <a:srgbClr val="A886E0"/>
              </a:solidFill>
            </a:endParaRPr>
          </a:p>
        </p:txBody>
      </p:sp>
      <p:sp>
        <p:nvSpPr>
          <p:cNvPr id="12" name="CasellaDiTesto 10"/>
          <p:cNvSpPr txBox="1">
            <a:spLocks noChangeArrowheads="1"/>
          </p:cNvSpPr>
          <p:nvPr/>
        </p:nvSpPr>
        <p:spPr bwMode="auto">
          <a:xfrm>
            <a:off x="3567311" y="4905846"/>
            <a:ext cx="2674565" cy="461665"/>
          </a:xfrm>
          <a:prstGeom prst="rect">
            <a:avLst/>
          </a:prstGeom>
          <a:noFill/>
          <a:ln w="9525">
            <a:noFill/>
            <a:miter lim="800000"/>
            <a:headEnd/>
            <a:tailEnd/>
          </a:ln>
        </p:spPr>
        <p:txBody>
          <a:bodyPr wrap="square">
            <a:spAutoFit/>
          </a:bodyPr>
          <a:lstStyle/>
          <a:p>
            <a:pPr algn="ctr" fontAlgn="base">
              <a:spcBef>
                <a:spcPct val="0"/>
              </a:spcBef>
              <a:spcAft>
                <a:spcPct val="0"/>
              </a:spcAft>
            </a:pPr>
            <a:r>
              <a:rPr lang="tr-TR" sz="2400" b="1" u="sng" dirty="0">
                <a:solidFill>
                  <a:srgbClr val="A886E0"/>
                </a:solidFill>
                <a:cs typeface="Times New Roman" pitchFamily="18" charset="0"/>
              </a:rPr>
              <a:t>iP</a:t>
            </a:r>
            <a:r>
              <a:rPr lang="it-IT" sz="2400" b="1" u="sng" dirty="0">
                <a:solidFill>
                  <a:srgbClr val="A886E0"/>
                </a:solidFill>
                <a:cs typeface="Times New Roman" pitchFamily="18" charset="0"/>
              </a:rPr>
              <a:t>S</a:t>
            </a:r>
            <a:r>
              <a:rPr lang="tr-TR" sz="2400" b="1" u="sng" dirty="0">
                <a:solidFill>
                  <a:srgbClr val="A886E0"/>
                </a:solidFill>
                <a:cs typeface="Times New Roman" pitchFamily="18" charset="0"/>
              </a:rPr>
              <a:t> </a:t>
            </a:r>
            <a:r>
              <a:rPr lang="it-IT" sz="2400" b="1" u="sng" dirty="0">
                <a:solidFill>
                  <a:srgbClr val="A886E0"/>
                </a:solidFill>
                <a:cs typeface="Times New Roman" pitchFamily="18" charset="0"/>
              </a:rPr>
              <a:t>Cells</a:t>
            </a:r>
          </a:p>
        </p:txBody>
      </p:sp>
      <p:sp>
        <p:nvSpPr>
          <p:cNvPr id="13" name="CasellaDiTesto 11"/>
          <p:cNvSpPr txBox="1">
            <a:spLocks noChangeArrowheads="1"/>
          </p:cNvSpPr>
          <p:nvPr/>
        </p:nvSpPr>
        <p:spPr bwMode="auto">
          <a:xfrm>
            <a:off x="2771800" y="5445224"/>
            <a:ext cx="3929063" cy="1200329"/>
          </a:xfrm>
          <a:prstGeom prst="rect">
            <a:avLst/>
          </a:prstGeom>
          <a:noFill/>
          <a:ln w="9525">
            <a:noFill/>
            <a:miter lim="800000"/>
            <a:headEnd/>
            <a:tailEnd/>
          </a:ln>
        </p:spPr>
        <p:txBody>
          <a:bodyPr>
            <a:spAutoFit/>
          </a:bodyPr>
          <a:lstStyle/>
          <a:p>
            <a:pPr algn="ctr" fontAlgn="base">
              <a:lnSpc>
                <a:spcPct val="150000"/>
              </a:lnSpc>
              <a:spcBef>
                <a:spcPct val="0"/>
              </a:spcBef>
              <a:spcAft>
                <a:spcPct val="0"/>
              </a:spcAft>
            </a:pPr>
            <a:r>
              <a:rPr lang="tr-TR" sz="2400" dirty="0" err="1">
                <a:solidFill>
                  <a:srgbClr val="A886E0"/>
                </a:solidFill>
                <a:cs typeface="Times New Roman" pitchFamily="18" charset="0"/>
              </a:rPr>
              <a:t>Generating</a:t>
            </a:r>
            <a:r>
              <a:rPr lang="tr-TR" sz="2400" dirty="0">
                <a:solidFill>
                  <a:srgbClr val="A886E0"/>
                </a:solidFill>
                <a:cs typeface="Times New Roman" pitchFamily="18" charset="0"/>
              </a:rPr>
              <a:t> </a:t>
            </a:r>
            <a:r>
              <a:rPr lang="tr-TR" sz="2400" dirty="0" err="1">
                <a:solidFill>
                  <a:srgbClr val="A886E0"/>
                </a:solidFill>
                <a:cs typeface="Times New Roman" pitchFamily="18" charset="0"/>
              </a:rPr>
              <a:t>stem</a:t>
            </a:r>
            <a:r>
              <a:rPr lang="tr-TR" sz="2400" dirty="0">
                <a:solidFill>
                  <a:srgbClr val="A886E0"/>
                </a:solidFill>
                <a:cs typeface="Times New Roman" pitchFamily="18" charset="0"/>
              </a:rPr>
              <a:t> </a:t>
            </a:r>
            <a:r>
              <a:rPr lang="tr-TR" sz="2400" dirty="0" err="1">
                <a:solidFill>
                  <a:srgbClr val="A886E0"/>
                </a:solidFill>
                <a:cs typeface="Times New Roman" pitchFamily="18" charset="0"/>
              </a:rPr>
              <a:t>cells</a:t>
            </a:r>
            <a:r>
              <a:rPr lang="tr-TR" sz="2400" dirty="0">
                <a:solidFill>
                  <a:srgbClr val="A886E0"/>
                </a:solidFill>
                <a:cs typeface="Times New Roman" pitchFamily="18" charset="0"/>
              </a:rPr>
              <a:t> </a:t>
            </a:r>
            <a:r>
              <a:rPr lang="tr-TR" sz="2400" dirty="0" err="1">
                <a:solidFill>
                  <a:srgbClr val="A886E0"/>
                </a:solidFill>
                <a:cs typeface="Times New Roman" pitchFamily="18" charset="0"/>
              </a:rPr>
              <a:t>from</a:t>
            </a:r>
            <a:r>
              <a:rPr lang="tr-TR" sz="2400" dirty="0">
                <a:solidFill>
                  <a:srgbClr val="A886E0"/>
                </a:solidFill>
                <a:cs typeface="Times New Roman" pitchFamily="18" charset="0"/>
              </a:rPr>
              <a:t> </a:t>
            </a:r>
            <a:r>
              <a:rPr lang="tr-TR" sz="2400" dirty="0" err="1">
                <a:solidFill>
                  <a:srgbClr val="A886E0"/>
                </a:solidFill>
                <a:cs typeface="Times New Roman" pitchFamily="18" charset="0"/>
              </a:rPr>
              <a:t>differentiated</a:t>
            </a:r>
            <a:r>
              <a:rPr lang="tr-TR" sz="2400" dirty="0">
                <a:solidFill>
                  <a:srgbClr val="A886E0"/>
                </a:solidFill>
                <a:cs typeface="Times New Roman" pitchFamily="18" charset="0"/>
              </a:rPr>
              <a:t> </a:t>
            </a:r>
            <a:r>
              <a:rPr lang="tr-TR" sz="2400" dirty="0" err="1">
                <a:solidFill>
                  <a:srgbClr val="A886E0"/>
                </a:solidFill>
                <a:cs typeface="Times New Roman" pitchFamily="18" charset="0"/>
              </a:rPr>
              <a:t>cells</a:t>
            </a:r>
            <a:endParaRPr lang="it-IT" sz="2400" dirty="0">
              <a:solidFill>
                <a:srgbClr val="A886E0"/>
              </a:solidFill>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10"/>
                                        </p:tgtEl>
                                        <p:attrNameLst>
                                          <p:attrName>style.visibility</p:attrName>
                                        </p:attrNameLst>
                                      </p:cBhvr>
                                      <p:to>
                                        <p:strVal val="visible"/>
                                      </p:to>
                                    </p:set>
                                    <p:animEffect transition="in" filter="checkerboard(across)">
                                      <p:cBhvr>
                                        <p:cTn id="7" dur="500"/>
                                        <p:tgtEl>
                                          <p:spTgt spid="21510"/>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21512"/>
                                        </p:tgtEl>
                                        <p:attrNameLst>
                                          <p:attrName>style.visibility</p:attrName>
                                        </p:attrNameLst>
                                      </p:cBhvr>
                                      <p:to>
                                        <p:strVal val="visible"/>
                                      </p:to>
                                    </p:set>
                                    <p:animEffect transition="in" filter="checkerboard(across)">
                                      <p:cBhvr>
                                        <p:cTn id="10" dur="500"/>
                                        <p:tgtEl>
                                          <p:spTgt spid="21512"/>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21513"/>
                                        </p:tgtEl>
                                        <p:attrNameLst>
                                          <p:attrName>style.visibility</p:attrName>
                                        </p:attrNameLst>
                                      </p:cBhvr>
                                      <p:to>
                                        <p:strVal val="visible"/>
                                      </p:to>
                                    </p:set>
                                    <p:animEffect transition="in" filter="checkerboard(across)">
                                      <p:cBhvr>
                                        <p:cTn id="13" dur="500"/>
                                        <p:tgtEl>
                                          <p:spTgt spid="21513"/>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21514"/>
                                        </p:tgtEl>
                                        <p:attrNameLst>
                                          <p:attrName>style.visibility</p:attrName>
                                        </p:attrNameLst>
                                      </p:cBhvr>
                                      <p:to>
                                        <p:strVal val="visible"/>
                                      </p:to>
                                    </p:set>
                                    <p:animEffect transition="in" filter="checkerboard(across)">
                                      <p:cBhvr>
                                        <p:cTn id="16" dur="500"/>
                                        <p:tgtEl>
                                          <p:spTgt spid="21514"/>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checkerboard(across)">
                                      <p:cBhvr>
                                        <p:cTn id="19" dur="500"/>
                                        <p:tgtEl>
                                          <p:spTgt spid="12"/>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checkerboard(across)">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0" grpId="0"/>
      <p:bldP spid="21512" grpId="0"/>
      <p:bldP spid="21513" grpId="0"/>
      <p:bldP spid="21514" grpId="0"/>
      <p:bldP spid="12"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228600" y="304800"/>
            <a:ext cx="8610600" cy="990600"/>
          </a:xfrm>
        </p:spPr>
        <p:txBody>
          <a:bodyPr/>
          <a:lstStyle/>
          <a:p>
            <a:r>
              <a:rPr lang="en-US" sz="4000" dirty="0">
                <a:solidFill>
                  <a:schemeClr val="accent2"/>
                </a:solidFill>
              </a:rPr>
              <a:t>PROS AND </a:t>
            </a:r>
            <a:r>
              <a:rPr lang="en-US" sz="4000" dirty="0" smtClean="0">
                <a:solidFill>
                  <a:schemeClr val="accent2"/>
                </a:solidFill>
              </a:rPr>
              <a:t>CONS</a:t>
            </a:r>
            <a:endParaRPr lang="en-US" dirty="0"/>
          </a:p>
        </p:txBody>
      </p:sp>
      <p:sp>
        <p:nvSpPr>
          <p:cNvPr id="35843" name="Rectangle 3"/>
          <p:cNvSpPr>
            <a:spLocks noGrp="1" noChangeArrowheads="1"/>
          </p:cNvSpPr>
          <p:nvPr>
            <p:ph type="body" sz="half" idx="1"/>
          </p:nvPr>
        </p:nvSpPr>
        <p:spPr>
          <a:xfrm>
            <a:off x="228600" y="1268760"/>
            <a:ext cx="3810000" cy="4114800"/>
          </a:xfrm>
        </p:spPr>
        <p:txBody>
          <a:bodyPr/>
          <a:lstStyle/>
          <a:p>
            <a:r>
              <a:rPr lang="en-US" dirty="0">
                <a:solidFill>
                  <a:schemeClr val="accent2"/>
                </a:solidFill>
              </a:rPr>
              <a:t>EMBRYONIC</a:t>
            </a:r>
          </a:p>
          <a:p>
            <a:pPr lvl="1"/>
            <a:r>
              <a:rPr lang="en-US" dirty="0">
                <a:solidFill>
                  <a:schemeClr val="accent2"/>
                </a:solidFill>
              </a:rPr>
              <a:t>CELL LINES LAST AND LAST AND LAST</a:t>
            </a:r>
          </a:p>
          <a:p>
            <a:pPr lvl="1"/>
            <a:r>
              <a:rPr lang="en-US" dirty="0">
                <a:solidFill>
                  <a:schemeClr val="accent2"/>
                </a:solidFill>
              </a:rPr>
              <a:t>MULTIPOTENT</a:t>
            </a:r>
          </a:p>
          <a:p>
            <a:pPr lvl="1"/>
            <a:r>
              <a:rPr lang="en-US" dirty="0">
                <a:solidFill>
                  <a:schemeClr val="accent2"/>
                </a:solidFill>
              </a:rPr>
              <a:t>EASY TO FIND</a:t>
            </a:r>
          </a:p>
          <a:p>
            <a:pPr lvl="1"/>
            <a:r>
              <a:rPr lang="en-US" dirty="0">
                <a:solidFill>
                  <a:schemeClr val="accent2"/>
                </a:solidFill>
              </a:rPr>
              <a:t>ETHICAL ISSUES - WHEN DOES LIFE BEGIN?</a:t>
            </a:r>
            <a:endParaRPr lang="en-US" dirty="0"/>
          </a:p>
        </p:txBody>
      </p:sp>
      <p:sp>
        <p:nvSpPr>
          <p:cNvPr id="35844" name="Rectangle 4"/>
          <p:cNvSpPr>
            <a:spLocks noGrp="1" noChangeArrowheads="1"/>
          </p:cNvSpPr>
          <p:nvPr>
            <p:ph type="body" sz="half" idx="2"/>
          </p:nvPr>
        </p:nvSpPr>
        <p:spPr>
          <a:xfrm>
            <a:off x="4648200" y="1258416"/>
            <a:ext cx="3810000" cy="4114800"/>
          </a:xfrm>
        </p:spPr>
        <p:txBody>
          <a:bodyPr/>
          <a:lstStyle/>
          <a:p>
            <a:r>
              <a:rPr lang="en-US" dirty="0">
                <a:solidFill>
                  <a:schemeClr val="accent2"/>
                </a:solidFill>
              </a:rPr>
              <a:t>ADULT </a:t>
            </a:r>
          </a:p>
          <a:p>
            <a:pPr lvl="1"/>
            <a:r>
              <a:rPr lang="en-US" dirty="0">
                <a:solidFill>
                  <a:schemeClr val="accent2"/>
                </a:solidFill>
              </a:rPr>
              <a:t>CELL LINES DO NOT LAST</a:t>
            </a:r>
          </a:p>
          <a:p>
            <a:pPr lvl="1"/>
            <a:r>
              <a:rPr lang="en-US" dirty="0">
                <a:solidFill>
                  <a:schemeClr val="accent2"/>
                </a:solidFill>
              </a:rPr>
              <a:t>NOT MULTIPOTENT</a:t>
            </a:r>
          </a:p>
          <a:p>
            <a:pPr lvl="1"/>
            <a:r>
              <a:rPr lang="en-US" dirty="0">
                <a:solidFill>
                  <a:schemeClr val="accent2"/>
                </a:solidFill>
              </a:rPr>
              <a:t>HARD TO LOCATE</a:t>
            </a:r>
          </a:p>
          <a:p>
            <a:pPr lvl="1"/>
            <a:r>
              <a:rPr lang="en-US" dirty="0">
                <a:solidFill>
                  <a:schemeClr val="accent2"/>
                </a:solidFill>
              </a:rPr>
              <a:t>NO ETHICAL ISSUES</a:t>
            </a:r>
            <a:r>
              <a:rPr lang="en-US" dirty="0"/>
              <a:t> </a:t>
            </a:r>
          </a:p>
        </p:txBody>
      </p:sp>
      <p:sp>
        <p:nvSpPr>
          <p:cNvPr id="5" name="Rectangle 4"/>
          <p:cNvSpPr txBox="1">
            <a:spLocks noChangeArrowheads="1"/>
          </p:cNvSpPr>
          <p:nvPr/>
        </p:nvSpPr>
        <p:spPr bwMode="auto">
          <a:xfrm>
            <a:off x="2051720" y="4941168"/>
            <a:ext cx="5184576" cy="26746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eaLnBrk="0" fontAlgn="base" hangingPunct="0">
              <a:spcBef>
                <a:spcPct val="20000"/>
              </a:spcBef>
              <a:spcAft>
                <a:spcPct val="0"/>
              </a:spcAft>
              <a:buClr>
                <a:srgbClr val="FFCC00"/>
              </a:buClr>
              <a:buSzPct val="70000"/>
              <a:buFont typeface="Wingdings" pitchFamily="2" charset="2"/>
              <a:buChar char="n"/>
              <a:defRPr/>
            </a:pPr>
            <a:r>
              <a:rPr lang="tr-TR" sz="2800" kern="0" dirty="0" err="1">
                <a:solidFill>
                  <a:srgbClr val="A886E0"/>
                </a:solidFill>
                <a:effectLst>
                  <a:outerShdw blurRad="38100" dist="38100" dir="2700000" algn="tl">
                    <a:srgbClr val="000000"/>
                  </a:outerShdw>
                </a:effectLst>
              </a:rPr>
              <a:t>iPS</a:t>
            </a:r>
            <a:r>
              <a:rPr lang="tr-TR" sz="2800" kern="0" dirty="0">
                <a:solidFill>
                  <a:srgbClr val="A886E0"/>
                </a:solidFill>
                <a:effectLst>
                  <a:outerShdw blurRad="38100" dist="38100" dir="2700000" algn="tl">
                    <a:srgbClr val="000000"/>
                  </a:outerShdw>
                </a:effectLst>
              </a:rPr>
              <a:t> CELLS</a:t>
            </a:r>
          </a:p>
          <a:p>
            <a:pPr marL="742950" lvl="1" indent="-285750" eaLnBrk="0" fontAlgn="base" hangingPunct="0">
              <a:spcBef>
                <a:spcPct val="20000"/>
              </a:spcBef>
              <a:spcAft>
                <a:spcPct val="0"/>
              </a:spcAft>
              <a:buClr>
                <a:srgbClr val="A886E0"/>
              </a:buClr>
              <a:buSzPct val="70000"/>
              <a:buFont typeface="Wingdings" pitchFamily="2" charset="2"/>
              <a:buChar char="n"/>
            </a:pPr>
            <a:r>
              <a:rPr lang="tr-TR" sz="2400" kern="0" dirty="0">
                <a:solidFill>
                  <a:srgbClr val="A886E0"/>
                </a:solidFill>
                <a:effectLst>
                  <a:outerShdw blurRad="38100" dist="38100" dir="2700000" algn="tl">
                    <a:srgbClr val="000000"/>
                  </a:outerShdw>
                </a:effectLst>
              </a:rPr>
              <a:t>SIMILAR TO EMBRYONIC</a:t>
            </a:r>
          </a:p>
          <a:p>
            <a:pPr marL="742950" lvl="1" indent="-285750" eaLnBrk="0" fontAlgn="base" hangingPunct="0">
              <a:spcBef>
                <a:spcPct val="20000"/>
              </a:spcBef>
              <a:spcAft>
                <a:spcPct val="0"/>
              </a:spcAft>
              <a:buClr>
                <a:srgbClr val="A886E0"/>
              </a:buClr>
              <a:buSzPct val="70000"/>
              <a:buFont typeface="Wingdings" pitchFamily="2" charset="2"/>
              <a:buChar char="n"/>
            </a:pPr>
            <a:r>
              <a:rPr lang="tr-TR" sz="2400" kern="0" dirty="0">
                <a:solidFill>
                  <a:srgbClr val="A886E0"/>
                </a:solidFill>
                <a:effectLst>
                  <a:outerShdw blurRad="38100" dist="38100" dir="2700000" algn="tl">
                    <a:srgbClr val="000000"/>
                  </a:outerShdw>
                </a:effectLst>
              </a:rPr>
              <a:t>NO ETHICAL ISSUE</a:t>
            </a:r>
          </a:p>
          <a:p>
            <a:pPr marL="742950" lvl="1" indent="-285750" eaLnBrk="0" fontAlgn="base" hangingPunct="0">
              <a:spcBef>
                <a:spcPct val="20000"/>
              </a:spcBef>
              <a:spcAft>
                <a:spcPct val="0"/>
              </a:spcAft>
              <a:buClr>
                <a:srgbClr val="A886E0"/>
              </a:buClr>
              <a:buSzPct val="70000"/>
              <a:buFont typeface="Wingdings" pitchFamily="2" charset="2"/>
              <a:buChar char="n"/>
            </a:pPr>
            <a:r>
              <a:rPr lang="tr-TR" sz="2400" kern="0" dirty="0">
                <a:solidFill>
                  <a:srgbClr val="A886E0"/>
                </a:solidFill>
                <a:effectLst>
                  <a:outerShdw blurRad="38100" dist="38100" dir="2700000" algn="tl">
                    <a:srgbClr val="000000"/>
                  </a:outerShdw>
                </a:effectLst>
              </a:rPr>
              <a:t>STILL NEEDS OPTIMIZATION</a:t>
            </a:r>
          </a:p>
          <a:p>
            <a:pPr marL="800100" lvl="1" indent="-342900" eaLnBrk="0" fontAlgn="base" hangingPunct="0">
              <a:spcBef>
                <a:spcPct val="20000"/>
              </a:spcBef>
              <a:spcAft>
                <a:spcPct val="0"/>
              </a:spcAft>
              <a:buClr>
                <a:srgbClr val="FFCC00"/>
              </a:buClr>
              <a:buSzPct val="70000"/>
              <a:buFont typeface="Wingdings" pitchFamily="2" charset="2"/>
              <a:buChar char="n"/>
            </a:pPr>
            <a:endParaRPr lang="tr-TR" sz="2800" kern="0" dirty="0">
              <a:solidFill>
                <a:srgbClr val="A886E0"/>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5844">
                                            <p:txEl>
                                              <p:pRg st="0" end="0"/>
                                            </p:txEl>
                                          </p:spTgt>
                                        </p:tgtEl>
                                        <p:attrNameLst>
                                          <p:attrName>style.visibility</p:attrName>
                                        </p:attrNameLst>
                                      </p:cBhvr>
                                      <p:to>
                                        <p:strVal val="visible"/>
                                      </p:to>
                                    </p:set>
                                    <p:animEffect transition="in" filter="checkerboard(across)">
                                      <p:cBhvr>
                                        <p:cTn id="7" dur="500"/>
                                        <p:tgtEl>
                                          <p:spTgt spid="35844">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5844">
                                            <p:txEl>
                                              <p:pRg st="1" end="1"/>
                                            </p:txEl>
                                          </p:spTgt>
                                        </p:tgtEl>
                                        <p:attrNameLst>
                                          <p:attrName>style.visibility</p:attrName>
                                        </p:attrNameLst>
                                      </p:cBhvr>
                                      <p:to>
                                        <p:strVal val="visible"/>
                                      </p:to>
                                    </p:set>
                                    <p:animEffect transition="in" filter="checkerboard(across)">
                                      <p:cBhvr>
                                        <p:cTn id="10" dur="500"/>
                                        <p:tgtEl>
                                          <p:spTgt spid="35844">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5844">
                                            <p:txEl>
                                              <p:pRg st="2" end="2"/>
                                            </p:txEl>
                                          </p:spTgt>
                                        </p:tgtEl>
                                        <p:attrNameLst>
                                          <p:attrName>style.visibility</p:attrName>
                                        </p:attrNameLst>
                                      </p:cBhvr>
                                      <p:to>
                                        <p:strVal val="visible"/>
                                      </p:to>
                                    </p:set>
                                    <p:animEffect transition="in" filter="checkerboard(across)">
                                      <p:cBhvr>
                                        <p:cTn id="13" dur="500"/>
                                        <p:tgtEl>
                                          <p:spTgt spid="35844">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35844">
                                            <p:txEl>
                                              <p:pRg st="3" end="3"/>
                                            </p:txEl>
                                          </p:spTgt>
                                        </p:tgtEl>
                                        <p:attrNameLst>
                                          <p:attrName>style.visibility</p:attrName>
                                        </p:attrNameLst>
                                      </p:cBhvr>
                                      <p:to>
                                        <p:strVal val="visible"/>
                                      </p:to>
                                    </p:set>
                                    <p:animEffect transition="in" filter="checkerboard(across)">
                                      <p:cBhvr>
                                        <p:cTn id="16" dur="500"/>
                                        <p:tgtEl>
                                          <p:spTgt spid="35844">
                                            <p:txEl>
                                              <p:pRg st="3" end="3"/>
                                            </p:txEl>
                                          </p:spTgt>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35844">
                                            <p:txEl>
                                              <p:pRg st="4" end="4"/>
                                            </p:txEl>
                                          </p:spTgt>
                                        </p:tgtEl>
                                        <p:attrNameLst>
                                          <p:attrName>style.visibility</p:attrName>
                                        </p:attrNameLst>
                                      </p:cBhvr>
                                      <p:to>
                                        <p:strVal val="visible"/>
                                      </p:to>
                                    </p:set>
                                    <p:animEffect transition="in" filter="checkerboard(across)">
                                      <p:cBhvr>
                                        <p:cTn id="19" dur="500"/>
                                        <p:tgtEl>
                                          <p:spTgt spid="35844">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animEffect transition="in" filter="checkerboard(across)">
                                      <p:cBhvr>
                                        <p:cTn id="24" dur="500"/>
                                        <p:tgtEl>
                                          <p:spTgt spid="5">
                                            <p:txEl>
                                              <p:pRg st="0" end="0"/>
                                            </p:txEl>
                                          </p:spTgt>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checkerboard(across)">
                                      <p:cBhvr>
                                        <p:cTn id="27" dur="500"/>
                                        <p:tgtEl>
                                          <p:spTgt spid="5">
                                            <p:txEl>
                                              <p:pRg st="1" end="1"/>
                                            </p:txEl>
                                          </p:spTgt>
                                        </p:tgtEl>
                                      </p:cBhvr>
                                    </p:animEffect>
                                  </p:childTnLst>
                                </p:cTn>
                              </p:par>
                              <p:par>
                                <p:cTn id="28" presetID="5" presetClass="entr" presetSubtype="10" fill="hold" grpId="0" nodeType="withEffect">
                                  <p:stCondLst>
                                    <p:cond delay="0"/>
                                  </p:stCondLst>
                                  <p:childTnLst>
                                    <p:set>
                                      <p:cBhvr>
                                        <p:cTn id="29" dur="1" fill="hold">
                                          <p:stCondLst>
                                            <p:cond delay="0"/>
                                          </p:stCondLst>
                                        </p:cTn>
                                        <p:tgtEl>
                                          <p:spTgt spid="5">
                                            <p:txEl>
                                              <p:pRg st="2" end="2"/>
                                            </p:txEl>
                                          </p:spTgt>
                                        </p:tgtEl>
                                        <p:attrNameLst>
                                          <p:attrName>style.visibility</p:attrName>
                                        </p:attrNameLst>
                                      </p:cBhvr>
                                      <p:to>
                                        <p:strVal val="visible"/>
                                      </p:to>
                                    </p:set>
                                    <p:animEffect transition="in" filter="checkerboard(across)">
                                      <p:cBhvr>
                                        <p:cTn id="30" dur="500"/>
                                        <p:tgtEl>
                                          <p:spTgt spid="5">
                                            <p:txEl>
                                              <p:pRg st="2" end="2"/>
                                            </p:txEl>
                                          </p:spTgt>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animEffect transition="in" filter="checkerboard(across)">
                                      <p:cBhvr>
                                        <p:cTn id="3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build="p"/>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ChangeArrowheads="1"/>
          </p:cNvSpPr>
          <p:nvPr/>
        </p:nvSpPr>
        <p:spPr bwMode="auto">
          <a:xfrm>
            <a:off x="2051720" y="549275"/>
            <a:ext cx="5207708" cy="707886"/>
          </a:xfrm>
          <a:prstGeom prst="rect">
            <a:avLst/>
          </a:prstGeom>
          <a:noFill/>
          <a:ln w="9525">
            <a:noFill/>
            <a:miter lim="800000"/>
            <a:headEnd/>
            <a:tailEnd/>
          </a:ln>
        </p:spPr>
        <p:txBody>
          <a:bodyPr wrap="none">
            <a:spAutoFit/>
          </a:bodyPr>
          <a:lstStyle/>
          <a:p>
            <a:pPr fontAlgn="base">
              <a:spcBef>
                <a:spcPct val="0"/>
              </a:spcBef>
              <a:spcAft>
                <a:spcPct val="0"/>
              </a:spcAft>
            </a:pPr>
            <a:r>
              <a:rPr lang="en-GB" sz="4000" b="1" dirty="0">
                <a:solidFill>
                  <a:srgbClr val="A886E0"/>
                </a:solidFill>
                <a:cs typeface="Times New Roman" pitchFamily="18" charset="0"/>
              </a:rPr>
              <a:t>Cell therapy challenges</a:t>
            </a:r>
            <a:endParaRPr lang="it-IT" sz="4000" b="1" dirty="0">
              <a:solidFill>
                <a:srgbClr val="A886E0"/>
              </a:solidFill>
              <a:cs typeface="Times New Roman" pitchFamily="18" charset="0"/>
            </a:endParaRPr>
          </a:p>
        </p:txBody>
      </p:sp>
      <p:sp>
        <p:nvSpPr>
          <p:cNvPr id="22531" name="Rectangle 6"/>
          <p:cNvSpPr>
            <a:spLocks noChangeArrowheads="1"/>
          </p:cNvSpPr>
          <p:nvPr/>
        </p:nvSpPr>
        <p:spPr bwMode="auto">
          <a:xfrm>
            <a:off x="971550" y="2349500"/>
            <a:ext cx="4711161" cy="461665"/>
          </a:xfrm>
          <a:prstGeom prst="rect">
            <a:avLst/>
          </a:prstGeom>
          <a:noFill/>
          <a:ln w="9525">
            <a:noFill/>
            <a:miter lim="800000"/>
            <a:headEnd/>
            <a:tailEnd/>
          </a:ln>
        </p:spPr>
        <p:txBody>
          <a:bodyPr wrap="none">
            <a:spAutoFit/>
          </a:bodyPr>
          <a:lstStyle/>
          <a:p>
            <a:pPr fontAlgn="base">
              <a:spcBef>
                <a:spcPct val="0"/>
              </a:spcBef>
              <a:spcAft>
                <a:spcPct val="0"/>
              </a:spcAft>
              <a:buFontTx/>
              <a:buChar char="•"/>
            </a:pPr>
            <a:r>
              <a:rPr lang="en-GB" sz="2400" b="1">
                <a:solidFill>
                  <a:srgbClr val="A886E0"/>
                </a:solidFill>
                <a:cs typeface="Times New Roman" pitchFamily="18" charset="0"/>
              </a:rPr>
              <a:t>Directing cells to the proper place</a:t>
            </a:r>
            <a:endParaRPr lang="it-IT" sz="2400" b="1">
              <a:solidFill>
                <a:srgbClr val="A886E0"/>
              </a:solidFill>
              <a:cs typeface="Times New Roman" pitchFamily="18" charset="0"/>
            </a:endParaRPr>
          </a:p>
        </p:txBody>
      </p:sp>
      <p:sp>
        <p:nvSpPr>
          <p:cNvPr id="22532" name="Rectangle 7"/>
          <p:cNvSpPr>
            <a:spLocks noChangeArrowheads="1"/>
          </p:cNvSpPr>
          <p:nvPr/>
        </p:nvSpPr>
        <p:spPr bwMode="auto">
          <a:xfrm>
            <a:off x="971550" y="3573463"/>
            <a:ext cx="6199005" cy="461665"/>
          </a:xfrm>
          <a:prstGeom prst="rect">
            <a:avLst/>
          </a:prstGeom>
          <a:noFill/>
          <a:ln w="9525">
            <a:noFill/>
            <a:miter lim="800000"/>
            <a:headEnd/>
            <a:tailEnd/>
          </a:ln>
        </p:spPr>
        <p:txBody>
          <a:bodyPr wrap="none">
            <a:spAutoFit/>
          </a:bodyPr>
          <a:lstStyle/>
          <a:p>
            <a:pPr fontAlgn="base">
              <a:spcBef>
                <a:spcPct val="0"/>
              </a:spcBef>
              <a:spcAft>
                <a:spcPct val="0"/>
              </a:spcAft>
              <a:buFontTx/>
              <a:buChar char="•"/>
            </a:pPr>
            <a:r>
              <a:rPr lang="en-GB" sz="2400" b="1">
                <a:solidFill>
                  <a:srgbClr val="A886E0"/>
                </a:solidFill>
                <a:cs typeface="Times New Roman" pitchFamily="18" charset="0"/>
              </a:rPr>
              <a:t>Integrating cells with the patient’s own tissue</a:t>
            </a:r>
            <a:endParaRPr lang="it-IT" sz="2400" b="1">
              <a:solidFill>
                <a:srgbClr val="A886E0"/>
              </a:solidFill>
              <a:cs typeface="Times New Roman" pitchFamily="18" charset="0"/>
            </a:endParaRPr>
          </a:p>
        </p:txBody>
      </p:sp>
      <p:sp>
        <p:nvSpPr>
          <p:cNvPr id="22533" name="Rectangle 8"/>
          <p:cNvSpPr>
            <a:spLocks noChangeArrowheads="1"/>
          </p:cNvSpPr>
          <p:nvPr/>
        </p:nvSpPr>
        <p:spPr bwMode="auto">
          <a:xfrm>
            <a:off x="971550" y="4868863"/>
            <a:ext cx="6613542" cy="461665"/>
          </a:xfrm>
          <a:prstGeom prst="rect">
            <a:avLst/>
          </a:prstGeom>
          <a:noFill/>
          <a:ln w="9525">
            <a:noFill/>
            <a:miter lim="800000"/>
            <a:headEnd/>
            <a:tailEnd/>
          </a:ln>
        </p:spPr>
        <p:txBody>
          <a:bodyPr wrap="none">
            <a:spAutoFit/>
          </a:bodyPr>
          <a:lstStyle/>
          <a:p>
            <a:pPr fontAlgn="base">
              <a:spcBef>
                <a:spcPct val="0"/>
              </a:spcBef>
              <a:spcAft>
                <a:spcPct val="0"/>
              </a:spcAft>
              <a:buFontTx/>
              <a:buChar char="•"/>
            </a:pPr>
            <a:r>
              <a:rPr lang="en-GB" sz="2400" b="1">
                <a:solidFill>
                  <a:srgbClr val="A886E0"/>
                </a:solidFill>
                <a:cs typeface="Times New Roman" pitchFamily="18" charset="0"/>
              </a:rPr>
              <a:t>Overcoming the phenomenon of tissue rejection</a:t>
            </a:r>
            <a:endParaRPr lang="it-IT" sz="2400" b="1">
              <a:solidFill>
                <a:srgbClr val="A886E0"/>
              </a:solidFill>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4294967295"/>
          </p:nvPr>
        </p:nvSpPr>
        <p:spPr>
          <a:xfrm>
            <a:off x="1403648" y="584200"/>
            <a:ext cx="8424936" cy="756568"/>
          </a:xfrm>
        </p:spPr>
        <p:txBody>
          <a:bodyPr/>
          <a:lstStyle/>
          <a:p>
            <a:pPr marL="0" indent="0">
              <a:buNone/>
            </a:pPr>
            <a:r>
              <a:rPr lang="en-US" b="1" dirty="0" smtClean="0">
                <a:solidFill>
                  <a:schemeClr val="accent2"/>
                </a:solidFill>
              </a:rPr>
              <a:t>Multi-disciplinary clinical </a:t>
            </a:r>
            <a:r>
              <a:rPr lang="en-US" b="1" dirty="0">
                <a:solidFill>
                  <a:schemeClr val="accent2"/>
                </a:solidFill>
              </a:rPr>
              <a:t>successes in regenerative medicine from voice box reconstruction to tendon repair </a:t>
            </a:r>
          </a:p>
        </p:txBody>
      </p:sp>
      <p:sp>
        <p:nvSpPr>
          <p:cNvPr id="24" name="Rectangle 23"/>
          <p:cNvSpPr/>
          <p:nvPr/>
        </p:nvSpPr>
        <p:spPr>
          <a:xfrm>
            <a:off x="6566950" y="3888314"/>
            <a:ext cx="2081211" cy="461665"/>
          </a:xfrm>
          <a:prstGeom prst="rect">
            <a:avLst/>
          </a:prstGeom>
        </p:spPr>
        <p:txBody>
          <a:bodyPr wrap="none">
            <a:spAutoFit/>
          </a:bodyPr>
          <a:lstStyle/>
          <a:p>
            <a:pPr fontAlgn="base">
              <a:spcBef>
                <a:spcPct val="0"/>
              </a:spcBef>
              <a:spcAft>
                <a:spcPct val="0"/>
              </a:spcAft>
            </a:pPr>
            <a:r>
              <a:rPr lang="en-US" sz="2400" dirty="0">
                <a:solidFill>
                  <a:srgbClr val="000000"/>
                </a:solidFill>
                <a:hlinkClick r:id="" action="ppaction://noaction"/>
              </a:rPr>
              <a:t>Ophthalmology</a:t>
            </a:r>
            <a:endParaRPr lang="en-US" sz="2400" dirty="0">
              <a:solidFill>
                <a:srgbClr val="000000"/>
              </a:solidFill>
            </a:endParaRPr>
          </a:p>
        </p:txBody>
      </p:sp>
      <p:sp>
        <p:nvSpPr>
          <p:cNvPr id="31" name="Rectangle 30"/>
          <p:cNvSpPr/>
          <p:nvPr/>
        </p:nvSpPr>
        <p:spPr>
          <a:xfrm>
            <a:off x="7011378" y="4504072"/>
            <a:ext cx="1233030" cy="461665"/>
          </a:xfrm>
          <a:prstGeom prst="rect">
            <a:avLst/>
          </a:prstGeom>
        </p:spPr>
        <p:txBody>
          <a:bodyPr wrap="none">
            <a:spAutoFit/>
          </a:bodyPr>
          <a:lstStyle/>
          <a:p>
            <a:pPr fontAlgn="base">
              <a:spcBef>
                <a:spcPct val="0"/>
              </a:spcBef>
              <a:spcAft>
                <a:spcPct val="0"/>
              </a:spcAft>
              <a:buClr>
                <a:srgbClr val="000000"/>
              </a:buClr>
            </a:pPr>
            <a:r>
              <a:rPr lang="en-GB" altLang="en-US" sz="2400" dirty="0">
                <a:solidFill>
                  <a:srgbClr val="000000"/>
                </a:solidFill>
                <a:hlinkClick r:id="" action="ppaction://noaction"/>
              </a:rPr>
              <a:t>Diabetes</a:t>
            </a:r>
            <a:endParaRPr lang="en-GB" altLang="en-US" sz="2400" dirty="0">
              <a:solidFill>
                <a:srgbClr val="000000"/>
              </a:solidFill>
            </a:endParaRPr>
          </a:p>
        </p:txBody>
      </p:sp>
      <p:sp>
        <p:nvSpPr>
          <p:cNvPr id="6144" name="Rectangle 6143"/>
          <p:cNvSpPr/>
          <p:nvPr/>
        </p:nvSpPr>
        <p:spPr>
          <a:xfrm>
            <a:off x="6566951" y="4841484"/>
            <a:ext cx="1994777" cy="461665"/>
          </a:xfrm>
          <a:prstGeom prst="rect">
            <a:avLst/>
          </a:prstGeom>
        </p:spPr>
        <p:txBody>
          <a:bodyPr wrap="none">
            <a:spAutoFit/>
          </a:bodyPr>
          <a:lstStyle/>
          <a:p>
            <a:pPr fontAlgn="base">
              <a:spcBef>
                <a:spcPct val="0"/>
              </a:spcBef>
              <a:spcAft>
                <a:spcPct val="0"/>
              </a:spcAft>
              <a:buClr>
                <a:srgbClr val="000000"/>
              </a:buClr>
            </a:pPr>
            <a:r>
              <a:rPr lang="en-US" altLang="en-US" sz="2400" dirty="0">
                <a:solidFill>
                  <a:srgbClr val="000000"/>
                </a:solidFill>
                <a:hlinkClick r:id="" action="ppaction://noaction"/>
              </a:rPr>
              <a:t>Digestive Tract</a:t>
            </a:r>
            <a:endParaRPr lang="en-US" sz="2400" dirty="0">
              <a:solidFill>
                <a:srgbClr val="FFFFFF"/>
              </a:solidFill>
            </a:endParaRPr>
          </a:p>
        </p:txBody>
      </p:sp>
      <p:sp>
        <p:nvSpPr>
          <p:cNvPr id="6145" name="Rectangle 6144"/>
          <p:cNvSpPr/>
          <p:nvPr/>
        </p:nvSpPr>
        <p:spPr>
          <a:xfrm>
            <a:off x="6709955" y="5158573"/>
            <a:ext cx="1894493" cy="461665"/>
          </a:xfrm>
          <a:prstGeom prst="rect">
            <a:avLst/>
          </a:prstGeom>
        </p:spPr>
        <p:txBody>
          <a:bodyPr wrap="none">
            <a:spAutoFit/>
          </a:bodyPr>
          <a:lstStyle/>
          <a:p>
            <a:pPr fontAlgn="base">
              <a:spcBef>
                <a:spcPct val="0"/>
              </a:spcBef>
              <a:spcAft>
                <a:spcPct val="0"/>
              </a:spcAft>
            </a:pPr>
            <a:r>
              <a:rPr lang="en-US" sz="2400" dirty="0">
                <a:solidFill>
                  <a:srgbClr val="FFFFFF"/>
                </a:solidFill>
                <a:hlinkClick r:id="" action="ppaction://noaction"/>
              </a:rPr>
              <a:t>Liver cirrhosis</a:t>
            </a:r>
            <a:endParaRPr lang="en-US" sz="2400" dirty="0">
              <a:solidFill>
                <a:srgbClr val="FFFFFF"/>
              </a:solidFill>
            </a:endParaRPr>
          </a:p>
        </p:txBody>
      </p:sp>
      <p:sp>
        <p:nvSpPr>
          <p:cNvPr id="6148" name="Rectangle 6147"/>
          <p:cNvSpPr/>
          <p:nvPr/>
        </p:nvSpPr>
        <p:spPr>
          <a:xfrm>
            <a:off x="433651" y="3531108"/>
            <a:ext cx="3301801" cy="461665"/>
          </a:xfrm>
          <a:prstGeom prst="rect">
            <a:avLst/>
          </a:prstGeom>
        </p:spPr>
        <p:txBody>
          <a:bodyPr wrap="none">
            <a:spAutoFit/>
          </a:bodyPr>
          <a:lstStyle/>
          <a:p>
            <a:pPr fontAlgn="base">
              <a:spcBef>
                <a:spcPct val="0"/>
              </a:spcBef>
              <a:spcAft>
                <a:spcPct val="0"/>
              </a:spcAft>
            </a:pPr>
            <a:r>
              <a:rPr lang="en-GB" altLang="en-US" sz="2400" dirty="0">
                <a:solidFill>
                  <a:srgbClr val="FFFFFF"/>
                </a:solidFill>
                <a:hlinkClick r:id="" action="ppaction://noaction"/>
              </a:rPr>
              <a:t>Voice-box Reconstruction</a:t>
            </a:r>
            <a:endParaRPr lang="en-US" altLang="en-US" sz="2400" dirty="0">
              <a:solidFill>
                <a:srgbClr val="FFFFFF"/>
              </a:solidFill>
            </a:endParaRPr>
          </a:p>
        </p:txBody>
      </p:sp>
      <p:sp>
        <p:nvSpPr>
          <p:cNvPr id="6149" name="Rectangle 6148"/>
          <p:cNvSpPr/>
          <p:nvPr/>
        </p:nvSpPr>
        <p:spPr>
          <a:xfrm>
            <a:off x="6300192" y="3233280"/>
            <a:ext cx="2576346" cy="461665"/>
          </a:xfrm>
          <a:prstGeom prst="rect">
            <a:avLst/>
          </a:prstGeom>
        </p:spPr>
        <p:txBody>
          <a:bodyPr wrap="none">
            <a:spAutoFit/>
          </a:bodyPr>
          <a:lstStyle/>
          <a:p>
            <a:pPr fontAlgn="base">
              <a:spcBef>
                <a:spcPct val="0"/>
              </a:spcBef>
              <a:spcAft>
                <a:spcPct val="0"/>
              </a:spcAft>
            </a:pPr>
            <a:r>
              <a:rPr lang="en-US" sz="2400" dirty="0">
                <a:solidFill>
                  <a:srgbClr val="000000"/>
                </a:solidFill>
                <a:hlinkClick r:id="" action="ppaction://noaction"/>
              </a:rPr>
              <a:t>Huntington Disease</a:t>
            </a:r>
            <a:endParaRPr lang="en-US" sz="2400" dirty="0">
              <a:solidFill>
                <a:srgbClr val="000000"/>
              </a:solidFill>
            </a:endParaRPr>
          </a:p>
        </p:txBody>
      </p:sp>
      <p:sp>
        <p:nvSpPr>
          <p:cNvPr id="6150" name="Rectangle 6149"/>
          <p:cNvSpPr/>
          <p:nvPr/>
        </p:nvSpPr>
        <p:spPr>
          <a:xfrm>
            <a:off x="6566950" y="3531108"/>
            <a:ext cx="2284600" cy="461665"/>
          </a:xfrm>
          <a:prstGeom prst="rect">
            <a:avLst/>
          </a:prstGeom>
        </p:spPr>
        <p:txBody>
          <a:bodyPr wrap="none">
            <a:spAutoFit/>
          </a:bodyPr>
          <a:lstStyle/>
          <a:p>
            <a:pPr fontAlgn="base">
              <a:spcBef>
                <a:spcPct val="0"/>
              </a:spcBef>
              <a:spcAft>
                <a:spcPct val="0"/>
              </a:spcAft>
            </a:pPr>
            <a:r>
              <a:rPr lang="en-US" sz="2400" dirty="0">
                <a:solidFill>
                  <a:srgbClr val="000000"/>
                </a:solidFill>
                <a:hlinkClick r:id="" action="ppaction://noaction"/>
              </a:rPr>
              <a:t>Multiple Sclerosis</a:t>
            </a:r>
            <a:endParaRPr lang="en-US" sz="2400" dirty="0">
              <a:solidFill>
                <a:srgbClr val="000000"/>
              </a:solidFill>
            </a:endParaRPr>
          </a:p>
        </p:txBody>
      </p:sp>
      <p:sp>
        <p:nvSpPr>
          <p:cNvPr id="4" name="Rectangle 3"/>
          <p:cNvSpPr/>
          <p:nvPr/>
        </p:nvSpPr>
        <p:spPr>
          <a:xfrm>
            <a:off x="1830247" y="3233280"/>
            <a:ext cx="950068" cy="461665"/>
          </a:xfrm>
          <a:prstGeom prst="rect">
            <a:avLst/>
          </a:prstGeom>
        </p:spPr>
        <p:txBody>
          <a:bodyPr wrap="none">
            <a:spAutoFit/>
          </a:bodyPr>
          <a:lstStyle/>
          <a:p>
            <a:pPr fontAlgn="base">
              <a:spcBef>
                <a:spcPct val="0"/>
              </a:spcBef>
              <a:spcAft>
                <a:spcPct val="0"/>
              </a:spcAft>
            </a:pPr>
            <a:r>
              <a:rPr lang="en-GB" altLang="en-US" sz="2400" dirty="0">
                <a:solidFill>
                  <a:srgbClr val="FFFFFF"/>
                </a:solidFill>
                <a:hlinkClick r:id="" action="ppaction://noaction"/>
              </a:rPr>
              <a:t>Stroke</a:t>
            </a:r>
            <a:endParaRPr lang="en-US" altLang="en-US" sz="2400" dirty="0">
              <a:solidFill>
                <a:srgbClr val="FFFFFF"/>
              </a:solidFill>
            </a:endParaRPr>
          </a:p>
        </p:txBody>
      </p:sp>
      <p:sp>
        <p:nvSpPr>
          <p:cNvPr id="21" name="Rectangle 20"/>
          <p:cNvSpPr/>
          <p:nvPr/>
        </p:nvSpPr>
        <p:spPr>
          <a:xfrm>
            <a:off x="819851" y="3888314"/>
            <a:ext cx="2733184" cy="461665"/>
          </a:xfrm>
          <a:prstGeom prst="rect">
            <a:avLst/>
          </a:prstGeom>
        </p:spPr>
        <p:txBody>
          <a:bodyPr wrap="none">
            <a:spAutoFit/>
          </a:bodyPr>
          <a:lstStyle/>
          <a:p>
            <a:pPr fontAlgn="base">
              <a:spcBef>
                <a:spcPct val="0"/>
              </a:spcBef>
              <a:spcAft>
                <a:spcPct val="0"/>
              </a:spcAft>
            </a:pPr>
            <a:r>
              <a:rPr lang="en-US" sz="2400" dirty="0">
                <a:solidFill>
                  <a:srgbClr val="FFFFFF"/>
                </a:solidFill>
                <a:hlinkClick r:id="" action="ppaction://noaction"/>
              </a:rPr>
              <a:t>Rheumatoid Arthritis</a:t>
            </a:r>
            <a:endParaRPr lang="en-US" sz="2400" dirty="0">
              <a:solidFill>
                <a:srgbClr val="FFFFFF"/>
              </a:solidFill>
            </a:endParaRPr>
          </a:p>
        </p:txBody>
      </p:sp>
      <p:sp>
        <p:nvSpPr>
          <p:cNvPr id="22" name="Rectangle 21"/>
          <p:cNvSpPr/>
          <p:nvPr/>
        </p:nvSpPr>
        <p:spPr>
          <a:xfrm>
            <a:off x="1179180" y="4504072"/>
            <a:ext cx="2007473" cy="461665"/>
          </a:xfrm>
          <a:prstGeom prst="rect">
            <a:avLst/>
          </a:prstGeom>
        </p:spPr>
        <p:txBody>
          <a:bodyPr wrap="none">
            <a:spAutoFit/>
          </a:bodyPr>
          <a:lstStyle/>
          <a:p>
            <a:pPr fontAlgn="base">
              <a:spcBef>
                <a:spcPct val="0"/>
              </a:spcBef>
              <a:spcAft>
                <a:spcPct val="0"/>
              </a:spcAft>
            </a:pPr>
            <a:r>
              <a:rPr lang="en-US" sz="2400" dirty="0">
                <a:solidFill>
                  <a:srgbClr val="FFFFFF"/>
                </a:solidFill>
                <a:hlinkClick r:id="" action="ppaction://noaction"/>
              </a:rPr>
              <a:t>Cartilage repair</a:t>
            </a:r>
            <a:endParaRPr lang="en-US" sz="2400" dirty="0">
              <a:solidFill>
                <a:srgbClr val="FFFFFF"/>
              </a:solidFill>
            </a:endParaRPr>
          </a:p>
        </p:txBody>
      </p:sp>
      <p:sp>
        <p:nvSpPr>
          <p:cNvPr id="25" name="Rectangle 24"/>
          <p:cNvSpPr/>
          <p:nvPr/>
        </p:nvSpPr>
        <p:spPr>
          <a:xfrm>
            <a:off x="6566950" y="4223702"/>
            <a:ext cx="1938095" cy="461665"/>
          </a:xfrm>
          <a:prstGeom prst="rect">
            <a:avLst/>
          </a:prstGeom>
        </p:spPr>
        <p:txBody>
          <a:bodyPr wrap="none">
            <a:spAutoFit/>
          </a:bodyPr>
          <a:lstStyle/>
          <a:p>
            <a:pPr fontAlgn="base">
              <a:spcBef>
                <a:spcPct val="0"/>
              </a:spcBef>
              <a:spcAft>
                <a:spcPct val="0"/>
              </a:spcAft>
            </a:pPr>
            <a:r>
              <a:rPr lang="en-US" sz="2400" dirty="0">
                <a:solidFill>
                  <a:srgbClr val="000000"/>
                </a:solidFill>
                <a:hlinkClick r:id="" action="ppaction://noaction"/>
              </a:rPr>
              <a:t>Cardiovascular</a:t>
            </a:r>
            <a:endParaRPr lang="en-US" sz="2400" dirty="0">
              <a:solidFill>
                <a:srgbClr val="000000"/>
              </a:solidFill>
            </a:endParaRPr>
          </a:p>
        </p:txBody>
      </p:sp>
      <p:sp>
        <p:nvSpPr>
          <p:cNvPr id="18" name="Rectangle 17"/>
          <p:cNvSpPr/>
          <p:nvPr/>
        </p:nvSpPr>
        <p:spPr>
          <a:xfrm>
            <a:off x="1299627" y="4223702"/>
            <a:ext cx="1876732" cy="461665"/>
          </a:xfrm>
          <a:prstGeom prst="rect">
            <a:avLst/>
          </a:prstGeom>
        </p:spPr>
        <p:txBody>
          <a:bodyPr wrap="none">
            <a:spAutoFit/>
          </a:bodyPr>
          <a:lstStyle/>
          <a:p>
            <a:pPr fontAlgn="base">
              <a:spcBef>
                <a:spcPct val="0"/>
              </a:spcBef>
              <a:spcAft>
                <a:spcPct val="0"/>
              </a:spcAft>
            </a:pPr>
            <a:r>
              <a:rPr lang="en-US" sz="2400" dirty="0">
                <a:solidFill>
                  <a:srgbClr val="FFFFFF"/>
                </a:solidFill>
                <a:hlinkClick r:id="" action="ppaction://noaction"/>
              </a:rPr>
              <a:t>Tendon repair</a:t>
            </a:r>
            <a:endParaRPr lang="en-US" sz="2400" dirty="0">
              <a:solidFill>
                <a:srgbClr val="FFFFFF"/>
              </a:solidFill>
            </a:endParaRPr>
          </a:p>
        </p:txBody>
      </p:sp>
      <p:sp>
        <p:nvSpPr>
          <p:cNvPr id="20" name="Rectangle 19"/>
          <p:cNvSpPr/>
          <p:nvPr/>
        </p:nvSpPr>
        <p:spPr>
          <a:xfrm>
            <a:off x="1161424" y="4841484"/>
            <a:ext cx="2117054" cy="461665"/>
          </a:xfrm>
          <a:prstGeom prst="rect">
            <a:avLst/>
          </a:prstGeom>
        </p:spPr>
        <p:txBody>
          <a:bodyPr wrap="none">
            <a:spAutoFit/>
          </a:bodyPr>
          <a:lstStyle/>
          <a:p>
            <a:pPr fontAlgn="base">
              <a:spcBef>
                <a:spcPct val="0"/>
              </a:spcBef>
              <a:spcAft>
                <a:spcPct val="0"/>
              </a:spcAft>
              <a:buClr>
                <a:srgbClr val="000000"/>
              </a:buClr>
            </a:pPr>
            <a:r>
              <a:rPr lang="en-US" altLang="en-US" sz="2400" dirty="0">
                <a:solidFill>
                  <a:srgbClr val="000000"/>
                </a:solidFill>
                <a:hlinkClick r:id="" action="ppaction://noaction"/>
              </a:rPr>
              <a:t>Immunotherapy</a:t>
            </a:r>
            <a:endParaRPr lang="en-US" sz="2400" dirty="0">
              <a:solidFill>
                <a:srgbClr val="FFFFFF"/>
              </a:solidFill>
            </a:endParaRPr>
          </a:p>
        </p:txBody>
      </p:sp>
      <p:sp>
        <p:nvSpPr>
          <p:cNvPr id="26" name="Rectangle 25"/>
          <p:cNvSpPr/>
          <p:nvPr/>
        </p:nvSpPr>
        <p:spPr>
          <a:xfrm>
            <a:off x="1603339" y="5158573"/>
            <a:ext cx="1372683" cy="461665"/>
          </a:xfrm>
          <a:prstGeom prst="rect">
            <a:avLst/>
          </a:prstGeom>
        </p:spPr>
        <p:txBody>
          <a:bodyPr wrap="none">
            <a:spAutoFit/>
          </a:bodyPr>
          <a:lstStyle/>
          <a:p>
            <a:pPr fontAlgn="base">
              <a:spcBef>
                <a:spcPct val="0"/>
              </a:spcBef>
              <a:spcAft>
                <a:spcPct val="0"/>
              </a:spcAft>
              <a:buClr>
                <a:srgbClr val="000000"/>
              </a:buClr>
            </a:pPr>
            <a:r>
              <a:rPr lang="en-US" altLang="en-US" sz="2400" dirty="0">
                <a:solidFill>
                  <a:srgbClr val="000000"/>
                </a:solidFill>
                <a:hlinkClick r:id="" action="ppaction://noaction"/>
              </a:rPr>
              <a:t>Oncology</a:t>
            </a:r>
            <a:endParaRPr lang="en-US" sz="2400" dirty="0">
              <a:solidFill>
                <a:srgbClr val="000000"/>
              </a:solidFill>
            </a:endParaRPr>
          </a:p>
        </p:txBody>
      </p:sp>
    </p:spTree>
    <p:extLst>
      <p:ext uri="{BB962C8B-B14F-4D97-AF65-F5344CB8AC3E}">
        <p14:creationId xmlns="" xmlns:p14="http://schemas.microsoft.com/office/powerpoint/2010/main" val="22127594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381000"/>
            <a:ext cx="8001000" cy="1371600"/>
          </a:xfrm>
        </p:spPr>
        <p:txBody>
          <a:bodyPr/>
          <a:lstStyle/>
          <a:p>
            <a:r>
              <a:rPr lang="en-US" sz="4000" dirty="0">
                <a:solidFill>
                  <a:schemeClr val="accent2"/>
                </a:solidFill>
              </a:rPr>
              <a:t>WHAT HAPPENS AFTER MEIOSIS?</a:t>
            </a:r>
            <a:endParaRPr lang="en-US" dirty="0"/>
          </a:p>
        </p:txBody>
      </p:sp>
      <p:sp>
        <p:nvSpPr>
          <p:cNvPr id="3075" name="Rectangle 3"/>
          <p:cNvSpPr>
            <a:spLocks noGrp="1" noChangeArrowheads="1"/>
          </p:cNvSpPr>
          <p:nvPr>
            <p:ph type="body" idx="1"/>
          </p:nvPr>
        </p:nvSpPr>
        <p:spPr>
          <a:xfrm>
            <a:off x="685800" y="2362200"/>
            <a:ext cx="7772400" cy="3733800"/>
          </a:xfrm>
        </p:spPr>
        <p:txBody>
          <a:bodyPr/>
          <a:lstStyle/>
          <a:p>
            <a:r>
              <a:rPr lang="en-US" dirty="0">
                <a:solidFill>
                  <a:schemeClr val="accent2"/>
                </a:solidFill>
              </a:rPr>
              <a:t>WHAT DID MEIOSIS PRODUCE?</a:t>
            </a:r>
          </a:p>
          <a:p>
            <a:pPr>
              <a:buFontTx/>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381000"/>
            <a:ext cx="8001000" cy="1371600"/>
          </a:xfrm>
        </p:spPr>
        <p:txBody>
          <a:bodyPr/>
          <a:lstStyle/>
          <a:p>
            <a:r>
              <a:rPr lang="en-US" sz="4000">
                <a:solidFill>
                  <a:schemeClr val="accent2"/>
                </a:solidFill>
              </a:rPr>
              <a:t>WHAT HAPPENS AFTER MEIOSIS?</a:t>
            </a:r>
            <a:endParaRPr lang="en-US"/>
          </a:p>
        </p:txBody>
      </p:sp>
      <p:sp>
        <p:nvSpPr>
          <p:cNvPr id="4099" name="Rectangle 3"/>
          <p:cNvSpPr>
            <a:spLocks noGrp="1" noChangeArrowheads="1"/>
          </p:cNvSpPr>
          <p:nvPr>
            <p:ph type="body" idx="1"/>
          </p:nvPr>
        </p:nvSpPr>
        <p:spPr/>
        <p:txBody>
          <a:bodyPr/>
          <a:lstStyle/>
          <a:p>
            <a:r>
              <a:rPr lang="en-US">
                <a:solidFill>
                  <a:srgbClr val="DEDEDE"/>
                </a:solidFill>
              </a:rPr>
              <a:t>WHAT DID MEIOSIS PRODUCE?</a:t>
            </a:r>
            <a:endParaRPr lang="en-US">
              <a:solidFill>
                <a:schemeClr val="accent2"/>
              </a:solidFill>
            </a:endParaRPr>
          </a:p>
          <a:p>
            <a:r>
              <a:rPr lang="en-US">
                <a:solidFill>
                  <a:schemeClr val="accent2"/>
                </a:solidFill>
              </a:rPr>
              <a:t>WHAT HAPPENS TO GAMETES?</a:t>
            </a:r>
            <a:endParaRPr lang="en-US">
              <a:solidFill>
                <a:schemeClr val="bg2"/>
              </a:solidFill>
            </a:endParaRPr>
          </a:p>
          <a:p>
            <a:pPr>
              <a:buFontTx/>
              <a:buNone/>
            </a:pP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solidFill>
                  <a:schemeClr val="accent2"/>
                </a:solidFill>
              </a:rPr>
              <a:t>FERTILIZATION</a:t>
            </a:r>
            <a:endParaRPr lang="en-US"/>
          </a:p>
        </p:txBody>
      </p:sp>
      <p:sp>
        <p:nvSpPr>
          <p:cNvPr id="9219" name="Rectangle 3"/>
          <p:cNvSpPr>
            <a:spLocks noChangeArrowheads="1"/>
          </p:cNvSpPr>
          <p:nvPr/>
        </p:nvSpPr>
        <p:spPr bwMode="auto">
          <a:xfrm>
            <a:off x="609600" y="5943600"/>
            <a:ext cx="7829550" cy="457200"/>
          </a:xfrm>
          <a:prstGeom prst="rect">
            <a:avLst/>
          </a:prstGeom>
          <a:noFill/>
          <a:ln w="9525">
            <a:noFill/>
            <a:miter lim="800000"/>
            <a:headEnd/>
            <a:tailEnd/>
          </a:ln>
          <a:effectLst/>
        </p:spPr>
        <p:txBody>
          <a:bodyPr>
            <a:spAutoFit/>
          </a:bodyPr>
          <a:lstStyle/>
          <a:p>
            <a:pPr fontAlgn="base">
              <a:spcBef>
                <a:spcPct val="0"/>
              </a:spcBef>
              <a:spcAft>
                <a:spcPct val="0"/>
              </a:spcAft>
            </a:pPr>
            <a:r>
              <a:rPr lang="en-US" sz="1200" dirty="0">
                <a:solidFill>
                  <a:srgbClr val="FFFFFF"/>
                </a:solidFill>
                <a:cs typeface="Times New Roman" pitchFamily="18" charset="0"/>
              </a:rPr>
              <a:t> Image courtesy of L. De </a:t>
            </a:r>
            <a:r>
              <a:rPr lang="en-US" sz="1200" dirty="0" err="1">
                <a:solidFill>
                  <a:srgbClr val="FFFFFF"/>
                </a:solidFill>
                <a:cs typeface="Times New Roman" pitchFamily="18" charset="0"/>
              </a:rPr>
              <a:t>Vos</a:t>
            </a:r>
            <a:r>
              <a:rPr lang="en-US" sz="1200" dirty="0">
                <a:solidFill>
                  <a:srgbClr val="FFFFFF"/>
                </a:solidFill>
                <a:cs typeface="Times New Roman" pitchFamily="18" charset="0"/>
              </a:rPr>
              <a:t>- U.L.B.- </a:t>
            </a:r>
            <a:r>
              <a:rPr lang="en-US" sz="1200" dirty="0" err="1">
                <a:solidFill>
                  <a:srgbClr val="FFFFFF"/>
                </a:solidFill>
                <a:cs typeface="Times New Roman" pitchFamily="18" charset="0"/>
              </a:rPr>
              <a:t>Biodic</a:t>
            </a:r>
            <a:endParaRPr lang="en-US" sz="1200" dirty="0">
              <a:solidFill>
                <a:srgbClr val="FFFFFF"/>
              </a:solidFill>
              <a:cs typeface="Times New Roman" pitchFamily="18" charset="0"/>
              <a:hlinkClick r:id="rId2"/>
            </a:endParaRPr>
          </a:p>
          <a:p>
            <a:pPr fontAlgn="base">
              <a:spcBef>
                <a:spcPct val="0"/>
              </a:spcBef>
              <a:spcAft>
                <a:spcPct val="0"/>
              </a:spcAft>
            </a:pPr>
            <a:r>
              <a:rPr lang="en-US" sz="1200" dirty="0">
                <a:solidFill>
                  <a:srgbClr val="FFFFFF"/>
                </a:solidFill>
                <a:cs typeface="Times New Roman" pitchFamily="18" charset="0"/>
                <a:hlinkClick r:id="rId2"/>
              </a:rPr>
              <a:t>http://www.ulb.ac.be/sciences/biodic/biodic/images/bio_animale/embryologie/fecondation/baefec_01_01.jpg</a:t>
            </a:r>
            <a:endParaRPr lang="en-US" sz="1200" dirty="0">
              <a:solidFill>
                <a:srgbClr val="FFFFFF"/>
              </a:solidFill>
              <a:cs typeface="Times New Roman" pitchFamily="18" charset="0"/>
            </a:endParaRPr>
          </a:p>
        </p:txBody>
      </p:sp>
      <p:pic>
        <p:nvPicPr>
          <p:cNvPr id="9222" name="Picture 6"/>
          <p:cNvPicPr>
            <a:picLocks noChangeAspect="1" noChangeArrowheads="1"/>
          </p:cNvPicPr>
          <p:nvPr/>
        </p:nvPicPr>
        <p:blipFill>
          <a:blip r:embed="rId3" cstate="print"/>
          <a:srcRect/>
          <a:stretch>
            <a:fillRect/>
          </a:stretch>
        </p:blipFill>
        <p:spPr bwMode="auto">
          <a:xfrm>
            <a:off x="1992313" y="1549400"/>
            <a:ext cx="5157787" cy="3759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381000"/>
            <a:ext cx="8001000" cy="1371600"/>
          </a:xfrm>
        </p:spPr>
        <p:txBody>
          <a:bodyPr/>
          <a:lstStyle/>
          <a:p>
            <a:r>
              <a:rPr lang="en-US" sz="4000">
                <a:solidFill>
                  <a:schemeClr val="accent2"/>
                </a:solidFill>
              </a:rPr>
              <a:t>WHAT HAPPENS AFTER MEIOSIS?</a:t>
            </a:r>
            <a:endParaRPr lang="en-US"/>
          </a:p>
        </p:txBody>
      </p:sp>
      <p:sp>
        <p:nvSpPr>
          <p:cNvPr id="5123" name="Rectangle 3"/>
          <p:cNvSpPr>
            <a:spLocks noGrp="1" noChangeArrowheads="1"/>
          </p:cNvSpPr>
          <p:nvPr>
            <p:ph type="body" idx="1"/>
          </p:nvPr>
        </p:nvSpPr>
        <p:spPr/>
        <p:txBody>
          <a:bodyPr/>
          <a:lstStyle/>
          <a:p>
            <a:r>
              <a:rPr lang="en-US">
                <a:solidFill>
                  <a:srgbClr val="DEDEDE"/>
                </a:solidFill>
              </a:rPr>
              <a:t>WHAT DID MEIOSIS PRODUCE?</a:t>
            </a:r>
          </a:p>
          <a:p>
            <a:r>
              <a:rPr lang="en-US">
                <a:solidFill>
                  <a:srgbClr val="DEDEDE"/>
                </a:solidFill>
              </a:rPr>
              <a:t>WHAT HAPPENS TO GAMETES?</a:t>
            </a:r>
            <a:endParaRPr lang="en-US">
              <a:solidFill>
                <a:schemeClr val="accent2"/>
              </a:solidFill>
            </a:endParaRPr>
          </a:p>
          <a:p>
            <a:r>
              <a:rPr lang="en-US">
                <a:solidFill>
                  <a:schemeClr val="accent2"/>
                </a:solidFill>
              </a:rPr>
              <a:t>WHAT’S THE PRODUCT OF FERTILIZATION?</a:t>
            </a:r>
            <a:endParaRPr lang="en-US">
              <a:solidFill>
                <a:schemeClr val="bg2"/>
              </a:solidFill>
            </a:endParaRPr>
          </a:p>
          <a:p>
            <a:pPr>
              <a:buFontTx/>
              <a:buNone/>
            </a:pPr>
            <a:endParaRPr lang="en-US">
              <a:solidFill>
                <a:schemeClr val="bg2"/>
              </a:solidFill>
            </a:endParaRPr>
          </a:p>
          <a:p>
            <a:pPr>
              <a:buFontTx/>
              <a:buNone/>
            </a:pP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9552" y="1772816"/>
            <a:ext cx="8229600" cy="1143000"/>
          </a:xfrm>
        </p:spPr>
        <p:txBody>
          <a:bodyPr/>
          <a:lstStyle/>
          <a:p>
            <a:r>
              <a:rPr lang="en-US" dirty="0">
                <a:solidFill>
                  <a:schemeClr val="accent2"/>
                </a:solidFill>
              </a:rPr>
              <a:t>ZYGOTE</a:t>
            </a:r>
            <a:br>
              <a:rPr lang="en-US" dirty="0">
                <a:solidFill>
                  <a:schemeClr val="accent2"/>
                </a:solidFill>
              </a:rPr>
            </a:br>
            <a:r>
              <a:rPr lang="en-US" sz="2000" dirty="0">
                <a:solidFill>
                  <a:schemeClr val="accent2"/>
                </a:solidFill>
              </a:rPr>
              <a:t>The fertilized egg</a:t>
            </a:r>
            <a:endParaRPr lang="en-US" dirty="0"/>
          </a:p>
        </p:txBody>
      </p:sp>
      <p:sp>
        <p:nvSpPr>
          <p:cNvPr id="10246" name="Rectangle 6"/>
          <p:cNvSpPr>
            <a:spLocks noChangeArrowheads="1"/>
          </p:cNvSpPr>
          <p:nvPr/>
        </p:nvSpPr>
        <p:spPr bwMode="auto">
          <a:xfrm>
            <a:off x="3429000" y="2571750"/>
            <a:ext cx="184150" cy="457200"/>
          </a:xfrm>
          <a:prstGeom prst="rect">
            <a:avLst/>
          </a:prstGeom>
          <a:noFill/>
          <a:ln w="9525">
            <a:noFill/>
            <a:miter lim="800000"/>
            <a:headEnd/>
            <a:tailEnd/>
          </a:ln>
          <a:effectLst/>
        </p:spPr>
        <p:txBody>
          <a:bodyPr wrap="none">
            <a:spAutoFit/>
          </a:bodyPr>
          <a:lstStyle/>
          <a:p>
            <a:pPr fontAlgn="base">
              <a:spcBef>
                <a:spcPct val="0"/>
              </a:spcBef>
              <a:spcAft>
                <a:spcPct val="0"/>
              </a:spcAft>
            </a:pPr>
            <a:endParaRPr lang="tr-TR" sz="2400">
              <a:solidFill>
                <a:srgbClr val="FFFFFF"/>
              </a:solidFill>
              <a:cs typeface="Times New Roman" pitchFamily="18" charset="0"/>
            </a:endParaRPr>
          </a:p>
        </p:txBody>
      </p:sp>
      <p:sp>
        <p:nvSpPr>
          <p:cNvPr id="10265" name="Rectangle 25"/>
          <p:cNvSpPr>
            <a:spLocks noChangeArrowheads="1"/>
          </p:cNvSpPr>
          <p:nvPr/>
        </p:nvSpPr>
        <p:spPr bwMode="auto">
          <a:xfrm>
            <a:off x="3281363" y="6477000"/>
            <a:ext cx="2967037" cy="244475"/>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sz="1000">
                <a:solidFill>
                  <a:srgbClr val="FFFFFF"/>
                </a:solidFill>
                <a:cs typeface="Times New Roman" pitchFamily="18" charset="0"/>
              </a:rPr>
              <a:t>http://en.wikipedia.org/wiki/Image:Sperm-egg.jpg#file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81000"/>
            <a:ext cx="8001000" cy="1371600"/>
          </a:xfrm>
        </p:spPr>
        <p:txBody>
          <a:bodyPr/>
          <a:lstStyle/>
          <a:p>
            <a:r>
              <a:rPr lang="en-US" sz="4000">
                <a:solidFill>
                  <a:schemeClr val="accent2"/>
                </a:solidFill>
              </a:rPr>
              <a:t>WHAT HAPPENS AFTER MEIOSIS?</a:t>
            </a:r>
            <a:endParaRPr lang="en-US"/>
          </a:p>
        </p:txBody>
      </p:sp>
      <p:sp>
        <p:nvSpPr>
          <p:cNvPr id="6147" name="Rectangle 3"/>
          <p:cNvSpPr>
            <a:spLocks noGrp="1" noChangeArrowheads="1"/>
          </p:cNvSpPr>
          <p:nvPr>
            <p:ph type="body" idx="1"/>
          </p:nvPr>
        </p:nvSpPr>
        <p:spPr>
          <a:xfrm>
            <a:off x="685800" y="2133600"/>
            <a:ext cx="7772400" cy="4114800"/>
          </a:xfrm>
        </p:spPr>
        <p:txBody>
          <a:bodyPr/>
          <a:lstStyle/>
          <a:p>
            <a:r>
              <a:rPr lang="en-US">
                <a:solidFill>
                  <a:srgbClr val="DEDEDE"/>
                </a:solidFill>
              </a:rPr>
              <a:t>WHAT DID MEIOSIS PRODUCE?</a:t>
            </a:r>
          </a:p>
          <a:p>
            <a:r>
              <a:rPr lang="en-US">
                <a:solidFill>
                  <a:srgbClr val="DEDEDE"/>
                </a:solidFill>
              </a:rPr>
              <a:t>WHAT HAPPENS TO GAMETES?</a:t>
            </a:r>
          </a:p>
          <a:p>
            <a:r>
              <a:rPr lang="en-US">
                <a:solidFill>
                  <a:srgbClr val="DEDEDE"/>
                </a:solidFill>
              </a:rPr>
              <a:t>WHAT IS THE PRODUCT OF FERTILIZATION?</a:t>
            </a:r>
            <a:endParaRPr lang="en-US">
              <a:solidFill>
                <a:schemeClr val="accent2"/>
              </a:solidFill>
            </a:endParaRPr>
          </a:p>
          <a:p>
            <a:r>
              <a:rPr lang="en-US">
                <a:solidFill>
                  <a:schemeClr val="accent2"/>
                </a:solidFill>
              </a:rPr>
              <a:t>HOW DOES A ONE CELL ZYGOTE BECOME A HUMAN?</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228600"/>
            <a:ext cx="7772400" cy="990600"/>
          </a:xfrm>
        </p:spPr>
        <p:txBody>
          <a:bodyPr/>
          <a:lstStyle/>
          <a:p>
            <a:r>
              <a:rPr lang="en-US" sz="4000">
                <a:solidFill>
                  <a:schemeClr val="accent2"/>
                </a:solidFill>
              </a:rPr>
              <a:t>SO…..WHAT ARE STEM CELLS?</a:t>
            </a:r>
            <a:endParaRPr lang="en-US"/>
          </a:p>
        </p:txBody>
      </p:sp>
      <p:sp>
        <p:nvSpPr>
          <p:cNvPr id="18437" name="Rectangle 5"/>
          <p:cNvSpPr>
            <a:spLocks noGrp="1" noChangeArrowheads="1"/>
          </p:cNvSpPr>
          <p:nvPr>
            <p:ph type="body" sz="half" idx="1"/>
          </p:nvPr>
        </p:nvSpPr>
        <p:spPr>
          <a:xfrm>
            <a:off x="152400" y="1828800"/>
            <a:ext cx="8380040" cy="4114800"/>
          </a:xfrm>
        </p:spPr>
        <p:txBody>
          <a:bodyPr/>
          <a:lstStyle/>
          <a:p>
            <a:r>
              <a:rPr lang="en-US" sz="2800" dirty="0">
                <a:solidFill>
                  <a:schemeClr val="accent2"/>
                </a:solidFill>
              </a:rPr>
              <a:t>CELLS THAT CAN MAKE MORE OF THEMSELVES</a:t>
            </a:r>
          </a:p>
          <a:p>
            <a:r>
              <a:rPr lang="en-US" sz="2800" dirty="0">
                <a:solidFill>
                  <a:schemeClr val="accent2"/>
                </a:solidFill>
              </a:rPr>
              <a:t>CELLS THAT CAN BECOME ALMOST ANY CELL - MULTIPOTENT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798016" presetClass="entr" presetSubtype="51810768" fill="hold" grpId="0" nodeType="clickEffect">
                                  <p:stCondLst>
                                    <p:cond delay="0"/>
                                  </p:stCondLst>
                                  <p:childTnLst>
                                    <p:set>
                                      <p:cBhvr>
                                        <p:cTn id="6" dur="1" fill="hold">
                                          <p:stCondLst>
                                            <p:cond delay="499"/>
                                          </p:stCondLst>
                                        </p:cTn>
                                        <p:tgtEl>
                                          <p:spTgt spid="184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1798016" presetClass="entr" presetSubtype="51810768" fill="hold" grpId="0" nodeType="clickEffect">
                                  <p:stCondLst>
                                    <p:cond delay="0"/>
                                  </p:stCondLst>
                                  <p:childTnLst>
                                    <p:set>
                                      <p:cBhvr>
                                        <p:cTn id="10" dur="1" fill="hold">
                                          <p:stCondLst>
                                            <p:cond delay="499"/>
                                          </p:stCondLst>
                                        </p:cTn>
                                        <p:tgtEl>
                                          <p:spTgt spid="1843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asellaDiTesto 5"/>
          <p:cNvSpPr txBox="1">
            <a:spLocks noChangeArrowheads="1"/>
          </p:cNvSpPr>
          <p:nvPr/>
        </p:nvSpPr>
        <p:spPr bwMode="auto">
          <a:xfrm>
            <a:off x="3210123" y="357188"/>
            <a:ext cx="2514005" cy="707886"/>
          </a:xfrm>
          <a:prstGeom prst="rect">
            <a:avLst/>
          </a:prstGeom>
          <a:noFill/>
          <a:ln w="9525">
            <a:noFill/>
            <a:miter lim="800000"/>
            <a:headEnd/>
            <a:tailEnd/>
          </a:ln>
        </p:spPr>
        <p:txBody>
          <a:bodyPr wrap="square">
            <a:spAutoFit/>
          </a:bodyPr>
          <a:lstStyle/>
          <a:p>
            <a:pPr fontAlgn="base">
              <a:spcBef>
                <a:spcPct val="0"/>
              </a:spcBef>
              <a:spcAft>
                <a:spcPct val="0"/>
              </a:spcAft>
            </a:pPr>
            <a:r>
              <a:rPr lang="it-IT" sz="4000" b="1" dirty="0">
                <a:solidFill>
                  <a:srgbClr val="A886E0"/>
                </a:solidFill>
                <a:cs typeface="Times New Roman" pitchFamily="18" charset="0"/>
              </a:rPr>
              <a:t>Stem Cells</a:t>
            </a:r>
          </a:p>
        </p:txBody>
      </p:sp>
      <p:sp>
        <p:nvSpPr>
          <p:cNvPr id="20484" name="CasellaDiTesto 6"/>
          <p:cNvSpPr txBox="1">
            <a:spLocks noChangeArrowheads="1"/>
          </p:cNvSpPr>
          <p:nvPr/>
        </p:nvSpPr>
        <p:spPr bwMode="auto">
          <a:xfrm>
            <a:off x="1259632" y="2060848"/>
            <a:ext cx="6671072" cy="461665"/>
          </a:xfrm>
          <a:prstGeom prst="rect">
            <a:avLst/>
          </a:prstGeom>
          <a:noFill/>
          <a:ln w="9525">
            <a:noFill/>
            <a:miter lim="800000"/>
            <a:headEnd/>
            <a:tailEnd/>
          </a:ln>
        </p:spPr>
        <p:txBody>
          <a:bodyPr wrap="square">
            <a:spAutoFit/>
          </a:bodyPr>
          <a:lstStyle/>
          <a:p>
            <a:pPr fontAlgn="base">
              <a:spcBef>
                <a:spcPct val="0"/>
              </a:spcBef>
              <a:spcAft>
                <a:spcPct val="0"/>
              </a:spcAft>
            </a:pPr>
            <a:r>
              <a:rPr lang="it-IT" sz="2400" b="1" dirty="0">
                <a:solidFill>
                  <a:srgbClr val="A886E0"/>
                </a:solidFill>
                <a:cs typeface="Times New Roman" pitchFamily="18" charset="0"/>
              </a:rPr>
              <a:t>Self-renewing, undifferentiated, multipotent cells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lusso">
  <a:themeElements>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Flusso">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lusso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Flusso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Flusso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Flusso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Flusso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Flusso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Flusso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Flusso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Flusso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503</Words>
  <Application>Microsoft Office PowerPoint</Application>
  <PresentationFormat>Ekran Gösterisi (4:3)</PresentationFormat>
  <Paragraphs>92</Paragraphs>
  <Slides>14</Slides>
  <Notes>6</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Flusso</vt:lpstr>
      <vt:lpstr>Slayt 1</vt:lpstr>
      <vt:lpstr>WHAT HAPPENS AFTER MEIOSIS?</vt:lpstr>
      <vt:lpstr>WHAT HAPPENS AFTER MEIOSIS?</vt:lpstr>
      <vt:lpstr>FERTILIZATION</vt:lpstr>
      <vt:lpstr>WHAT HAPPENS AFTER MEIOSIS?</vt:lpstr>
      <vt:lpstr>ZYGOTE The fertilized egg</vt:lpstr>
      <vt:lpstr>WHAT HAPPENS AFTER MEIOSIS?</vt:lpstr>
      <vt:lpstr>SO…..WHAT ARE STEM CELLS?</vt:lpstr>
      <vt:lpstr>Slayt 9</vt:lpstr>
      <vt:lpstr>WHERE DO STEM CELLS COME FROM?</vt:lpstr>
      <vt:lpstr>Slayt 11</vt:lpstr>
      <vt:lpstr>PROS AND CONS</vt:lpstr>
      <vt:lpstr>Slayt 13</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ASUSPC</dc:creator>
  <cp:lastModifiedBy>Pc Hp</cp:lastModifiedBy>
  <cp:revision>1</cp:revision>
  <dcterms:created xsi:type="dcterms:W3CDTF">2018-02-12T20:57:44Z</dcterms:created>
  <dcterms:modified xsi:type="dcterms:W3CDTF">2018-02-13T11:01:40Z</dcterms:modified>
</cp:coreProperties>
</file>