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76"/>
  </p:notesMasterIdLst>
  <p:sldIdLst>
    <p:sldId id="256" r:id="rId2"/>
    <p:sldId id="450" r:id="rId3"/>
    <p:sldId id="258" r:id="rId4"/>
    <p:sldId id="260" r:id="rId5"/>
    <p:sldId id="262" r:id="rId6"/>
    <p:sldId id="263" r:id="rId7"/>
    <p:sldId id="266" r:id="rId8"/>
    <p:sldId id="267" r:id="rId9"/>
    <p:sldId id="449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85" r:id="rId21"/>
    <p:sldId id="437" r:id="rId22"/>
    <p:sldId id="486" r:id="rId23"/>
    <p:sldId id="438" r:id="rId24"/>
    <p:sldId id="340" r:id="rId25"/>
    <p:sldId id="341" r:id="rId26"/>
    <p:sldId id="405" r:id="rId27"/>
    <p:sldId id="406" r:id="rId28"/>
    <p:sldId id="407" r:id="rId29"/>
    <p:sldId id="408" r:id="rId30"/>
    <p:sldId id="482" r:id="rId31"/>
    <p:sldId id="487" r:id="rId32"/>
    <p:sldId id="488" r:id="rId33"/>
    <p:sldId id="409" r:id="rId34"/>
    <p:sldId id="413" r:id="rId35"/>
    <p:sldId id="489" r:id="rId36"/>
    <p:sldId id="414" r:id="rId37"/>
    <p:sldId id="416" r:id="rId38"/>
    <p:sldId id="418" r:id="rId39"/>
    <p:sldId id="419" r:id="rId40"/>
    <p:sldId id="417" r:id="rId41"/>
    <p:sldId id="420" r:id="rId42"/>
    <p:sldId id="421" r:id="rId43"/>
    <p:sldId id="469" r:id="rId44"/>
    <p:sldId id="470" r:id="rId45"/>
    <p:sldId id="471" r:id="rId46"/>
    <p:sldId id="473" r:id="rId47"/>
    <p:sldId id="474" r:id="rId48"/>
    <p:sldId id="475" r:id="rId49"/>
    <p:sldId id="476" r:id="rId50"/>
    <p:sldId id="477" r:id="rId51"/>
    <p:sldId id="478" r:id="rId52"/>
    <p:sldId id="479" r:id="rId53"/>
    <p:sldId id="480" r:id="rId54"/>
    <p:sldId id="456" r:id="rId55"/>
    <p:sldId id="457" r:id="rId56"/>
    <p:sldId id="458" r:id="rId57"/>
    <p:sldId id="459" r:id="rId58"/>
    <p:sldId id="460" r:id="rId59"/>
    <p:sldId id="461" r:id="rId60"/>
    <p:sldId id="462" r:id="rId61"/>
    <p:sldId id="463" r:id="rId62"/>
    <p:sldId id="464" r:id="rId63"/>
    <p:sldId id="465" r:id="rId64"/>
    <p:sldId id="466" r:id="rId65"/>
    <p:sldId id="467" r:id="rId66"/>
    <p:sldId id="468" r:id="rId67"/>
    <p:sldId id="425" r:id="rId68"/>
    <p:sldId id="451" r:id="rId69"/>
    <p:sldId id="426" r:id="rId70"/>
    <p:sldId id="452" r:id="rId71"/>
    <p:sldId id="453" r:id="rId72"/>
    <p:sldId id="454" r:id="rId73"/>
    <p:sldId id="455" r:id="rId74"/>
    <p:sldId id="490" r:id="rId75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2" d="100"/>
          <a:sy n="112" d="100"/>
        </p:scale>
        <p:origin x="148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6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80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191D36-8465-485F-ACF5-EF250824795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382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29FF81-1D4E-4A45-903E-E0C0B52BA925}" type="slidenum">
              <a:rPr lang="tr-TR" smtClean="0"/>
              <a:pPr/>
              <a:t>17</a:t>
            </a:fld>
            <a:endParaRPr lang="tr-TR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33397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91812-EFD4-4F46-BF08-DAA16E81173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06F0E-B2B0-40C6-9E43-B5AFAAC5CB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B3A4-3336-4314-9BEA-AFB961D96E9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AD036-8761-4531-979A-F970E1AD2E1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57E09-8B8E-44A7-80CE-5037471E7AC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12362-6F15-4C6D-8F97-C8738E66DB2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5DE1D-F595-431C-8E1C-F1668D71BA6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00D65-F27F-4E2B-8D9C-D0AB6834F47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2173E-81C6-4B99-890C-D2D58C20895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8D98D-7606-4ACB-AF65-516FC3DBA1F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ek Köşesi Kesik ve Yuvarlatılmış Dikdörtgen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Dik Üçgen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FCB5-A0D0-440E-8D2B-C88D5F58201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076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3077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9D0FA29-D4C8-47A2-ADE0-BB145254D9B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3081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69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70" r:id="rId9"/>
    <p:sldLayoutId id="2147483764" r:id="rId10"/>
    <p:sldLayoutId id="2147483765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effectLst/>
                <a:latin typeface="+mn-lt"/>
              </a:rPr>
              <a:t>Çevresel Aciller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750888"/>
          </a:xfrm>
        </p:spPr>
        <p:txBody>
          <a:bodyPr/>
          <a:lstStyle/>
          <a:p>
            <a:pPr eaLnBrk="1" hangingPunct="1"/>
            <a:r>
              <a:rPr lang="tr-TR" sz="3600" dirty="0" err="1" smtClean="0">
                <a:cs typeface="Times New Roman" pitchFamily="18" charset="0"/>
              </a:rPr>
              <a:t>ELEKTR</a:t>
            </a:r>
            <a:r>
              <a:rPr lang="tr-TR" sz="3600" dirty="0" err="1" smtClean="0"/>
              <a:t>i</a:t>
            </a:r>
            <a:r>
              <a:rPr lang="tr-TR" sz="3600" dirty="0" err="1" smtClean="0">
                <a:cs typeface="Times New Roman" pitchFamily="18" charset="0"/>
              </a:rPr>
              <a:t>K</a:t>
            </a:r>
            <a:r>
              <a:rPr lang="tr-TR" sz="3600" dirty="0" smtClean="0">
                <a:cs typeface="Times New Roman" pitchFamily="18" charset="0"/>
              </a:rPr>
              <a:t> YARALANMALARI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8064896" cy="5029200"/>
          </a:xfrm>
        </p:spPr>
        <p:txBody>
          <a:bodyPr/>
          <a:lstStyle/>
          <a:p>
            <a:r>
              <a:rPr lang="tr-TR" sz="2400" dirty="0"/>
              <a:t>Elektrik yaralanmaları yüksek voltajlı yaralanmalar (&gt;1000 V), düşük voltajlı yaralanmalar (&lt;1000 V) ve tanım olarak, dokuların içinden akımın geçmediği </a:t>
            </a:r>
            <a:r>
              <a:rPr lang="tr-TR" sz="2400" dirty="0" smtClean="0"/>
              <a:t>elektrik </a:t>
            </a:r>
            <a:r>
              <a:rPr lang="tr-TR" sz="2400" dirty="0"/>
              <a:t>arkı yaralanmalarından oluşur</a:t>
            </a:r>
            <a:r>
              <a:rPr lang="tr-TR" sz="2400" dirty="0" smtClean="0"/>
              <a:t>.        </a:t>
            </a:r>
          </a:p>
          <a:p>
            <a:r>
              <a:rPr lang="tr-TR" sz="2400" dirty="0" smtClean="0"/>
              <a:t>Elektrik </a:t>
            </a:r>
            <a:r>
              <a:rPr lang="tr-TR" sz="2400" dirty="0"/>
              <a:t>akımı elektrik yüklerinin hareketidir. </a:t>
            </a:r>
            <a:endParaRPr lang="tr-TR" sz="2400" dirty="0" smtClean="0"/>
          </a:p>
          <a:p>
            <a:r>
              <a:rPr lang="tr-TR" sz="2400" dirty="0" smtClean="0"/>
              <a:t>Sıvı </a:t>
            </a:r>
            <a:r>
              <a:rPr lang="tr-TR" sz="2400" dirty="0"/>
              <a:t>ve elektrolit içeriği yüksek olan dokular, elektriği daha iyi iletirler. </a:t>
            </a:r>
          </a:p>
          <a:p>
            <a:r>
              <a:rPr lang="tr-TR" sz="2400" dirty="0" smtClean="0"/>
              <a:t>Elektrik </a:t>
            </a:r>
            <a:r>
              <a:rPr lang="tr-TR" sz="2400" dirty="0"/>
              <a:t>yaralanmaları akımın kalp ve beyin, hücre </a:t>
            </a:r>
            <a:r>
              <a:rPr lang="tr-TR" sz="2400" dirty="0" err="1" smtClean="0"/>
              <a:t>membranları</a:t>
            </a:r>
            <a:r>
              <a:rPr lang="tr-TR" sz="2400" dirty="0" smtClean="0"/>
              <a:t> </a:t>
            </a:r>
            <a:r>
              <a:rPr lang="tr-TR" sz="2400" dirty="0"/>
              <a:t>ve </a:t>
            </a:r>
            <a:r>
              <a:rPr lang="tr-TR" sz="2400" dirty="0" err="1"/>
              <a:t>vasküler</a:t>
            </a:r>
            <a:r>
              <a:rPr lang="tr-TR" sz="2400" dirty="0"/>
              <a:t> düz kas üzerindeki direkt etkilerinden kaynaklanır</a:t>
            </a:r>
          </a:p>
        </p:txBody>
      </p:sp>
    </p:spTree>
    <p:extLst>
      <p:ext uri="{BB962C8B-B14F-4D97-AF65-F5344CB8AC3E}">
        <p14:creationId xmlns:p14="http://schemas.microsoft.com/office/powerpoint/2010/main" val="3136438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4389437"/>
          </a:xfrm>
        </p:spPr>
        <p:txBody>
          <a:bodyPr/>
          <a:lstStyle/>
          <a:p>
            <a:r>
              <a:rPr lang="tr-TR" sz="2400" dirty="0"/>
              <a:t>Elektrik şokunun fizyolojik etkilerinin </a:t>
            </a:r>
            <a:r>
              <a:rPr lang="tr-TR" sz="2400" dirty="0" smtClean="0"/>
              <a:t>birçoğu </a:t>
            </a:r>
            <a:r>
              <a:rPr lang="tr-TR" sz="2400" dirty="0"/>
              <a:t>akımın miktarı, </a:t>
            </a:r>
            <a:r>
              <a:rPr lang="tr-TR" sz="2400" dirty="0" smtClean="0"/>
              <a:t>süresi, tipi </a:t>
            </a:r>
            <a:r>
              <a:rPr lang="tr-TR" sz="2400" dirty="0"/>
              <a:t>[alternatif akım (AC) veya doğru akım (DC)] ve akımın izlediği yol ile ilişkilidir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Doğru </a:t>
            </a:r>
            <a:r>
              <a:rPr lang="tr-TR" sz="2400" dirty="0"/>
              <a:t>akım sabit yönde akarken, alternatif akım döngüsel bir şekilde yön değiştirir. </a:t>
            </a:r>
            <a:endParaRPr lang="tr-TR" sz="2400" dirty="0" smtClean="0"/>
          </a:p>
          <a:p>
            <a:r>
              <a:rPr lang="tr-TR" sz="2400" dirty="0" smtClean="0"/>
              <a:t>Standart </a:t>
            </a:r>
            <a:r>
              <a:rPr lang="tr-TR" sz="2400" dirty="0"/>
              <a:t>ev elektriği alternatif akımdır. </a:t>
            </a:r>
            <a:endParaRPr lang="tr-TR" sz="2400" dirty="0" smtClean="0"/>
          </a:p>
          <a:p>
            <a:r>
              <a:rPr lang="tr-TR" sz="2400" dirty="0" smtClean="0"/>
              <a:t>Bataryalar </a:t>
            </a:r>
            <a:r>
              <a:rPr lang="tr-TR" sz="2400" dirty="0"/>
              <a:t>(pil, akü) ve yıldırımdaki akım doğru akımdır. </a:t>
            </a:r>
            <a:endParaRPr lang="tr-TR" sz="2400" dirty="0" smtClean="0"/>
          </a:p>
          <a:p>
            <a:r>
              <a:rPr lang="tr-TR" sz="2400" dirty="0" smtClean="0"/>
              <a:t>Düşük </a:t>
            </a:r>
            <a:r>
              <a:rPr lang="tr-TR" sz="2400" dirty="0"/>
              <a:t>frekanslı (50-60 Hz) alternatif akım benzer düzeylerdeki doğru akımdan daha tehlikeli </a:t>
            </a:r>
            <a:r>
              <a:rPr lang="tr-TR" sz="2400" dirty="0" smtClean="0"/>
              <a:t>olabilir</a:t>
            </a:r>
            <a:endParaRPr lang="tr-TR" sz="2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7544" y="620688"/>
            <a:ext cx="82296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ELEKTR</a:t>
            </a:r>
            <a:r>
              <a:rPr kumimoji="0" lang="tr-T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tr-T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K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YARALANMALARI</a:t>
            </a:r>
          </a:p>
        </p:txBody>
      </p:sp>
    </p:spTree>
    <p:extLst>
      <p:ext uri="{BB962C8B-B14F-4D97-AF65-F5344CB8AC3E}">
        <p14:creationId xmlns:p14="http://schemas.microsoft.com/office/powerpoint/2010/main" val="2697495242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556792"/>
            <a:ext cx="8208912" cy="4389437"/>
          </a:xfrm>
        </p:spPr>
        <p:txBody>
          <a:bodyPr/>
          <a:lstStyle/>
          <a:p>
            <a:r>
              <a:rPr lang="tr-TR" sz="2400" dirty="0"/>
              <a:t>Elektrik şokunun alternatif ya da doğru akım olup olmadığının tanımlanması yaralanma mekanizmasının aydınlatılması açısından önemlidir</a:t>
            </a:r>
            <a:r>
              <a:rPr lang="tr-TR" sz="2400" dirty="0" smtClean="0"/>
              <a:t>.</a:t>
            </a:r>
          </a:p>
          <a:p>
            <a:r>
              <a:rPr lang="tr-TR" sz="2400" b="1" dirty="0" smtClean="0"/>
              <a:t>Alternatif akım </a:t>
            </a:r>
            <a:r>
              <a:rPr lang="tr-TR" sz="2400" dirty="0" smtClean="0"/>
              <a:t>dalgalanmaları </a:t>
            </a:r>
            <a:r>
              <a:rPr lang="tr-TR" sz="2400" b="1" dirty="0" err="1" smtClean="0"/>
              <a:t>ventriküler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fibrilasyon</a:t>
            </a:r>
            <a:r>
              <a:rPr lang="tr-TR" sz="2400" b="1" dirty="0" smtClean="0"/>
              <a:t> </a:t>
            </a:r>
            <a:r>
              <a:rPr lang="tr-TR" sz="2400" dirty="0" smtClean="0"/>
              <a:t>ile sonuçlanabilir.</a:t>
            </a:r>
          </a:p>
          <a:p>
            <a:r>
              <a:rPr lang="tr-TR" sz="2400" dirty="0" smtClean="0"/>
              <a:t>Alternatif </a:t>
            </a:r>
            <a:r>
              <a:rPr lang="tr-TR" sz="2400" dirty="0"/>
              <a:t>akım ile temas </a:t>
            </a:r>
            <a:r>
              <a:rPr lang="tr-TR" sz="2400" dirty="0" err="1"/>
              <a:t>tetanik</a:t>
            </a:r>
            <a:r>
              <a:rPr lang="tr-TR" sz="2400" dirty="0"/>
              <a:t> iskelet </a:t>
            </a:r>
            <a:r>
              <a:rPr lang="tr-TR" sz="2400" dirty="0" smtClean="0"/>
              <a:t>kası </a:t>
            </a:r>
            <a:r>
              <a:rPr lang="tr-TR" sz="2400" dirty="0" err="1" smtClean="0"/>
              <a:t>kontraksiyonlarına</a:t>
            </a:r>
            <a:r>
              <a:rPr lang="tr-TR" sz="2400" dirty="0"/>
              <a:t>, </a:t>
            </a:r>
            <a:r>
              <a:rPr lang="tr-TR" sz="2400" dirty="0" smtClean="0"/>
              <a:t>hastanın </a:t>
            </a:r>
            <a:r>
              <a:rPr lang="tr-TR" sz="2400" dirty="0"/>
              <a:t>elektrik kaynağına ‘</a:t>
            </a:r>
            <a:r>
              <a:rPr lang="tr-TR" sz="2400" dirty="0" err="1"/>
              <a:t>kilitlenmesi’ne</a:t>
            </a:r>
            <a:r>
              <a:rPr lang="tr-TR" sz="2400" dirty="0"/>
              <a:t> ve dolayısıyla uzun süreli </a:t>
            </a:r>
            <a:r>
              <a:rPr lang="tr-TR" sz="2400" dirty="0" err="1"/>
              <a:t>maruziyete</a:t>
            </a:r>
            <a:r>
              <a:rPr lang="tr-TR" sz="2400" dirty="0"/>
              <a:t> neden olabilir. </a:t>
            </a:r>
            <a:endParaRPr lang="tr-TR" sz="2400" dirty="0" smtClean="0"/>
          </a:p>
          <a:p>
            <a:r>
              <a:rPr lang="tr-TR" sz="2400" dirty="0" smtClean="0"/>
              <a:t>Hem </a:t>
            </a:r>
            <a:r>
              <a:rPr lang="tr-TR" sz="2400" dirty="0"/>
              <a:t>alternatif, hem de doğru akım kurbanı akım kaynağından uzağa fırlatabilir, bu da </a:t>
            </a:r>
            <a:r>
              <a:rPr lang="tr-TR" sz="2400" dirty="0" err="1"/>
              <a:t>künt</a:t>
            </a:r>
            <a:r>
              <a:rPr lang="tr-TR" sz="2400" dirty="0"/>
              <a:t> </a:t>
            </a:r>
            <a:r>
              <a:rPr lang="tr-TR" sz="2400" dirty="0" smtClean="0"/>
              <a:t>yaralanmaya </a:t>
            </a:r>
            <a:r>
              <a:rPr lang="tr-TR" sz="2400" dirty="0"/>
              <a:t>sebep olabilir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7544" y="620688"/>
            <a:ext cx="82296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ELEKTR</a:t>
            </a:r>
            <a:r>
              <a:rPr kumimoji="0" lang="tr-T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tr-T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K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YARALANMALARI</a:t>
            </a:r>
          </a:p>
        </p:txBody>
      </p:sp>
    </p:spTree>
    <p:extLst>
      <p:ext uri="{BB962C8B-B14F-4D97-AF65-F5344CB8AC3E}">
        <p14:creationId xmlns:p14="http://schemas.microsoft.com/office/powerpoint/2010/main" val="623700491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750888"/>
          </a:xfrm>
        </p:spPr>
        <p:txBody>
          <a:bodyPr/>
          <a:lstStyle/>
          <a:p>
            <a:pPr eaLnBrk="1" hangingPunct="1"/>
            <a:r>
              <a:rPr lang="tr-TR" sz="3600" dirty="0" err="1" smtClean="0">
                <a:cs typeface="Times New Roman" pitchFamily="18" charset="0"/>
              </a:rPr>
              <a:t>ELEKTR</a:t>
            </a:r>
            <a:r>
              <a:rPr lang="tr-TR" sz="3600" dirty="0" err="1" smtClean="0"/>
              <a:t>i</a:t>
            </a:r>
            <a:r>
              <a:rPr lang="tr-TR" sz="3600" dirty="0" err="1" smtClean="0">
                <a:cs typeface="Times New Roman" pitchFamily="18" charset="0"/>
              </a:rPr>
              <a:t>K</a:t>
            </a:r>
            <a:r>
              <a:rPr lang="tr-TR" sz="3600" dirty="0" smtClean="0">
                <a:cs typeface="Times New Roman" pitchFamily="18" charset="0"/>
              </a:rPr>
              <a:t> YARALANMALARI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8136904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2400" dirty="0" smtClean="0"/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tr-TR" sz="2400" dirty="0" smtClean="0"/>
              <a:t> En yüksek direnç.........</a:t>
            </a:r>
            <a:r>
              <a:rPr lang="tr-TR" sz="2400" b="1" dirty="0" smtClean="0"/>
              <a:t>kemik</a:t>
            </a:r>
            <a:r>
              <a:rPr lang="tr-TR" sz="2400" dirty="0" smtClean="0"/>
              <a:t>, </a:t>
            </a:r>
            <a:r>
              <a:rPr lang="tr-TR" sz="2400" dirty="0" err="1" smtClean="0"/>
              <a:t>tendon</a:t>
            </a:r>
            <a:r>
              <a:rPr lang="tr-TR" sz="2400" dirty="0" smtClean="0"/>
              <a:t>, yağ   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tr-TR" sz="2400" dirty="0" smtClean="0"/>
              <a:t> Orta direnç...............kuru deri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tr-TR" sz="2400" dirty="0" smtClean="0"/>
              <a:t> En az direnç..............kas, kan damarları, sinir 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tr-TR" sz="2400" dirty="0" smtClean="0"/>
              <a:t>      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tr-TR" sz="2400" dirty="0" smtClean="0"/>
              <a:t>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tr-TR" sz="2400" dirty="0" smtClean="0"/>
              <a:t> </a:t>
            </a:r>
            <a:r>
              <a:rPr lang="tr-TR" sz="2400" dirty="0" smtClean="0">
                <a:cs typeface="Times New Roman" pitchFamily="18" charset="0"/>
              </a:rPr>
              <a:t>Yüksek gerilimli elektrik direklerinde ......................7620 V 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tr-TR" sz="2400" dirty="0" smtClean="0"/>
              <a:t> </a:t>
            </a:r>
            <a:r>
              <a:rPr lang="tr-TR" sz="2400" dirty="0" smtClean="0">
                <a:cs typeface="Times New Roman" pitchFamily="18" charset="0"/>
              </a:rPr>
              <a:t>Evdeki enerji hatları............................................220V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tr-TR" sz="2400" dirty="0" smtClean="0"/>
              <a:t> </a:t>
            </a:r>
            <a:r>
              <a:rPr lang="tr-TR" sz="2400" dirty="0" smtClean="0">
                <a:cs typeface="Times New Roman" pitchFamily="18" charset="0"/>
              </a:rPr>
              <a:t>Elektrikli ocak ve kurutucular.................................220 V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tr-TR" sz="2400" dirty="0" smtClean="0"/>
              <a:t> </a:t>
            </a:r>
            <a:r>
              <a:rPr lang="tr-TR" sz="2400" dirty="0" smtClean="0">
                <a:cs typeface="Times New Roman" pitchFamily="18" charset="0"/>
              </a:rPr>
              <a:t>Küçük ev aletleri................................................110 V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tr-TR" sz="2400" dirty="0" smtClean="0"/>
              <a:t> </a:t>
            </a:r>
            <a:r>
              <a:rPr lang="tr-TR" sz="2400" dirty="0" smtClean="0">
                <a:cs typeface="Times New Roman" pitchFamily="18" charset="0"/>
              </a:rPr>
              <a:t>Telefon kabloları.................................................65 V</a:t>
            </a:r>
            <a:r>
              <a:rPr lang="tr-TR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04113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u="sng" dirty="0"/>
              <a:t>Elektriğin neden olduğu yaralanmalar </a:t>
            </a:r>
          </a:p>
          <a:p>
            <a:pPr lvl="1"/>
            <a:r>
              <a:rPr lang="tr-TR" dirty="0" smtClean="0"/>
              <a:t>elektrik </a:t>
            </a:r>
            <a:r>
              <a:rPr lang="tr-TR" dirty="0"/>
              <a:t>enerjisinin neden olduğu doğrudan doku </a:t>
            </a:r>
            <a:r>
              <a:rPr lang="tr-TR" dirty="0" smtClean="0"/>
              <a:t> </a:t>
            </a:r>
          </a:p>
          <a:p>
            <a:pPr marL="366713" lvl="1" indent="0">
              <a:buNone/>
            </a:pPr>
            <a:r>
              <a:rPr lang="tr-TR" dirty="0" smtClean="0"/>
              <a:t>    hasarı</a:t>
            </a:r>
            <a:endParaRPr lang="tr-TR" dirty="0"/>
          </a:p>
          <a:p>
            <a:pPr lvl="1"/>
            <a:r>
              <a:rPr lang="tr-TR" dirty="0" smtClean="0"/>
              <a:t>termal </a:t>
            </a:r>
            <a:r>
              <a:rPr lang="tr-TR" dirty="0"/>
              <a:t>enerjiden kaynaklanan doku hasarı</a:t>
            </a:r>
          </a:p>
          <a:p>
            <a:pPr lvl="1"/>
            <a:r>
              <a:rPr lang="tr-TR" dirty="0" smtClean="0"/>
              <a:t>düşme </a:t>
            </a:r>
            <a:r>
              <a:rPr lang="tr-TR" dirty="0"/>
              <a:t>ya da kas kasılmasının neden olduğu travmadan kaynaklanan mekanik yaralanma</a:t>
            </a:r>
          </a:p>
          <a:p>
            <a:endParaRPr lang="tr-TR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750888"/>
          </a:xfrm>
        </p:spPr>
        <p:txBody>
          <a:bodyPr/>
          <a:lstStyle/>
          <a:p>
            <a:pPr eaLnBrk="1" hangingPunct="1"/>
            <a:r>
              <a:rPr lang="tr-TR" sz="3600" dirty="0" err="1" smtClean="0">
                <a:cs typeface="Times New Roman" pitchFamily="18" charset="0"/>
              </a:rPr>
              <a:t>ELEKTR</a:t>
            </a:r>
            <a:r>
              <a:rPr lang="tr-TR" sz="3600" dirty="0" err="1" smtClean="0"/>
              <a:t>i</a:t>
            </a:r>
            <a:r>
              <a:rPr lang="tr-TR" sz="3600" dirty="0" err="1" smtClean="0">
                <a:cs typeface="Times New Roman" pitchFamily="18" charset="0"/>
              </a:rPr>
              <a:t>K</a:t>
            </a:r>
            <a:r>
              <a:rPr lang="tr-TR" sz="3600" dirty="0" smtClean="0">
                <a:cs typeface="Times New Roman" pitchFamily="18" charset="0"/>
              </a:rPr>
              <a:t> YARALANMALARI</a:t>
            </a:r>
          </a:p>
        </p:txBody>
      </p:sp>
    </p:spTree>
    <p:extLst>
      <p:ext uri="{BB962C8B-B14F-4D97-AF65-F5344CB8AC3E}">
        <p14:creationId xmlns:p14="http://schemas.microsoft.com/office/powerpoint/2010/main" val="2218152249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Elektrik akımı ani kardiyak ritim </a:t>
            </a:r>
            <a:r>
              <a:rPr lang="tr-TR" sz="2400" dirty="0" smtClean="0"/>
              <a:t>bozukluklarına yol açar;</a:t>
            </a:r>
            <a:r>
              <a:rPr lang="tr-TR" sz="2400" dirty="0" err="1" smtClean="0"/>
              <a:t>ventriküler</a:t>
            </a:r>
            <a:r>
              <a:rPr lang="tr-TR" sz="2400" dirty="0" smtClean="0"/>
              <a:t> </a:t>
            </a:r>
            <a:r>
              <a:rPr lang="tr-TR" sz="2400" dirty="0" err="1"/>
              <a:t>fibrilasyona</a:t>
            </a:r>
            <a:r>
              <a:rPr lang="tr-TR" sz="2400" dirty="0"/>
              <a:t> bağlı ölümler genellikle acil servise gelmeden önce </a:t>
            </a:r>
            <a:r>
              <a:rPr lang="tr-TR" sz="2400" dirty="0" smtClean="0"/>
              <a:t>gerçekleşir</a:t>
            </a:r>
            <a:r>
              <a:rPr lang="tr-TR" sz="2400" dirty="0"/>
              <a:t>. </a:t>
            </a:r>
            <a:endParaRPr lang="tr-TR" sz="2400" dirty="0" smtClean="0"/>
          </a:p>
          <a:p>
            <a:r>
              <a:rPr lang="tr-TR" sz="2400" dirty="0" smtClean="0"/>
              <a:t>Yüksek </a:t>
            </a:r>
            <a:r>
              <a:rPr lang="tr-TR" sz="2400" dirty="0"/>
              <a:t>voltajlı yaralanmalardan sonra hastaların yaklaşık %50 sinde nörolojik bozukluklar görülür: geçici bilinç kaybı, ajitasyon, </a:t>
            </a:r>
            <a:r>
              <a:rPr lang="tr-TR" sz="2400" dirty="0" err="1"/>
              <a:t>konfüzyon</a:t>
            </a:r>
            <a:r>
              <a:rPr lang="tr-TR" sz="2400" dirty="0"/>
              <a:t>, koma, nöbet.</a:t>
            </a:r>
          </a:p>
          <a:p>
            <a:endParaRPr lang="tr-TR" sz="24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750888"/>
          </a:xfrm>
        </p:spPr>
        <p:txBody>
          <a:bodyPr/>
          <a:lstStyle/>
          <a:p>
            <a:pPr eaLnBrk="1" hangingPunct="1"/>
            <a:r>
              <a:rPr lang="tr-TR" sz="3600" dirty="0" err="1" smtClean="0">
                <a:cs typeface="Times New Roman" pitchFamily="18" charset="0"/>
              </a:rPr>
              <a:t>ELEKTR</a:t>
            </a:r>
            <a:r>
              <a:rPr lang="tr-TR" sz="3600" dirty="0" err="1" smtClean="0"/>
              <a:t>i</a:t>
            </a:r>
            <a:r>
              <a:rPr lang="tr-TR" sz="3600" dirty="0" err="1" smtClean="0">
                <a:cs typeface="Times New Roman" pitchFamily="18" charset="0"/>
              </a:rPr>
              <a:t>K</a:t>
            </a:r>
            <a:r>
              <a:rPr lang="tr-TR" sz="3600" dirty="0" smtClean="0">
                <a:cs typeface="Times New Roman" pitchFamily="18" charset="0"/>
              </a:rPr>
              <a:t> YARALANMALARI</a:t>
            </a:r>
          </a:p>
        </p:txBody>
      </p:sp>
    </p:spTree>
    <p:extLst>
      <p:ext uri="{BB962C8B-B14F-4D97-AF65-F5344CB8AC3E}">
        <p14:creationId xmlns:p14="http://schemas.microsoft.com/office/powerpoint/2010/main" val="1027423516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err="1"/>
              <a:t>Periferik</a:t>
            </a:r>
            <a:r>
              <a:rPr lang="tr-TR" sz="2400" dirty="0"/>
              <a:t> sinir yaralanmaları kişinin güç kaynağına dokunması sonrasında sıklıkla ellerde görülür.</a:t>
            </a:r>
          </a:p>
          <a:p>
            <a:r>
              <a:rPr lang="tr-TR" sz="2400" dirty="0"/>
              <a:t>Cilt yanıkları sıklıkla elektriksel temas alanında görülür (genellikle </a:t>
            </a:r>
            <a:r>
              <a:rPr lang="tr-TR" sz="2400" i="1" dirty="0"/>
              <a:t>giriş </a:t>
            </a:r>
            <a:r>
              <a:rPr lang="tr-TR" sz="2400" dirty="0"/>
              <a:t>ve ç</a:t>
            </a:r>
            <a:r>
              <a:rPr lang="tr-TR" sz="2400" i="1" dirty="0"/>
              <a:t>ıkış </a:t>
            </a:r>
            <a:r>
              <a:rPr lang="tr-TR" sz="2400" i="1" dirty="0" smtClean="0"/>
              <a:t>yaraları </a:t>
            </a:r>
            <a:r>
              <a:rPr lang="tr-TR" sz="2400" dirty="0"/>
              <a:t>olarak isimlendirilir</a:t>
            </a:r>
            <a:r>
              <a:rPr lang="tr-TR" sz="2400" dirty="0" smtClean="0"/>
              <a:t>).</a:t>
            </a:r>
          </a:p>
          <a:p>
            <a:r>
              <a:rPr lang="tr-TR" sz="2400" dirty="0" smtClean="0"/>
              <a:t>Birçok </a:t>
            </a:r>
            <a:r>
              <a:rPr lang="tr-TR" sz="2400" dirty="0"/>
              <a:t>ciddi </a:t>
            </a:r>
            <a:r>
              <a:rPr lang="tr-TR" sz="2400" dirty="0" smtClean="0"/>
              <a:t>yaralanma </a:t>
            </a:r>
            <a:r>
              <a:rPr lang="tr-TR" sz="2400" dirty="0"/>
              <a:t>ile birlikte </a:t>
            </a:r>
            <a:r>
              <a:rPr lang="tr-TR" sz="2400" dirty="0" smtClean="0"/>
              <a:t> olan  </a:t>
            </a:r>
            <a:r>
              <a:rPr lang="tr-TR" sz="2400" dirty="0"/>
              <a:t>yanıklar tipik olarak ağrısız, gri-sarı renkli alanlardır.</a:t>
            </a:r>
          </a:p>
          <a:p>
            <a:r>
              <a:rPr lang="tr-TR" sz="2400" dirty="0" err="1"/>
              <a:t>Tetanik</a:t>
            </a:r>
            <a:r>
              <a:rPr lang="tr-TR" sz="2400" dirty="0"/>
              <a:t> kas kasılmaları ya da düşmeler sonrası kırıklar gözlenebilir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750888"/>
          </a:xfrm>
        </p:spPr>
        <p:txBody>
          <a:bodyPr/>
          <a:lstStyle/>
          <a:p>
            <a:pPr eaLnBrk="1" hangingPunct="1"/>
            <a:r>
              <a:rPr lang="tr-TR" sz="3600" dirty="0" err="1" smtClean="0">
                <a:cs typeface="Times New Roman" pitchFamily="18" charset="0"/>
              </a:rPr>
              <a:t>ELEKTR</a:t>
            </a:r>
            <a:r>
              <a:rPr lang="tr-TR" sz="3600" dirty="0" err="1" smtClean="0"/>
              <a:t>i</a:t>
            </a:r>
            <a:r>
              <a:rPr lang="tr-TR" sz="3600" dirty="0" err="1" smtClean="0">
                <a:cs typeface="Times New Roman" pitchFamily="18" charset="0"/>
              </a:rPr>
              <a:t>K</a:t>
            </a:r>
            <a:r>
              <a:rPr lang="tr-TR" sz="3600" dirty="0" smtClean="0">
                <a:cs typeface="Times New Roman" pitchFamily="18" charset="0"/>
              </a:rPr>
              <a:t> YARALANMALARI</a:t>
            </a:r>
          </a:p>
        </p:txBody>
      </p:sp>
    </p:spTree>
    <p:extLst>
      <p:ext uri="{BB962C8B-B14F-4D97-AF65-F5344CB8AC3E}">
        <p14:creationId xmlns:p14="http://schemas.microsoft.com/office/powerpoint/2010/main" val="3298628902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20-36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066800"/>
            <a:ext cx="4953000" cy="330200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</p:pic>
      <p:pic>
        <p:nvPicPr>
          <p:cNvPr id="57348" name="Picture 4" descr="20-36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2800"/>
            <a:ext cx="5257800" cy="350520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8689966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burn electric ex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436938"/>
            <a:ext cx="5181600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 descr="burn electr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77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792673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err="1"/>
              <a:t>Vasküler</a:t>
            </a:r>
            <a:r>
              <a:rPr lang="tr-TR" sz="2400" dirty="0"/>
              <a:t> </a:t>
            </a:r>
            <a:r>
              <a:rPr lang="tr-TR" sz="2400" dirty="0" smtClean="0"/>
              <a:t>yaralanmalar yada kas </a:t>
            </a:r>
            <a:r>
              <a:rPr lang="tr-TR" sz="2400" dirty="0"/>
              <a:t>yaralanmaları da  sıklıkla yüksek voltaj yaralanmalarında gözlenir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Geniş </a:t>
            </a:r>
            <a:r>
              <a:rPr lang="tr-TR" sz="2400" dirty="0"/>
              <a:t>ölçüdeki </a:t>
            </a:r>
            <a:r>
              <a:rPr lang="tr-TR" sz="2400" dirty="0" smtClean="0"/>
              <a:t>damar yaralanmaları kaslarda </a:t>
            </a:r>
            <a:r>
              <a:rPr lang="tr-TR" sz="2400" dirty="0" err="1" smtClean="0"/>
              <a:t>kompartman</a:t>
            </a:r>
            <a:r>
              <a:rPr lang="tr-TR" sz="2400" dirty="0" smtClean="0"/>
              <a:t> </a:t>
            </a:r>
            <a:r>
              <a:rPr lang="tr-TR" sz="2400" dirty="0"/>
              <a:t>sendromuna ve/veya </a:t>
            </a:r>
            <a:r>
              <a:rPr lang="tr-TR" sz="2400" dirty="0" err="1"/>
              <a:t>rabdomiyolize</a:t>
            </a:r>
            <a:r>
              <a:rPr lang="tr-TR" sz="2400" dirty="0"/>
              <a:t> neden olabilir</a:t>
            </a:r>
            <a:r>
              <a:rPr lang="tr-TR" sz="2400" dirty="0" smtClean="0"/>
              <a:t>.</a:t>
            </a:r>
          </a:p>
          <a:p>
            <a:endParaRPr lang="tr-TR" sz="2400" dirty="0" smtClean="0"/>
          </a:p>
          <a:p>
            <a:endParaRPr lang="tr-TR" sz="24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750888"/>
          </a:xfrm>
        </p:spPr>
        <p:txBody>
          <a:bodyPr/>
          <a:lstStyle/>
          <a:p>
            <a:pPr eaLnBrk="1" hangingPunct="1"/>
            <a:r>
              <a:rPr lang="tr-TR" sz="3600" dirty="0" err="1" smtClean="0">
                <a:cs typeface="Times New Roman" pitchFamily="18" charset="0"/>
              </a:rPr>
              <a:t>ELEKTR</a:t>
            </a:r>
            <a:r>
              <a:rPr lang="tr-TR" sz="3600" dirty="0" err="1" smtClean="0"/>
              <a:t>i</a:t>
            </a:r>
            <a:r>
              <a:rPr lang="tr-TR" sz="3600" dirty="0" err="1" smtClean="0">
                <a:cs typeface="Times New Roman" pitchFamily="18" charset="0"/>
              </a:rPr>
              <a:t>K</a:t>
            </a:r>
            <a:r>
              <a:rPr lang="tr-TR" sz="3600" dirty="0" smtClean="0">
                <a:cs typeface="Times New Roman" pitchFamily="18" charset="0"/>
              </a:rPr>
              <a:t> YARALANMALARI</a:t>
            </a:r>
          </a:p>
        </p:txBody>
      </p:sp>
    </p:spTree>
    <p:extLst>
      <p:ext uri="{BB962C8B-B14F-4D97-AF65-F5344CB8AC3E}">
        <p14:creationId xmlns:p14="http://schemas.microsoft.com/office/powerpoint/2010/main" val="3298540224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996952"/>
            <a:ext cx="83058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Boğulma-</a:t>
            </a:r>
            <a:r>
              <a:rPr lang="tr-TR" dirty="0" err="1" smtClean="0"/>
              <a:t>boğulayazma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247922710"/>
      </p:ext>
    </p:extLst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&gt;1000 volt üzeri yaralanmalar, </a:t>
            </a:r>
            <a:r>
              <a:rPr lang="tr-TR" sz="2400" dirty="0" err="1" smtClean="0"/>
              <a:t>kompartman</a:t>
            </a:r>
            <a:r>
              <a:rPr lang="tr-TR" sz="2400" dirty="0" smtClean="0"/>
              <a:t> sendromu ve tam kat cilt yanıkları ile başvuran hastalarda ciddi doku hasarı ve </a:t>
            </a:r>
            <a:r>
              <a:rPr lang="tr-TR" sz="2400" dirty="0" err="1" smtClean="0"/>
              <a:t>myoglobinüri</a:t>
            </a:r>
            <a:r>
              <a:rPr lang="tr-TR" sz="2400" dirty="0" smtClean="0"/>
              <a:t> gözlenir</a:t>
            </a:r>
          </a:p>
          <a:p>
            <a:r>
              <a:rPr lang="tr-TR" sz="2400" dirty="0" smtClean="0"/>
              <a:t>İdrarın koyu </a:t>
            </a:r>
            <a:r>
              <a:rPr lang="tr-TR" sz="2400" dirty="0"/>
              <a:t>ya da </a:t>
            </a:r>
            <a:r>
              <a:rPr lang="tr-TR" sz="2400" dirty="0" smtClean="0"/>
              <a:t>çay renginde </a:t>
            </a:r>
            <a:r>
              <a:rPr lang="tr-TR" sz="2400" dirty="0"/>
              <a:t>olması,</a:t>
            </a:r>
            <a:r>
              <a:rPr lang="tr-TR" sz="2400" dirty="0" err="1"/>
              <a:t>kreatin</a:t>
            </a:r>
            <a:r>
              <a:rPr lang="tr-TR" sz="2400" dirty="0"/>
              <a:t> </a:t>
            </a:r>
            <a:r>
              <a:rPr lang="tr-TR" sz="2400" dirty="0" err="1"/>
              <a:t>fosfokinaz</a:t>
            </a:r>
            <a:r>
              <a:rPr lang="tr-TR" sz="2400" dirty="0"/>
              <a:t> düzeyinin normalin beş katına çıkması,serum </a:t>
            </a:r>
            <a:r>
              <a:rPr lang="tr-TR" sz="2400" dirty="0" err="1"/>
              <a:t>miyoglobin</a:t>
            </a:r>
            <a:r>
              <a:rPr lang="tr-TR" sz="2400" dirty="0"/>
              <a:t> düzeyinin yükselmesi </a:t>
            </a:r>
            <a:r>
              <a:rPr lang="tr-TR" sz="2400" dirty="0" err="1"/>
              <a:t>myoglobinüriyi</a:t>
            </a:r>
            <a:r>
              <a:rPr lang="tr-TR" sz="2400" dirty="0"/>
              <a:t> düşündürür.</a:t>
            </a:r>
          </a:p>
          <a:p>
            <a:r>
              <a:rPr lang="tr-TR" sz="2400" dirty="0" err="1"/>
              <a:t>Göz,işitsel</a:t>
            </a:r>
            <a:r>
              <a:rPr lang="tr-TR" sz="2400" dirty="0"/>
              <a:t> ve </a:t>
            </a:r>
            <a:r>
              <a:rPr lang="tr-TR" sz="2400" dirty="0" err="1"/>
              <a:t>gastrointestinal</a:t>
            </a:r>
            <a:r>
              <a:rPr lang="tr-TR" sz="2400" dirty="0"/>
              <a:t> sistem yaralanmaları daha nadir görülür.</a:t>
            </a:r>
          </a:p>
          <a:p>
            <a:endParaRPr lang="tr-TR" sz="24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750888"/>
          </a:xfrm>
        </p:spPr>
        <p:txBody>
          <a:bodyPr/>
          <a:lstStyle/>
          <a:p>
            <a:pPr eaLnBrk="1" hangingPunct="1"/>
            <a:r>
              <a:rPr lang="tr-TR" sz="3600" dirty="0" err="1" smtClean="0">
                <a:cs typeface="Times New Roman" pitchFamily="18" charset="0"/>
              </a:rPr>
              <a:t>ELEKTR</a:t>
            </a:r>
            <a:r>
              <a:rPr lang="tr-TR" sz="3600" dirty="0" err="1" smtClean="0"/>
              <a:t>i</a:t>
            </a:r>
            <a:r>
              <a:rPr lang="tr-TR" sz="3600" dirty="0" err="1" smtClean="0">
                <a:cs typeface="Times New Roman" pitchFamily="18" charset="0"/>
              </a:rPr>
              <a:t>K</a:t>
            </a:r>
            <a:r>
              <a:rPr lang="tr-TR" sz="3600" dirty="0" smtClean="0">
                <a:cs typeface="Times New Roman" pitchFamily="18" charset="0"/>
              </a:rPr>
              <a:t> YARALANMALARI</a:t>
            </a:r>
          </a:p>
        </p:txBody>
      </p:sp>
    </p:spTree>
    <p:extLst>
      <p:ext uri="{BB962C8B-B14F-4D97-AF65-F5344CB8AC3E}">
        <p14:creationId xmlns:p14="http://schemas.microsoft.com/office/powerpoint/2010/main" val="3298540224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389437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/>
              <a:t>Olay Yeri ve Hastane Öncesi Bakım</a:t>
            </a:r>
          </a:p>
          <a:p>
            <a:r>
              <a:rPr lang="tr-TR" sz="2400" dirty="0"/>
              <a:t>Devrilmiş güç hatlarından en az 10 m uzakta </a:t>
            </a:r>
            <a:r>
              <a:rPr lang="tr-TR" sz="2400" dirty="0" err="1"/>
              <a:t>durulmalı,kurtarma</a:t>
            </a:r>
            <a:r>
              <a:rPr lang="tr-TR" sz="2400" dirty="0"/>
              <a:t> öncesi elektrik kaynağı kapatılmalı,</a:t>
            </a:r>
          </a:p>
          <a:p>
            <a:r>
              <a:rPr lang="tr-TR" sz="2400" dirty="0" smtClean="0"/>
              <a:t>Eğer </a:t>
            </a:r>
            <a:r>
              <a:rPr lang="tr-TR" sz="2400" dirty="0"/>
              <a:t>elektrik kaynağı hızlıca kapatılamıyorsa, kurtarıcıyı elektrik yaralanmasından koruyacak </a:t>
            </a:r>
            <a:r>
              <a:rPr lang="tr-TR" sz="2400" dirty="0" smtClean="0"/>
              <a:t>önlemler alınmalı,</a:t>
            </a:r>
            <a:endParaRPr lang="tr-TR" sz="2400" dirty="0"/>
          </a:p>
          <a:p>
            <a:r>
              <a:rPr lang="tr-TR" sz="2400" dirty="0"/>
              <a:t>Olay yeri güvenli </a:t>
            </a:r>
            <a:r>
              <a:rPr lang="tr-TR" sz="2400" dirty="0" smtClean="0"/>
              <a:t>olduğunda solunum </a:t>
            </a:r>
            <a:r>
              <a:rPr lang="tr-TR" sz="2400" dirty="0"/>
              <a:t>ve </a:t>
            </a:r>
            <a:r>
              <a:rPr lang="tr-TR" sz="2400" dirty="0" smtClean="0"/>
              <a:t>nabız değerlendirilmeli, </a:t>
            </a:r>
          </a:p>
          <a:p>
            <a:r>
              <a:rPr lang="tr-TR" sz="2400" dirty="0" smtClean="0"/>
              <a:t>Eğer </a:t>
            </a:r>
            <a:r>
              <a:rPr lang="tr-TR" sz="2400" dirty="0" err="1" smtClean="0"/>
              <a:t>spontan</a:t>
            </a:r>
            <a:r>
              <a:rPr lang="tr-TR" sz="2400" dirty="0" smtClean="0"/>
              <a:t> solunum veya dolaşım yok ise, standart TYD başlanmalıdır.</a:t>
            </a:r>
            <a:r>
              <a:rPr lang="tr-TR" sz="2400" b="1" dirty="0" smtClean="0"/>
              <a:t> </a:t>
            </a:r>
            <a:endParaRPr lang="tr-TR" sz="24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750888"/>
          </a:xfrm>
        </p:spPr>
        <p:txBody>
          <a:bodyPr/>
          <a:lstStyle/>
          <a:p>
            <a:pPr eaLnBrk="1" hangingPunct="1"/>
            <a:r>
              <a:rPr lang="tr-TR" sz="3600" dirty="0" smtClean="0">
                <a:cs typeface="Times New Roman" pitchFamily="18" charset="0"/>
              </a:rPr>
              <a:t>TEDAVİ</a:t>
            </a:r>
          </a:p>
        </p:txBody>
      </p:sp>
    </p:spTree>
    <p:extLst>
      <p:ext uri="{BB962C8B-B14F-4D97-AF65-F5344CB8AC3E}">
        <p14:creationId xmlns:p14="http://schemas.microsoft.com/office/powerpoint/2010/main" val="832236437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389437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 smtClean="0"/>
              <a:t>Acil serviste,</a:t>
            </a:r>
            <a:endParaRPr lang="tr-TR" sz="2400" dirty="0"/>
          </a:p>
          <a:p>
            <a:r>
              <a:rPr lang="tr-TR" sz="2400" dirty="0" smtClean="0"/>
              <a:t>Havayolu-solunum-dolaşım</a:t>
            </a:r>
          </a:p>
          <a:p>
            <a:r>
              <a:rPr lang="tr-TR" sz="2400" dirty="0" smtClean="0"/>
              <a:t>Kardiyak </a:t>
            </a:r>
            <a:r>
              <a:rPr lang="tr-TR" sz="2400" dirty="0" err="1" smtClean="0"/>
              <a:t>monitörizasyon</a:t>
            </a:r>
            <a:endParaRPr lang="tr-TR" sz="2400" dirty="0" smtClean="0"/>
          </a:p>
          <a:p>
            <a:r>
              <a:rPr lang="tr-TR" sz="2400" dirty="0" smtClean="0"/>
              <a:t>Düşük voltajlı (&lt;1000 V) yaralanmalardan sonra hastaneye gelişinde EKG’si normal olup </a:t>
            </a:r>
            <a:r>
              <a:rPr lang="tr-TR" sz="2400" dirty="0" err="1" smtClean="0"/>
              <a:t>semptomatik</a:t>
            </a:r>
            <a:r>
              <a:rPr lang="tr-TR" sz="2400" dirty="0" smtClean="0"/>
              <a:t> olmayan hastalarda, ritim bozuklukları gelişmez.</a:t>
            </a:r>
          </a:p>
          <a:p>
            <a:r>
              <a:rPr lang="tr-TR" sz="2400" dirty="0" err="1" smtClean="0"/>
              <a:t>Ekstremitelerin</a:t>
            </a:r>
            <a:r>
              <a:rPr lang="tr-TR" sz="2400" dirty="0" smtClean="0"/>
              <a:t> </a:t>
            </a:r>
            <a:r>
              <a:rPr lang="tr-TR" sz="2400" dirty="0" err="1" smtClean="0"/>
              <a:t>vasküler</a:t>
            </a:r>
            <a:r>
              <a:rPr lang="tr-TR" sz="2400" dirty="0" smtClean="0"/>
              <a:t> ve nörolojik hasar yönünden değerlendirilmesi</a:t>
            </a:r>
          </a:p>
          <a:p>
            <a:r>
              <a:rPr lang="tr-TR" sz="2400" dirty="0" smtClean="0"/>
              <a:t>Sıvı </a:t>
            </a:r>
            <a:r>
              <a:rPr lang="tr-TR" sz="2400" dirty="0" err="1" smtClean="0"/>
              <a:t>resüsitasyonu</a:t>
            </a:r>
            <a:endParaRPr lang="tr-TR" sz="2400" dirty="0" smtClean="0"/>
          </a:p>
          <a:p>
            <a:endParaRPr lang="tr-TR" sz="24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750888"/>
          </a:xfrm>
        </p:spPr>
        <p:txBody>
          <a:bodyPr/>
          <a:lstStyle/>
          <a:p>
            <a:pPr eaLnBrk="1" hangingPunct="1"/>
            <a:r>
              <a:rPr lang="tr-TR" sz="3600" dirty="0" smtClean="0">
                <a:cs typeface="Times New Roman" pitchFamily="18" charset="0"/>
              </a:rPr>
              <a:t>TEDAVİ</a:t>
            </a:r>
          </a:p>
        </p:txBody>
      </p:sp>
    </p:spTree>
    <p:extLst>
      <p:ext uri="{BB962C8B-B14F-4D97-AF65-F5344CB8AC3E}">
        <p14:creationId xmlns:p14="http://schemas.microsoft.com/office/powerpoint/2010/main" val="832236437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DİKKAT!!!</a:t>
            </a:r>
          </a:p>
          <a:p>
            <a:r>
              <a:rPr lang="tr-TR" sz="2400" dirty="0" smtClean="0"/>
              <a:t>Eğer </a:t>
            </a:r>
            <a:r>
              <a:rPr lang="tr-TR" sz="2400" dirty="0"/>
              <a:t>kafa veya boyun travması olasılığı varsa, taşıma ve tedavi sırasında </a:t>
            </a:r>
            <a:r>
              <a:rPr lang="tr-TR" sz="2400" dirty="0" err="1"/>
              <a:t>spinal</a:t>
            </a:r>
            <a:r>
              <a:rPr lang="tr-TR" sz="2400" dirty="0"/>
              <a:t> </a:t>
            </a:r>
            <a:r>
              <a:rPr lang="tr-TR" sz="2400" dirty="0" smtClean="0"/>
              <a:t>stabilizasyon </a:t>
            </a:r>
            <a:r>
              <a:rPr lang="tr-TR" sz="2400" dirty="0"/>
              <a:t>yapılmalıdır.</a:t>
            </a:r>
            <a:r>
              <a:rPr lang="tr-TR" sz="2400" b="1" dirty="0"/>
              <a:t> </a:t>
            </a:r>
            <a:endParaRPr lang="tr-TR" sz="2400" dirty="0" smtClean="0"/>
          </a:p>
          <a:p>
            <a:r>
              <a:rPr lang="tr-TR" sz="2400" dirty="0" smtClean="0"/>
              <a:t>Yüz</a:t>
            </a:r>
            <a:r>
              <a:rPr lang="tr-TR" sz="2400" dirty="0"/>
              <a:t>, ağız veya ön boyun bölgesinde elektrik yanıkları olan hastalarda </a:t>
            </a:r>
            <a:r>
              <a:rPr lang="tr-TR" sz="2400" dirty="0" smtClean="0"/>
              <a:t>havayolu </a:t>
            </a:r>
            <a:r>
              <a:rPr lang="tr-TR" sz="2400" dirty="0"/>
              <a:t>kontrol önlemlerini güçleştirecek şekilde yaygın yumuşak doku ödemi hızla gelişebilir</a:t>
            </a:r>
            <a:r>
              <a:rPr lang="tr-TR" sz="2400" dirty="0" smtClean="0"/>
              <a:t>.</a:t>
            </a:r>
          </a:p>
          <a:p>
            <a:endParaRPr lang="tr-TR" sz="24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750888"/>
          </a:xfrm>
        </p:spPr>
        <p:txBody>
          <a:bodyPr/>
          <a:lstStyle/>
          <a:p>
            <a:pPr eaLnBrk="1" hangingPunct="1"/>
            <a:r>
              <a:rPr lang="tr-TR" sz="3600" dirty="0" smtClean="0">
                <a:cs typeface="Times New Roman" pitchFamily="18" charset="0"/>
              </a:rPr>
              <a:t>TEDAVİ</a:t>
            </a:r>
          </a:p>
        </p:txBody>
      </p:sp>
    </p:spTree>
    <p:extLst>
      <p:ext uri="{BB962C8B-B14F-4D97-AF65-F5344CB8AC3E}">
        <p14:creationId xmlns:p14="http://schemas.microsoft.com/office/powerpoint/2010/main" val="1475036007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8050"/>
            <a:ext cx="8229600" cy="38893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Hipotermi</a:t>
            </a:r>
            <a:endParaRPr lang="tr-TR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dirty="0" smtClean="0"/>
              <a:t>HİPOTERMİ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467544" y="1988840"/>
            <a:ext cx="660629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tr-TR" sz="2400" i="1" dirty="0" smtClean="0">
                <a:latin typeface="+mn-lt"/>
              </a:rPr>
              <a:t>-</a:t>
            </a:r>
            <a:r>
              <a:rPr lang="tr-TR" sz="2400" i="1" dirty="0" err="1" smtClean="0">
                <a:latin typeface="+mn-lt"/>
              </a:rPr>
              <a:t>Hipotermi</a:t>
            </a:r>
            <a:r>
              <a:rPr lang="tr-TR" sz="2400" i="1" dirty="0" smtClean="0">
                <a:latin typeface="+mn-lt"/>
              </a:rPr>
              <a:t> </a:t>
            </a:r>
            <a:r>
              <a:rPr lang="tr-TR" sz="2400" dirty="0" smtClean="0">
                <a:latin typeface="+mn-lt"/>
              </a:rPr>
              <a:t>vücut kor (iç) ısısının &lt;35°C (&lt;95°F)</a:t>
            </a:r>
          </a:p>
          <a:p>
            <a:pPr eaLnBrk="0" hangingPunct="0">
              <a:lnSpc>
                <a:spcPct val="150000"/>
              </a:lnSpc>
            </a:pPr>
            <a:r>
              <a:rPr lang="tr-TR" sz="2400" dirty="0" smtClean="0">
                <a:latin typeface="+mn-lt"/>
              </a:rPr>
              <a:t>-Sıklıkla soğuk iklimlerde  </a:t>
            </a:r>
          </a:p>
          <a:p>
            <a:pPr eaLnBrk="0" hangingPunct="0">
              <a:lnSpc>
                <a:spcPct val="150000"/>
              </a:lnSpc>
            </a:pPr>
            <a:r>
              <a:rPr lang="tr-TR" sz="2400" dirty="0" smtClean="0">
                <a:latin typeface="+mn-lt"/>
              </a:rPr>
              <a:t>-Isı çevreye</a:t>
            </a:r>
          </a:p>
          <a:p>
            <a:pPr eaLnBrk="0" hangingPunct="0">
              <a:lnSpc>
                <a:spcPct val="150000"/>
              </a:lnSpc>
            </a:pPr>
            <a:r>
              <a:rPr lang="tr-TR" sz="2400" dirty="0" err="1" smtClean="0">
                <a:latin typeface="+mn-lt"/>
              </a:rPr>
              <a:t>kondüksiyon</a:t>
            </a:r>
            <a:r>
              <a:rPr lang="tr-TR" sz="2400" dirty="0" smtClean="0">
                <a:latin typeface="+mn-lt"/>
              </a:rPr>
              <a:t>, </a:t>
            </a:r>
          </a:p>
          <a:p>
            <a:pPr eaLnBrk="0" hangingPunct="0">
              <a:lnSpc>
                <a:spcPct val="150000"/>
              </a:lnSpc>
            </a:pPr>
            <a:r>
              <a:rPr lang="tr-TR" sz="2400" dirty="0" smtClean="0">
                <a:latin typeface="+mn-lt"/>
              </a:rPr>
              <a:t>konveksiyon, </a:t>
            </a:r>
          </a:p>
          <a:p>
            <a:pPr eaLnBrk="0" hangingPunct="0">
              <a:lnSpc>
                <a:spcPct val="150000"/>
              </a:lnSpc>
            </a:pPr>
            <a:r>
              <a:rPr lang="tr-TR" sz="2400" dirty="0" smtClean="0">
                <a:latin typeface="+mn-lt"/>
              </a:rPr>
              <a:t>radyasyon ve </a:t>
            </a:r>
          </a:p>
          <a:p>
            <a:pPr eaLnBrk="0" hangingPunct="0">
              <a:lnSpc>
                <a:spcPct val="150000"/>
              </a:lnSpc>
            </a:pPr>
            <a:r>
              <a:rPr lang="tr-TR" sz="2400" dirty="0" smtClean="0">
                <a:latin typeface="+mn-lt"/>
              </a:rPr>
              <a:t>buharlaşma ile yayılır.</a:t>
            </a:r>
            <a:endParaRPr lang="tr-TR" sz="2400" dirty="0">
              <a:latin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i="1" dirty="0" err="1" smtClean="0"/>
              <a:t>Kondüksiyon</a:t>
            </a:r>
            <a:r>
              <a:rPr lang="tr-TR" sz="2400" i="1" dirty="0" smtClean="0"/>
              <a:t>, </a:t>
            </a:r>
            <a:r>
              <a:rPr lang="tr-TR" sz="2400" dirty="0" smtClean="0"/>
              <a:t>sıcaklık </a:t>
            </a:r>
            <a:r>
              <a:rPr lang="tr-TR" sz="2400" dirty="0" err="1" smtClean="0"/>
              <a:t>gradiyentine</a:t>
            </a:r>
            <a:r>
              <a:rPr lang="tr-TR" sz="2400" dirty="0" smtClean="0"/>
              <a:t> göre direkt temas ile ısının transferidir.</a:t>
            </a:r>
          </a:p>
          <a:p>
            <a:r>
              <a:rPr lang="tr-TR" sz="2400" i="1" dirty="0" smtClean="0"/>
              <a:t>Konveksiyon </a:t>
            </a:r>
            <a:r>
              <a:rPr lang="tr-TR" sz="2400" dirty="0" smtClean="0"/>
              <a:t>bir nesnenin yüzeyi boyunca hareket eden sıvı veya hava tarafından ısının transferi </a:t>
            </a:r>
          </a:p>
          <a:p>
            <a:r>
              <a:rPr lang="tr-TR" sz="2400" i="1" dirty="0" smtClean="0"/>
              <a:t>Radyasyon</a:t>
            </a:r>
            <a:r>
              <a:rPr lang="tr-TR" sz="2400" dirty="0" smtClean="0"/>
              <a:t> ısının daha sıcak bir nesneden daha soğuk bir nesneye elektromanyetik dalgalar ile transferidir.</a:t>
            </a:r>
          </a:p>
          <a:p>
            <a:r>
              <a:rPr lang="tr-TR" sz="2400" i="1" dirty="0" err="1" smtClean="0"/>
              <a:t>Evoporasyon</a:t>
            </a:r>
            <a:r>
              <a:rPr lang="tr-TR" sz="2400" dirty="0" smtClean="0"/>
              <a:t> suyun buharlaşması </a:t>
            </a:r>
            <a:endParaRPr lang="tr-TR" sz="24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dirty="0" smtClean="0"/>
              <a:t>HİPOTERMİ</a:t>
            </a:r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Isı kaybına karşılık vücut sıcaklığını koruyan ve artıran mekanizmalar vardır. </a:t>
            </a:r>
          </a:p>
          <a:p>
            <a:r>
              <a:rPr lang="tr-TR" sz="2400" dirty="0" smtClean="0"/>
              <a:t>Genel olarak,mekanizmalar </a:t>
            </a:r>
            <a:r>
              <a:rPr lang="tr-TR" sz="2400" dirty="0" err="1" smtClean="0"/>
              <a:t>hipotalamus</a:t>
            </a:r>
            <a:r>
              <a:rPr lang="tr-TR" sz="2400" dirty="0" smtClean="0"/>
              <a:t> tarafından kontrol edilir; bu yüzden </a:t>
            </a:r>
            <a:r>
              <a:rPr lang="tr-TR" sz="2400" dirty="0" err="1" smtClean="0"/>
              <a:t>hipotalamik</a:t>
            </a:r>
            <a:r>
              <a:rPr lang="tr-TR" sz="2400" dirty="0" smtClean="0"/>
              <a:t> fonksiyon bozukluğu, ısı </a:t>
            </a:r>
            <a:r>
              <a:rPr lang="tr-TR" sz="2400" dirty="0" err="1" smtClean="0"/>
              <a:t>homeostazında</a:t>
            </a:r>
            <a:r>
              <a:rPr lang="tr-TR" sz="2400" dirty="0" smtClean="0"/>
              <a:t> bozulmaya neden olabilir.</a:t>
            </a:r>
          </a:p>
          <a:p>
            <a:r>
              <a:rPr lang="tr-TR" sz="2400" dirty="0" smtClean="0"/>
              <a:t>Isı </a:t>
            </a:r>
            <a:r>
              <a:rPr lang="tr-TR" sz="2400" dirty="0" err="1" smtClean="0"/>
              <a:t>periferik</a:t>
            </a:r>
            <a:r>
              <a:rPr lang="tr-TR" sz="2400" dirty="0" smtClean="0"/>
              <a:t> </a:t>
            </a:r>
            <a:r>
              <a:rPr lang="tr-TR" sz="2400" dirty="0" err="1" smtClean="0"/>
              <a:t>vazokonstrüksiyon</a:t>
            </a:r>
            <a:r>
              <a:rPr lang="tr-TR" sz="2400" dirty="0" smtClean="0"/>
              <a:t> ve en önemlisi, davranışsal yanıt ile korunur. </a:t>
            </a:r>
            <a:endParaRPr lang="tr-TR" sz="24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dirty="0" smtClean="0"/>
              <a:t>HİPOTERMİ</a:t>
            </a:r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163"/>
            <a:ext cx="8686800" cy="4922837"/>
          </a:xfrm>
        </p:spPr>
        <p:txBody>
          <a:bodyPr/>
          <a:lstStyle/>
          <a:p>
            <a:r>
              <a:rPr lang="tr-TR" dirty="0" err="1" smtClean="0"/>
              <a:t>Primer</a:t>
            </a:r>
            <a:endParaRPr lang="tr-TR" dirty="0" smtClean="0"/>
          </a:p>
          <a:p>
            <a:pPr lvl="1"/>
            <a:r>
              <a:rPr lang="tr-TR" sz="2000" dirty="0" smtClean="0"/>
              <a:t>Kaza sonucu (çevresel) </a:t>
            </a:r>
            <a:r>
              <a:rPr lang="tr-TR" sz="2000" dirty="0" err="1" smtClean="0"/>
              <a:t>hipotermi</a:t>
            </a:r>
            <a:endParaRPr lang="tr-TR" sz="2000" dirty="0" smtClean="0"/>
          </a:p>
          <a:p>
            <a:r>
              <a:rPr lang="tr-TR" dirty="0" err="1" smtClean="0"/>
              <a:t>Sekonder</a:t>
            </a:r>
            <a:r>
              <a:rPr lang="tr-TR" dirty="0" smtClean="0"/>
              <a:t> (</a:t>
            </a:r>
            <a:r>
              <a:rPr lang="tr-TR" dirty="0" err="1" smtClean="0"/>
              <a:t>termoregülasyon</a:t>
            </a:r>
            <a:r>
              <a:rPr lang="tr-TR" dirty="0" smtClean="0"/>
              <a:t> sistemin bozulması)</a:t>
            </a:r>
          </a:p>
          <a:p>
            <a:pPr lvl="1"/>
            <a:r>
              <a:rPr lang="tr-TR" sz="2000" dirty="0" smtClean="0"/>
              <a:t>Kafa Travması</a:t>
            </a:r>
          </a:p>
          <a:p>
            <a:pPr lvl="1"/>
            <a:r>
              <a:rPr lang="tr-TR" sz="2000" dirty="0" err="1" smtClean="0"/>
              <a:t>Metabolik</a:t>
            </a:r>
            <a:r>
              <a:rPr lang="tr-TR" sz="2000" dirty="0" smtClean="0"/>
              <a:t> hastalıklar (Hipoglisemi,</a:t>
            </a:r>
            <a:r>
              <a:rPr lang="tr-TR" sz="2000" dirty="0" err="1" smtClean="0"/>
              <a:t>Hipotiroidizm</a:t>
            </a:r>
            <a:r>
              <a:rPr lang="tr-TR" sz="2000" dirty="0" smtClean="0"/>
              <a:t>, </a:t>
            </a:r>
            <a:r>
              <a:rPr lang="tr-TR" sz="2000" dirty="0" err="1" smtClean="0"/>
              <a:t>Hipoadrenalizm</a:t>
            </a:r>
            <a:r>
              <a:rPr lang="tr-TR" sz="2000" dirty="0" smtClean="0"/>
              <a:t> </a:t>
            </a:r>
            <a:r>
              <a:rPr lang="tr-TR" sz="2000" dirty="0" err="1" smtClean="0"/>
              <a:t>Hipopituitarizm</a:t>
            </a:r>
            <a:r>
              <a:rPr lang="tr-TR" sz="2000" dirty="0" smtClean="0"/>
              <a:t>)</a:t>
            </a:r>
          </a:p>
          <a:p>
            <a:pPr lvl="1"/>
            <a:r>
              <a:rPr lang="tr-TR" sz="2000" dirty="0" err="1" smtClean="0"/>
              <a:t>Hipotalamik</a:t>
            </a:r>
            <a:r>
              <a:rPr lang="tr-TR" sz="2000" dirty="0" smtClean="0"/>
              <a:t> ve santral sinir sistemi fonksiyon bozukluğu</a:t>
            </a:r>
          </a:p>
          <a:p>
            <a:pPr lvl="1"/>
            <a:r>
              <a:rPr lang="tr-TR" sz="2000" dirty="0" smtClean="0"/>
              <a:t>İlaçlar</a:t>
            </a:r>
          </a:p>
          <a:p>
            <a:pPr lvl="1"/>
            <a:r>
              <a:rPr lang="tr-TR" sz="2000" dirty="0" smtClean="0"/>
              <a:t>Etanol</a:t>
            </a:r>
          </a:p>
          <a:p>
            <a:pPr lvl="1"/>
            <a:r>
              <a:rPr lang="tr-TR" sz="2000" dirty="0" err="1" smtClean="0"/>
              <a:t>Sepsis</a:t>
            </a:r>
            <a:endParaRPr lang="tr-TR" sz="2000" dirty="0" smtClean="0"/>
          </a:p>
          <a:p>
            <a:pPr lvl="1"/>
            <a:r>
              <a:rPr lang="tr-TR" sz="2000" dirty="0" smtClean="0"/>
              <a:t>Yanıklar</a:t>
            </a:r>
          </a:p>
          <a:p>
            <a:pPr lvl="1"/>
            <a:r>
              <a:rPr lang="tr-TR" sz="2000" dirty="0" smtClean="0"/>
              <a:t>Masif sıvı veya kan </a:t>
            </a:r>
            <a:r>
              <a:rPr lang="tr-TR" sz="2000" dirty="0" err="1" smtClean="0"/>
              <a:t>resüsitasyonu</a:t>
            </a:r>
            <a:endParaRPr lang="tr-TR" sz="2000" dirty="0" smtClean="0"/>
          </a:p>
          <a:p>
            <a:pPr lvl="1"/>
            <a:endParaRPr lang="tr-TR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dirty="0" smtClean="0"/>
              <a:t>HİPOTERMİ</a:t>
            </a:r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32°C ile 35°C arasında olması “hafif” </a:t>
            </a:r>
            <a:r>
              <a:rPr lang="tr-TR" sz="2400" dirty="0" err="1" smtClean="0"/>
              <a:t>hipotermi</a:t>
            </a:r>
            <a:r>
              <a:rPr lang="tr-TR" sz="2400" dirty="0" smtClean="0"/>
              <a:t> </a:t>
            </a:r>
          </a:p>
          <a:p>
            <a:pPr>
              <a:buNone/>
            </a:pPr>
            <a:r>
              <a:rPr lang="tr-TR" sz="2400" dirty="0" smtClean="0"/>
              <a:t>   -bilinç açık(yanıt veren),titreme+</a:t>
            </a:r>
          </a:p>
          <a:p>
            <a:pPr>
              <a:buNone/>
            </a:pPr>
            <a:r>
              <a:rPr lang="tr-TR" sz="2400" dirty="0" smtClean="0"/>
              <a:t>   -kalp hızı ve kan basıncı artar</a:t>
            </a:r>
          </a:p>
          <a:p>
            <a:r>
              <a:rPr lang="tr-TR" sz="2400" dirty="0" smtClean="0"/>
              <a:t>Sıcaklık 28-32°C ise “orta”</a:t>
            </a:r>
          </a:p>
          <a:p>
            <a:pPr>
              <a:buNone/>
            </a:pPr>
            <a:r>
              <a:rPr lang="tr-TR" sz="2400" dirty="0" smtClean="0"/>
              <a:t>    -yavaşlama (</a:t>
            </a:r>
            <a:r>
              <a:rPr lang="tr-TR" sz="2400" dirty="0" err="1" smtClean="0"/>
              <a:t>adinamik</a:t>
            </a:r>
            <a:r>
              <a:rPr lang="tr-TR" sz="2400" dirty="0" smtClean="0"/>
              <a:t>) evre</a:t>
            </a:r>
          </a:p>
          <a:p>
            <a:pPr>
              <a:buNone/>
            </a:pPr>
            <a:r>
              <a:rPr lang="tr-TR" sz="2400" dirty="0" smtClean="0"/>
              <a:t>	-bilinçte azalma, titreme +/-</a:t>
            </a:r>
          </a:p>
          <a:p>
            <a:r>
              <a:rPr lang="tr-TR" sz="2400" dirty="0" smtClean="0"/>
              <a:t> Vücut ısısı 28°C altında “ciddi”</a:t>
            </a:r>
          </a:p>
          <a:p>
            <a:pPr>
              <a:buNone/>
            </a:pPr>
            <a:r>
              <a:rPr lang="tr-TR" sz="2400" dirty="0" smtClean="0"/>
              <a:t>    -karakteristik EKG değişiklikleri ve hayatı tehdit eden ritim bozuklukları</a:t>
            </a:r>
          </a:p>
          <a:p>
            <a:r>
              <a:rPr lang="tr-TR" sz="2400" dirty="0" err="1" smtClean="0"/>
              <a:t>Hipotermik</a:t>
            </a:r>
            <a:r>
              <a:rPr lang="tr-TR" sz="2400" dirty="0" smtClean="0"/>
              <a:t> kardiyak </a:t>
            </a:r>
            <a:r>
              <a:rPr lang="tr-TR" sz="2400" dirty="0" err="1" smtClean="0"/>
              <a:t>arrest</a:t>
            </a:r>
            <a:r>
              <a:rPr lang="tr-TR" sz="2400" dirty="0" smtClean="0"/>
              <a:t> </a:t>
            </a:r>
          </a:p>
          <a:p>
            <a:pPr>
              <a:buNone/>
            </a:pPr>
            <a:r>
              <a:rPr lang="tr-TR" sz="2400" dirty="0" smtClean="0"/>
              <a:t>	-32°C ve altında görülebilir, 28°C altında risk artar</a:t>
            </a:r>
          </a:p>
          <a:p>
            <a:pPr>
              <a:buNone/>
            </a:pPr>
            <a:r>
              <a:rPr lang="tr-TR" sz="2400" dirty="0" smtClean="0"/>
              <a:t>    </a:t>
            </a:r>
            <a:endParaRPr lang="tr-TR" sz="24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dirty="0" smtClean="0"/>
              <a:t>HİPOTERMİ</a:t>
            </a: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dirty="0" smtClean="0"/>
              <a:t>BOĞULMA-BOĞULAYAZMA</a:t>
            </a:r>
            <a:br>
              <a:rPr lang="tr-TR" sz="4000" dirty="0" smtClean="0"/>
            </a:br>
            <a:endParaRPr lang="tr-TR" sz="40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844824"/>
            <a:ext cx="8229600" cy="4389437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Önceleri, 24 saatten kısa sürede ölümle sonuçlanan sualtında kalmaya</a:t>
            </a:r>
            <a:r>
              <a:rPr lang="tr-T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bağlı yaralanmalar, “boğulma” ve 24 saati aşan hayatta kalım ise “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boğulayazma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”(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near-drowning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) olarak adlandırılmaktaydı. </a:t>
            </a:r>
            <a:endParaRPr lang="tr-TR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Artık 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bütün olgular,</a:t>
            </a:r>
            <a:r>
              <a:rPr lang="tr-T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“boğulma” olarak adlandırılmaktadır.</a:t>
            </a:r>
          </a:p>
          <a:p>
            <a:pPr eaLnBrk="1" hangingPunct="1"/>
            <a:endParaRPr lang="tr-TR" sz="24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2400" dirty="0" smtClean="0"/>
              <a:t>   </a:t>
            </a:r>
            <a:r>
              <a:rPr lang="tr-TR" sz="2400" dirty="0" err="1" smtClean="0"/>
              <a:t>Hipoterminin</a:t>
            </a:r>
            <a:r>
              <a:rPr lang="tr-TR" sz="2400" dirty="0" smtClean="0"/>
              <a:t> saptanması </a:t>
            </a:r>
            <a:r>
              <a:rPr lang="tr-TR" sz="2400" dirty="0"/>
              <a:t>için </a:t>
            </a:r>
            <a:r>
              <a:rPr lang="tr-TR" sz="2400" dirty="0" err="1"/>
              <a:t>özefagus</a:t>
            </a:r>
            <a:r>
              <a:rPr lang="tr-TR" sz="2400" dirty="0"/>
              <a:t> ⅓ </a:t>
            </a:r>
            <a:r>
              <a:rPr lang="tr-TR" sz="2400" dirty="0" err="1"/>
              <a:t>distalinden</a:t>
            </a:r>
            <a:r>
              <a:rPr lang="tr-TR" sz="2400" dirty="0"/>
              <a:t> veya </a:t>
            </a:r>
            <a:r>
              <a:rPr lang="tr-TR" sz="2400" dirty="0" err="1"/>
              <a:t>intrakardiyak</a:t>
            </a:r>
            <a:r>
              <a:rPr lang="tr-TR" sz="2400" dirty="0"/>
              <a:t> ısı </a:t>
            </a:r>
            <a:r>
              <a:rPr lang="tr-TR" sz="2400" dirty="0" smtClean="0"/>
              <a:t>ölçümü gerekli. </a:t>
            </a:r>
          </a:p>
          <a:p>
            <a:pPr>
              <a:buNone/>
            </a:pPr>
            <a:r>
              <a:rPr lang="tr-TR" sz="2400" dirty="0"/>
              <a:t>	</a:t>
            </a:r>
            <a:r>
              <a:rPr lang="tr-TR" sz="2400" dirty="0" smtClean="0"/>
              <a:t>Buna </a:t>
            </a:r>
            <a:r>
              <a:rPr lang="tr-TR" sz="2400" dirty="0"/>
              <a:t>alternatif olarak </a:t>
            </a:r>
            <a:r>
              <a:rPr lang="tr-TR" sz="2400" dirty="0" err="1"/>
              <a:t>timpanik</a:t>
            </a:r>
            <a:r>
              <a:rPr lang="tr-TR" sz="2400" dirty="0"/>
              <a:t> </a:t>
            </a:r>
            <a:r>
              <a:rPr lang="tr-TR" sz="2400" dirty="0" err="1"/>
              <a:t>membrandan</a:t>
            </a:r>
            <a:r>
              <a:rPr lang="tr-TR" sz="2400" dirty="0"/>
              <a:t> </a:t>
            </a:r>
            <a:r>
              <a:rPr lang="tr-TR" sz="2400" dirty="0" err="1"/>
              <a:t>thermistor</a:t>
            </a:r>
            <a:r>
              <a:rPr lang="tr-TR" sz="2400" dirty="0"/>
              <a:t> tekniği ile ölçüm önerilmekte standart </a:t>
            </a:r>
            <a:r>
              <a:rPr lang="tr-TR" sz="2400" dirty="0" err="1"/>
              <a:t>infrared</a:t>
            </a:r>
            <a:r>
              <a:rPr lang="tr-TR" sz="2400" dirty="0"/>
              <a:t> ölçüm yapan cihazlar önerilmemekte</a:t>
            </a:r>
            <a:r>
              <a:rPr lang="tr-TR" sz="2400" dirty="0" smtClean="0"/>
              <a:t> </a:t>
            </a:r>
            <a:endParaRPr lang="tr-TR" sz="24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dirty="0" smtClean="0"/>
              <a:t>HİPOTERMİ</a:t>
            </a:r>
          </a:p>
        </p:txBody>
      </p:sp>
    </p:spTree>
    <p:extLst>
      <p:ext uri="{BB962C8B-B14F-4D97-AF65-F5344CB8AC3E}">
        <p14:creationId xmlns:p14="http://schemas.microsoft.com/office/powerpoint/2010/main" val="1470859178"/>
      </p:ext>
    </p:extLst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PATOFİZYOLOJİ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Isı düştükçe, hafif koordinasyon bozukluğundan komaya kadar bilinç bozuklukları gelişir. </a:t>
            </a:r>
          </a:p>
          <a:p>
            <a:r>
              <a:rPr lang="tr-TR" sz="2400" dirty="0" err="1" smtClean="0"/>
              <a:t>Pulmoner</a:t>
            </a:r>
            <a:r>
              <a:rPr lang="tr-TR" sz="2400" dirty="0" smtClean="0"/>
              <a:t> etkisi </a:t>
            </a:r>
            <a:r>
              <a:rPr lang="tr-TR" sz="2400" dirty="0" err="1" smtClean="0"/>
              <a:t>başlangıcta</a:t>
            </a:r>
            <a:r>
              <a:rPr lang="tr-TR" sz="2400" dirty="0" smtClean="0"/>
              <a:t> </a:t>
            </a:r>
            <a:r>
              <a:rPr lang="tr-TR" sz="2400" dirty="0" err="1" smtClean="0"/>
              <a:t>takipne</a:t>
            </a:r>
            <a:r>
              <a:rPr lang="tr-TR" sz="2400" dirty="0" smtClean="0"/>
              <a:t>, takiben </a:t>
            </a:r>
            <a:r>
              <a:rPr lang="tr-TR" sz="2400" dirty="0" err="1" smtClean="0"/>
              <a:t>tidal</a:t>
            </a:r>
            <a:r>
              <a:rPr lang="tr-TR" sz="2400" dirty="0" smtClean="0"/>
              <a:t> volüm ve soluk hızında düşmedir. </a:t>
            </a:r>
          </a:p>
          <a:p>
            <a:r>
              <a:rPr lang="tr-TR" sz="2400" dirty="0" smtClean="0"/>
              <a:t>Asit baz bozuklukları </a:t>
            </a:r>
            <a:r>
              <a:rPr lang="tr-TR" sz="2400" dirty="0" err="1" smtClean="0"/>
              <a:t>hipotermide</a:t>
            </a:r>
            <a:r>
              <a:rPr lang="tr-TR" sz="2400" dirty="0" smtClean="0"/>
              <a:t> sıklıkla görülür..</a:t>
            </a:r>
          </a:p>
          <a:p>
            <a:r>
              <a:rPr lang="tr-TR" sz="2400" dirty="0" err="1" smtClean="0"/>
              <a:t>Hipotermi</a:t>
            </a:r>
            <a:r>
              <a:rPr lang="tr-TR" sz="2400" dirty="0" smtClean="0"/>
              <a:t> </a:t>
            </a:r>
            <a:r>
              <a:rPr lang="tr-TR" sz="2400" dirty="0" err="1" smtClean="0"/>
              <a:t>renal</a:t>
            </a:r>
            <a:r>
              <a:rPr lang="tr-TR" sz="2400" dirty="0" smtClean="0"/>
              <a:t> </a:t>
            </a:r>
            <a:r>
              <a:rPr lang="tr-TR" sz="2400" dirty="0" err="1" smtClean="0"/>
              <a:t>konsatrasyon</a:t>
            </a:r>
            <a:r>
              <a:rPr lang="tr-TR" sz="2400" dirty="0" smtClean="0"/>
              <a:t> yeteneğini bozar ve hacim kaybı ile sonuçlanan soğuk </a:t>
            </a:r>
            <a:r>
              <a:rPr lang="tr-TR" sz="2400" dirty="0" err="1" smtClean="0"/>
              <a:t>diürezine</a:t>
            </a:r>
            <a:r>
              <a:rPr lang="tr-TR" sz="2400" dirty="0" smtClean="0"/>
              <a:t> neden olur. </a:t>
            </a:r>
          </a:p>
          <a:p>
            <a:endParaRPr lang="tr-TR" sz="2400" dirty="0"/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Soğuğun hem </a:t>
            </a:r>
            <a:r>
              <a:rPr lang="tr-TR" sz="2400" dirty="0" err="1" smtClean="0"/>
              <a:t>trombosit</a:t>
            </a:r>
            <a:r>
              <a:rPr lang="tr-TR" sz="2400" dirty="0" smtClean="0"/>
              <a:t> fonksiyonlarını hem de </a:t>
            </a:r>
            <a:r>
              <a:rPr lang="tr-TR" sz="2400" dirty="0" err="1" smtClean="0"/>
              <a:t>koagulasyon</a:t>
            </a:r>
            <a:r>
              <a:rPr lang="tr-TR" sz="2400" dirty="0" smtClean="0"/>
              <a:t> </a:t>
            </a:r>
            <a:r>
              <a:rPr lang="tr-TR" sz="2400" dirty="0" err="1" smtClean="0"/>
              <a:t>kaskadının</a:t>
            </a:r>
            <a:r>
              <a:rPr lang="tr-TR" sz="2400" dirty="0" smtClean="0"/>
              <a:t> </a:t>
            </a:r>
            <a:r>
              <a:rPr lang="tr-TR" sz="2400" dirty="0" err="1" smtClean="0"/>
              <a:t>enzimatik</a:t>
            </a:r>
            <a:r>
              <a:rPr lang="tr-TR" sz="2400" dirty="0" smtClean="0"/>
              <a:t> reaksiyonlarını </a:t>
            </a:r>
            <a:r>
              <a:rPr lang="tr-TR" sz="2400" dirty="0" err="1" smtClean="0"/>
              <a:t>inhibe</a:t>
            </a:r>
            <a:r>
              <a:rPr lang="tr-TR" sz="2400" dirty="0" smtClean="0"/>
              <a:t> etmesine bağlı olarak, </a:t>
            </a:r>
            <a:r>
              <a:rPr lang="tr-TR" sz="2400" dirty="0" err="1" smtClean="0"/>
              <a:t>hipotermik</a:t>
            </a:r>
            <a:r>
              <a:rPr lang="tr-TR" sz="2400" dirty="0" smtClean="0"/>
              <a:t> hastalar kanamaya eğilimlidir. </a:t>
            </a:r>
          </a:p>
          <a:p>
            <a:r>
              <a:rPr lang="tr-TR" sz="2400" dirty="0" smtClean="0"/>
              <a:t>Endokrin fonksiyonlar oldukça iyi korunur. </a:t>
            </a:r>
            <a:r>
              <a:rPr lang="tr-TR" sz="2400" dirty="0" err="1" smtClean="0"/>
              <a:t>Glukoz</a:t>
            </a:r>
            <a:r>
              <a:rPr lang="tr-TR" sz="2400" dirty="0" smtClean="0"/>
              <a:t> düzeyi normal düşük ya da yüksek olabilir.</a:t>
            </a:r>
          </a:p>
          <a:p>
            <a:r>
              <a:rPr lang="tr-TR" sz="2400" dirty="0" smtClean="0"/>
              <a:t>Karaciğer fonksiyonları soğukta baskılanır, ve karaciğerde normal olarak </a:t>
            </a:r>
            <a:r>
              <a:rPr lang="tr-TR" sz="2400" dirty="0" err="1" smtClean="0"/>
              <a:t>metabolize</a:t>
            </a:r>
            <a:r>
              <a:rPr lang="tr-TR" sz="2400" dirty="0" smtClean="0"/>
              <a:t>, edilen ilaçlar hızla </a:t>
            </a:r>
            <a:r>
              <a:rPr lang="tr-TR" sz="2400" dirty="0" err="1" smtClean="0"/>
              <a:t>toksik</a:t>
            </a:r>
            <a:r>
              <a:rPr lang="tr-TR" sz="2400" dirty="0" smtClean="0"/>
              <a:t> düzeyde birikebilir.</a:t>
            </a:r>
          </a:p>
          <a:p>
            <a:endParaRPr lang="tr-TR" sz="2400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PATOFİZYOLOJİ</a:t>
            </a:r>
            <a:endParaRPr lang="tr-TR" sz="3600" dirty="0"/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err="1" smtClean="0"/>
              <a:t>Periferik</a:t>
            </a:r>
            <a:r>
              <a:rPr lang="tr-TR" sz="2400" dirty="0" smtClean="0"/>
              <a:t> </a:t>
            </a:r>
            <a:r>
              <a:rPr lang="tr-TR" sz="2400" dirty="0" err="1" smtClean="0"/>
              <a:t>vazokonstrüksiyon</a:t>
            </a:r>
            <a:r>
              <a:rPr lang="tr-TR" sz="2400" dirty="0" smtClean="0"/>
              <a:t>,kalp hızı ve kan basıncı artışını </a:t>
            </a:r>
            <a:r>
              <a:rPr lang="tr-TR" sz="2400" dirty="0" err="1" smtClean="0"/>
              <a:t>progresiv</a:t>
            </a:r>
            <a:r>
              <a:rPr lang="tr-TR" sz="2400" dirty="0" smtClean="0"/>
              <a:t> </a:t>
            </a:r>
            <a:r>
              <a:rPr lang="tr-TR" sz="2400" dirty="0" err="1" smtClean="0"/>
              <a:t>bradikardi</a:t>
            </a:r>
            <a:r>
              <a:rPr lang="tr-TR" sz="2400" dirty="0" smtClean="0"/>
              <a:t>,hipotansiyon ve miyokardın aşırı derecede duyarlılığı izler,değişik girişimler </a:t>
            </a:r>
            <a:r>
              <a:rPr lang="tr-TR" sz="2400" dirty="0" err="1" smtClean="0"/>
              <a:t>ventriküler</a:t>
            </a:r>
            <a:r>
              <a:rPr lang="tr-TR" sz="2400" dirty="0" smtClean="0"/>
              <a:t> </a:t>
            </a:r>
            <a:r>
              <a:rPr lang="tr-TR" sz="2400" dirty="0" err="1" smtClean="0"/>
              <a:t>fibrilasyona</a:t>
            </a:r>
            <a:r>
              <a:rPr lang="tr-TR" sz="2400" dirty="0" smtClean="0"/>
              <a:t> yol açabilir.</a:t>
            </a:r>
          </a:p>
          <a:p>
            <a:r>
              <a:rPr lang="tr-TR" sz="2400" dirty="0" err="1" smtClean="0"/>
              <a:t>Osborn</a:t>
            </a:r>
            <a:r>
              <a:rPr lang="tr-TR" sz="2400" dirty="0" smtClean="0"/>
              <a:t> veya J dalgası - QRS kompleksinin sonunda yavaş, pozitif </a:t>
            </a:r>
            <a:r>
              <a:rPr lang="tr-TR" sz="2400" dirty="0" err="1" smtClean="0"/>
              <a:t>defleksiyon</a:t>
            </a:r>
            <a:r>
              <a:rPr lang="tr-TR" sz="2400" dirty="0" smtClean="0"/>
              <a:t>.</a:t>
            </a:r>
          </a:p>
          <a:p>
            <a:r>
              <a:rPr lang="tr-TR" sz="2400" dirty="0" err="1" smtClean="0"/>
              <a:t>sinus</a:t>
            </a:r>
            <a:r>
              <a:rPr lang="tr-TR" sz="2400" dirty="0" smtClean="0"/>
              <a:t> </a:t>
            </a:r>
            <a:r>
              <a:rPr lang="tr-TR" sz="2400" dirty="0" err="1" smtClean="0"/>
              <a:t>bradikardisi</a:t>
            </a:r>
            <a:endParaRPr lang="tr-TR" sz="2400" dirty="0" smtClean="0"/>
          </a:p>
          <a:p>
            <a:r>
              <a:rPr lang="tr-TR" sz="2400" dirty="0" smtClean="0"/>
              <a:t>düşük </a:t>
            </a:r>
            <a:r>
              <a:rPr lang="tr-TR" sz="2400" dirty="0" err="1" smtClean="0"/>
              <a:t>ventrikül</a:t>
            </a:r>
            <a:r>
              <a:rPr lang="tr-TR" sz="2400" dirty="0" smtClean="0"/>
              <a:t> yanıtlı </a:t>
            </a:r>
            <a:r>
              <a:rPr lang="tr-TR" sz="2400" dirty="0" err="1" smtClean="0"/>
              <a:t>atriyal</a:t>
            </a:r>
            <a:r>
              <a:rPr lang="tr-TR" sz="2400" dirty="0" smtClean="0"/>
              <a:t> </a:t>
            </a:r>
            <a:r>
              <a:rPr lang="tr-TR" sz="2400" dirty="0" err="1" smtClean="0"/>
              <a:t>fibrilasyon</a:t>
            </a:r>
            <a:endParaRPr lang="tr-TR" sz="2400" dirty="0" smtClean="0"/>
          </a:p>
          <a:p>
            <a:r>
              <a:rPr lang="tr-TR" sz="2400" dirty="0" err="1" smtClean="0"/>
              <a:t>ventrikuler</a:t>
            </a:r>
            <a:r>
              <a:rPr lang="tr-TR" sz="2400" dirty="0" smtClean="0"/>
              <a:t> </a:t>
            </a:r>
            <a:r>
              <a:rPr lang="tr-TR" sz="2400" dirty="0" err="1" smtClean="0"/>
              <a:t>fibrilasyon</a:t>
            </a:r>
            <a:endParaRPr lang="tr-TR" sz="2400" dirty="0" smtClean="0"/>
          </a:p>
          <a:p>
            <a:r>
              <a:rPr lang="tr-TR" sz="2400" dirty="0" err="1" smtClean="0"/>
              <a:t>asistoli</a:t>
            </a:r>
            <a:endParaRPr lang="tr-TR" sz="24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dirty="0" smtClean="0"/>
              <a:t>KARDİYAK ETKİLER ve EKG DEĞİŞİKLİKLERİ</a:t>
            </a:r>
          </a:p>
        </p:txBody>
      </p:sp>
      <p:pic>
        <p:nvPicPr>
          <p:cNvPr id="77826" name="Picture 2" descr="https://upload.wikimedia.org/wikipedia/commons/thumb/0/0e/Osborn_wave.gif/250px-Osborn_wav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47675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Tedavi genel destekleyici önlemleri ve yeniden ısıtma tekniklerini ve uygun hasta için </a:t>
            </a:r>
            <a:r>
              <a:rPr lang="tr-TR" sz="2400" b="1" dirty="0" err="1" smtClean="0"/>
              <a:t>Ekstrakorporal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membran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oksijenizasyonu</a:t>
            </a:r>
            <a:r>
              <a:rPr lang="tr-TR" sz="2400" b="1" dirty="0" smtClean="0"/>
              <a:t> (ECMO)</a:t>
            </a:r>
            <a:r>
              <a:rPr lang="tr-TR" sz="2400" b="1" dirty="0" err="1" smtClean="0"/>
              <a:t>yu</a:t>
            </a:r>
            <a:r>
              <a:rPr lang="tr-TR" sz="2400" b="1" dirty="0" smtClean="0"/>
              <a:t> </a:t>
            </a:r>
            <a:r>
              <a:rPr lang="tr-TR" sz="2400" dirty="0" smtClean="0"/>
              <a:t>içerir.</a:t>
            </a:r>
          </a:p>
          <a:p>
            <a:r>
              <a:rPr lang="tr-TR" sz="2400" dirty="0" smtClean="0"/>
              <a:t>ECMO hayatı tehdit eden kalp ve akciğer yetmezliği durumlarında, bu organların görevini üstlenen bir makinedir. Amaç büyük bir damardan </a:t>
            </a:r>
            <a:r>
              <a:rPr lang="tr-TR" sz="2400" dirty="0" err="1" smtClean="0"/>
              <a:t>kanülasyon</a:t>
            </a:r>
            <a:r>
              <a:rPr lang="tr-TR" sz="2400" dirty="0" smtClean="0"/>
              <a:t> aracılığı ile kanı makineye alıp, </a:t>
            </a:r>
            <a:r>
              <a:rPr lang="tr-TR" sz="2400" dirty="0" err="1" smtClean="0"/>
              <a:t>oksijenizasyonunu</a:t>
            </a:r>
            <a:r>
              <a:rPr lang="tr-TR" sz="2400" dirty="0" smtClean="0"/>
              <a:t> sağlayıp yine büyük bir damar yolu aracılığı ile kanı tekrar hastaya vermektir.</a:t>
            </a: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TEDAVİ</a:t>
            </a:r>
            <a:endParaRPr lang="tr-TR" sz="3600" dirty="0"/>
          </a:p>
        </p:txBody>
      </p:sp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TEDAVİ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Hasta soğuk ortamdan uzaklaştırılmalı, ıslak giysiler çıkartılmalı ve hasta kurutulmalıdır.</a:t>
            </a:r>
            <a:r>
              <a:rPr lang="tr-TR" sz="2400" b="1" dirty="0" smtClean="0"/>
              <a:t> </a:t>
            </a:r>
          </a:p>
          <a:p>
            <a:r>
              <a:rPr lang="tr-TR" sz="2400" dirty="0" err="1" smtClean="0"/>
              <a:t>Hipotermik</a:t>
            </a:r>
            <a:r>
              <a:rPr lang="tr-TR" sz="2400" dirty="0" smtClean="0"/>
              <a:t> </a:t>
            </a:r>
            <a:r>
              <a:rPr lang="tr-TR" sz="2400" dirty="0" err="1" smtClean="0"/>
              <a:t>miyokardiyumda</a:t>
            </a:r>
            <a:r>
              <a:rPr lang="tr-TR" sz="2400" dirty="0" smtClean="0"/>
              <a:t> yapılan </a:t>
            </a:r>
            <a:r>
              <a:rPr lang="tr-TR" sz="2400" dirty="0" err="1" smtClean="0"/>
              <a:t>manipulasyonlar</a:t>
            </a:r>
            <a:r>
              <a:rPr lang="tr-TR" sz="2400" dirty="0" smtClean="0"/>
              <a:t> </a:t>
            </a:r>
            <a:r>
              <a:rPr lang="tr-TR" sz="2400" dirty="0" err="1" smtClean="0"/>
              <a:t>ventriküler</a:t>
            </a:r>
            <a:r>
              <a:rPr lang="tr-TR" sz="2400" dirty="0" smtClean="0"/>
              <a:t> </a:t>
            </a:r>
            <a:r>
              <a:rPr lang="tr-TR" sz="2400" dirty="0" err="1" smtClean="0"/>
              <a:t>fibrilasyonu</a:t>
            </a:r>
            <a:r>
              <a:rPr lang="tr-TR" sz="2400" dirty="0" smtClean="0"/>
              <a:t> tetikleyebileceği için tedavi dikkatli yapılmalıdır. </a:t>
            </a:r>
          </a:p>
          <a:p>
            <a:r>
              <a:rPr lang="tr-TR" sz="2400" dirty="0" smtClean="0"/>
              <a:t>Kazazede </a:t>
            </a:r>
            <a:r>
              <a:rPr lang="tr-TR" sz="2400" dirty="0" err="1" smtClean="0"/>
              <a:t>hipotermik</a:t>
            </a:r>
            <a:r>
              <a:rPr lang="tr-TR" sz="2400" dirty="0" smtClean="0"/>
              <a:t> olduğunda nabız ve solunum hızları yavaş olabilir ya da saptanması zor olabilir.</a:t>
            </a:r>
          </a:p>
          <a:p>
            <a:endParaRPr lang="tr-TR" sz="2400" dirty="0"/>
          </a:p>
        </p:txBody>
      </p:sp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Nabzı </a:t>
            </a:r>
            <a:r>
              <a:rPr lang="tr-TR" sz="2400" dirty="0" err="1" smtClean="0"/>
              <a:t>palpe</a:t>
            </a:r>
            <a:r>
              <a:rPr lang="tr-TR" sz="2400" dirty="0" smtClean="0"/>
              <a:t> etmek ve solunum aktivitesini tespit etmek için 60 saniye çaba harcanmalıdır. </a:t>
            </a:r>
          </a:p>
          <a:p>
            <a:r>
              <a:rPr lang="tr-TR" sz="2400" dirty="0" smtClean="0"/>
              <a:t>Eğer hiçbiri tespit edilemiyorsa KPR başlanılmalıdır.</a:t>
            </a:r>
          </a:p>
          <a:p>
            <a:r>
              <a:rPr lang="tr-TR" sz="2400" dirty="0" smtClean="0"/>
              <a:t>VT veya VF varlığında, </a:t>
            </a:r>
            <a:r>
              <a:rPr lang="tr-TR" sz="2400" dirty="0" err="1" smtClean="0"/>
              <a:t>defibrilasyon</a:t>
            </a:r>
            <a:r>
              <a:rPr lang="tr-TR" sz="2400" dirty="0" smtClean="0"/>
              <a:t> girişiminde bulunulmalıdır. </a:t>
            </a:r>
          </a:p>
          <a:p>
            <a:r>
              <a:rPr lang="tr-TR" sz="2400" dirty="0" err="1" smtClean="0"/>
              <a:t>Resüsitasyon</a:t>
            </a:r>
            <a:r>
              <a:rPr lang="tr-TR" sz="2400" dirty="0" smtClean="0"/>
              <a:t> sırasında ilaçların standart uygulamayla verilmesi </a:t>
            </a:r>
            <a:r>
              <a:rPr lang="tr-TR" sz="2400" dirty="0" err="1" smtClean="0"/>
              <a:t>toksisiteye</a:t>
            </a:r>
            <a:r>
              <a:rPr lang="tr-TR" sz="2400" dirty="0" smtClean="0"/>
              <a:t> yol açabilir.</a:t>
            </a:r>
          </a:p>
          <a:p>
            <a:r>
              <a:rPr lang="tr-TR" sz="2400" dirty="0" smtClean="0"/>
              <a:t>&lt;30 derecede adrenalin vermemek, &gt;30 dereceden </a:t>
            </a:r>
            <a:r>
              <a:rPr lang="tr-TR" sz="2400" dirty="0" err="1" smtClean="0"/>
              <a:t>normotermiye</a:t>
            </a:r>
            <a:r>
              <a:rPr lang="tr-TR" sz="2400" dirty="0" smtClean="0"/>
              <a:t> kadar adrenalin verme aralığını 2 katına çıkarmak (6-10dk) mantıklı görülmekte</a:t>
            </a: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TEDAVİ</a:t>
            </a:r>
            <a:endParaRPr lang="tr-TR" sz="3600" dirty="0"/>
          </a:p>
        </p:txBody>
      </p:sp>
    </p:spTree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YENİDEN ISITMA TEKNİKLERİ</a:t>
            </a:r>
          </a:p>
          <a:p>
            <a:r>
              <a:rPr lang="tr-TR" sz="2400" u="sng" dirty="0" smtClean="0"/>
              <a:t>Pasif yeniden ısıtma</a:t>
            </a:r>
            <a:r>
              <a:rPr lang="tr-TR" sz="2400" dirty="0" smtClean="0"/>
              <a:t>, metabolizma tarafından üretilen </a:t>
            </a:r>
            <a:r>
              <a:rPr lang="tr-TR" sz="2400" dirty="0" err="1" smtClean="0"/>
              <a:t>endojen</a:t>
            </a:r>
            <a:r>
              <a:rPr lang="tr-TR" sz="2400" dirty="0" smtClean="0"/>
              <a:t> ısıyı kullanarak, hastanın kendi kendisini ısıtmasına olanak vermektir. Pasif ısıtmanın başarılı olabilmesi için hastanın </a:t>
            </a:r>
            <a:r>
              <a:rPr lang="tr-TR" sz="2400" dirty="0" err="1" smtClean="0"/>
              <a:t>termoregulatuvar</a:t>
            </a:r>
            <a:r>
              <a:rPr lang="tr-TR" sz="2400" dirty="0" smtClean="0"/>
              <a:t> mekanizmalarının bozulmamış olması gerekir. </a:t>
            </a:r>
          </a:p>
          <a:p>
            <a:r>
              <a:rPr lang="tr-TR" sz="2400" dirty="0" smtClean="0"/>
              <a:t>Orta ve ağır </a:t>
            </a:r>
            <a:r>
              <a:rPr lang="tr-TR" sz="2400" dirty="0" err="1" smtClean="0"/>
              <a:t>hipotermide</a:t>
            </a:r>
            <a:r>
              <a:rPr lang="tr-TR" sz="2400" dirty="0" smtClean="0"/>
              <a:t> aktif ısıtma gereklidir.</a:t>
            </a:r>
          </a:p>
          <a:p>
            <a:endParaRPr lang="tr-TR" sz="2400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TEDAVİ</a:t>
            </a:r>
            <a:endParaRPr lang="tr-TR" sz="3600" dirty="0"/>
          </a:p>
        </p:txBody>
      </p:sp>
    </p:spTree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163"/>
            <a:ext cx="8686800" cy="4389437"/>
          </a:xfrm>
        </p:spPr>
        <p:txBody>
          <a:bodyPr/>
          <a:lstStyle/>
          <a:p>
            <a:r>
              <a:rPr lang="tr-TR" sz="2400" u="sng" dirty="0" smtClean="0"/>
              <a:t>Aktif </a:t>
            </a:r>
            <a:r>
              <a:rPr lang="tr-TR" sz="2400" u="sng" dirty="0" err="1" smtClean="0"/>
              <a:t>eksternal</a:t>
            </a:r>
            <a:r>
              <a:rPr lang="tr-TR" sz="2400" u="sng" dirty="0" smtClean="0"/>
              <a:t> (dıştan) yeniden ısıtma </a:t>
            </a:r>
            <a:r>
              <a:rPr lang="tr-TR" sz="2400" dirty="0" smtClean="0"/>
              <a:t>vücut yüzeyine dışarıdan ısı uygulanmasıdır: ticari battaniyelerden verilen sıcak hava. </a:t>
            </a:r>
            <a:endParaRPr lang="tr-TR" sz="2400" u="sng" dirty="0" smtClean="0"/>
          </a:p>
          <a:p>
            <a:r>
              <a:rPr lang="tr-TR" sz="2400" u="sng" dirty="0" smtClean="0"/>
              <a:t>Aktif </a:t>
            </a:r>
            <a:r>
              <a:rPr lang="tr-TR" sz="2400" u="sng" dirty="0" err="1" smtClean="0"/>
              <a:t>internal</a:t>
            </a:r>
            <a:r>
              <a:rPr lang="tr-TR" sz="2400" u="sng" dirty="0" smtClean="0"/>
              <a:t> (içten) yeniden ısıtmanın </a:t>
            </a:r>
            <a:r>
              <a:rPr lang="tr-TR" sz="2400" dirty="0" smtClean="0"/>
              <a:t>avantajları vardır. Kalp dahil iç organlar öncelikle ısınır, bu da </a:t>
            </a:r>
            <a:r>
              <a:rPr lang="tr-TR" sz="2400" dirty="0" err="1" smtClean="0"/>
              <a:t>miyokardiyal</a:t>
            </a:r>
            <a:r>
              <a:rPr lang="tr-TR" sz="2400" dirty="0" smtClean="0"/>
              <a:t> uyarılabilirliği azaltır ve kardiyak fonksiyonlarda iyileşme sağlar.</a:t>
            </a:r>
          </a:p>
          <a:p>
            <a:r>
              <a:rPr lang="tr-TR" sz="2400" dirty="0" smtClean="0"/>
              <a:t>Lavaj ile ısıtma (mesane lavajı 3 yollu </a:t>
            </a:r>
            <a:r>
              <a:rPr lang="tr-TR" sz="2400" dirty="0" err="1" smtClean="0"/>
              <a:t>foley</a:t>
            </a:r>
            <a:r>
              <a:rPr lang="tr-TR" sz="2400" dirty="0" smtClean="0"/>
              <a:t> sonda 40°C </a:t>
            </a:r>
            <a:r>
              <a:rPr lang="tr-TR" sz="2400" dirty="0" err="1" smtClean="0"/>
              <a:t>salin</a:t>
            </a:r>
            <a:r>
              <a:rPr lang="tr-TR" sz="2400" dirty="0" smtClean="0"/>
              <a:t>) </a:t>
            </a:r>
          </a:p>
          <a:p>
            <a:r>
              <a:rPr lang="tr-TR" sz="2400" dirty="0" smtClean="0"/>
              <a:t>Özellikle masif hacim </a:t>
            </a:r>
            <a:r>
              <a:rPr lang="tr-TR" sz="2400" dirty="0" err="1" smtClean="0"/>
              <a:t>resüsitasyonu</a:t>
            </a:r>
            <a:r>
              <a:rPr lang="tr-TR" sz="2400" dirty="0" smtClean="0"/>
              <a:t> yapılan hastalarda, İV sıvılar ve kan 40°</a:t>
            </a:r>
            <a:r>
              <a:rPr lang="tr-TR" sz="2400" dirty="0" err="1" smtClean="0"/>
              <a:t>C’ye</a:t>
            </a:r>
            <a:r>
              <a:rPr lang="tr-TR" sz="2400" dirty="0" smtClean="0"/>
              <a:t> kadar ısıtılmalıdır. </a:t>
            </a:r>
            <a:endParaRPr lang="tr-TR" sz="2400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TEDAVİ</a:t>
            </a:r>
            <a:endParaRPr lang="tr-TR" sz="3600" dirty="0"/>
          </a:p>
        </p:txBody>
      </p:sp>
    </p:spTree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Ticari sıvı ısıtıcıları,uygulanan sıvının sıcaklığının kontrol edilmesini sağlar.</a:t>
            </a:r>
          </a:p>
          <a:p>
            <a:r>
              <a:rPr lang="tr-TR" sz="2400" dirty="0" smtClean="0"/>
              <a:t>Isıtılmış sıvı tedavisi, sıcaklık kontrol edildiği sürece tüm hastalarda uygulanabilir, çünkü komplikasyonu yoktur ve uygulaması kolaydır</a:t>
            </a:r>
            <a:endParaRPr lang="tr-TR" sz="2400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TEDAVİ</a:t>
            </a:r>
            <a:endParaRPr lang="tr-TR" sz="3600" dirty="0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836712"/>
            <a:ext cx="7772400" cy="642938"/>
          </a:xfrm>
        </p:spPr>
        <p:txBody>
          <a:bodyPr/>
          <a:lstStyle/>
          <a:p>
            <a:pPr eaLnBrk="1" hangingPunct="1"/>
            <a:r>
              <a:rPr lang="tr-TR" sz="3600" dirty="0" smtClean="0"/>
              <a:t>EPİDEMİYOLOJİ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844824"/>
            <a:ext cx="8229600" cy="4379912"/>
          </a:xfrm>
        </p:spPr>
        <p:txBody>
          <a:bodyPr/>
          <a:lstStyle/>
          <a:p>
            <a:r>
              <a:rPr lang="tr-TR" sz="2400" dirty="0"/>
              <a:t>Boğulma </a:t>
            </a:r>
            <a:r>
              <a:rPr lang="tr-TR" sz="2400" dirty="0" err="1"/>
              <a:t>insidansında</a:t>
            </a:r>
            <a:r>
              <a:rPr lang="tr-TR" sz="2400" dirty="0"/>
              <a:t> yaşa göre 3 dönemde artış vardır: birincisi yeni yürümeye başlayanlar ve küçük ç</a:t>
            </a:r>
            <a:r>
              <a:rPr lang="tr-TR" sz="2400" dirty="0" smtClean="0"/>
              <a:t>ocuklar</a:t>
            </a:r>
            <a:r>
              <a:rPr lang="tr-TR" sz="2400" dirty="0"/>
              <a:t>, genç erişkinler, ve yaşlılar. </a:t>
            </a:r>
          </a:p>
          <a:p>
            <a:pPr eaLnBrk="1" hangingPunct="1">
              <a:lnSpc>
                <a:spcPct val="90000"/>
              </a:lnSpc>
            </a:pPr>
            <a:endParaRPr lang="tr-TR" sz="2400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cs typeface="Arial" charset="0"/>
              </a:rPr>
              <a:t>Tatlı su ( göl,ırmak)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cs typeface="Arial" charset="0"/>
              </a:rPr>
              <a:t>Tuzlu su (deniz)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cs typeface="Arial" charset="0"/>
              </a:rPr>
              <a:t>Diğer (küvet,</a:t>
            </a:r>
            <a:r>
              <a:rPr lang="tr-TR" sz="2400" dirty="0" smtClean="0"/>
              <a:t> </a:t>
            </a:r>
            <a:r>
              <a:rPr lang="tr-TR" sz="2400" dirty="0" smtClean="0">
                <a:cs typeface="Arial" charset="0"/>
              </a:rPr>
              <a:t>kova,</a:t>
            </a:r>
            <a:r>
              <a:rPr lang="tr-TR" sz="2400" dirty="0" smtClean="0"/>
              <a:t> </a:t>
            </a:r>
            <a:r>
              <a:rPr lang="tr-TR" sz="2400" dirty="0" smtClean="0">
                <a:cs typeface="Arial" charset="0"/>
              </a:rPr>
              <a:t>yüzme havuzu)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435152"/>
          </a:xfrm>
        </p:spPr>
        <p:txBody>
          <a:bodyPr/>
          <a:lstStyle/>
          <a:p>
            <a:pPr>
              <a:buNone/>
            </a:pPr>
            <a:r>
              <a:rPr lang="tr-TR" sz="2400" dirty="0" smtClean="0"/>
              <a:t>1.Pasif yeniden ısıtma</a:t>
            </a:r>
          </a:p>
          <a:p>
            <a:pPr>
              <a:buNone/>
            </a:pPr>
            <a:r>
              <a:rPr lang="tr-TR" sz="2400" dirty="0" smtClean="0"/>
              <a:t>Soğuk cevreden uzaklaştırma</a:t>
            </a:r>
          </a:p>
          <a:p>
            <a:pPr>
              <a:buNone/>
            </a:pPr>
            <a:r>
              <a:rPr lang="tr-TR" sz="2400" dirty="0" smtClean="0"/>
              <a:t>Yalıtım</a:t>
            </a:r>
          </a:p>
          <a:p>
            <a:pPr>
              <a:buNone/>
            </a:pPr>
            <a:r>
              <a:rPr lang="tr-TR" sz="2400" dirty="0" smtClean="0"/>
              <a:t>2.Aktif dıştan yeniden ısıtma</a:t>
            </a:r>
          </a:p>
          <a:p>
            <a:pPr>
              <a:buNone/>
            </a:pPr>
            <a:r>
              <a:rPr lang="tr-TR" sz="2400" dirty="0" smtClean="0"/>
              <a:t>Isıtma battaniyeleri</a:t>
            </a:r>
          </a:p>
          <a:p>
            <a:pPr>
              <a:buNone/>
            </a:pPr>
            <a:r>
              <a:rPr lang="tr-TR" sz="2400" dirty="0" smtClean="0"/>
              <a:t>3.Aktif içten yeniden ısıtma</a:t>
            </a:r>
          </a:p>
          <a:p>
            <a:pPr>
              <a:buNone/>
            </a:pPr>
            <a:r>
              <a:rPr lang="tr-TR" sz="2400" dirty="0" smtClean="0"/>
              <a:t>Isıtılmış İV sıvı</a:t>
            </a:r>
          </a:p>
          <a:p>
            <a:pPr>
              <a:buNone/>
            </a:pPr>
            <a:r>
              <a:rPr lang="tr-TR" sz="2400" dirty="0" smtClean="0"/>
              <a:t>Lavaj yöntemleri (</a:t>
            </a:r>
            <a:r>
              <a:rPr lang="tr-TR" sz="2400" dirty="0" err="1" smtClean="0"/>
              <a:t>gastrik</a:t>
            </a:r>
            <a:r>
              <a:rPr lang="tr-TR" sz="2400" dirty="0" smtClean="0"/>
              <a:t>,</a:t>
            </a:r>
            <a:r>
              <a:rPr lang="tr-TR" sz="2400" dirty="0" err="1" smtClean="0"/>
              <a:t>kolonik</a:t>
            </a:r>
            <a:r>
              <a:rPr lang="tr-TR" sz="2400" dirty="0" smtClean="0"/>
              <a:t>,mesane,</a:t>
            </a:r>
            <a:r>
              <a:rPr lang="tr-TR" sz="2400" dirty="0" err="1" smtClean="0"/>
              <a:t>peritoneal</a:t>
            </a:r>
            <a:r>
              <a:rPr lang="tr-TR" sz="2400" dirty="0" smtClean="0"/>
              <a:t>,</a:t>
            </a:r>
            <a:r>
              <a:rPr lang="tr-TR" sz="2400" dirty="0" err="1" smtClean="0"/>
              <a:t>plevral</a:t>
            </a:r>
            <a:r>
              <a:rPr lang="tr-TR" sz="2400" dirty="0" smtClean="0"/>
              <a:t>) </a:t>
            </a:r>
          </a:p>
          <a:p>
            <a:pPr>
              <a:buNone/>
            </a:pPr>
            <a:r>
              <a:rPr lang="tr-TR" sz="2400" dirty="0" err="1" smtClean="0"/>
              <a:t>Ekstrakorporal</a:t>
            </a:r>
            <a:r>
              <a:rPr lang="tr-TR" sz="2400" dirty="0" smtClean="0"/>
              <a:t> yeniden ısıtma</a:t>
            </a:r>
          </a:p>
          <a:p>
            <a:pPr>
              <a:buNone/>
            </a:pPr>
            <a:endParaRPr lang="tr-TR" sz="2400" dirty="0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TEDAVİ</a:t>
            </a:r>
            <a:endParaRPr lang="tr-TR" sz="3600" dirty="0"/>
          </a:p>
        </p:txBody>
      </p:sp>
    </p:spTree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Sıklıkla sadece soğuğa maruz kalmaya bağlı olan </a:t>
            </a:r>
            <a:r>
              <a:rPr lang="tr-TR" sz="2400" dirty="0" err="1" smtClean="0"/>
              <a:t>hipotermik</a:t>
            </a:r>
            <a:r>
              <a:rPr lang="tr-TR" sz="2400" dirty="0" smtClean="0"/>
              <a:t> hastalarda </a:t>
            </a:r>
            <a:r>
              <a:rPr lang="tr-TR" sz="2400" dirty="0" err="1" smtClean="0"/>
              <a:t>mortalite</a:t>
            </a:r>
            <a:r>
              <a:rPr lang="tr-TR" sz="2400" dirty="0" smtClean="0"/>
              <a:t> oranı oldukça düşüktür.</a:t>
            </a:r>
          </a:p>
          <a:p>
            <a:r>
              <a:rPr lang="tr-TR" sz="2400" dirty="0" smtClean="0"/>
              <a:t>Altta yatan hastalığın olması, başlangıç vücut sıcaklığından ve yeniden ısıtma yöntemlerinden  önemlidir. </a:t>
            </a:r>
          </a:p>
          <a:p>
            <a:r>
              <a:rPr lang="tr-TR" sz="2400" dirty="0" smtClean="0"/>
              <a:t>Bu nedenle, </a:t>
            </a:r>
            <a:r>
              <a:rPr lang="tr-TR" sz="2400" dirty="0" err="1" smtClean="0"/>
              <a:t>hipoterminin</a:t>
            </a:r>
            <a:r>
              <a:rPr lang="tr-TR" sz="2400" dirty="0" smtClean="0"/>
              <a:t> kendisinin yönetimi yanında, değerlendirme ve tedavi altta yatan bir hastalığın araştırılması da gerekmektedir.</a:t>
            </a:r>
          </a:p>
          <a:p>
            <a:endParaRPr lang="tr-TR" sz="2400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TEDAVİ</a:t>
            </a:r>
            <a:endParaRPr lang="tr-TR" sz="3600" dirty="0"/>
          </a:p>
        </p:txBody>
      </p:sp>
    </p:spTree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err="1" smtClean="0"/>
              <a:t>Hipotermide</a:t>
            </a:r>
            <a:r>
              <a:rPr lang="tr-TR" sz="2400" dirty="0" smtClean="0"/>
              <a:t> ölüm, yeniden ısıtma ile canlandırmanın başarısız olması olarak tanımlanır. Hastanın hayatta kalmasının imkansız olduğunu gösteren kanıtlar olmadıkça, iç ısı en az 30°C ila 32°C oluncaya kadar </a:t>
            </a:r>
            <a:r>
              <a:rPr lang="tr-TR" sz="2400" dirty="0" err="1" smtClean="0"/>
              <a:t>resüsitasyon</a:t>
            </a:r>
            <a:r>
              <a:rPr lang="tr-TR" sz="2400" dirty="0" smtClean="0"/>
              <a:t> yapılmalıdır.</a:t>
            </a:r>
          </a:p>
          <a:p>
            <a:endParaRPr lang="tr-TR" sz="2400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TEDAVİ</a:t>
            </a:r>
            <a:endParaRPr lang="tr-TR" sz="3600" dirty="0"/>
          </a:p>
        </p:txBody>
      </p:sp>
    </p:spTree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39608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Sıcak çarpması</a:t>
            </a:r>
          </a:p>
        </p:txBody>
      </p:sp>
    </p:spTree>
    <p:extLst>
      <p:ext uri="{BB962C8B-B14F-4D97-AF65-F5344CB8AC3E}">
        <p14:creationId xmlns:p14="http://schemas.microsoft.com/office/powerpoint/2010/main" val="11349415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SICAK ÇARPMASI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Sıcak acilleri sıcak krampları, sıcak </a:t>
            </a:r>
            <a:r>
              <a:rPr lang="tr-TR" sz="2400" dirty="0" err="1" smtClean="0"/>
              <a:t>senkopu</a:t>
            </a:r>
            <a:r>
              <a:rPr lang="tr-TR" sz="2400" dirty="0" smtClean="0"/>
              <a:t> (bayılması),sıcak bitkinliği ve sıcak çarpmasıdır. </a:t>
            </a:r>
          </a:p>
          <a:p>
            <a:r>
              <a:rPr lang="tr-TR" sz="2400" dirty="0" smtClean="0"/>
              <a:t>Bu hastalıkların birbirinden ayrımı halen net değildir,çünkü kişilerin sıcak stresine tepkisi farklıdır</a:t>
            </a:r>
          </a:p>
          <a:p>
            <a:r>
              <a:rPr lang="tr-TR" sz="2400" dirty="0" smtClean="0"/>
              <a:t>Hastalar basit belirtilerden hayatı tehdit eden durumlara hızlı bir geçiş  gösterebilir.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274160305"/>
      </p:ext>
    </p:extLst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dirty="0" smtClean="0"/>
              <a:t>PATOFİZYOLOJİ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363272" cy="4389437"/>
          </a:xfrm>
        </p:spPr>
        <p:txBody>
          <a:bodyPr/>
          <a:lstStyle/>
          <a:p>
            <a:pPr eaLnBrk="1" hangingPunct="1"/>
            <a:r>
              <a:rPr lang="tr-TR" sz="2400" dirty="0" smtClean="0"/>
              <a:t>Vücut sıcak stresine dört mekanizma ile cevap verir: </a:t>
            </a:r>
            <a:r>
              <a:rPr lang="tr-TR" sz="2400" dirty="0" err="1" smtClean="0"/>
              <a:t>Vazodilatasyon</a:t>
            </a:r>
            <a:r>
              <a:rPr lang="tr-TR" sz="2400" dirty="0" smtClean="0"/>
              <a:t>, ter üretiminin artması, ısı üretiminin azalması ve davranışsal ısı kontrolü</a:t>
            </a:r>
          </a:p>
          <a:p>
            <a:pPr eaLnBrk="1" hangingPunct="1"/>
            <a:r>
              <a:rPr lang="tr-TR" sz="2400" dirty="0" smtClean="0"/>
              <a:t>Sıcaklık artışı ant.</a:t>
            </a:r>
            <a:r>
              <a:rPr lang="tr-TR" sz="2400" dirty="0" err="1" smtClean="0"/>
              <a:t>hipotalamusu</a:t>
            </a:r>
            <a:r>
              <a:rPr lang="tr-TR" sz="2400" dirty="0" smtClean="0"/>
              <a:t> uyarır--Otonom SS uyarılır--</a:t>
            </a:r>
            <a:r>
              <a:rPr lang="tr-TR" sz="2400" dirty="0" err="1" smtClean="0"/>
              <a:t>Vazomotor</a:t>
            </a:r>
            <a:r>
              <a:rPr lang="tr-TR" sz="2400" dirty="0" smtClean="0"/>
              <a:t>  </a:t>
            </a:r>
            <a:r>
              <a:rPr lang="tr-TR" sz="2400" dirty="0" err="1" smtClean="0"/>
              <a:t>tonus</a:t>
            </a:r>
            <a:r>
              <a:rPr lang="tr-TR" sz="2400" dirty="0" smtClean="0"/>
              <a:t> azalır, cilde gelen kan akımı artar.</a:t>
            </a:r>
          </a:p>
          <a:p>
            <a:r>
              <a:rPr lang="tr-TR" sz="2400" dirty="0" smtClean="0"/>
              <a:t>Vücut sıcaklığındaki her 1°C </a:t>
            </a:r>
            <a:r>
              <a:rPr lang="tr-TR" sz="2400" dirty="0" err="1" smtClean="0"/>
              <a:t>lik</a:t>
            </a:r>
            <a:r>
              <a:rPr lang="tr-TR" sz="2400" dirty="0" smtClean="0"/>
              <a:t> artış için kardiyak debide     3 L/</a:t>
            </a:r>
            <a:r>
              <a:rPr lang="tr-TR" sz="2400" dirty="0" err="1" smtClean="0"/>
              <a:t>dk’lık</a:t>
            </a:r>
            <a:r>
              <a:rPr lang="tr-TR" sz="2400" dirty="0" smtClean="0"/>
              <a:t> artış</a:t>
            </a:r>
            <a:r>
              <a:rPr lang="tr-TR" sz="2400" dirty="0" smtClean="0">
                <a:sym typeface="Wingdings"/>
              </a:rPr>
              <a:t>a yol açar </a:t>
            </a:r>
            <a:r>
              <a:rPr lang="tr-TR" sz="2400" dirty="0" smtClean="0">
                <a:sym typeface="Symbol"/>
              </a:rPr>
              <a:t></a:t>
            </a:r>
            <a:r>
              <a:rPr lang="tr-TR" sz="2400" dirty="0" smtClean="0">
                <a:sym typeface="Wingdings"/>
              </a:rPr>
              <a:t>taşikardi 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5559264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dirty="0" smtClean="0"/>
              <a:t>TERLEME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400" dirty="0" smtClean="0"/>
              <a:t>Ciltteki artmış </a:t>
            </a:r>
            <a:r>
              <a:rPr lang="tr-TR" sz="2400" dirty="0" err="1" smtClean="0"/>
              <a:t>kolinerjik</a:t>
            </a:r>
            <a:r>
              <a:rPr lang="tr-TR" sz="2400" dirty="0" smtClean="0"/>
              <a:t> uyarılma ter üretiminde artışa neden olur. Ciltteki </a:t>
            </a:r>
            <a:r>
              <a:rPr lang="tr-TR" sz="2400" dirty="0" err="1" smtClean="0"/>
              <a:t>vazodilatasyon</a:t>
            </a:r>
            <a:r>
              <a:rPr lang="tr-TR" sz="2400" dirty="0" smtClean="0"/>
              <a:t> ve terleme,  sıcaklık artışı dengelenene kadar devam eder</a:t>
            </a:r>
          </a:p>
          <a:p>
            <a:pPr eaLnBrk="1" hangingPunct="1"/>
            <a:r>
              <a:rPr lang="tr-TR" sz="2400" dirty="0" smtClean="0"/>
              <a:t>En iyi serinleme yoludur. </a:t>
            </a:r>
          </a:p>
          <a:p>
            <a:pPr eaLnBrk="1" hangingPunct="1"/>
            <a:r>
              <a:rPr lang="tr-TR" sz="2400" dirty="0" smtClean="0"/>
              <a:t>PS lifler yoluyla olur.</a:t>
            </a:r>
          </a:p>
          <a:p>
            <a:pPr eaLnBrk="1" hangingPunct="1"/>
            <a:r>
              <a:rPr lang="tr-TR" sz="2400" dirty="0" smtClean="0"/>
              <a:t>1 L ter 600 kalorilik ısı verir.</a:t>
            </a:r>
          </a:p>
          <a:p>
            <a:pPr eaLnBrk="1" hangingPunct="1"/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21983598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dirty="0" smtClean="0"/>
              <a:t>SICAK ÇARPMASI BELİRTİLERİ NELERDİR?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844824"/>
            <a:ext cx="8686800" cy="4275361"/>
          </a:xfrm>
        </p:spPr>
        <p:txBody>
          <a:bodyPr/>
          <a:lstStyle/>
          <a:p>
            <a:r>
              <a:rPr lang="tr-TR" sz="2400" dirty="0" smtClean="0"/>
              <a:t>Sıcak bitkinliği ve sıcak çarpması </a:t>
            </a:r>
            <a:r>
              <a:rPr lang="tr-TR" sz="2400" dirty="0" err="1" smtClean="0"/>
              <a:t>termoregülator</a:t>
            </a:r>
            <a:r>
              <a:rPr lang="tr-TR" sz="2400" dirty="0" smtClean="0"/>
              <a:t>  yanıtların bozulması veya yetersiz kalması sonucu ortaya çıkar.</a:t>
            </a:r>
          </a:p>
          <a:p>
            <a:r>
              <a:rPr lang="tr-TR" sz="2400" dirty="0" smtClean="0"/>
              <a:t>Sıcağın neden olduğu hasarlar çevresel ısı artışına bağlı oluşur </a:t>
            </a:r>
          </a:p>
          <a:p>
            <a:r>
              <a:rPr lang="tr-TR" sz="2400" dirty="0" smtClean="0"/>
              <a:t>Aşırı sıcaklık doğrudan </a:t>
            </a:r>
            <a:r>
              <a:rPr lang="tr-TR" sz="2400" dirty="0" err="1" smtClean="0"/>
              <a:t>toksik</a:t>
            </a:r>
            <a:r>
              <a:rPr lang="tr-TR" sz="2400" dirty="0" smtClean="0"/>
              <a:t> etki ile hücrelere zarar  verir,</a:t>
            </a:r>
          </a:p>
          <a:p>
            <a:r>
              <a:rPr lang="tr-TR" sz="2400" dirty="0" smtClean="0"/>
              <a:t>Vücut iç sıcaklığının artışı yavaş yavaş olur ve birkaç saatten birkaç güne kadar sürebilir. </a:t>
            </a:r>
          </a:p>
          <a:p>
            <a:r>
              <a:rPr lang="tr-TR" sz="2400" dirty="0" smtClean="0"/>
              <a:t>Bu nedenle sıvı ve elektrolit dengesizliklerinin gelişmesi zaman alır.</a:t>
            </a:r>
          </a:p>
          <a:p>
            <a:r>
              <a:rPr lang="tr-TR" sz="2400" dirty="0" smtClean="0"/>
              <a:t>Etkili bir soğutma olmazsa ilerleyici </a:t>
            </a:r>
            <a:r>
              <a:rPr lang="tr-TR" sz="2400" dirty="0" err="1" smtClean="0"/>
              <a:t>dehidratasyon</a:t>
            </a:r>
            <a:r>
              <a:rPr lang="tr-TR" sz="2400" dirty="0" smtClean="0"/>
              <a:t>  ve yüksek ateş, </a:t>
            </a:r>
            <a:r>
              <a:rPr lang="tr-TR" sz="2400" dirty="0" err="1" smtClean="0"/>
              <a:t>kardiyovaskuler</a:t>
            </a:r>
            <a:r>
              <a:rPr lang="tr-TR" sz="2400" dirty="0" smtClean="0"/>
              <a:t> ve </a:t>
            </a:r>
            <a:r>
              <a:rPr lang="tr-TR" sz="2400" dirty="0" err="1" smtClean="0"/>
              <a:t>metabolik</a:t>
            </a:r>
            <a:r>
              <a:rPr lang="tr-TR" sz="2400" dirty="0" smtClean="0"/>
              <a:t> bozulmalara yol açar</a:t>
            </a:r>
          </a:p>
          <a:p>
            <a:pPr eaLnBrk="1" hangingPunct="1">
              <a:lnSpc>
                <a:spcPct val="80000"/>
              </a:lnSpc>
              <a:buClr>
                <a:srgbClr val="333399"/>
              </a:buClr>
              <a:buFont typeface="Arial" pitchFamily="34" charset="0"/>
              <a:buChar char="•"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292116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dirty="0" smtClean="0"/>
              <a:t>SICAK ÇARPMASI BELİRTİLERİ NELERDİR?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132856"/>
            <a:ext cx="8686800" cy="4275361"/>
          </a:xfrm>
        </p:spPr>
        <p:txBody>
          <a:bodyPr/>
          <a:lstStyle/>
          <a:p>
            <a:r>
              <a:rPr lang="tr-TR" sz="2400" dirty="0" smtClean="0"/>
              <a:t>Sıcak çarpması yüksek </a:t>
            </a:r>
            <a:r>
              <a:rPr lang="tr-TR" sz="2400" dirty="0" err="1" smtClean="0"/>
              <a:t>mortaliteye</a:t>
            </a:r>
            <a:r>
              <a:rPr lang="tr-TR" sz="2400" dirty="0" smtClean="0"/>
              <a:t> sahip hayatı tehdit eden bir durumdur.</a:t>
            </a:r>
          </a:p>
          <a:p>
            <a:r>
              <a:rPr lang="tr-TR" sz="2400" dirty="0" smtClean="0"/>
              <a:t> Sıcak çarpmasının en önemli bulgusu ateş &gt;40°C ve bilinç değişikliğidir. </a:t>
            </a:r>
          </a:p>
          <a:p>
            <a:r>
              <a:rPr lang="tr-TR" sz="2400" dirty="0" smtClean="0"/>
              <a:t>Sıcak çarpmasında santral sinir sistemi hasarı kendini  huzursuzluk, </a:t>
            </a:r>
            <a:r>
              <a:rPr lang="tr-TR" sz="2400" dirty="0" err="1" smtClean="0"/>
              <a:t>konfüzyon</a:t>
            </a:r>
            <a:r>
              <a:rPr lang="tr-TR" sz="2400" dirty="0" smtClean="0"/>
              <a:t>, </a:t>
            </a:r>
            <a:r>
              <a:rPr lang="tr-TR" sz="2400" dirty="0" err="1" smtClean="0"/>
              <a:t>halusinasyon</a:t>
            </a:r>
            <a:r>
              <a:rPr lang="tr-TR" sz="2400" dirty="0" smtClean="0"/>
              <a:t>, nöbet veya koma gibi nörolojik anormallikler ile gösterebilir.</a:t>
            </a:r>
          </a:p>
          <a:p>
            <a:r>
              <a:rPr lang="tr-TR" sz="2400" dirty="0" smtClean="0"/>
              <a:t>Nörolojik hasar vücut sıcaklığının ulaştığı maksimum derece ve sıcağa maruz kalma suresi ile ilişkilidir.</a:t>
            </a:r>
          </a:p>
          <a:p>
            <a:pPr eaLnBrk="1" hangingPunct="1">
              <a:lnSpc>
                <a:spcPct val="80000"/>
              </a:lnSpc>
              <a:buClr>
                <a:srgbClr val="333399"/>
              </a:buClr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36052313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836712"/>
            <a:ext cx="7848600" cy="6985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dirty="0" smtClean="0"/>
              <a:t>KİMLERİ ETKİLER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400" dirty="0" smtClean="0"/>
              <a:t>Herkesi etkiler</a:t>
            </a:r>
          </a:p>
          <a:p>
            <a:pPr eaLnBrk="1" hangingPunct="1"/>
            <a:r>
              <a:rPr lang="tr-TR" sz="2400" dirty="0" smtClean="0"/>
              <a:t>Yaşlı ve kalp hastalarını daha çok</a:t>
            </a:r>
          </a:p>
          <a:p>
            <a:pPr eaLnBrk="1" hangingPunct="1"/>
            <a:r>
              <a:rPr lang="tr-TR" sz="2400" dirty="0" smtClean="0"/>
              <a:t>Genç sporcularda en sık 3. Ölüm nedeni</a:t>
            </a:r>
          </a:p>
          <a:p>
            <a:pPr eaLnBrk="1" hangingPunct="1"/>
            <a:r>
              <a:rPr lang="tr-TR" sz="2400" dirty="0" err="1" smtClean="0"/>
              <a:t>Mortalite</a:t>
            </a:r>
            <a:r>
              <a:rPr lang="tr-TR" sz="2400" dirty="0" smtClean="0"/>
              <a:t>: genel durum bozuk,sinir sistemi  bulguları olanlarda %10-75.</a:t>
            </a:r>
          </a:p>
        </p:txBody>
      </p:sp>
    </p:spTree>
    <p:extLst>
      <p:ext uri="{BB962C8B-B14F-4D97-AF65-F5344CB8AC3E}">
        <p14:creationId xmlns:p14="http://schemas.microsoft.com/office/powerpoint/2010/main" val="25186482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043608" y="764704"/>
            <a:ext cx="525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600" dirty="0">
                <a:solidFill>
                  <a:schemeClr val="tx2"/>
                </a:solidFill>
                <a:latin typeface="+mj-lt"/>
              </a:rPr>
              <a:t>FİZYOPATOLOJİ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67544" y="1772816"/>
            <a:ext cx="8382000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tr-TR" sz="2400" b="1" i="1" u="sng" dirty="0">
                <a:latin typeface="+mn-lt"/>
              </a:rPr>
              <a:t>Olaylar zinciri</a:t>
            </a:r>
            <a:r>
              <a:rPr lang="tr-TR" sz="2400" i="1" u="sng" dirty="0">
                <a:latin typeface="+mn-lt"/>
              </a:rPr>
              <a:t>:</a:t>
            </a:r>
            <a:r>
              <a:rPr lang="tr-TR" sz="2400" dirty="0">
                <a:latin typeface="+mn-lt"/>
              </a:rPr>
              <a:t>   </a:t>
            </a:r>
          </a:p>
          <a:p>
            <a:pPr>
              <a:spcBef>
                <a:spcPct val="20000"/>
              </a:spcBef>
            </a:pPr>
            <a:r>
              <a:rPr lang="tr-TR" sz="2400" dirty="0">
                <a:latin typeface="+mn-lt"/>
              </a:rPr>
              <a:t> </a:t>
            </a:r>
            <a:r>
              <a:rPr lang="tr-TR" sz="2400" dirty="0" smtClean="0">
                <a:latin typeface="+mn-lt"/>
              </a:rPr>
              <a:t>Daha </a:t>
            </a:r>
            <a:r>
              <a:rPr lang="tr-TR" sz="2400" dirty="0">
                <a:latin typeface="+mn-lt"/>
              </a:rPr>
              <a:t>sık olarak, akciğerlere su </a:t>
            </a:r>
            <a:r>
              <a:rPr lang="tr-TR" sz="2400" dirty="0" err="1">
                <a:latin typeface="+mn-lt"/>
              </a:rPr>
              <a:t>aspire</a:t>
            </a:r>
            <a:r>
              <a:rPr lang="tr-TR" sz="2400" dirty="0">
                <a:latin typeface="+mn-lt"/>
              </a:rPr>
              <a:t> edilen, “ıslak boğulma” vakaları ile karşılaşılır. Buradaki etki, </a:t>
            </a:r>
            <a:r>
              <a:rPr lang="tr-TR" sz="2400" dirty="0" err="1">
                <a:latin typeface="+mn-lt"/>
              </a:rPr>
              <a:t>pulmoner</a:t>
            </a:r>
            <a:r>
              <a:rPr lang="tr-TR" sz="2400" dirty="0">
                <a:latin typeface="+mn-lt"/>
              </a:rPr>
              <a:t> </a:t>
            </a:r>
            <a:r>
              <a:rPr lang="tr-TR" sz="2400" dirty="0" err="1">
                <a:latin typeface="+mn-lt"/>
              </a:rPr>
              <a:t>sürfaktanın</a:t>
            </a:r>
            <a:r>
              <a:rPr lang="tr-TR" sz="2400" dirty="0">
                <a:latin typeface="+mn-lt"/>
              </a:rPr>
              <a:t> </a:t>
            </a:r>
            <a:r>
              <a:rPr lang="tr-TR" sz="2400" dirty="0" err="1" smtClean="0">
                <a:latin typeface="+mn-lt"/>
              </a:rPr>
              <a:t>dilüe</a:t>
            </a:r>
            <a:r>
              <a:rPr lang="tr-TR" sz="2400" dirty="0" smtClean="0">
                <a:latin typeface="+mn-lt"/>
              </a:rPr>
              <a:t> </a:t>
            </a:r>
            <a:r>
              <a:rPr lang="tr-TR" sz="2400" dirty="0">
                <a:latin typeface="+mn-lt"/>
              </a:rPr>
              <a:t>olması, </a:t>
            </a:r>
            <a:r>
              <a:rPr lang="tr-TR" sz="2400" dirty="0" err="1">
                <a:latin typeface="+mn-lt"/>
              </a:rPr>
              <a:t>alveoler</a:t>
            </a:r>
            <a:r>
              <a:rPr lang="tr-TR" sz="2400" dirty="0">
                <a:latin typeface="+mn-lt"/>
              </a:rPr>
              <a:t> </a:t>
            </a:r>
            <a:r>
              <a:rPr lang="tr-TR" sz="2400" dirty="0" smtClean="0">
                <a:latin typeface="+mn-lt"/>
              </a:rPr>
              <a:t> gaz </a:t>
            </a:r>
            <a:r>
              <a:rPr lang="tr-TR" sz="2400" dirty="0">
                <a:latin typeface="+mn-lt"/>
              </a:rPr>
              <a:t>alışverişinin azalması, </a:t>
            </a:r>
            <a:r>
              <a:rPr lang="tr-TR" sz="2400" dirty="0" err="1">
                <a:latin typeface="+mn-lt"/>
              </a:rPr>
              <a:t>atelektazi</a:t>
            </a:r>
            <a:r>
              <a:rPr lang="tr-TR" sz="2400" dirty="0">
                <a:latin typeface="+mn-lt"/>
              </a:rPr>
              <a:t> gelişimi ve </a:t>
            </a:r>
            <a:r>
              <a:rPr lang="tr-TR" sz="2400" dirty="0" err="1">
                <a:latin typeface="+mn-lt"/>
              </a:rPr>
              <a:t>ventilasyon</a:t>
            </a:r>
            <a:r>
              <a:rPr lang="tr-TR" sz="2400" dirty="0">
                <a:latin typeface="+mn-lt"/>
              </a:rPr>
              <a:t>/</a:t>
            </a:r>
            <a:r>
              <a:rPr lang="tr-TR" sz="2400" dirty="0" err="1">
                <a:latin typeface="+mn-lt"/>
              </a:rPr>
              <a:t>perfüzyon</a:t>
            </a:r>
            <a:r>
              <a:rPr lang="tr-TR" sz="2400" dirty="0">
                <a:latin typeface="+mn-lt"/>
              </a:rPr>
              <a:t> uyumsuzluğudur</a:t>
            </a:r>
            <a:endParaRPr lang="tr-TR" sz="2400" b="1" dirty="0">
              <a:latin typeface="+mn-lt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23528" y="4293096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Su altında kalmanın en önemli 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sonucu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hipoksidir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;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hipoksi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sonucu gelişen santral sinir sistemi (SSS) hasarının derecesi sonucu tayin eder.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8229600" cy="620713"/>
          </a:xfrm>
        </p:spPr>
        <p:txBody>
          <a:bodyPr/>
          <a:lstStyle/>
          <a:p>
            <a:pPr eaLnBrk="1" hangingPunct="1"/>
            <a:r>
              <a:rPr lang="tr-TR" sz="3600" dirty="0" smtClean="0"/>
              <a:t>RİSK GRUPLARI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700808"/>
            <a:ext cx="7920880" cy="485097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tr-TR" sz="2400" dirty="0" smtClean="0"/>
              <a:t>Kalp -tansiyon hastaları,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tr-TR" sz="2400" dirty="0" smtClean="0"/>
              <a:t>Diyabet Hastaları,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tr-TR" sz="2400" dirty="0" smtClean="0"/>
              <a:t>Kanser hastaları,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tr-TR" sz="2400" dirty="0" smtClean="0"/>
              <a:t>Normal kilosunun çok altında ve çok üstünde olanlar,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tr-TR" sz="2400" dirty="0" smtClean="0"/>
              <a:t>Psikolojik rahatsızlığı olanlar,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tr-TR" sz="2400" dirty="0" smtClean="0"/>
              <a:t>Böbrek hastaları,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tr-TR" sz="2400" dirty="0" smtClean="0"/>
              <a:t>5 yaş altı çocuklar ve 65 yaş üzeri yaşlılar,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tr-TR" sz="2400" dirty="0" smtClean="0"/>
              <a:t>Hamileler,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tr-TR" sz="2400" dirty="0" smtClean="0"/>
              <a:t>Sürekli ve bilinçsiz diyet uygulayanlar,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tr-TR" sz="2400" dirty="0" smtClean="0"/>
              <a:t>Vücutlarında sıvı eksiği olanlar.</a:t>
            </a:r>
          </a:p>
        </p:txBody>
      </p:sp>
    </p:spTree>
    <p:extLst>
      <p:ext uri="{BB962C8B-B14F-4D97-AF65-F5344CB8AC3E}">
        <p14:creationId xmlns:p14="http://schemas.microsoft.com/office/powerpoint/2010/main" val="36467868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696"/>
            <a:ext cx="8229600" cy="1143000"/>
          </a:xfrm>
        </p:spPr>
        <p:txBody>
          <a:bodyPr/>
          <a:lstStyle/>
          <a:p>
            <a:pPr eaLnBrk="1" hangingPunct="1"/>
            <a:r>
              <a:rPr lang="tr-TR" sz="3600" dirty="0" smtClean="0"/>
              <a:t>AYIRICI TANI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623888" y="2276872"/>
            <a:ext cx="7772400" cy="4114800"/>
          </a:xfrm>
        </p:spPr>
        <p:txBody>
          <a:bodyPr/>
          <a:lstStyle/>
          <a:p>
            <a:r>
              <a:rPr lang="tr-TR" sz="2400" dirty="0" smtClean="0"/>
              <a:t>Enfeksiyonlar (Menenjit,</a:t>
            </a:r>
            <a:r>
              <a:rPr lang="tr-TR" sz="2400" dirty="0" err="1" smtClean="0"/>
              <a:t>Ensefalit</a:t>
            </a:r>
            <a:r>
              <a:rPr lang="tr-TR" sz="2400" dirty="0" smtClean="0"/>
              <a:t>,Sıtma)</a:t>
            </a:r>
          </a:p>
          <a:p>
            <a:r>
              <a:rPr lang="tr-TR" sz="2400" dirty="0" smtClean="0"/>
              <a:t>Endokrin sebepler (</a:t>
            </a:r>
            <a:r>
              <a:rPr lang="tr-TR" sz="2400" dirty="0" err="1" smtClean="0"/>
              <a:t>Tiroid</a:t>
            </a:r>
            <a:r>
              <a:rPr lang="tr-TR" sz="2400" dirty="0" smtClean="0"/>
              <a:t> fırtınası)</a:t>
            </a:r>
          </a:p>
          <a:p>
            <a:r>
              <a:rPr lang="tr-TR" sz="2400" dirty="0" smtClean="0"/>
              <a:t>Nörolojik durumlar (</a:t>
            </a:r>
            <a:r>
              <a:rPr lang="tr-TR" sz="2400" dirty="0" err="1" smtClean="0"/>
              <a:t>Serebrovasküler</a:t>
            </a:r>
            <a:r>
              <a:rPr lang="tr-TR" sz="2400" dirty="0" smtClean="0"/>
              <a:t> olaylar)</a:t>
            </a:r>
          </a:p>
          <a:p>
            <a:r>
              <a:rPr lang="tr-TR" sz="2400" dirty="0" err="1" smtClean="0"/>
              <a:t>Toksikolojik</a:t>
            </a:r>
            <a:r>
              <a:rPr lang="tr-TR" sz="2400" dirty="0" smtClean="0"/>
              <a:t> sebepler (</a:t>
            </a:r>
            <a:r>
              <a:rPr lang="tr-TR" sz="2400" dirty="0" err="1" smtClean="0"/>
              <a:t>Sempatomimetik</a:t>
            </a:r>
            <a:r>
              <a:rPr lang="tr-TR" sz="2400" dirty="0" smtClean="0"/>
              <a:t> doz aşımı)</a:t>
            </a:r>
          </a:p>
          <a:p>
            <a:r>
              <a:rPr lang="tr-TR" sz="2400" dirty="0" err="1" smtClean="0"/>
              <a:t>Malign</a:t>
            </a:r>
            <a:r>
              <a:rPr lang="tr-TR" sz="2400" dirty="0" smtClean="0"/>
              <a:t> </a:t>
            </a:r>
            <a:r>
              <a:rPr lang="tr-TR" sz="2400" dirty="0" err="1" smtClean="0"/>
              <a:t>hipertermi</a:t>
            </a:r>
            <a:endParaRPr lang="tr-TR" sz="2400" dirty="0" smtClean="0"/>
          </a:p>
          <a:p>
            <a:r>
              <a:rPr lang="tr-TR" sz="2400" dirty="0" err="1" smtClean="0"/>
              <a:t>Nöroleptik</a:t>
            </a:r>
            <a:r>
              <a:rPr lang="tr-TR" sz="2400" dirty="0" smtClean="0"/>
              <a:t> </a:t>
            </a:r>
            <a:r>
              <a:rPr lang="tr-TR" sz="2400" dirty="0" err="1" smtClean="0"/>
              <a:t>malign</a:t>
            </a:r>
            <a:r>
              <a:rPr lang="tr-TR" sz="2400" dirty="0" smtClean="0"/>
              <a:t> sendrom</a:t>
            </a:r>
          </a:p>
          <a:p>
            <a:pPr eaLnBrk="1" hangingPunct="1">
              <a:lnSpc>
                <a:spcPct val="90000"/>
              </a:lnSpc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8807360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dirty="0" smtClean="0"/>
              <a:t>TEDAVİ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400" dirty="0" smtClean="0"/>
              <a:t>Tedavinin hedefi soğutma ve organ sistem fonksiyonlarının desteklenmesidir.</a:t>
            </a:r>
          </a:p>
          <a:p>
            <a:pPr eaLnBrk="1" hangingPunct="1"/>
            <a:r>
              <a:rPr lang="tr-TR" sz="2400" dirty="0" smtClean="0"/>
              <a:t>Hastane öncesi</a:t>
            </a:r>
          </a:p>
          <a:p>
            <a:pPr eaLnBrk="1" hangingPunct="1"/>
            <a:r>
              <a:rPr lang="tr-TR" sz="2400" dirty="0" smtClean="0"/>
              <a:t>1- ABC</a:t>
            </a:r>
          </a:p>
          <a:p>
            <a:pPr eaLnBrk="1" hangingPunct="1"/>
            <a:r>
              <a:rPr lang="tr-TR" sz="2400" dirty="0" smtClean="0"/>
              <a:t>2- O2  5-10 L/</a:t>
            </a:r>
            <a:r>
              <a:rPr lang="tr-TR" sz="2400" dirty="0" err="1" smtClean="0"/>
              <a:t>dak</a:t>
            </a:r>
            <a:endParaRPr lang="tr-TR" sz="2400" dirty="0" smtClean="0"/>
          </a:p>
          <a:p>
            <a:pPr eaLnBrk="1" hangingPunct="1"/>
            <a:r>
              <a:rPr lang="tr-TR" sz="2400" dirty="0" smtClean="0"/>
              <a:t>3- IV sıvı SF veya RL  250ml/saat (</a:t>
            </a:r>
            <a:r>
              <a:rPr lang="tr-TR" sz="2400" dirty="0" err="1" smtClean="0"/>
              <a:t>foley</a:t>
            </a:r>
            <a:r>
              <a:rPr lang="tr-TR" sz="2400" dirty="0" smtClean="0"/>
              <a:t> ile takip)</a:t>
            </a:r>
          </a:p>
          <a:p>
            <a:pPr eaLnBrk="1" hangingPunct="1"/>
            <a:r>
              <a:rPr lang="tr-TR" sz="2400" dirty="0" smtClean="0"/>
              <a:t>4- Vücut ısısı </a:t>
            </a:r>
            <a:r>
              <a:rPr lang="tr-TR" sz="2400" dirty="0" err="1" smtClean="0"/>
              <a:t>monitörizasyonu</a:t>
            </a:r>
            <a:r>
              <a:rPr lang="tr-TR" sz="2400" dirty="0" smtClean="0"/>
              <a:t> (</a:t>
            </a:r>
            <a:r>
              <a:rPr lang="tr-TR" sz="2400" dirty="0" err="1" smtClean="0"/>
              <a:t>rektal</a:t>
            </a:r>
            <a:r>
              <a:rPr lang="tr-TR" sz="2400" dirty="0" smtClean="0"/>
              <a:t>-</a:t>
            </a:r>
            <a:r>
              <a:rPr lang="tr-TR" sz="2400" dirty="0" err="1" smtClean="0"/>
              <a:t>özafajiyal</a:t>
            </a:r>
            <a:r>
              <a:rPr lang="tr-TR" sz="2400" dirty="0" smtClean="0"/>
              <a:t>)</a:t>
            </a:r>
          </a:p>
          <a:p>
            <a:pPr eaLnBrk="1" hangingPunct="1"/>
            <a:r>
              <a:rPr lang="tr-TR" sz="2400" dirty="0" smtClean="0"/>
              <a:t>5- Giysilerin çıkarılması ve soğutma</a:t>
            </a:r>
          </a:p>
        </p:txBody>
      </p:sp>
    </p:spTree>
    <p:extLst>
      <p:ext uri="{BB962C8B-B14F-4D97-AF65-F5344CB8AC3E}">
        <p14:creationId xmlns:p14="http://schemas.microsoft.com/office/powerpoint/2010/main" val="33591619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eaLnBrk="1" hangingPunct="1"/>
            <a:r>
              <a:rPr lang="tr-TR" sz="3600" dirty="0" smtClean="0"/>
              <a:t>TEDAVİ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0055" y="1499218"/>
            <a:ext cx="8229600" cy="4389437"/>
          </a:xfrm>
        </p:spPr>
        <p:txBody>
          <a:bodyPr/>
          <a:lstStyle/>
          <a:p>
            <a:r>
              <a:rPr lang="tr-TR" sz="2400" dirty="0" smtClean="0"/>
              <a:t>Hastanın üzerine ılık su püskürtülerek üzerinde hava akımına olanak sağlanması (ideal yöntem)</a:t>
            </a:r>
          </a:p>
          <a:p>
            <a:r>
              <a:rPr lang="tr-TR" sz="2400" dirty="0" smtClean="0"/>
              <a:t>Hastanın vücudu üzerine ıslak çarşaf örtülmesi </a:t>
            </a:r>
          </a:p>
          <a:p>
            <a:r>
              <a:rPr lang="tr-TR" sz="2400" dirty="0" smtClean="0"/>
              <a:t>Hastanın boyun, </a:t>
            </a:r>
            <a:r>
              <a:rPr lang="tr-TR" sz="2400" dirty="0" err="1" smtClean="0"/>
              <a:t>inguinal</a:t>
            </a:r>
            <a:r>
              <a:rPr lang="tr-TR" sz="2400" dirty="0" smtClean="0"/>
              <a:t> ve </a:t>
            </a:r>
            <a:r>
              <a:rPr lang="tr-TR" sz="2400" dirty="0" err="1" smtClean="0"/>
              <a:t>aksiller</a:t>
            </a:r>
            <a:r>
              <a:rPr lang="tr-TR" sz="2400" dirty="0" smtClean="0"/>
              <a:t> bölgesine buz paketlerinin konulması</a:t>
            </a:r>
          </a:p>
          <a:p>
            <a:r>
              <a:rPr lang="tr-TR" sz="2400" dirty="0" err="1" smtClean="0"/>
              <a:t>Antipiretiklerin</a:t>
            </a:r>
            <a:r>
              <a:rPr lang="tr-TR" sz="2400" dirty="0" smtClean="0"/>
              <a:t> </a:t>
            </a:r>
            <a:r>
              <a:rPr lang="tr-TR" sz="2400" dirty="0"/>
              <a:t>(aspirin ve </a:t>
            </a:r>
            <a:r>
              <a:rPr lang="tr-TR" sz="2400" dirty="0" err="1"/>
              <a:t>asetaminofen</a:t>
            </a:r>
            <a:r>
              <a:rPr lang="tr-TR" sz="2400" dirty="0"/>
              <a:t>) sıcak çarpması olan hastaların tedavisinde </a:t>
            </a:r>
            <a:r>
              <a:rPr lang="tr-TR" sz="2400" b="1" dirty="0"/>
              <a:t>yeri yoktur </a:t>
            </a:r>
            <a:r>
              <a:rPr lang="tr-TR" sz="2400" dirty="0"/>
              <a:t>ve zararlı olabilirler. </a:t>
            </a:r>
            <a:endParaRPr lang="tr-TR" sz="2400" dirty="0" smtClean="0"/>
          </a:p>
          <a:p>
            <a:r>
              <a:rPr lang="tr-TR" sz="2400" dirty="0" smtClean="0"/>
              <a:t>Hedef</a:t>
            </a:r>
            <a:r>
              <a:rPr lang="tr-TR" sz="2400" dirty="0"/>
              <a:t>, vücut iç sıcaklığını 39°C’ye düşürmektir</a:t>
            </a:r>
            <a:r>
              <a:rPr lang="tr-TR" sz="2400" dirty="0" smtClean="0"/>
              <a:t>.</a:t>
            </a:r>
            <a:endParaRPr lang="tr-TR" sz="2400" dirty="0"/>
          </a:p>
          <a:p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267293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8" name="Rectangle 6"/>
          <p:cNvSpPr>
            <a:spLocks noGrp="1" noChangeArrowheads="1"/>
          </p:cNvSpPr>
          <p:nvPr>
            <p:ph type="title"/>
          </p:nvPr>
        </p:nvSpPr>
        <p:spPr>
          <a:xfrm>
            <a:off x="250825" y="1700213"/>
            <a:ext cx="8229600" cy="2590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Yılan sokmaları</a:t>
            </a:r>
          </a:p>
        </p:txBody>
      </p:sp>
    </p:spTree>
    <p:extLst>
      <p:ext uri="{BB962C8B-B14F-4D97-AF65-F5344CB8AC3E}">
        <p14:creationId xmlns:p14="http://schemas.microsoft.com/office/powerpoint/2010/main" val="3624755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YILAN SOKMALARI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Tüm dünyada yaşayan yılanların tür sayısı tam olarak bilinmemekle beraber 2.500-3.000 kadar olduğu tahmin edilmektedir. Ancak bunların üçte biri kadarı insanlar için tehlikeli sayılabilecek kadar </a:t>
            </a:r>
            <a:r>
              <a:rPr lang="tr-TR" sz="2400" dirty="0" smtClean="0"/>
              <a:t>zehirli</a:t>
            </a:r>
          </a:p>
          <a:p>
            <a:r>
              <a:rPr lang="tr-TR" sz="2400" dirty="0"/>
              <a:t>Zehirlenmenin büyük çoğunluğu yılanların ve insanların aktivitesinin arttığı yaz aylarında meydana </a:t>
            </a:r>
            <a:r>
              <a:rPr lang="tr-TR" sz="2400" dirty="0" smtClean="0"/>
              <a:t>gelmektedir</a:t>
            </a:r>
          </a:p>
          <a:p>
            <a:r>
              <a:rPr lang="tr-TR" sz="2400" dirty="0"/>
              <a:t>Geçmişte yılan ısırığına bağlı </a:t>
            </a:r>
            <a:r>
              <a:rPr lang="tr-TR" sz="2400" dirty="0" err="1"/>
              <a:t>mortalite</a:t>
            </a:r>
            <a:r>
              <a:rPr lang="tr-TR" sz="2400" dirty="0"/>
              <a:t> % 25’lere yaklaşır iken, </a:t>
            </a:r>
            <a:r>
              <a:rPr lang="tr-TR" sz="2400" dirty="0" err="1"/>
              <a:t>antivenomlara</a:t>
            </a:r>
            <a:r>
              <a:rPr lang="tr-TR" sz="2400" dirty="0"/>
              <a:t> ulaşımın kolaylaşması ve ilk yardım ve acillerde müdahalelerin gelişmesi ile </a:t>
            </a:r>
            <a:r>
              <a:rPr lang="tr-TR" sz="2400" dirty="0" err="1"/>
              <a:t>mortalite</a:t>
            </a:r>
            <a:r>
              <a:rPr lang="tr-TR" sz="2400" dirty="0"/>
              <a:t> % 0,5’in altına </a:t>
            </a:r>
            <a:r>
              <a:rPr lang="tr-TR" sz="2400" dirty="0" smtClean="0"/>
              <a:t>indi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683154244"/>
      </p:ext>
    </p:extLst>
  </p:cSld>
  <p:clrMapOvr>
    <a:masterClrMapping/>
  </p:clrMapOvr>
  <p:transition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1727" y="476672"/>
            <a:ext cx="8229600" cy="1143000"/>
          </a:xfrm>
        </p:spPr>
        <p:txBody>
          <a:bodyPr/>
          <a:lstStyle/>
          <a:p>
            <a:r>
              <a:rPr lang="tr-TR" sz="3600" dirty="0" smtClean="0"/>
              <a:t>PATOFİZYOLOJİ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4978" y="1653113"/>
            <a:ext cx="8709022" cy="4389437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/>
              <a:t>Yılan </a:t>
            </a:r>
            <a:r>
              <a:rPr lang="tr-TR" sz="2400" dirty="0" err="1"/>
              <a:t>zehirinin</a:t>
            </a:r>
            <a:r>
              <a:rPr lang="tr-TR" sz="2400" dirty="0"/>
              <a:t> etkileri:</a:t>
            </a:r>
          </a:p>
          <a:p>
            <a:r>
              <a:rPr lang="tr-TR" sz="2400" dirty="0" err="1" smtClean="0"/>
              <a:t>Hematotoksik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Kanama ve yoğun </a:t>
            </a:r>
            <a:r>
              <a:rPr lang="tr-TR" sz="2400" dirty="0"/>
              <a:t>doku yıkımına </a:t>
            </a:r>
            <a:r>
              <a:rPr lang="tr-TR" sz="2400" dirty="0" smtClean="0"/>
              <a:t> </a:t>
            </a:r>
            <a:r>
              <a:rPr lang="tr-TR" sz="2400" dirty="0"/>
              <a:t>sebep olabilir</a:t>
            </a:r>
          </a:p>
          <a:p>
            <a:r>
              <a:rPr lang="tr-TR" sz="2400" dirty="0" err="1" smtClean="0"/>
              <a:t>Sitotoksik</a:t>
            </a:r>
            <a:r>
              <a:rPr lang="tr-TR" sz="2400" dirty="0" smtClean="0"/>
              <a:t> </a:t>
            </a:r>
            <a:endParaRPr lang="tr-TR" sz="2400" dirty="0"/>
          </a:p>
          <a:p>
            <a:pPr marL="0" indent="0">
              <a:buNone/>
            </a:pPr>
            <a:r>
              <a:rPr lang="tr-TR" sz="2400" dirty="0" err="1"/>
              <a:t>Sitotoksin</a:t>
            </a:r>
            <a:r>
              <a:rPr lang="tr-TR" sz="2400" dirty="0"/>
              <a:t> </a:t>
            </a:r>
            <a:r>
              <a:rPr lang="tr-TR" sz="2400" dirty="0" smtClean="0"/>
              <a:t> hücre nekrozu ve </a:t>
            </a:r>
            <a:r>
              <a:rPr lang="tr-TR" sz="2400" dirty="0" err="1" smtClean="0"/>
              <a:t>apoptosise</a:t>
            </a:r>
            <a:r>
              <a:rPr lang="tr-TR" sz="2400" dirty="0" smtClean="0"/>
              <a:t> yol açar</a:t>
            </a:r>
            <a:endParaRPr lang="tr-TR" sz="2400" dirty="0"/>
          </a:p>
          <a:p>
            <a:r>
              <a:rPr lang="tr-TR" sz="2400" dirty="0" err="1" smtClean="0"/>
              <a:t>Myotoksik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K</a:t>
            </a:r>
            <a:r>
              <a:rPr lang="tr-TR" sz="2400" dirty="0" smtClean="0"/>
              <a:t>as </a:t>
            </a:r>
            <a:r>
              <a:rPr lang="tr-TR" sz="2400" dirty="0" err="1"/>
              <a:t>fibrillerinde</a:t>
            </a:r>
            <a:r>
              <a:rPr lang="tr-TR" sz="2400" dirty="0"/>
              <a:t> bozulmalara yol açar</a:t>
            </a:r>
          </a:p>
          <a:p>
            <a:r>
              <a:rPr lang="tr-TR" sz="2400" dirty="0" err="1" smtClean="0"/>
              <a:t>Nörotoksik</a:t>
            </a:r>
            <a:endParaRPr lang="tr-TR" sz="2400" dirty="0"/>
          </a:p>
          <a:p>
            <a:pPr>
              <a:buNone/>
            </a:pPr>
            <a:r>
              <a:rPr lang="tr-TR" sz="2400" dirty="0" err="1"/>
              <a:t>A</a:t>
            </a:r>
            <a:r>
              <a:rPr lang="tr-TR" sz="2400" dirty="0" err="1" smtClean="0"/>
              <a:t>setilkolin</a:t>
            </a:r>
            <a:r>
              <a:rPr lang="tr-TR" sz="2400" dirty="0" smtClean="0"/>
              <a:t> </a:t>
            </a:r>
            <a:r>
              <a:rPr lang="tr-TR" sz="2400" dirty="0"/>
              <a:t>salınımına </a:t>
            </a:r>
            <a:r>
              <a:rPr lang="tr-TR" sz="2400" dirty="0" smtClean="0"/>
              <a:t>ve </a:t>
            </a:r>
            <a:r>
              <a:rPr lang="tr-TR" sz="2400" dirty="0" err="1" smtClean="0"/>
              <a:t>nöromuskuler</a:t>
            </a:r>
            <a:r>
              <a:rPr lang="tr-TR" sz="2400" dirty="0" smtClean="0"/>
              <a:t> blokaja yol açar. </a:t>
            </a:r>
          </a:p>
          <a:p>
            <a:pPr>
              <a:buNone/>
            </a:pPr>
            <a:r>
              <a:rPr lang="tr-TR" sz="2400" dirty="0" smtClean="0"/>
              <a:t>Hastanın ana </a:t>
            </a:r>
            <a:r>
              <a:rPr lang="tr-TR" sz="2400" dirty="0"/>
              <a:t>ölüm nedeni solunum yetmezliğidir.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756664282"/>
      </p:ext>
    </p:extLst>
  </p:cSld>
  <p:clrMapOvr>
    <a:masterClrMapping/>
  </p:clrMapOvr>
  <p:transition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Yılan Türleri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Türkiye’de 40 tür yılan bulunmakta ve en sık karşılaşılan zehirli yılanlar </a:t>
            </a:r>
            <a:r>
              <a:rPr lang="tr-TR" sz="2400" dirty="0" err="1"/>
              <a:t>Viperidae</a:t>
            </a:r>
            <a:r>
              <a:rPr lang="tr-TR" sz="2400" dirty="0"/>
              <a:t> (engerek)(</a:t>
            </a:r>
            <a:r>
              <a:rPr lang="tr-TR" sz="2400" dirty="0" err="1"/>
              <a:t>vipers</a:t>
            </a:r>
            <a:r>
              <a:rPr lang="tr-TR" sz="2400" dirty="0"/>
              <a:t>) grubu yılanlardır. </a:t>
            </a:r>
            <a:endParaRPr lang="tr-TR" sz="2400" dirty="0" smtClean="0"/>
          </a:p>
          <a:p>
            <a:r>
              <a:rPr lang="tr-TR" sz="2400" dirty="0" smtClean="0"/>
              <a:t>Ülkemizde </a:t>
            </a:r>
            <a:r>
              <a:rPr lang="tr-TR" sz="2400" dirty="0" err="1"/>
              <a:t>Viperidae</a:t>
            </a:r>
            <a:r>
              <a:rPr lang="tr-TR" sz="2400" dirty="0"/>
              <a:t> familyasına mensup </a:t>
            </a:r>
            <a:r>
              <a:rPr lang="tr-TR" sz="2400" dirty="0" err="1"/>
              <a:t>vipera</a:t>
            </a:r>
            <a:r>
              <a:rPr lang="tr-TR" sz="2400" dirty="0"/>
              <a:t> cinsi ve bunun 9 türü </a:t>
            </a:r>
            <a:r>
              <a:rPr lang="tr-TR" sz="2400" dirty="0" smtClean="0"/>
              <a:t>yaşamaktadır</a:t>
            </a:r>
          </a:p>
          <a:p>
            <a:r>
              <a:rPr lang="tr-TR" sz="2400" dirty="0" err="1"/>
              <a:t>Viperid</a:t>
            </a:r>
            <a:r>
              <a:rPr lang="tr-TR" sz="2400" dirty="0"/>
              <a:t> Zehirler: </a:t>
            </a:r>
            <a:endParaRPr lang="tr-TR" sz="2400" dirty="0" smtClean="0"/>
          </a:p>
          <a:p>
            <a:pPr lvl="1"/>
            <a:r>
              <a:rPr lang="tr-TR" sz="2200" dirty="0" err="1" smtClean="0"/>
              <a:t>Sitotoksik</a:t>
            </a:r>
            <a:r>
              <a:rPr lang="tr-TR" sz="2200" dirty="0" smtClean="0"/>
              <a:t> </a:t>
            </a:r>
            <a:r>
              <a:rPr lang="tr-TR" sz="2200" dirty="0"/>
              <a:t>ve </a:t>
            </a:r>
            <a:r>
              <a:rPr lang="tr-TR" sz="2200" dirty="0" err="1"/>
              <a:t>hemotoksik</a:t>
            </a:r>
            <a:r>
              <a:rPr lang="tr-TR" sz="2200" dirty="0"/>
              <a:t> etkilidirler</a:t>
            </a:r>
            <a:r>
              <a:rPr lang="tr-TR" sz="2200" dirty="0" smtClean="0"/>
              <a:t>.</a:t>
            </a:r>
          </a:p>
          <a:p>
            <a:pPr lvl="1"/>
            <a:r>
              <a:rPr lang="tr-TR" sz="2200" dirty="0" smtClean="0"/>
              <a:t>Ciddi </a:t>
            </a:r>
            <a:r>
              <a:rPr lang="tr-TR" sz="2200" dirty="0"/>
              <a:t>lokal </a:t>
            </a:r>
            <a:r>
              <a:rPr lang="tr-TR" sz="2200" dirty="0" err="1"/>
              <a:t>toksisite</a:t>
            </a:r>
            <a:r>
              <a:rPr lang="tr-TR" sz="2200" dirty="0"/>
              <a:t> ve hayatı tehdit edebilen sistemik zehirlenmeye yol açabilirler</a:t>
            </a:r>
          </a:p>
        </p:txBody>
      </p:sp>
    </p:spTree>
    <p:extLst>
      <p:ext uri="{BB962C8B-B14F-4D97-AF65-F5344CB8AC3E}">
        <p14:creationId xmlns:p14="http://schemas.microsoft.com/office/powerpoint/2010/main" val="1290988244"/>
      </p:ext>
    </p:extLst>
  </p:cSld>
  <p:clrMapOvr>
    <a:masterClrMapping/>
  </p:clrMapOvr>
  <p:transition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744416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395536" y="3140968"/>
            <a:ext cx="4438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/>
              <a:t>Vipera</a:t>
            </a:r>
            <a:r>
              <a:rPr lang="tr-TR" b="1" dirty="0"/>
              <a:t> </a:t>
            </a:r>
            <a:r>
              <a:rPr lang="tr-TR" b="1" dirty="0" err="1"/>
              <a:t>ammodytes</a:t>
            </a:r>
            <a:r>
              <a:rPr lang="tr-TR" b="1" dirty="0"/>
              <a:t> (Boynuzlu engerek)</a:t>
            </a:r>
            <a:endParaRPr lang="tr-TR" dirty="0"/>
          </a:p>
        </p:txBody>
      </p:sp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052736"/>
            <a:ext cx="2914253" cy="189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5004048" y="3068960"/>
            <a:ext cx="3835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/>
              <a:t>Vipera</a:t>
            </a:r>
            <a:r>
              <a:rPr lang="tr-TR" b="1" dirty="0"/>
              <a:t> </a:t>
            </a:r>
            <a:r>
              <a:rPr lang="tr-TR" b="1" dirty="0" err="1"/>
              <a:t>kaznakovi</a:t>
            </a:r>
            <a:r>
              <a:rPr lang="tr-TR" b="1" dirty="0"/>
              <a:t> (Siyah engerek)</a:t>
            </a:r>
            <a:endParaRPr lang="tr-TR" dirty="0"/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25241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395536" y="6093296"/>
            <a:ext cx="3553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/>
              <a:t>Vipera</a:t>
            </a:r>
            <a:r>
              <a:rPr lang="tr-TR" b="1" dirty="0"/>
              <a:t> </a:t>
            </a:r>
            <a:r>
              <a:rPr lang="tr-TR" b="1" dirty="0" err="1"/>
              <a:t>lebetina</a:t>
            </a:r>
            <a:r>
              <a:rPr lang="tr-TR" b="1" dirty="0"/>
              <a:t> (Koca engerek)</a:t>
            </a:r>
            <a:endParaRPr lang="tr-TR" dirty="0"/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221088"/>
            <a:ext cx="26098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Dikdörtgen"/>
          <p:cNvSpPr/>
          <p:nvPr/>
        </p:nvSpPr>
        <p:spPr>
          <a:xfrm>
            <a:off x="4716016" y="6093296"/>
            <a:ext cx="3694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/>
              <a:t>Vipera</a:t>
            </a:r>
            <a:r>
              <a:rPr lang="tr-TR" b="1" dirty="0"/>
              <a:t> </a:t>
            </a:r>
            <a:r>
              <a:rPr lang="tr-TR" b="1" dirty="0" err="1"/>
              <a:t>pontica</a:t>
            </a:r>
            <a:r>
              <a:rPr lang="tr-TR" b="1" dirty="0"/>
              <a:t> (Çoruh engereği)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4897391"/>
      </p:ext>
    </p:extLst>
  </p:cSld>
  <p:clrMapOvr>
    <a:masterClrMapping/>
  </p:clrMapOvr>
  <p:transition>
    <p:rand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3168352" cy="21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395536" y="3501008"/>
            <a:ext cx="4104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/>
              <a:t>Vipera raddei raddei (Ağrı engereği)</a:t>
            </a:r>
            <a:endParaRPr lang="tr-TR" dirty="0"/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96752"/>
            <a:ext cx="2913881" cy="213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5282943" y="3356992"/>
            <a:ext cx="3861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/>
              <a:t>Vipera</a:t>
            </a:r>
            <a:r>
              <a:rPr lang="tr-TR" b="1" dirty="0"/>
              <a:t> </a:t>
            </a:r>
            <a:r>
              <a:rPr lang="tr-TR" b="1" dirty="0" err="1"/>
              <a:t>wagneri</a:t>
            </a:r>
            <a:r>
              <a:rPr lang="tr-TR" b="1" dirty="0"/>
              <a:t> (</a:t>
            </a:r>
            <a:r>
              <a:rPr lang="tr-TR" b="1" dirty="0" err="1"/>
              <a:t>Vagner</a:t>
            </a:r>
            <a:r>
              <a:rPr lang="tr-TR" b="1" dirty="0"/>
              <a:t> Engereği)</a:t>
            </a:r>
            <a:endParaRPr lang="tr-TR" dirty="0"/>
          </a:p>
        </p:txBody>
      </p:sp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293096"/>
            <a:ext cx="23622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395536" y="6165304"/>
            <a:ext cx="3514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/>
              <a:t>Vipera</a:t>
            </a:r>
            <a:r>
              <a:rPr lang="tr-TR" b="1" dirty="0"/>
              <a:t> </a:t>
            </a:r>
            <a:r>
              <a:rPr lang="tr-TR" b="1" dirty="0" err="1"/>
              <a:t>ursinii</a:t>
            </a:r>
            <a:r>
              <a:rPr lang="tr-TR" b="1" dirty="0"/>
              <a:t> (Küçük engerek)</a:t>
            </a:r>
            <a:endParaRPr lang="tr-TR" dirty="0"/>
          </a:p>
        </p:txBody>
      </p: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365104"/>
            <a:ext cx="2876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Dikdörtgen"/>
          <p:cNvSpPr/>
          <p:nvPr/>
        </p:nvSpPr>
        <p:spPr>
          <a:xfrm>
            <a:off x="4932040" y="6165304"/>
            <a:ext cx="3732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/>
              <a:t>Vipera</a:t>
            </a:r>
            <a:r>
              <a:rPr lang="tr-TR" b="1" dirty="0"/>
              <a:t> </a:t>
            </a:r>
            <a:r>
              <a:rPr lang="tr-TR" b="1" dirty="0" err="1"/>
              <a:t>xanthina</a:t>
            </a:r>
            <a:r>
              <a:rPr lang="tr-TR" b="1" dirty="0"/>
              <a:t> (Şeritli Engerek)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5577419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45224"/>
            <a:ext cx="77724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600" dirty="0" smtClean="0">
                <a:solidFill>
                  <a:schemeClr val="tx1"/>
                </a:solidFill>
                <a:latin typeface="+mn-lt"/>
              </a:rPr>
              <a:t>İkisinde de </a:t>
            </a:r>
            <a:r>
              <a:rPr lang="tr-TR" sz="2600" dirty="0" err="1" smtClean="0">
                <a:solidFill>
                  <a:srgbClr val="CC3300"/>
                </a:solidFill>
                <a:latin typeface="+mn-lt"/>
              </a:rPr>
              <a:t>pulmoner</a:t>
            </a:r>
            <a:r>
              <a:rPr lang="tr-TR" sz="2600" dirty="0" smtClean="0">
                <a:solidFill>
                  <a:srgbClr val="CC3300"/>
                </a:solidFill>
                <a:latin typeface="+mn-lt"/>
              </a:rPr>
              <a:t> </a:t>
            </a:r>
            <a:r>
              <a:rPr lang="tr-TR" sz="2600" dirty="0" err="1" smtClean="0">
                <a:solidFill>
                  <a:srgbClr val="CC3300"/>
                </a:solidFill>
                <a:latin typeface="+mn-lt"/>
              </a:rPr>
              <a:t>sürfaktan</a:t>
            </a:r>
            <a:r>
              <a:rPr lang="tr-TR" sz="2600" dirty="0" smtClean="0">
                <a:solidFill>
                  <a:srgbClr val="CC3300"/>
                </a:solidFill>
                <a:latin typeface="+mn-lt"/>
              </a:rPr>
              <a:t> hasarı</a:t>
            </a:r>
            <a:r>
              <a:rPr lang="tr-TR" sz="2600" dirty="0" smtClean="0">
                <a:solidFill>
                  <a:schemeClr val="tx1"/>
                </a:solidFill>
                <a:latin typeface="+mn-lt"/>
              </a:rPr>
              <a:t> oluşur, mekanizma ne olursa olsun ortak sonuç </a:t>
            </a:r>
            <a:r>
              <a:rPr lang="tr-TR" sz="2600" b="1" dirty="0" smtClean="0">
                <a:solidFill>
                  <a:srgbClr val="CC3300"/>
                </a:solidFill>
                <a:latin typeface="+mn-lt"/>
              </a:rPr>
              <a:t>HİPOKSEMİ</a:t>
            </a:r>
            <a:r>
              <a:rPr lang="tr-TR" sz="2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tr-TR" sz="2600" b="1" dirty="0" smtClean="0">
                <a:solidFill>
                  <a:schemeClr val="tx1"/>
                </a:solidFill>
                <a:latin typeface="+mn-lt"/>
              </a:rPr>
            </a:br>
            <a:endParaRPr lang="tr-TR" sz="26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536" y="908720"/>
            <a:ext cx="38100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r-TR" sz="3600" i="1" u="sng" dirty="0" smtClean="0">
                <a:solidFill>
                  <a:schemeClr val="tx2"/>
                </a:solidFill>
                <a:latin typeface="+mj-lt"/>
              </a:rPr>
              <a:t>TATLI  SUDA  BOĞULMA</a:t>
            </a:r>
          </a:p>
          <a:p>
            <a:pPr eaLnBrk="1" hangingPunct="1">
              <a:buFont typeface="Wingdings" pitchFamily="2" charset="2"/>
              <a:buNone/>
            </a:pPr>
            <a:endParaRPr lang="tr-TR" sz="2000" i="1" u="sng" dirty="0" smtClean="0">
              <a:latin typeface="Comic Sans MS" pitchFamily="66" charset="0"/>
            </a:endParaRPr>
          </a:p>
          <a:p>
            <a:pPr eaLnBrk="1" hangingPunct="1"/>
            <a:r>
              <a:rPr lang="tr-TR" sz="2400" dirty="0" err="1" smtClean="0"/>
              <a:t>Hipotonik</a:t>
            </a:r>
            <a:r>
              <a:rPr lang="tr-TR" sz="2400" dirty="0" smtClean="0"/>
              <a:t> su </a:t>
            </a:r>
            <a:r>
              <a:rPr lang="tr-TR" sz="2400" dirty="0" err="1" smtClean="0"/>
              <a:t>absorbe</a:t>
            </a:r>
            <a:r>
              <a:rPr lang="tr-TR" sz="2400" dirty="0" smtClean="0"/>
              <a:t> edilir</a:t>
            </a:r>
          </a:p>
          <a:p>
            <a:pPr eaLnBrk="1" hangingPunct="1"/>
            <a:r>
              <a:rPr lang="tr-TR" sz="2400" dirty="0" err="1" smtClean="0"/>
              <a:t>Hemodilüsyon</a:t>
            </a:r>
            <a:endParaRPr lang="tr-TR" sz="2400" dirty="0" smtClean="0"/>
          </a:p>
          <a:p>
            <a:pPr eaLnBrk="1" hangingPunct="1"/>
            <a:r>
              <a:rPr lang="tr-TR" sz="2400" dirty="0" err="1" smtClean="0"/>
              <a:t>Hiponatremi</a:t>
            </a:r>
            <a:endParaRPr lang="tr-TR" sz="2400" dirty="0" smtClean="0"/>
          </a:p>
          <a:p>
            <a:pPr eaLnBrk="1" hangingPunct="1"/>
            <a:r>
              <a:rPr lang="tr-TR" sz="2400" dirty="0" err="1" smtClean="0"/>
              <a:t>Hemoliz</a:t>
            </a:r>
            <a:endParaRPr lang="tr-TR" sz="2400" dirty="0" smtClean="0"/>
          </a:p>
          <a:p>
            <a:pPr eaLnBrk="1" hangingPunct="1"/>
            <a:r>
              <a:rPr lang="tr-TR" sz="2400" dirty="0" err="1" smtClean="0"/>
              <a:t>Hiperpotasemi</a:t>
            </a:r>
            <a:endParaRPr lang="tr-TR" sz="2400" dirty="0" smtClean="0"/>
          </a:p>
          <a:p>
            <a:pPr eaLnBrk="1" hangingPunct="1"/>
            <a:endParaRPr lang="tr-TR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9992" y="980728"/>
            <a:ext cx="3810000" cy="4114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tr-TR" sz="3600" i="1" u="sng" dirty="0" smtClean="0">
                <a:solidFill>
                  <a:schemeClr val="tx2"/>
                </a:solidFill>
                <a:latin typeface="+mj-lt"/>
              </a:rPr>
              <a:t>TUZLU SUDA BOĞULMA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tr-TR" sz="1800" b="1" i="1" u="sng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tr-TR" sz="2400" dirty="0" smtClean="0"/>
              <a:t>Alveollere </a:t>
            </a:r>
            <a:r>
              <a:rPr lang="tr-TR" sz="2400" dirty="0" err="1" smtClean="0"/>
              <a:t>pulmoner</a:t>
            </a:r>
            <a:r>
              <a:rPr lang="tr-TR" sz="2400" dirty="0" smtClean="0"/>
              <a:t> dolaşımdaki suyu çeker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tr-TR" sz="2400" dirty="0" err="1" smtClean="0"/>
              <a:t>Pulmoner</a:t>
            </a:r>
            <a:r>
              <a:rPr lang="tr-TR" sz="2400" dirty="0" smtClean="0"/>
              <a:t> ödem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tr-TR" sz="2400" dirty="0" err="1" smtClean="0"/>
              <a:t>Hemokonsantrasyon</a:t>
            </a:r>
            <a:endParaRPr lang="tr-TR" sz="24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tr-TR" sz="2400" dirty="0" err="1" smtClean="0"/>
              <a:t>Hipernatremi</a:t>
            </a:r>
            <a:endParaRPr lang="tr-TR" sz="24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yoremguncel.com/wp-content/uploads/2011/06/Baran-Engere%C4%9F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6295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275856" y="580526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Baran engereği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353181793"/>
      </p:ext>
    </p:extLst>
  </p:cSld>
  <p:clrMapOvr>
    <a:masterClrMapping/>
  </p:clrMapOvr>
  <p:transition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KLİNİK 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/>
              <a:t>Lokal bulgular</a:t>
            </a:r>
          </a:p>
          <a:p>
            <a:r>
              <a:rPr lang="tr-TR" sz="2400" dirty="0" smtClean="0"/>
              <a:t>Kanamalı </a:t>
            </a:r>
            <a:r>
              <a:rPr lang="tr-TR" sz="2400" dirty="0"/>
              <a:t>diş izi</a:t>
            </a:r>
          </a:p>
          <a:p>
            <a:r>
              <a:rPr lang="tr-TR" sz="2400" dirty="0" smtClean="0"/>
              <a:t>Isırılan </a:t>
            </a:r>
            <a:r>
              <a:rPr lang="tr-TR" sz="2400" dirty="0"/>
              <a:t>bölgede ve çevresinde ciddi ağrı</a:t>
            </a:r>
          </a:p>
          <a:p>
            <a:r>
              <a:rPr lang="tr-TR" sz="2400" dirty="0" smtClean="0"/>
              <a:t>Isırılan </a:t>
            </a:r>
            <a:r>
              <a:rPr lang="tr-TR" sz="2400" dirty="0"/>
              <a:t>bölgede ödem</a:t>
            </a:r>
          </a:p>
          <a:p>
            <a:r>
              <a:rPr lang="tr-TR" sz="2400" dirty="0" err="1" smtClean="0"/>
              <a:t>Ekimoz</a:t>
            </a:r>
            <a:endParaRPr lang="tr-TR" sz="2400" dirty="0"/>
          </a:p>
          <a:p>
            <a:r>
              <a:rPr lang="tr-TR" sz="2400" dirty="0" err="1" smtClean="0"/>
              <a:t>Hemorajik</a:t>
            </a:r>
            <a:r>
              <a:rPr lang="tr-TR" sz="2400" dirty="0" smtClean="0"/>
              <a:t> </a:t>
            </a:r>
            <a:r>
              <a:rPr lang="tr-TR" sz="2400" dirty="0" err="1"/>
              <a:t>büller</a:t>
            </a:r>
            <a:endParaRPr lang="tr-TR" sz="2400" dirty="0"/>
          </a:p>
          <a:p>
            <a:r>
              <a:rPr lang="tr-TR" sz="2400" dirty="0" smtClean="0"/>
              <a:t>Nekroz</a:t>
            </a:r>
            <a:endParaRPr lang="tr-TR" sz="2400" dirty="0"/>
          </a:p>
          <a:p>
            <a:r>
              <a:rPr lang="tr-TR" sz="2400" dirty="0" err="1" smtClean="0"/>
              <a:t>Kompartman</a:t>
            </a:r>
            <a:r>
              <a:rPr lang="tr-TR" sz="2400" dirty="0" smtClean="0"/>
              <a:t> </a:t>
            </a:r>
            <a:r>
              <a:rPr lang="tr-TR" sz="2400" dirty="0"/>
              <a:t>sendromu</a:t>
            </a:r>
          </a:p>
          <a:p>
            <a:r>
              <a:rPr lang="tr-TR" sz="2400" dirty="0" smtClean="0"/>
              <a:t>Geç </a:t>
            </a:r>
            <a:r>
              <a:rPr lang="tr-TR" sz="2400" dirty="0"/>
              <a:t>dönemde </a:t>
            </a:r>
            <a:r>
              <a:rPr lang="tr-TR" sz="2400" dirty="0" err="1"/>
              <a:t>abse</a:t>
            </a:r>
            <a:r>
              <a:rPr lang="tr-TR" sz="2400" dirty="0"/>
              <a:t>, </a:t>
            </a:r>
            <a:r>
              <a:rPr lang="tr-TR" sz="2400" dirty="0" err="1"/>
              <a:t>selülit</a:t>
            </a:r>
            <a:r>
              <a:rPr lang="tr-TR" sz="2400" dirty="0"/>
              <a:t> gibi enfeksiyonlar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679040804"/>
      </p:ext>
    </p:extLst>
  </p:cSld>
  <p:clrMapOvr>
    <a:masterClrMapping/>
  </p:clrMapOvr>
  <p:transition>
    <p:rand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TEDAVİ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/>
              <a:t>Sistemik bulgular</a:t>
            </a:r>
            <a:endParaRPr lang="tr-TR" sz="2400" dirty="0"/>
          </a:p>
          <a:p>
            <a:r>
              <a:rPr lang="tr-TR" sz="2400" dirty="0" err="1" smtClean="0"/>
              <a:t>Nonspesifik</a:t>
            </a:r>
            <a:r>
              <a:rPr lang="tr-TR" sz="2400" dirty="0" smtClean="0"/>
              <a:t> semptomlar</a:t>
            </a:r>
          </a:p>
          <a:p>
            <a:r>
              <a:rPr lang="tr-TR" sz="2400" dirty="0" smtClean="0"/>
              <a:t>Kanama </a:t>
            </a:r>
            <a:r>
              <a:rPr lang="tr-TR" sz="2400" dirty="0" err="1"/>
              <a:t>diyatezi</a:t>
            </a:r>
            <a:r>
              <a:rPr lang="tr-TR" sz="2400" dirty="0"/>
              <a:t> </a:t>
            </a:r>
            <a:r>
              <a:rPr lang="tr-TR" sz="2400" dirty="0" smtClean="0"/>
              <a:t>bulguları</a:t>
            </a:r>
            <a:endParaRPr lang="tr-TR" sz="2400" dirty="0"/>
          </a:p>
          <a:p>
            <a:r>
              <a:rPr lang="tr-TR" sz="2400" dirty="0" err="1" smtClean="0"/>
              <a:t>Kardiyovasküler</a:t>
            </a:r>
            <a:r>
              <a:rPr lang="tr-TR" sz="2400" dirty="0" smtClean="0"/>
              <a:t> anormallikler</a:t>
            </a:r>
          </a:p>
          <a:p>
            <a:r>
              <a:rPr lang="tr-TR" sz="2400" dirty="0" smtClean="0"/>
              <a:t>Nörolojik Bulgular</a:t>
            </a:r>
          </a:p>
          <a:p>
            <a:r>
              <a:rPr lang="tr-TR" sz="2400" dirty="0" smtClean="0"/>
              <a:t>Yaygın </a:t>
            </a:r>
            <a:r>
              <a:rPr lang="tr-TR" sz="2400" dirty="0"/>
              <a:t>kas </a:t>
            </a:r>
            <a:r>
              <a:rPr lang="tr-TR" sz="2400" dirty="0" smtClean="0"/>
              <a:t>yıkımı</a:t>
            </a:r>
          </a:p>
          <a:p>
            <a:r>
              <a:rPr lang="tr-TR" sz="2400" dirty="0" smtClean="0"/>
              <a:t>Akut </a:t>
            </a:r>
            <a:r>
              <a:rPr lang="tr-TR" sz="2400" dirty="0"/>
              <a:t>Böbrek </a:t>
            </a:r>
            <a:r>
              <a:rPr lang="tr-TR" sz="2400" dirty="0" smtClean="0"/>
              <a:t>Yetersizliği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896631610"/>
      </p:ext>
    </p:extLst>
  </p:cSld>
  <p:clrMapOvr>
    <a:masterClrMapping/>
  </p:clrMapOvr>
  <p:transition>
    <p:rand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dirty="0"/>
              <a:t>Hastane öncesi ilk yardım</a:t>
            </a:r>
          </a:p>
          <a:p>
            <a:r>
              <a:rPr lang="tr-TR" sz="2400" dirty="0"/>
              <a:t>Önerilmeyen uygulamalar</a:t>
            </a:r>
          </a:p>
          <a:p>
            <a:pPr marL="366713" lvl="1" indent="0">
              <a:buNone/>
            </a:pPr>
            <a:r>
              <a:rPr lang="tr-TR" sz="2200" dirty="0"/>
              <a:t>1.Turnike →Lokal doku ödemi ve doku </a:t>
            </a:r>
            <a:r>
              <a:rPr lang="tr-TR" sz="2200" dirty="0" err="1"/>
              <a:t>hipoksisine</a:t>
            </a:r>
            <a:r>
              <a:rPr lang="tr-TR" sz="2200" dirty="0"/>
              <a:t> yol açar</a:t>
            </a:r>
          </a:p>
          <a:p>
            <a:pPr marL="366713" lvl="1" indent="0">
              <a:buNone/>
            </a:pPr>
            <a:r>
              <a:rPr lang="tr-TR" sz="2200" dirty="0"/>
              <a:t>2.İnsizyon→Damar, sinir, </a:t>
            </a:r>
            <a:r>
              <a:rPr lang="tr-TR" sz="2200" dirty="0" err="1"/>
              <a:t>tendon</a:t>
            </a:r>
            <a:r>
              <a:rPr lang="tr-TR" sz="2200" dirty="0"/>
              <a:t> yaralanmalarına yol açar</a:t>
            </a:r>
          </a:p>
          <a:p>
            <a:pPr marL="366713" lvl="1" indent="0">
              <a:buNone/>
            </a:pPr>
            <a:r>
              <a:rPr lang="tr-TR" sz="2200" dirty="0"/>
              <a:t>3.Emme→Vakumla, şırıngayla ya da ağızla emme enfeksiyona yol açar.</a:t>
            </a:r>
          </a:p>
          <a:p>
            <a:pPr marL="366713" lvl="1" indent="0">
              <a:buNone/>
            </a:pPr>
            <a:r>
              <a:rPr lang="tr-TR" sz="2200" dirty="0"/>
              <a:t>4. Isırılan bölgeye soğuk veya </a:t>
            </a:r>
            <a:r>
              <a:rPr lang="tr-TR" sz="2200" dirty="0" smtClean="0"/>
              <a:t>buz</a:t>
            </a:r>
            <a:endParaRPr lang="tr-TR" sz="2200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TEDAVİ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700470788"/>
      </p:ext>
    </p:extLst>
  </p:cSld>
  <p:clrMapOvr>
    <a:masterClrMapping/>
  </p:clrMapOvr>
  <p:transition>
    <p:rand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Önerilen ilk yardım uygulamaları</a:t>
            </a:r>
          </a:p>
          <a:p>
            <a:pPr marL="366713" lvl="1" indent="0">
              <a:buNone/>
            </a:pPr>
            <a:r>
              <a:rPr lang="tr-TR" sz="2200" dirty="0" smtClean="0"/>
              <a:t>1.Hafif </a:t>
            </a:r>
            <a:r>
              <a:rPr lang="tr-TR" sz="2200" dirty="0"/>
              <a:t>nemli ıslak bir bezle yara yüzeyi silinmeli</a:t>
            </a:r>
          </a:p>
          <a:p>
            <a:pPr marL="366713" lvl="1" indent="0">
              <a:buNone/>
            </a:pPr>
            <a:r>
              <a:rPr lang="tr-TR" sz="2200" dirty="0" smtClean="0"/>
              <a:t>2.Isırılan </a:t>
            </a:r>
            <a:r>
              <a:rPr lang="tr-TR" sz="2200" dirty="0" err="1"/>
              <a:t>ekstremite</a:t>
            </a:r>
            <a:r>
              <a:rPr lang="tr-TR" sz="2200" dirty="0"/>
              <a:t> hareketsiz hale getirilmeli</a:t>
            </a:r>
          </a:p>
          <a:p>
            <a:pPr marL="366713" lvl="1" indent="0">
              <a:buNone/>
            </a:pPr>
            <a:r>
              <a:rPr lang="tr-TR" sz="2200" dirty="0" smtClean="0"/>
              <a:t>3.En </a:t>
            </a:r>
            <a:r>
              <a:rPr lang="tr-TR" sz="2200" dirty="0"/>
              <a:t>yakın sağlık merkezine </a:t>
            </a:r>
            <a:r>
              <a:rPr lang="tr-TR" sz="2200" dirty="0" err="1"/>
              <a:t>antivenom</a:t>
            </a:r>
            <a:r>
              <a:rPr lang="tr-TR" sz="2200" dirty="0"/>
              <a:t> verilmesi için götürülmeli</a:t>
            </a:r>
          </a:p>
          <a:p>
            <a:pPr marL="366713" lvl="1" indent="0">
              <a:buNone/>
            </a:pPr>
            <a:r>
              <a:rPr lang="tr-TR" sz="2200" dirty="0" smtClean="0"/>
              <a:t>4.Araştırma </a:t>
            </a:r>
            <a:r>
              <a:rPr lang="tr-TR" sz="2200" dirty="0"/>
              <a:t>ve tedaviyi yönlendirmek amacıyla yılan alınmalıdır. Fakat yılan cansız olmalıdır ve başı korunmalıdır</a:t>
            </a:r>
            <a:r>
              <a:rPr lang="tr-TR" sz="2200" dirty="0" smtClean="0"/>
              <a:t>.(?)</a:t>
            </a:r>
            <a:endParaRPr lang="tr-TR" sz="2200" dirty="0"/>
          </a:p>
          <a:p>
            <a:endParaRPr lang="tr-TR" sz="2400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TEDAVİ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463470562"/>
      </p:ext>
    </p:extLst>
  </p:cSld>
  <p:clrMapOvr>
    <a:masterClrMapping/>
  </p:clrMapOvr>
  <p:transition>
    <p:rand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Yılan Isırması Hiçbir Bulgu Yok Ne Yapalım?</a:t>
            </a:r>
          </a:p>
          <a:p>
            <a:pPr lvl="1"/>
            <a:r>
              <a:rPr lang="tr-TR" sz="2200" dirty="0" smtClean="0"/>
              <a:t>8-12 </a:t>
            </a:r>
            <a:r>
              <a:rPr lang="tr-TR" sz="2200" dirty="0"/>
              <a:t>saat takip</a:t>
            </a:r>
          </a:p>
          <a:p>
            <a:pPr lvl="1"/>
            <a:r>
              <a:rPr lang="tr-TR" sz="2200" dirty="0" smtClean="0"/>
              <a:t>4 </a:t>
            </a:r>
            <a:r>
              <a:rPr lang="tr-TR" sz="2200" dirty="0"/>
              <a:t>saate bir kanama </a:t>
            </a:r>
            <a:r>
              <a:rPr lang="tr-TR" sz="2200" dirty="0" err="1" smtClean="0"/>
              <a:t>diyatezi</a:t>
            </a:r>
            <a:r>
              <a:rPr lang="tr-TR" sz="2200" dirty="0" smtClean="0"/>
              <a:t> </a:t>
            </a:r>
            <a:r>
              <a:rPr lang="tr-TR" sz="2200" dirty="0"/>
              <a:t>testleri ve yeni gelişen lokal yada sistemik bulgular yönünden sıkı takip</a:t>
            </a:r>
          </a:p>
          <a:p>
            <a:pPr lvl="1"/>
            <a:r>
              <a:rPr lang="tr-TR" sz="2200" dirty="0" smtClean="0"/>
              <a:t>12 </a:t>
            </a:r>
            <a:r>
              <a:rPr lang="tr-TR" sz="2200" dirty="0"/>
              <a:t>saatin sonunda lokal ve sistemik bulgu yoksa </a:t>
            </a:r>
            <a:r>
              <a:rPr lang="tr-TR" sz="2200" dirty="0" smtClean="0"/>
              <a:t>taburcu</a:t>
            </a:r>
          </a:p>
          <a:p>
            <a:pPr lvl="1"/>
            <a:r>
              <a:rPr lang="tr-TR" sz="2200" dirty="0"/>
              <a:t>Yılan ısırığına maruz kalmış tüm vakalara </a:t>
            </a:r>
            <a:r>
              <a:rPr lang="tr-TR" sz="2200" dirty="0" err="1"/>
              <a:t>tetanoz</a:t>
            </a:r>
            <a:r>
              <a:rPr lang="tr-TR" sz="2200" dirty="0"/>
              <a:t> </a:t>
            </a:r>
            <a:r>
              <a:rPr lang="tr-TR" sz="2200" dirty="0" err="1"/>
              <a:t>proflaksisi</a:t>
            </a:r>
            <a:r>
              <a:rPr lang="tr-TR" sz="2200" dirty="0"/>
              <a:t> uygulanırken, lokal komplikasyon gelişen olgular haricinde </a:t>
            </a:r>
            <a:r>
              <a:rPr lang="tr-TR" sz="2200" dirty="0" err="1"/>
              <a:t>profilaktik</a:t>
            </a:r>
            <a:r>
              <a:rPr lang="tr-TR" sz="2200" dirty="0"/>
              <a:t> antibiyotik verilmesi tartışmalıdır</a:t>
            </a:r>
          </a:p>
          <a:p>
            <a:endParaRPr lang="tr-TR" sz="2400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TEDAVİ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502490365"/>
      </p:ext>
    </p:extLst>
  </p:cSld>
  <p:clrMapOvr>
    <a:masterClrMapping/>
  </p:clrMapOvr>
  <p:transition>
    <p:rand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err="1" smtClean="0"/>
              <a:t>Antivenom</a:t>
            </a:r>
            <a:r>
              <a:rPr lang="tr-TR" sz="2400" dirty="0" smtClean="0"/>
              <a:t> </a:t>
            </a:r>
            <a:r>
              <a:rPr lang="tr-TR" sz="2400" dirty="0" err="1" smtClean="0"/>
              <a:t>Endikasyonları</a:t>
            </a:r>
            <a:endParaRPr lang="tr-TR" sz="2400" dirty="0"/>
          </a:p>
          <a:p>
            <a:pPr marL="366713" lvl="1" indent="0">
              <a:buNone/>
            </a:pPr>
            <a:r>
              <a:rPr lang="tr-TR" sz="2200" dirty="0" smtClean="0"/>
              <a:t>1.Sistemik </a:t>
            </a:r>
            <a:r>
              <a:rPr lang="tr-TR" sz="2200" dirty="0"/>
              <a:t>zehirlenme </a:t>
            </a:r>
            <a:r>
              <a:rPr lang="tr-TR" sz="2200" dirty="0" smtClean="0"/>
              <a:t>bulguları</a:t>
            </a:r>
          </a:p>
          <a:p>
            <a:pPr marL="366713" lvl="1" indent="0">
              <a:buNone/>
            </a:pPr>
            <a:r>
              <a:rPr lang="tr-TR" sz="2200" dirty="0" smtClean="0"/>
              <a:t>2.Doku </a:t>
            </a:r>
            <a:r>
              <a:rPr lang="tr-TR" sz="2200" dirty="0"/>
              <a:t>zehirlenme </a:t>
            </a:r>
            <a:r>
              <a:rPr lang="tr-TR" sz="2200" dirty="0" smtClean="0"/>
              <a:t>bulguları (Isırılan </a:t>
            </a:r>
            <a:r>
              <a:rPr lang="tr-TR" sz="2200" dirty="0"/>
              <a:t>bölgede artan ödem, </a:t>
            </a:r>
            <a:r>
              <a:rPr lang="tr-TR" sz="2200" dirty="0" err="1"/>
              <a:t>ekimoz</a:t>
            </a:r>
            <a:r>
              <a:rPr lang="tr-TR" sz="2200" dirty="0"/>
              <a:t>, </a:t>
            </a:r>
            <a:r>
              <a:rPr lang="tr-TR" sz="2200" dirty="0" err="1"/>
              <a:t>hemorajik</a:t>
            </a:r>
            <a:r>
              <a:rPr lang="tr-TR" sz="2200" dirty="0"/>
              <a:t> </a:t>
            </a:r>
            <a:r>
              <a:rPr lang="tr-TR" sz="2200" dirty="0" err="1"/>
              <a:t>büller</a:t>
            </a:r>
            <a:r>
              <a:rPr lang="tr-TR" sz="2200" dirty="0"/>
              <a:t> , </a:t>
            </a:r>
            <a:r>
              <a:rPr lang="tr-TR" sz="2200" dirty="0" err="1"/>
              <a:t>kompartman</a:t>
            </a:r>
            <a:r>
              <a:rPr lang="tr-TR" sz="2200" dirty="0"/>
              <a:t> </a:t>
            </a:r>
            <a:r>
              <a:rPr lang="tr-TR" sz="2200" dirty="0" smtClean="0"/>
              <a:t>sendromu)</a:t>
            </a:r>
            <a:endParaRPr lang="tr-TR" sz="2200" dirty="0"/>
          </a:p>
          <a:p>
            <a:endParaRPr lang="tr-TR" sz="2400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TEDAVİ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874782663"/>
      </p:ext>
    </p:extLst>
  </p:cSld>
  <p:clrMapOvr>
    <a:masterClrMapping/>
  </p:clrMapOvr>
  <p:transition>
    <p:rand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9552" y="3212976"/>
            <a:ext cx="8305800" cy="1143000"/>
          </a:xfrm>
        </p:spPr>
        <p:txBody>
          <a:bodyPr/>
          <a:lstStyle/>
          <a:p>
            <a:r>
              <a:rPr lang="tr-TR" dirty="0" smtClean="0"/>
              <a:t>Akrep sokmaları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6124266"/>
      </p:ext>
    </p:extLst>
  </p:cSld>
  <p:clrMapOvr>
    <a:masterClrMapping/>
  </p:clrMapOvr>
  <p:transition>
    <p:rand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AKREP SOKMALARI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Akrepler genellikle tropikal ve </a:t>
            </a:r>
            <a:r>
              <a:rPr lang="tr-TR" sz="2400" dirty="0" err="1"/>
              <a:t>subtropikal</a:t>
            </a:r>
            <a:r>
              <a:rPr lang="tr-TR" sz="2400" dirty="0"/>
              <a:t> iklim kuşaklarında yaygın olmakla birlikte, tüm dünyaya yayılıp yerleşmişlerdir. </a:t>
            </a:r>
            <a:endParaRPr lang="tr-TR" sz="2400" dirty="0" smtClean="0"/>
          </a:p>
          <a:p>
            <a:r>
              <a:rPr lang="tr-TR" sz="2400" dirty="0" smtClean="0"/>
              <a:t>Çok </a:t>
            </a:r>
            <a:r>
              <a:rPr lang="tr-TR" sz="2400" dirty="0"/>
              <a:t>değişik türleri bulunan akreplerin dünyada en zehirli kabul edilen türü bal renginde veya siyah olan </a:t>
            </a:r>
            <a:r>
              <a:rPr lang="tr-TR" sz="2400" dirty="0" err="1"/>
              <a:t>centripoides</a:t>
            </a:r>
            <a:r>
              <a:rPr lang="tr-TR" sz="2400" dirty="0"/>
              <a:t> </a:t>
            </a:r>
            <a:r>
              <a:rPr lang="tr-TR" sz="2400" dirty="0" err="1"/>
              <a:t>exicilicaudadır</a:t>
            </a:r>
            <a:r>
              <a:rPr lang="tr-TR" sz="2400" dirty="0"/>
              <a:t>. </a:t>
            </a:r>
            <a:endParaRPr lang="tr-TR" sz="2400" dirty="0" smtClean="0"/>
          </a:p>
          <a:p>
            <a:r>
              <a:rPr lang="tr-TR" sz="2400" dirty="0" smtClean="0"/>
              <a:t>Ülkemizde </a:t>
            </a:r>
            <a:r>
              <a:rPr lang="tr-TR" sz="2400" dirty="0"/>
              <a:t>Güney ve Güneydoğu Anadolu bölgelerinde </a:t>
            </a:r>
            <a:r>
              <a:rPr lang="tr-TR" sz="2400" dirty="0" err="1"/>
              <a:t>Androctonus</a:t>
            </a:r>
            <a:r>
              <a:rPr lang="tr-TR" sz="2400" dirty="0"/>
              <a:t> </a:t>
            </a:r>
            <a:r>
              <a:rPr lang="tr-TR" sz="2400" dirty="0" err="1"/>
              <a:t>crassicauda</a:t>
            </a:r>
            <a:r>
              <a:rPr lang="tr-TR" sz="2400" dirty="0"/>
              <a:t> ve </a:t>
            </a:r>
            <a:r>
              <a:rPr lang="tr-TR" sz="2400" dirty="0" err="1"/>
              <a:t>Leiurus</a:t>
            </a:r>
            <a:r>
              <a:rPr lang="tr-TR" sz="2400" dirty="0"/>
              <a:t> </a:t>
            </a:r>
            <a:r>
              <a:rPr lang="tr-TR" sz="2400" dirty="0" err="1"/>
              <a:t>quinquestriatus,Ege</a:t>
            </a:r>
            <a:r>
              <a:rPr lang="tr-TR" sz="2400" dirty="0"/>
              <a:t> bölgesinde ise </a:t>
            </a:r>
            <a:r>
              <a:rPr lang="tr-TR" sz="2400" dirty="0" err="1"/>
              <a:t>Mesobuthus</a:t>
            </a:r>
            <a:r>
              <a:rPr lang="tr-TR" sz="2400" dirty="0"/>
              <a:t> </a:t>
            </a:r>
            <a:r>
              <a:rPr lang="tr-TR" sz="2400" dirty="0" err="1"/>
              <a:t>gibbosus</a:t>
            </a:r>
            <a:r>
              <a:rPr lang="tr-TR" sz="2400" dirty="0"/>
              <a:t> görülmektedir.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766288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8676456" cy="371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657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6526213" cy="838200"/>
          </a:xfrm>
        </p:spPr>
        <p:txBody>
          <a:bodyPr/>
          <a:lstStyle/>
          <a:p>
            <a:pPr eaLnBrk="1" hangingPunct="1"/>
            <a:r>
              <a:rPr lang="tr-TR" sz="3600" dirty="0" smtClean="0"/>
              <a:t>TEDAVİ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44824"/>
            <a:ext cx="8143056" cy="3522663"/>
          </a:xfrm>
        </p:spPr>
        <p:txBody>
          <a:bodyPr/>
          <a:lstStyle/>
          <a:p>
            <a:pPr eaLnBrk="1" hangingPunct="1"/>
            <a:r>
              <a:rPr lang="tr-TR" sz="2400" dirty="0" smtClean="0"/>
              <a:t>Hava yolunun açılması ve açıklığının sağlanması</a:t>
            </a:r>
          </a:p>
          <a:p>
            <a:pPr eaLnBrk="1" hangingPunct="1"/>
            <a:r>
              <a:rPr lang="tr-TR" sz="2400" dirty="0" err="1" smtClean="0"/>
              <a:t>Servikal</a:t>
            </a:r>
            <a:r>
              <a:rPr lang="tr-TR" sz="2400" dirty="0" smtClean="0"/>
              <a:t> yaralanmanın </a:t>
            </a:r>
            <a:r>
              <a:rPr lang="tr-TR" sz="2400" dirty="0"/>
              <a:t>düşünülmediği durumlarda </a:t>
            </a:r>
            <a:r>
              <a:rPr lang="tr-TR" sz="2400" dirty="0" err="1"/>
              <a:t>servikal</a:t>
            </a:r>
            <a:r>
              <a:rPr lang="tr-TR" sz="2400" dirty="0"/>
              <a:t> omurganın rutin stabilizasyonu </a:t>
            </a:r>
            <a:r>
              <a:rPr lang="tr-TR" sz="2400" dirty="0" smtClean="0"/>
              <a:t>önerilmemektedir.</a:t>
            </a:r>
          </a:p>
          <a:p>
            <a:pPr eaLnBrk="1" hangingPunct="1"/>
            <a:r>
              <a:rPr lang="tr-TR" sz="2400" dirty="0"/>
              <a:t>Boğulma </a:t>
            </a:r>
            <a:r>
              <a:rPr lang="tr-TR" sz="2400" dirty="0" smtClean="0"/>
              <a:t>durumundaki </a:t>
            </a:r>
            <a:r>
              <a:rPr lang="tr-TR" sz="2400" dirty="0"/>
              <a:t>ilk ve en önemli </a:t>
            </a:r>
            <a:r>
              <a:rPr lang="tr-TR" sz="2400" dirty="0" smtClean="0"/>
              <a:t>tedavi solunumun </a:t>
            </a:r>
            <a:r>
              <a:rPr lang="tr-TR" sz="2400" dirty="0"/>
              <a:t>hemen sağlanmasıdır</a:t>
            </a:r>
            <a:endParaRPr lang="tr-TR" sz="2400" dirty="0" smtClean="0"/>
          </a:p>
          <a:p>
            <a:pPr eaLnBrk="1" hangingPunct="1"/>
            <a:r>
              <a:rPr lang="tr-TR" sz="2400" dirty="0" smtClean="0"/>
              <a:t> O</a:t>
            </a:r>
            <a:r>
              <a:rPr lang="tr-TR" sz="2400" baseline="-25000" dirty="0" smtClean="0"/>
              <a:t>2</a:t>
            </a:r>
            <a:r>
              <a:rPr lang="tr-TR" sz="2400" dirty="0" smtClean="0"/>
              <a:t>  (maske ile %100 O</a:t>
            </a:r>
            <a:r>
              <a:rPr lang="tr-TR" sz="2400" baseline="-25000" dirty="0" smtClean="0"/>
              <a:t>2</a:t>
            </a:r>
            <a:r>
              <a:rPr lang="tr-TR" sz="2400" dirty="0" smtClean="0"/>
              <a:t>)</a:t>
            </a:r>
            <a:endParaRPr lang="tr-TR" sz="2400" dirty="0"/>
          </a:p>
          <a:p>
            <a:pPr eaLnBrk="1" hangingPunct="1"/>
            <a:r>
              <a:rPr lang="tr-TR" sz="2400" dirty="0" err="1" smtClean="0"/>
              <a:t>Kardiyopulmoner</a:t>
            </a:r>
            <a:r>
              <a:rPr lang="tr-TR" sz="2400" dirty="0" smtClean="0"/>
              <a:t> </a:t>
            </a:r>
            <a:r>
              <a:rPr lang="tr-TR" sz="2400" dirty="0" err="1" smtClean="0"/>
              <a:t>resüsitasyon</a:t>
            </a:r>
            <a:r>
              <a:rPr lang="tr-TR" sz="2400" dirty="0" smtClean="0"/>
              <a:t> </a:t>
            </a:r>
          </a:p>
          <a:p>
            <a:pPr eaLnBrk="1" hangingPunct="1"/>
            <a:r>
              <a:rPr lang="tr-TR" sz="2400" dirty="0" err="1" smtClean="0"/>
              <a:t>Hipotermik</a:t>
            </a:r>
            <a:r>
              <a:rPr lang="tr-TR" sz="2400" dirty="0" smtClean="0"/>
              <a:t> hastaların ısıtılması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PATOFİZYOLOJİ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Akrep </a:t>
            </a:r>
            <a:r>
              <a:rPr lang="tr-TR" sz="2400" dirty="0" err="1"/>
              <a:t>zehirinin</a:t>
            </a:r>
            <a:r>
              <a:rPr lang="tr-TR" sz="2400" dirty="0"/>
              <a:t> </a:t>
            </a:r>
            <a:r>
              <a:rPr lang="tr-TR" sz="2400" dirty="0" err="1"/>
              <a:t>primer</a:t>
            </a:r>
            <a:r>
              <a:rPr lang="tr-TR" sz="2400" dirty="0"/>
              <a:t> amacı sodyum kanalı gibi voltaj bağımlı kanalları etkilemektir. </a:t>
            </a:r>
            <a:endParaRPr lang="tr-TR" sz="2400" dirty="0" smtClean="0"/>
          </a:p>
          <a:p>
            <a:r>
              <a:rPr lang="tr-TR" sz="2400" dirty="0" smtClean="0"/>
              <a:t>Sodyum </a:t>
            </a:r>
            <a:r>
              <a:rPr lang="tr-TR" sz="2400" dirty="0"/>
              <a:t>kanalları üzerinden özellikle </a:t>
            </a:r>
            <a:r>
              <a:rPr lang="tr-TR" sz="2400" dirty="0" err="1"/>
              <a:t>nöromüsküler</a:t>
            </a:r>
            <a:r>
              <a:rPr lang="tr-TR" sz="2400" dirty="0"/>
              <a:t> kavşaktaki sinirlerde tekrarlayan uyarılar </a:t>
            </a:r>
            <a:r>
              <a:rPr lang="tr-TR" sz="2400" dirty="0" smtClean="0"/>
              <a:t>oluşturur.</a:t>
            </a:r>
          </a:p>
          <a:p>
            <a:r>
              <a:rPr lang="tr-TR" sz="2400" dirty="0" smtClean="0"/>
              <a:t>Hem </a:t>
            </a:r>
            <a:r>
              <a:rPr lang="tr-TR" sz="2400" dirty="0"/>
              <a:t>sempatik hem de parasempatik sistemin etkilenmesiyle </a:t>
            </a:r>
            <a:r>
              <a:rPr lang="tr-TR" sz="2400" dirty="0" err="1"/>
              <a:t>asetilkolin</a:t>
            </a:r>
            <a:r>
              <a:rPr lang="tr-TR" sz="2400" dirty="0"/>
              <a:t> ve </a:t>
            </a:r>
            <a:r>
              <a:rPr lang="tr-TR" sz="2400" dirty="0" err="1"/>
              <a:t>katekolamin</a:t>
            </a:r>
            <a:r>
              <a:rPr lang="tr-TR" sz="2400" dirty="0"/>
              <a:t> deşarjı meydana gelir. </a:t>
            </a:r>
            <a:endParaRPr lang="tr-TR" sz="2400" dirty="0" smtClean="0"/>
          </a:p>
          <a:p>
            <a:r>
              <a:rPr lang="tr-TR" sz="2400" dirty="0" smtClean="0"/>
              <a:t>Klinik </a:t>
            </a:r>
            <a:r>
              <a:rPr lang="tr-TR" sz="2400" dirty="0"/>
              <a:t>tablodan bu etkiler sorumludur</a:t>
            </a:r>
          </a:p>
        </p:txBody>
      </p:sp>
    </p:spTree>
    <p:extLst>
      <p:ext uri="{BB962C8B-B14F-4D97-AF65-F5344CB8AC3E}">
        <p14:creationId xmlns:p14="http://schemas.microsoft.com/office/powerpoint/2010/main" val="32731992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KLİNİK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Lokal Bulgular:</a:t>
            </a:r>
          </a:p>
          <a:p>
            <a:pPr marL="366713" lvl="1" indent="0">
              <a:buNone/>
            </a:pPr>
            <a:r>
              <a:rPr lang="tr-TR" sz="2200" dirty="0"/>
              <a:t>•Yoğun bölgesel yanıcı ağrı</a:t>
            </a:r>
          </a:p>
          <a:p>
            <a:pPr marL="366713" lvl="1" indent="0">
              <a:buNone/>
            </a:pPr>
            <a:r>
              <a:rPr lang="tr-TR" sz="2200" dirty="0"/>
              <a:t>•</a:t>
            </a:r>
            <a:r>
              <a:rPr lang="tr-TR" sz="2200" dirty="0" err="1"/>
              <a:t>Eritem</a:t>
            </a:r>
            <a:endParaRPr lang="tr-TR" sz="2200" dirty="0"/>
          </a:p>
          <a:p>
            <a:pPr marL="366713" lvl="1" indent="0">
              <a:buNone/>
            </a:pPr>
            <a:r>
              <a:rPr lang="tr-TR" sz="2200" dirty="0"/>
              <a:t>•Şişlik</a:t>
            </a:r>
          </a:p>
          <a:p>
            <a:pPr marL="366713" lvl="1" indent="0">
              <a:buNone/>
            </a:pPr>
            <a:r>
              <a:rPr lang="tr-TR" sz="2200" dirty="0"/>
              <a:t>•Lokal doku </a:t>
            </a:r>
            <a:r>
              <a:rPr lang="tr-TR" sz="2200" dirty="0" err="1"/>
              <a:t>inflamasyonu</a:t>
            </a:r>
            <a:endParaRPr lang="tr-TR" sz="22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2511778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Sistemik Bulgular:</a:t>
            </a:r>
          </a:p>
          <a:p>
            <a:pPr marL="366713" lvl="1" indent="0">
              <a:buNone/>
            </a:pPr>
            <a:r>
              <a:rPr lang="tr-TR" sz="2200" dirty="0"/>
              <a:t>•Hipertansiyon/Hipotansiyon</a:t>
            </a:r>
          </a:p>
          <a:p>
            <a:pPr marL="366713" lvl="1" indent="0">
              <a:buNone/>
            </a:pPr>
            <a:r>
              <a:rPr lang="tr-TR" sz="2200" dirty="0"/>
              <a:t>•Taşikardi/</a:t>
            </a:r>
            <a:r>
              <a:rPr lang="tr-TR" sz="2200" dirty="0" err="1"/>
              <a:t>Bradikardi</a:t>
            </a:r>
            <a:endParaRPr lang="tr-TR" sz="2200" dirty="0"/>
          </a:p>
          <a:p>
            <a:pPr marL="366713" lvl="1" indent="0">
              <a:buNone/>
            </a:pPr>
            <a:r>
              <a:rPr lang="tr-TR" sz="2200" dirty="0"/>
              <a:t>•</a:t>
            </a:r>
            <a:r>
              <a:rPr lang="tr-TR" sz="2200" dirty="0" err="1"/>
              <a:t>Pulmoner</a:t>
            </a:r>
            <a:r>
              <a:rPr lang="tr-TR" sz="2200" dirty="0"/>
              <a:t> ödem</a:t>
            </a:r>
          </a:p>
          <a:p>
            <a:pPr marL="366713" lvl="1" indent="0">
              <a:buNone/>
            </a:pPr>
            <a:r>
              <a:rPr lang="tr-TR" sz="2200" dirty="0"/>
              <a:t>•Kas Güçsüzlüğü</a:t>
            </a:r>
          </a:p>
          <a:p>
            <a:pPr marL="366713" lvl="1" indent="0">
              <a:buNone/>
            </a:pPr>
            <a:r>
              <a:rPr lang="tr-TR" sz="2200" dirty="0"/>
              <a:t>•</a:t>
            </a:r>
            <a:r>
              <a:rPr lang="tr-TR" sz="2200" dirty="0" err="1"/>
              <a:t>Diplopi</a:t>
            </a:r>
            <a:r>
              <a:rPr lang="tr-TR" sz="2200" dirty="0"/>
              <a:t>/</a:t>
            </a:r>
            <a:r>
              <a:rPr lang="tr-TR" sz="2200" dirty="0" err="1"/>
              <a:t>Nistagmus</a:t>
            </a:r>
            <a:endParaRPr lang="tr-TR" sz="2200" dirty="0"/>
          </a:p>
          <a:p>
            <a:pPr marL="366713" lvl="1" indent="0">
              <a:buNone/>
            </a:pPr>
            <a:r>
              <a:rPr lang="tr-TR" sz="2200" dirty="0"/>
              <a:t>•Bulantı-kusma</a:t>
            </a:r>
          </a:p>
          <a:p>
            <a:pPr marL="366713" lvl="1" indent="0">
              <a:buNone/>
            </a:pPr>
            <a:r>
              <a:rPr lang="tr-TR" sz="2200" dirty="0"/>
              <a:t>•Terleme</a:t>
            </a:r>
          </a:p>
          <a:p>
            <a:pPr marL="366713" lvl="1" indent="0">
              <a:buNone/>
            </a:pPr>
            <a:r>
              <a:rPr lang="tr-TR" sz="2200" dirty="0"/>
              <a:t>•</a:t>
            </a:r>
            <a:r>
              <a:rPr lang="tr-TR" sz="2200" dirty="0" err="1"/>
              <a:t>Salivasyon</a:t>
            </a:r>
            <a:endParaRPr lang="tr-TR" sz="2200" dirty="0"/>
          </a:p>
          <a:p>
            <a:pPr marL="366713" lvl="1" indent="0">
              <a:buNone/>
            </a:pPr>
            <a:r>
              <a:rPr lang="tr-TR" sz="2200" dirty="0"/>
              <a:t>•Kas </a:t>
            </a:r>
            <a:r>
              <a:rPr lang="tr-TR" sz="2200" dirty="0" err="1"/>
              <a:t>Fasikülasyonları</a:t>
            </a:r>
            <a:endParaRPr lang="tr-TR" sz="2200" dirty="0"/>
          </a:p>
          <a:p>
            <a:pPr marL="366713" lvl="1" indent="0">
              <a:buNone/>
            </a:pPr>
            <a:r>
              <a:rPr lang="tr-TR" sz="2200" dirty="0" smtClean="0"/>
              <a:t>•Solunum </a:t>
            </a:r>
            <a:r>
              <a:rPr lang="tr-TR" sz="2200" dirty="0"/>
              <a:t>depresyonu</a:t>
            </a:r>
          </a:p>
          <a:p>
            <a:endParaRPr lang="tr-TR" sz="2400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KLİNİK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9085452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Bir çok akrep sokmasında bulgular şiddetli değildir ve lokal bulgularla seyreder</a:t>
            </a:r>
            <a:endParaRPr lang="tr-TR" sz="2400" dirty="0" smtClean="0"/>
          </a:p>
          <a:p>
            <a:r>
              <a:rPr lang="tr-TR" sz="2400" dirty="0" err="1" smtClean="0"/>
              <a:t>Tetanoz</a:t>
            </a:r>
            <a:r>
              <a:rPr lang="tr-TR" sz="2400" dirty="0" smtClean="0"/>
              <a:t> </a:t>
            </a:r>
            <a:r>
              <a:rPr lang="tr-TR" sz="2400" dirty="0" err="1"/>
              <a:t>profilaksisi</a:t>
            </a:r>
            <a:r>
              <a:rPr lang="tr-TR" sz="2400" dirty="0"/>
              <a:t>, lokal yara bakımı, </a:t>
            </a:r>
            <a:r>
              <a:rPr lang="tr-TR" sz="2400" dirty="0" err="1"/>
              <a:t>topikal</a:t>
            </a:r>
            <a:r>
              <a:rPr lang="tr-TR" sz="2400" dirty="0"/>
              <a:t> antibiyotik; eğer </a:t>
            </a:r>
            <a:r>
              <a:rPr lang="tr-TR" sz="2400" dirty="0" err="1"/>
              <a:t>sekonder</a:t>
            </a:r>
            <a:r>
              <a:rPr lang="tr-TR" sz="2400" dirty="0"/>
              <a:t> enfeksiyon varsa sistemik antibiyotik </a:t>
            </a:r>
            <a:r>
              <a:rPr lang="tr-TR" sz="2400" dirty="0" smtClean="0"/>
              <a:t>verilir</a:t>
            </a:r>
          </a:p>
          <a:p>
            <a:r>
              <a:rPr lang="tr-TR" sz="2400" dirty="0"/>
              <a:t>Akrep zehirlenmesinin spesifik tedavisi </a:t>
            </a:r>
            <a:r>
              <a:rPr lang="tr-TR" sz="2400" dirty="0" err="1"/>
              <a:t>antivenom</a:t>
            </a:r>
            <a:r>
              <a:rPr lang="tr-TR" sz="2400" dirty="0"/>
              <a:t> </a:t>
            </a:r>
            <a:r>
              <a:rPr lang="tr-TR" sz="2400" dirty="0" smtClean="0"/>
              <a:t>uygulamasıdır</a:t>
            </a:r>
          </a:p>
          <a:p>
            <a:r>
              <a:rPr lang="tr-TR" sz="2400" dirty="0"/>
              <a:t>Sistemik bulgusu olanlara yapılır. </a:t>
            </a:r>
          </a:p>
          <a:p>
            <a:r>
              <a:rPr lang="tr-TR" sz="2400" dirty="0"/>
              <a:t>Türkiye’de </a:t>
            </a:r>
            <a:r>
              <a:rPr lang="tr-TR" sz="2400" dirty="0" err="1"/>
              <a:t>A.Crassicauda</a:t>
            </a:r>
            <a:r>
              <a:rPr lang="tr-TR" sz="2400" dirty="0"/>
              <a:t> için hazırlanmış </a:t>
            </a:r>
            <a:r>
              <a:rPr lang="tr-TR" sz="2400" dirty="0" err="1"/>
              <a:t>antivenom</a:t>
            </a:r>
            <a:r>
              <a:rPr lang="tr-TR" sz="2400" dirty="0"/>
              <a:t> bulunmaktadır.</a:t>
            </a:r>
          </a:p>
          <a:p>
            <a:endParaRPr lang="tr-TR" sz="2400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TEDAVİ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92710203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Temp\91442289_2912681012122994_7899310172995059712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683568" y="1844824"/>
            <a:ext cx="8159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 smtClean="0"/>
              <a:t>EVDE KALIN GÜVENDE KALIN….</a:t>
            </a:r>
            <a:endParaRPr lang="tr-TR" sz="4000" dirty="0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83568" y="1981200"/>
            <a:ext cx="785083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400" dirty="0" smtClean="0">
                <a:latin typeface="+mn-lt"/>
              </a:rPr>
              <a:t>Bazı hastalar </a:t>
            </a:r>
            <a:r>
              <a:rPr lang="tr-TR" sz="2400" dirty="0">
                <a:latin typeface="+mn-lt"/>
              </a:rPr>
              <a:t>nefes tuttukları veya </a:t>
            </a:r>
            <a:r>
              <a:rPr lang="tr-TR" sz="2400" dirty="0" err="1">
                <a:latin typeface="+mn-lt"/>
              </a:rPr>
              <a:t>laringospazm</a:t>
            </a:r>
            <a:r>
              <a:rPr lang="tr-TR" sz="2400" dirty="0">
                <a:latin typeface="+mn-lt"/>
              </a:rPr>
              <a:t> geliştiği </a:t>
            </a:r>
            <a:r>
              <a:rPr lang="tr-TR" sz="2400" dirty="0" smtClean="0">
                <a:latin typeface="+mn-lt"/>
              </a:rPr>
              <a:t>için </a:t>
            </a:r>
            <a:r>
              <a:rPr lang="tr-TR" sz="2400" dirty="0">
                <a:latin typeface="+mn-lt"/>
              </a:rPr>
              <a:t>hiç su </a:t>
            </a:r>
            <a:r>
              <a:rPr lang="tr-TR" sz="2400" dirty="0" err="1">
                <a:latin typeface="+mn-lt"/>
              </a:rPr>
              <a:t>aspire</a:t>
            </a:r>
            <a:r>
              <a:rPr lang="tr-TR" sz="2400" dirty="0">
                <a:latin typeface="+mn-lt"/>
              </a:rPr>
              <a:t> etmezler. </a:t>
            </a:r>
            <a:endParaRPr lang="tr-TR" sz="2400" dirty="0" smtClean="0">
              <a:latin typeface="+mn-lt"/>
            </a:endParaRPr>
          </a:p>
          <a:p>
            <a:r>
              <a:rPr lang="tr-TR" sz="2400" dirty="0" smtClean="0">
                <a:latin typeface="+mn-lt"/>
              </a:rPr>
              <a:t>Su </a:t>
            </a:r>
            <a:r>
              <a:rPr lang="tr-TR" sz="2400" dirty="0" err="1">
                <a:latin typeface="+mn-lt"/>
              </a:rPr>
              <a:t>aspire</a:t>
            </a:r>
            <a:r>
              <a:rPr lang="tr-TR" sz="2400" dirty="0">
                <a:latin typeface="+mn-lt"/>
              </a:rPr>
              <a:t> edilmiş olsa bile hava yolunu </a:t>
            </a:r>
            <a:r>
              <a:rPr lang="tr-TR" sz="2400" dirty="0" err="1">
                <a:latin typeface="+mn-lt"/>
              </a:rPr>
              <a:t>aspire</a:t>
            </a:r>
            <a:r>
              <a:rPr lang="tr-TR" sz="2400" dirty="0">
                <a:latin typeface="+mn-lt"/>
              </a:rPr>
              <a:t> edilmiş sudan temizlemeye gerek yoktur, çünkü </a:t>
            </a:r>
            <a:r>
              <a:rPr lang="tr-TR" sz="2400" dirty="0" err="1" smtClean="0">
                <a:latin typeface="+mn-lt"/>
              </a:rPr>
              <a:t>aspire</a:t>
            </a:r>
            <a:r>
              <a:rPr lang="tr-TR" sz="2400" dirty="0" smtClean="0">
                <a:latin typeface="+mn-lt"/>
              </a:rPr>
              <a:t> </a:t>
            </a:r>
            <a:r>
              <a:rPr lang="tr-TR" sz="2400" dirty="0">
                <a:latin typeface="+mn-lt"/>
              </a:rPr>
              <a:t>edilen su hızla merkezi </a:t>
            </a:r>
            <a:r>
              <a:rPr lang="tr-TR" sz="2400" dirty="0" smtClean="0">
                <a:latin typeface="+mn-lt"/>
              </a:rPr>
              <a:t>dolaşıma geçer.</a:t>
            </a:r>
          </a:p>
          <a:p>
            <a:endParaRPr lang="tr-TR" sz="2400" dirty="0" smtClean="0">
              <a:latin typeface="+mn-lt"/>
            </a:endParaRPr>
          </a:p>
          <a:p>
            <a:pPr>
              <a:buFont typeface="Wingdings" pitchFamily="2" charset="2"/>
              <a:buChar char="ü"/>
            </a:pPr>
            <a:r>
              <a:rPr lang="tr-TR" sz="2400" dirty="0" smtClean="0">
                <a:latin typeface="+mn-lt"/>
              </a:rPr>
              <a:t>Gereksizdir</a:t>
            </a:r>
            <a:endParaRPr lang="tr-TR" sz="2400" dirty="0">
              <a:latin typeface="+mn-lt"/>
            </a:endParaRPr>
          </a:p>
          <a:p>
            <a:pPr>
              <a:buFont typeface="Wingdings" pitchFamily="2" charset="2"/>
              <a:buChar char="ü"/>
            </a:pPr>
            <a:r>
              <a:rPr lang="tr-TR" sz="2400" dirty="0" err="1">
                <a:latin typeface="+mn-lt"/>
              </a:rPr>
              <a:t>Herzaman</a:t>
            </a:r>
            <a:r>
              <a:rPr lang="tr-TR" sz="2400" dirty="0">
                <a:latin typeface="+mn-lt"/>
              </a:rPr>
              <a:t> </a:t>
            </a:r>
            <a:r>
              <a:rPr lang="tr-TR" sz="2400" dirty="0" err="1">
                <a:latin typeface="+mn-lt"/>
              </a:rPr>
              <a:t>inefektiftir</a:t>
            </a:r>
            <a:endParaRPr lang="tr-TR" sz="2400" dirty="0">
              <a:latin typeface="+mn-lt"/>
            </a:endParaRPr>
          </a:p>
          <a:p>
            <a:pPr>
              <a:buFont typeface="Wingdings" pitchFamily="2" charset="2"/>
              <a:buChar char="ü"/>
            </a:pPr>
            <a:r>
              <a:rPr lang="tr-TR" sz="2400" dirty="0">
                <a:latin typeface="+mn-lt"/>
              </a:rPr>
              <a:t>Potansiyel olarak tehlikelidir (</a:t>
            </a:r>
            <a:r>
              <a:rPr lang="tr-TR" sz="2400" dirty="0" err="1">
                <a:latin typeface="+mn-lt"/>
              </a:rPr>
              <a:t>aspirasyon</a:t>
            </a:r>
            <a:r>
              <a:rPr lang="tr-TR" sz="2400" dirty="0">
                <a:latin typeface="+mn-lt"/>
              </a:rPr>
              <a:t> riski ‼)</a:t>
            </a:r>
          </a:p>
          <a:p>
            <a:pPr>
              <a:buFont typeface="Wingdings" pitchFamily="2" charset="2"/>
              <a:buChar char="ü"/>
            </a:pPr>
            <a:r>
              <a:rPr lang="tr-TR" sz="2400" dirty="0">
                <a:latin typeface="+mn-lt"/>
              </a:rPr>
              <a:t>Yapay solunum ve kardiyak masajı geciktirir</a:t>
            </a:r>
          </a:p>
          <a:p>
            <a:pPr>
              <a:spcBef>
                <a:spcPct val="50000"/>
              </a:spcBef>
            </a:pPr>
            <a:endParaRPr lang="tr-TR" sz="2400" dirty="0">
              <a:latin typeface="+mn-lt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23528" y="1124744"/>
            <a:ext cx="762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600" dirty="0">
                <a:solidFill>
                  <a:schemeClr val="tx2"/>
                </a:solidFill>
                <a:latin typeface="+mj-lt"/>
              </a:rPr>
              <a:t>AKCİĞERDEN SIVI BOŞALTILMASI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924944"/>
            <a:ext cx="8305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dirty="0" smtClean="0">
                <a:cs typeface="Times New Roman" pitchFamily="18" charset="0"/>
              </a:rPr>
              <a:t>Elektr</a:t>
            </a:r>
            <a:r>
              <a:rPr lang="tr-TR" dirty="0" smtClean="0"/>
              <a:t>i</a:t>
            </a:r>
            <a:r>
              <a:rPr lang="tr-TR" dirty="0" smtClean="0">
                <a:cs typeface="Times New Roman" pitchFamily="18" charset="0"/>
              </a:rPr>
              <a:t>k Yaralanmaları</a:t>
            </a:r>
          </a:p>
        </p:txBody>
      </p:sp>
    </p:spTree>
    <p:extLst>
      <p:ext uri="{BB962C8B-B14F-4D97-AF65-F5344CB8AC3E}">
        <p14:creationId xmlns:p14="http://schemas.microsoft.com/office/powerpoint/2010/main" val="2781775557"/>
      </p:ext>
    </p:extLst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2267</TotalTime>
  <Words>2772</Words>
  <Application>Microsoft Office PowerPoint</Application>
  <PresentationFormat>Ekran Gösterisi (4:3)</PresentationFormat>
  <Paragraphs>384</Paragraphs>
  <Slides>74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74</vt:i4>
      </vt:variant>
    </vt:vector>
  </HeadingPairs>
  <TitlesOfParts>
    <vt:vector size="83" baseType="lpstr">
      <vt:lpstr>Arial</vt:lpstr>
      <vt:lpstr>Calibri</vt:lpstr>
      <vt:lpstr>Comic Sans MS</vt:lpstr>
      <vt:lpstr>Constantia</vt:lpstr>
      <vt:lpstr>Symbol</vt:lpstr>
      <vt:lpstr>Times New Roman</vt:lpstr>
      <vt:lpstr>Wingdings</vt:lpstr>
      <vt:lpstr>Wingdings 2</vt:lpstr>
      <vt:lpstr>Akış</vt:lpstr>
      <vt:lpstr>Çevresel Aciller</vt:lpstr>
      <vt:lpstr>Boğulma-boğulayazma </vt:lpstr>
      <vt:lpstr>BOĞULMA-BOĞULAYAZMA </vt:lpstr>
      <vt:lpstr>EPİDEMİYOLOJİ</vt:lpstr>
      <vt:lpstr>PowerPoint Sunusu</vt:lpstr>
      <vt:lpstr>İkisinde de pulmoner sürfaktan hasarı oluşur, mekanizma ne olursa olsun ortak sonuç HİPOKSEMİ </vt:lpstr>
      <vt:lpstr>TEDAVİ</vt:lpstr>
      <vt:lpstr>PowerPoint Sunusu</vt:lpstr>
      <vt:lpstr>Elektrik Yaralanmaları</vt:lpstr>
      <vt:lpstr>ELEKTRiK YARALANMALARI</vt:lpstr>
      <vt:lpstr>PowerPoint Sunusu</vt:lpstr>
      <vt:lpstr>PowerPoint Sunusu</vt:lpstr>
      <vt:lpstr>ELEKTRiK YARALANMALARI</vt:lpstr>
      <vt:lpstr>ELEKTRiK YARALANMALARI</vt:lpstr>
      <vt:lpstr>ELEKTRiK YARALANMALARI</vt:lpstr>
      <vt:lpstr>ELEKTRiK YARALANMALARI</vt:lpstr>
      <vt:lpstr>PowerPoint Sunusu</vt:lpstr>
      <vt:lpstr>PowerPoint Sunusu</vt:lpstr>
      <vt:lpstr>ELEKTRiK YARALANMALARI</vt:lpstr>
      <vt:lpstr>ELEKTRiK YARALANMALARI</vt:lpstr>
      <vt:lpstr>TEDAVİ</vt:lpstr>
      <vt:lpstr>TEDAVİ</vt:lpstr>
      <vt:lpstr>TEDAVİ</vt:lpstr>
      <vt:lpstr>Hipotermi</vt:lpstr>
      <vt:lpstr>HİPOTERMİ</vt:lpstr>
      <vt:lpstr>HİPOTERMİ</vt:lpstr>
      <vt:lpstr>HİPOTERMİ</vt:lpstr>
      <vt:lpstr>HİPOTERMİ</vt:lpstr>
      <vt:lpstr>HİPOTERMİ</vt:lpstr>
      <vt:lpstr>HİPOTERMİ</vt:lpstr>
      <vt:lpstr>PATOFİZYOLOJİ</vt:lpstr>
      <vt:lpstr>PATOFİZYOLOJİ</vt:lpstr>
      <vt:lpstr>KARDİYAK ETKİLER ve EKG DEĞİŞİKLİKLERİ</vt:lpstr>
      <vt:lpstr>TEDAVİ</vt:lpstr>
      <vt:lpstr>TEDAVİ</vt:lpstr>
      <vt:lpstr>TEDAVİ</vt:lpstr>
      <vt:lpstr>TEDAVİ</vt:lpstr>
      <vt:lpstr>TEDAVİ</vt:lpstr>
      <vt:lpstr>TEDAVİ</vt:lpstr>
      <vt:lpstr>TEDAVİ</vt:lpstr>
      <vt:lpstr>TEDAVİ</vt:lpstr>
      <vt:lpstr>TEDAVİ</vt:lpstr>
      <vt:lpstr>Sıcak çarpması</vt:lpstr>
      <vt:lpstr>SICAK ÇARPMASI</vt:lpstr>
      <vt:lpstr>PATOFİZYOLOJİ</vt:lpstr>
      <vt:lpstr>TERLEME</vt:lpstr>
      <vt:lpstr>SICAK ÇARPMASI BELİRTİLERİ NELERDİR?</vt:lpstr>
      <vt:lpstr>SICAK ÇARPMASI BELİRTİLERİ NELERDİR?</vt:lpstr>
      <vt:lpstr>KİMLERİ ETKİLER</vt:lpstr>
      <vt:lpstr>RİSK GRUPLARI</vt:lpstr>
      <vt:lpstr>AYIRICI TANI</vt:lpstr>
      <vt:lpstr>TEDAVİ</vt:lpstr>
      <vt:lpstr>TEDAVİ</vt:lpstr>
      <vt:lpstr>Yılan sokmaları</vt:lpstr>
      <vt:lpstr>YILAN SOKMALARI</vt:lpstr>
      <vt:lpstr>PATOFİZYOLOJİ</vt:lpstr>
      <vt:lpstr>Yılan Türleri</vt:lpstr>
      <vt:lpstr>PowerPoint Sunusu</vt:lpstr>
      <vt:lpstr>PowerPoint Sunusu</vt:lpstr>
      <vt:lpstr>PowerPoint Sunusu</vt:lpstr>
      <vt:lpstr>KLİNİK </vt:lpstr>
      <vt:lpstr>TEDAVİ</vt:lpstr>
      <vt:lpstr>TEDAVİ</vt:lpstr>
      <vt:lpstr>TEDAVİ</vt:lpstr>
      <vt:lpstr>TEDAVİ</vt:lpstr>
      <vt:lpstr>TEDAVİ</vt:lpstr>
      <vt:lpstr>Akrep sokmaları</vt:lpstr>
      <vt:lpstr>AKREP SOKMALARI</vt:lpstr>
      <vt:lpstr>PowerPoint Sunusu</vt:lpstr>
      <vt:lpstr>PATOFİZYOLOJİ</vt:lpstr>
      <vt:lpstr>KLİNİK</vt:lpstr>
      <vt:lpstr>KLİNİK</vt:lpstr>
      <vt:lpstr>TEDAVİ</vt:lpstr>
      <vt:lpstr>PowerPoint Sunusu</vt:lpstr>
    </vt:vector>
  </TitlesOfParts>
  <Company>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Çevresel Aciller</dc:title>
  <dc:creator>Noyan GÜVEN</dc:creator>
  <cp:lastModifiedBy>Metin Kaya Gökçe</cp:lastModifiedBy>
  <cp:revision>212</cp:revision>
  <dcterms:created xsi:type="dcterms:W3CDTF">2006-04-18T17:02:06Z</dcterms:created>
  <dcterms:modified xsi:type="dcterms:W3CDTF">2020-04-02T09:23:02Z</dcterms:modified>
</cp:coreProperties>
</file>