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58" r:id="rId4"/>
    <p:sldId id="262" r:id="rId5"/>
    <p:sldId id="264" r:id="rId6"/>
    <p:sldId id="259" r:id="rId7"/>
    <p:sldId id="263" r:id="rId8"/>
    <p:sldId id="265" r:id="rId9"/>
    <p:sldId id="266" r:id="rId10"/>
    <p:sldId id="267" r:id="rId11"/>
    <p:sldId id="268" r:id="rId12"/>
    <p:sldId id="269" r:id="rId1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17" autoAdjust="0"/>
  </p:normalViewPr>
  <p:slideViewPr>
    <p:cSldViewPr>
      <p:cViewPr>
        <p:scale>
          <a:sx n="75" d="100"/>
          <a:sy n="75" d="100"/>
        </p:scale>
        <p:origin x="-1014" y="-6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25602" name="Group 2"/>
          <p:cNvGrpSpPr>
            <a:grpSpLocks/>
          </p:cNvGrpSpPr>
          <p:nvPr/>
        </p:nvGrpSpPr>
        <p:grpSpPr bwMode="auto">
          <a:xfrm>
            <a:off x="0" y="0"/>
            <a:ext cx="9140825" cy="6850063"/>
            <a:chOff x="0" y="0"/>
            <a:chExt cx="5758" cy="4315"/>
          </a:xfrm>
        </p:grpSpPr>
        <p:grpSp>
          <p:nvGrpSpPr>
            <p:cNvPr id="25603" name="Group 3"/>
            <p:cNvGrpSpPr>
              <a:grpSpLocks/>
            </p:cNvGrpSpPr>
            <p:nvPr userDrawn="1"/>
          </p:nvGrpSpPr>
          <p:grpSpPr bwMode="auto">
            <a:xfrm>
              <a:off x="1728" y="2230"/>
              <a:ext cx="4027" cy="2085"/>
              <a:chOff x="1728" y="2230"/>
              <a:chExt cx="4027" cy="2085"/>
            </a:xfrm>
          </p:grpSpPr>
          <p:sp>
            <p:nvSpPr>
              <p:cNvPr id="2560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2560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2560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2560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2560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2560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2561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25611" name="Rectangle 11"/>
          <p:cNvSpPr>
            <a:spLocks noGrp="1" noChangeArrowheads="1"/>
          </p:cNvSpPr>
          <p:nvPr>
            <p:ph type="ctrTitle" sz="quarter"/>
          </p:nvPr>
        </p:nvSpPr>
        <p:spPr>
          <a:xfrm>
            <a:off x="685800" y="1736725"/>
            <a:ext cx="7772400" cy="1920875"/>
          </a:xfrm>
        </p:spPr>
        <p:txBody>
          <a:bodyPr/>
          <a:lstStyle>
            <a:lvl1pPr>
              <a:defRPr sz="6000"/>
            </a:lvl1pPr>
          </a:lstStyle>
          <a:p>
            <a:r>
              <a:rPr lang="tr-TR"/>
              <a:t>Asıl başlık stili için tıklatın</a:t>
            </a:r>
          </a:p>
        </p:txBody>
      </p:sp>
      <p:sp>
        <p:nvSpPr>
          <p:cNvPr id="2561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25613" name="Rectangle 13"/>
          <p:cNvSpPr>
            <a:spLocks noGrp="1" noChangeArrowheads="1"/>
          </p:cNvSpPr>
          <p:nvPr>
            <p:ph type="dt" sz="quarter" idx="2"/>
          </p:nvPr>
        </p:nvSpPr>
        <p:spPr>
          <a:xfrm>
            <a:off x="457200" y="6248400"/>
            <a:ext cx="2133600" cy="476250"/>
          </a:xfrm>
        </p:spPr>
        <p:txBody>
          <a:bodyPr/>
          <a:lstStyle>
            <a:lvl1pPr>
              <a:defRPr/>
            </a:lvl1pPr>
          </a:lstStyle>
          <a:p>
            <a:endParaRPr lang="tr-TR"/>
          </a:p>
        </p:txBody>
      </p:sp>
      <p:sp>
        <p:nvSpPr>
          <p:cNvPr id="25614" name="Rectangle 14"/>
          <p:cNvSpPr>
            <a:spLocks noGrp="1" noChangeArrowheads="1"/>
          </p:cNvSpPr>
          <p:nvPr>
            <p:ph type="ftr" sz="quarter" idx="3"/>
          </p:nvPr>
        </p:nvSpPr>
        <p:spPr>
          <a:xfrm>
            <a:off x="3124200" y="6251575"/>
            <a:ext cx="2895600" cy="476250"/>
          </a:xfrm>
        </p:spPr>
        <p:txBody>
          <a:bodyPr/>
          <a:lstStyle>
            <a:lvl1pPr>
              <a:defRPr/>
            </a:lvl1pPr>
          </a:lstStyle>
          <a:p>
            <a:endParaRPr lang="tr-TR"/>
          </a:p>
        </p:txBody>
      </p:sp>
      <p:sp>
        <p:nvSpPr>
          <p:cNvPr id="25615" name="Rectangle 15"/>
          <p:cNvSpPr>
            <a:spLocks noGrp="1" noChangeArrowheads="1"/>
          </p:cNvSpPr>
          <p:nvPr>
            <p:ph type="sldNum" sz="quarter" idx="4"/>
          </p:nvPr>
        </p:nvSpPr>
        <p:spPr>
          <a:xfrm>
            <a:off x="6553200" y="6254750"/>
            <a:ext cx="2133600" cy="476250"/>
          </a:xfrm>
        </p:spPr>
        <p:txBody>
          <a:bodyPr/>
          <a:lstStyle>
            <a:lvl1pPr>
              <a:defRPr/>
            </a:lvl1pPr>
          </a:lstStyle>
          <a:p>
            <a:fld id="{D3AC2E10-3762-4F85-9F56-0183282C673F}" type="slidenum">
              <a:rPr lang="tr-TR"/>
              <a:pPr/>
              <a:t>‹#›</a:t>
            </a:fld>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495E0908-DEC5-4BEA-9451-C73A62427F62}"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75925603-1564-4F65-A230-38FD6580DBA4}"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B1063660-9906-495B-97AF-EBC7C8D691D6}"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73F4B7D1-3A23-48FB-B196-19C01DBA91EA}"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7E754A43-C5C2-45C8-8AB4-3F4FD95229D7}"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Slayt Numarası Yer Tutucusu"/>
          <p:cNvSpPr>
            <a:spLocks noGrp="1"/>
          </p:cNvSpPr>
          <p:nvPr>
            <p:ph type="sldNum" sz="quarter" idx="11"/>
          </p:nvPr>
        </p:nvSpPr>
        <p:spPr/>
        <p:txBody>
          <a:bodyPr/>
          <a:lstStyle>
            <a:lvl1pPr>
              <a:defRPr/>
            </a:lvl1pPr>
          </a:lstStyle>
          <a:p>
            <a:fld id="{776908EA-A295-42BC-8F00-0571C0ABD2A3}" type="slidenum">
              <a:rPr lang="tr-TR"/>
              <a:pPr/>
              <a:t>‹#›</a:t>
            </a:fld>
            <a:endParaRPr lang="tr-TR"/>
          </a:p>
        </p:txBody>
      </p:sp>
      <p:sp>
        <p:nvSpPr>
          <p:cNvPr id="9" name="8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Slayt Numarası Yer Tutucusu"/>
          <p:cNvSpPr>
            <a:spLocks noGrp="1"/>
          </p:cNvSpPr>
          <p:nvPr>
            <p:ph type="sldNum" sz="quarter" idx="11"/>
          </p:nvPr>
        </p:nvSpPr>
        <p:spPr/>
        <p:txBody>
          <a:bodyPr/>
          <a:lstStyle>
            <a:lvl1pPr>
              <a:defRPr/>
            </a:lvl1pPr>
          </a:lstStyle>
          <a:p>
            <a:fld id="{606A5644-AD48-4160-9C86-9091A326C02F}" type="slidenum">
              <a:rPr lang="tr-TR"/>
              <a:pPr/>
              <a:t>‹#›</a:t>
            </a:fld>
            <a:endParaRPr lang="tr-TR"/>
          </a:p>
        </p:txBody>
      </p:sp>
      <p:sp>
        <p:nvSpPr>
          <p:cNvPr id="5" name="4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Slayt Numarası Yer Tutucusu"/>
          <p:cNvSpPr>
            <a:spLocks noGrp="1"/>
          </p:cNvSpPr>
          <p:nvPr>
            <p:ph type="sldNum" sz="quarter" idx="11"/>
          </p:nvPr>
        </p:nvSpPr>
        <p:spPr/>
        <p:txBody>
          <a:bodyPr/>
          <a:lstStyle>
            <a:lvl1pPr>
              <a:defRPr/>
            </a:lvl1pPr>
          </a:lstStyle>
          <a:p>
            <a:fld id="{C3492D2E-2507-4D8D-A965-B116EB8688FF}" type="slidenum">
              <a:rPr lang="tr-TR"/>
              <a:pPr/>
              <a:t>‹#›</a:t>
            </a:fld>
            <a:endParaRPr lang="tr-TR"/>
          </a:p>
        </p:txBody>
      </p:sp>
      <p:sp>
        <p:nvSpPr>
          <p:cNvPr id="4" name="3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67DE4B07-771D-4A27-B664-1E66DFE38BDC}"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11CC690D-B2F9-46A3-9FC8-6EA8A263578C}"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tr-TR"/>
          </a:p>
        </p:txBody>
      </p:sp>
      <p:sp>
        <p:nvSpPr>
          <p:cNvPr id="2457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DD933C62-52CF-40DD-927F-3620A90A8074}" type="slidenum">
              <a:rPr lang="tr-TR"/>
              <a:pPr/>
              <a:t>‹#›</a:t>
            </a:fld>
            <a:endParaRPr lang="tr-TR"/>
          </a:p>
        </p:txBody>
      </p:sp>
      <p:grpSp>
        <p:nvGrpSpPr>
          <p:cNvPr id="24580" name="Group 4"/>
          <p:cNvGrpSpPr>
            <a:grpSpLocks/>
          </p:cNvGrpSpPr>
          <p:nvPr/>
        </p:nvGrpSpPr>
        <p:grpSpPr bwMode="auto">
          <a:xfrm>
            <a:off x="0" y="0"/>
            <a:ext cx="9140825" cy="6850063"/>
            <a:chOff x="0" y="0"/>
            <a:chExt cx="5758" cy="4315"/>
          </a:xfrm>
        </p:grpSpPr>
        <p:grpSp>
          <p:nvGrpSpPr>
            <p:cNvPr id="24581"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2458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2458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2458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2458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2458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2458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2458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endParaRPr lang="tr-TR"/>
          </a:p>
        </p:txBody>
      </p:sp>
      <p:sp>
        <p:nvSpPr>
          <p:cNvPr id="2459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1828800" y="4648200"/>
            <a:ext cx="5943600" cy="366713"/>
          </a:xfrm>
          <a:prstGeom prst="rect">
            <a:avLst/>
          </a:prstGeom>
          <a:noFill/>
          <a:ln w="9525">
            <a:noFill/>
            <a:miter lim="800000"/>
            <a:headEnd/>
            <a:tailEnd/>
          </a:ln>
          <a:effectLst/>
        </p:spPr>
        <p:txBody>
          <a:bodyPr>
            <a:spAutoFit/>
          </a:bodyPr>
          <a:lstStyle/>
          <a:p>
            <a:endParaRPr lang="tr-TR" b="1">
              <a:solidFill>
                <a:schemeClr val="tx2"/>
              </a:solidFill>
              <a:effectLst>
                <a:outerShdw blurRad="38100" dist="38100" dir="2700000" algn="tl">
                  <a:srgbClr val="000000"/>
                </a:outerShdw>
              </a:effectLst>
            </a:endParaRPr>
          </a:p>
        </p:txBody>
      </p:sp>
      <p:sp>
        <p:nvSpPr>
          <p:cNvPr id="30725" name="Rectangle 5"/>
          <p:cNvSpPr>
            <a:spLocks noChangeArrowheads="1"/>
          </p:cNvSpPr>
          <p:nvPr/>
        </p:nvSpPr>
        <p:spPr bwMode="auto">
          <a:xfrm>
            <a:off x="1905000" y="5257800"/>
            <a:ext cx="5092700" cy="1341438"/>
          </a:xfrm>
          <a:prstGeom prst="rect">
            <a:avLst/>
          </a:prstGeom>
          <a:noFill/>
          <a:ln w="9525">
            <a:noFill/>
            <a:miter lim="800000"/>
            <a:headEnd/>
            <a:tailEnd/>
          </a:ln>
          <a:effectLst/>
        </p:spPr>
        <p:txBody>
          <a:bodyPr>
            <a:spAutoFit/>
          </a:bodyPr>
          <a:lstStyle/>
          <a:p>
            <a:pPr algn="ctr"/>
            <a:r>
              <a:rPr lang="tr-TR" sz="3200" b="1">
                <a:solidFill>
                  <a:schemeClr val="tx2"/>
                </a:solidFill>
                <a:effectLst>
                  <a:outerShdw blurRad="38100" dist="38100" dir="2700000" algn="tl">
                    <a:srgbClr val="000000"/>
                  </a:outerShdw>
                </a:effectLst>
              </a:rPr>
              <a:t>PERCY BYSSHE SHELLEY</a:t>
            </a:r>
            <a:r>
              <a:rPr lang="tr-TR" b="1">
                <a:solidFill>
                  <a:schemeClr val="tx2"/>
                </a:solidFill>
                <a:effectLst>
                  <a:outerShdw blurRad="38100" dist="38100" dir="2700000" algn="tl">
                    <a:srgbClr val="000000"/>
                  </a:outerShdw>
                </a:effectLst>
              </a:rPr>
              <a:t/>
            </a:r>
            <a:br>
              <a:rPr lang="tr-TR" b="1">
                <a:solidFill>
                  <a:schemeClr val="tx2"/>
                </a:solidFill>
                <a:effectLst>
                  <a:outerShdw blurRad="38100" dist="38100" dir="2700000" algn="tl">
                    <a:srgbClr val="000000"/>
                  </a:outerShdw>
                </a:effectLst>
              </a:rPr>
            </a:br>
            <a:r>
              <a:rPr lang="tr-TR" b="1">
                <a:solidFill>
                  <a:schemeClr val="tx2"/>
                </a:solidFill>
                <a:effectLst>
                  <a:outerShdw blurRad="38100" dist="38100" dir="2700000" algn="tl">
                    <a:srgbClr val="000000"/>
                  </a:outerShdw>
                </a:effectLst>
              </a:rPr>
              <a:t>  </a:t>
            </a:r>
            <a:r>
              <a:rPr lang="tr-TR" b="1">
                <a:effectLst>
                  <a:outerShdw blurRad="38100" dist="38100" dir="2700000" algn="tl">
                    <a:srgbClr val="000000"/>
                  </a:outerShdw>
                </a:effectLst>
              </a:rPr>
              <a:t>(4 August 1792 – 8 July 1822</a:t>
            </a:r>
            <a:r>
              <a:rPr lang="tr-TR"/>
              <a:t> )</a:t>
            </a:r>
          </a:p>
        </p:txBody>
      </p:sp>
      <p:pic>
        <p:nvPicPr>
          <p:cNvPr id="30726" name="Picture 6" descr="240px-Portrait_of_Percy_Bysshe_Shelley_by_Curran,_1819"/>
          <p:cNvPicPr>
            <a:picLocks noChangeAspect="1" noChangeArrowheads="1"/>
          </p:cNvPicPr>
          <p:nvPr/>
        </p:nvPicPr>
        <p:blipFill>
          <a:blip r:embed="rId2" cstate="print"/>
          <a:srcRect/>
          <a:stretch>
            <a:fillRect/>
          </a:stretch>
        </p:blipFill>
        <p:spPr bwMode="auto">
          <a:xfrm>
            <a:off x="2819400" y="838200"/>
            <a:ext cx="3733800" cy="430371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62"/>
          </a:xfrm>
        </p:spPr>
        <p:txBody>
          <a:bodyPr/>
          <a:lstStyle/>
          <a:p>
            <a:r>
              <a:rPr lang="tr-TR" dirty="0" smtClean="0"/>
              <a:t>ODE TO THE WEST WIND</a:t>
            </a:r>
            <a:endParaRPr lang="tr-TR" dirty="0"/>
          </a:p>
        </p:txBody>
      </p:sp>
      <p:sp>
        <p:nvSpPr>
          <p:cNvPr id="3" name="2 İçerik Yer Tutucusu"/>
          <p:cNvSpPr>
            <a:spLocks noGrp="1"/>
          </p:cNvSpPr>
          <p:nvPr>
            <p:ph idx="1"/>
          </p:nvPr>
        </p:nvSpPr>
        <p:spPr>
          <a:xfrm>
            <a:off x="228600" y="1676400"/>
            <a:ext cx="8229600" cy="5486400"/>
          </a:xfrm>
        </p:spPr>
        <p:txBody>
          <a:bodyPr/>
          <a:lstStyle/>
          <a:p>
            <a:r>
              <a:rPr lang="tr-TR" dirty="0" err="1" smtClean="0"/>
              <a:t>It</a:t>
            </a:r>
            <a:r>
              <a:rPr lang="tr-TR" dirty="0" smtClean="0"/>
              <a:t> </a:t>
            </a:r>
            <a:r>
              <a:rPr lang="en-US" dirty="0" smtClean="0"/>
              <a:t>is an ode written by Percy </a:t>
            </a:r>
            <a:r>
              <a:rPr lang="en-US" dirty="0" err="1" smtClean="0"/>
              <a:t>Bysshe</a:t>
            </a:r>
            <a:r>
              <a:rPr lang="en-US" dirty="0" smtClean="0"/>
              <a:t> Shell</a:t>
            </a:r>
            <a:r>
              <a:rPr lang="tr-TR" dirty="0" smtClean="0"/>
              <a:t>e</a:t>
            </a:r>
            <a:r>
              <a:rPr lang="en-US" dirty="0" smtClean="0"/>
              <a:t>y in 1819</a:t>
            </a:r>
            <a:r>
              <a:rPr lang="tr-TR" dirty="0"/>
              <a:t>,</a:t>
            </a:r>
            <a:r>
              <a:rPr lang="tr-TR" dirty="0" err="1" smtClean="0"/>
              <a:t>Italy</a:t>
            </a:r>
            <a:r>
              <a:rPr lang="tr-TR" dirty="0" smtClean="0"/>
              <a:t>. </a:t>
            </a:r>
          </a:p>
          <a:p>
            <a:r>
              <a:rPr lang="tr-TR" dirty="0" smtClean="0"/>
              <a:t>I</a:t>
            </a:r>
            <a:r>
              <a:rPr lang="en-US" dirty="0" smtClean="0"/>
              <a:t>t was published in 1820</a:t>
            </a:r>
            <a:r>
              <a:rPr lang="tr-TR" dirty="0" smtClean="0"/>
              <a:t>.</a:t>
            </a:r>
          </a:p>
          <a:p>
            <a:r>
              <a:rPr lang="tr-TR" dirty="0" err="1" smtClean="0"/>
              <a:t>It</a:t>
            </a:r>
            <a:r>
              <a:rPr lang="tr-TR" dirty="0" smtClean="0"/>
              <a:t> </a:t>
            </a:r>
            <a:r>
              <a:rPr lang="en-US" dirty="0" smtClean="0"/>
              <a:t>can be divided in two parts: the first three cantos are about the qualities of the ‘Wind’ and end each with the invocation ‘Oh hear!’. The last two cantos give a relation between the ‘Wind’ and the speaker.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33400"/>
          </a:xfrm>
        </p:spPr>
        <p:txBody>
          <a:bodyPr/>
          <a:lstStyle/>
          <a:p>
            <a:r>
              <a:rPr lang="tr-TR" dirty="0" err="1" smtClean="0"/>
              <a:t>Structure</a:t>
            </a:r>
            <a:endParaRPr lang="tr-TR" dirty="0"/>
          </a:p>
        </p:txBody>
      </p:sp>
      <p:sp>
        <p:nvSpPr>
          <p:cNvPr id="3" name="2 İçerik Yer Tutucusu"/>
          <p:cNvSpPr>
            <a:spLocks noGrp="1"/>
          </p:cNvSpPr>
          <p:nvPr>
            <p:ph idx="1"/>
          </p:nvPr>
        </p:nvSpPr>
        <p:spPr>
          <a:xfrm>
            <a:off x="457200" y="609600"/>
            <a:ext cx="8229600" cy="6248400"/>
          </a:xfrm>
        </p:spPr>
        <p:txBody>
          <a:bodyPr/>
          <a:lstStyle/>
          <a:p>
            <a:r>
              <a:rPr lang="en-US" dirty="0" smtClean="0"/>
              <a:t>The poem consists of five cantos written in </a:t>
            </a:r>
            <a:r>
              <a:rPr lang="en-US" dirty="0" err="1" smtClean="0"/>
              <a:t>terza</a:t>
            </a:r>
            <a:r>
              <a:rPr lang="en-US" dirty="0" smtClean="0"/>
              <a:t> </a:t>
            </a:r>
            <a:r>
              <a:rPr lang="en-US" dirty="0" err="1" smtClean="0"/>
              <a:t>rima</a:t>
            </a:r>
            <a:r>
              <a:rPr lang="tr-TR" dirty="0" smtClean="0"/>
              <a:t>.</a:t>
            </a:r>
            <a:r>
              <a:rPr lang="en-US" dirty="0" smtClean="0"/>
              <a:t> Each canto consists of four </a:t>
            </a:r>
            <a:r>
              <a:rPr lang="en-US" dirty="0" err="1" smtClean="0"/>
              <a:t>tercets</a:t>
            </a:r>
            <a:r>
              <a:rPr lang="en-US" dirty="0" smtClean="0"/>
              <a:t> (ABA, BCB, CDC, DED) and a rhyming couplet (EE)</a:t>
            </a:r>
            <a:r>
              <a:rPr lang="tr-TR" dirty="0" smtClean="0"/>
              <a:t>.</a:t>
            </a:r>
          </a:p>
          <a:p>
            <a:r>
              <a:rPr lang="tr-TR" dirty="0" err="1" smtClean="0"/>
              <a:t>It</a:t>
            </a:r>
            <a:r>
              <a:rPr lang="tr-TR" dirty="0" smtClean="0"/>
              <a:t> </a:t>
            </a:r>
            <a:r>
              <a:rPr lang="en-US" dirty="0" smtClean="0"/>
              <a:t>is written in iambic pentameter.</a:t>
            </a:r>
            <a:endParaRPr lang="tr-TR" dirty="0" smtClean="0"/>
          </a:p>
          <a:p>
            <a:r>
              <a:rPr lang="en-US" sz="2800" dirty="0" smtClean="0"/>
              <a:t>The poem begins with three cantos describing the wind's effects upon earth, air, and ocean. The last two cantos are Shelley speaking directly to the wind, asking for its power, to lift him like a leaf, a cloud or a wave and make him its companion in its wanderings. He asks the wind to take his thoughts and spread them all over the world so that the youth are awoken with his ideas. The poem ends with an optimistic note which is that if winter days are here then spring is not very far.</a:t>
            </a:r>
            <a:endParaRPr lang="tr-TR" sz="2800" dirty="0" smtClean="0"/>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81000" y="228600"/>
            <a:ext cx="9601200" cy="7010400"/>
          </a:xfrm>
        </p:spPr>
        <p:txBody>
          <a:bodyPr/>
          <a:lstStyle/>
          <a:p>
            <a:r>
              <a:rPr lang="en-US" sz="2000" dirty="0" smtClean="0"/>
              <a:t>O WILD West Wind, thou breath of Autumn's</a:t>
            </a:r>
            <a:r>
              <a:rPr lang="tr-TR" sz="2000" dirty="0" smtClean="0"/>
              <a:t> </a:t>
            </a:r>
            <a:r>
              <a:rPr lang="en-US" sz="2000" dirty="0" smtClean="0"/>
              <a:t>being    </a:t>
            </a:r>
            <a:endParaRPr lang="tr-TR" sz="2000" dirty="0" smtClean="0"/>
          </a:p>
          <a:p>
            <a:pPr>
              <a:buNone/>
            </a:pPr>
            <a:r>
              <a:rPr lang="tr-TR" sz="2000" dirty="0" smtClean="0"/>
              <a:t>      </a:t>
            </a:r>
            <a:r>
              <a:rPr lang="en-US" sz="2000" dirty="0" smtClean="0"/>
              <a:t>Thou from whose unseen presence the leaves dead </a:t>
            </a:r>
            <a:endParaRPr lang="tr-TR" sz="2000" dirty="0" smtClean="0"/>
          </a:p>
          <a:p>
            <a:pPr>
              <a:buNone/>
            </a:pPr>
            <a:r>
              <a:rPr lang="en-US" sz="2000" dirty="0" smtClean="0"/>
              <a:t> </a:t>
            </a:r>
            <a:r>
              <a:rPr lang="tr-TR" sz="2000" dirty="0" smtClean="0"/>
              <a:t>     </a:t>
            </a:r>
            <a:r>
              <a:rPr lang="en-US" sz="2000" dirty="0" smtClean="0"/>
              <a:t>Are driven like ghosts from an enchanter fleeing,      </a:t>
            </a:r>
            <a:endParaRPr lang="tr-TR" sz="2000" dirty="0" smtClean="0"/>
          </a:p>
          <a:p>
            <a:pPr>
              <a:buNone/>
            </a:pPr>
            <a:endParaRPr lang="tr-TR" sz="2000" dirty="0"/>
          </a:p>
          <a:p>
            <a:pPr>
              <a:buNone/>
            </a:pPr>
            <a:r>
              <a:rPr lang="tr-TR" sz="2000" dirty="0" smtClean="0"/>
              <a:t>      </a:t>
            </a:r>
            <a:r>
              <a:rPr lang="en-US" sz="2000" dirty="0" smtClean="0"/>
              <a:t>Yellow, and black, and pale, and hectic red,  </a:t>
            </a:r>
            <a:endParaRPr lang="tr-TR" sz="2000" dirty="0" smtClean="0"/>
          </a:p>
          <a:p>
            <a:pPr>
              <a:buNone/>
            </a:pPr>
            <a:r>
              <a:rPr lang="tr-TR" sz="2000" dirty="0"/>
              <a:t> </a:t>
            </a:r>
            <a:r>
              <a:rPr lang="tr-TR" sz="2000" dirty="0" smtClean="0"/>
              <a:t>     </a:t>
            </a:r>
            <a:r>
              <a:rPr lang="en-US" sz="2000" dirty="0" smtClean="0"/>
              <a:t>Pestilence-stricken multitudes! O thou</a:t>
            </a:r>
            <a:r>
              <a:rPr lang="en-US" sz="2000" i="1" dirty="0" smtClean="0"/>
              <a:t>         </a:t>
            </a:r>
            <a:r>
              <a:rPr lang="en-US" sz="2000" dirty="0" smtClean="0"/>
              <a:t>   </a:t>
            </a:r>
            <a:endParaRPr lang="tr-TR" sz="2000" dirty="0" smtClean="0"/>
          </a:p>
          <a:p>
            <a:pPr>
              <a:buNone/>
            </a:pPr>
            <a:r>
              <a:rPr lang="tr-TR" sz="2000" dirty="0"/>
              <a:t> </a:t>
            </a:r>
            <a:r>
              <a:rPr lang="tr-TR" sz="2000" dirty="0" smtClean="0"/>
              <a:t>     </a:t>
            </a:r>
            <a:r>
              <a:rPr lang="en-US" sz="2000" dirty="0" smtClean="0"/>
              <a:t>Who </a:t>
            </a:r>
            <a:r>
              <a:rPr lang="en-US" sz="2000" dirty="0" err="1" smtClean="0"/>
              <a:t>chariotest</a:t>
            </a:r>
            <a:r>
              <a:rPr lang="en-US" sz="2000" dirty="0" smtClean="0"/>
              <a:t> to their dark wintry bed    </a:t>
            </a:r>
            <a:endParaRPr lang="tr-TR" sz="2000" dirty="0" smtClean="0"/>
          </a:p>
          <a:p>
            <a:pPr>
              <a:buNone/>
            </a:pPr>
            <a:endParaRPr lang="tr-TR" sz="2000" dirty="0"/>
          </a:p>
          <a:p>
            <a:pPr>
              <a:buNone/>
            </a:pPr>
            <a:r>
              <a:rPr lang="tr-TR" sz="2000" dirty="0" smtClean="0"/>
              <a:t>     </a:t>
            </a:r>
            <a:r>
              <a:rPr lang="en-US" sz="2000" dirty="0" smtClean="0"/>
              <a:t>The </a:t>
            </a:r>
            <a:r>
              <a:rPr lang="en-US" sz="2000" dirty="0" err="1" smtClean="0"/>
              <a:t>wingèd</a:t>
            </a:r>
            <a:r>
              <a:rPr lang="en-US" sz="2000" dirty="0" smtClean="0"/>
              <a:t> seeds, where they lie cold and low,    </a:t>
            </a:r>
            <a:endParaRPr lang="tr-TR" sz="2000" dirty="0" smtClean="0"/>
          </a:p>
          <a:p>
            <a:pPr>
              <a:buNone/>
            </a:pPr>
            <a:r>
              <a:rPr lang="tr-TR" sz="2000" dirty="0"/>
              <a:t> </a:t>
            </a:r>
            <a:r>
              <a:rPr lang="tr-TR" sz="2000" dirty="0" smtClean="0"/>
              <a:t>    </a:t>
            </a:r>
            <a:r>
              <a:rPr lang="en-US" sz="2000" dirty="0" smtClean="0"/>
              <a:t>Each like a corpse within its grave, until  </a:t>
            </a:r>
            <a:endParaRPr lang="tr-TR" sz="2000" dirty="0" smtClean="0"/>
          </a:p>
          <a:p>
            <a:pPr>
              <a:buNone/>
            </a:pPr>
            <a:r>
              <a:rPr lang="tr-TR" sz="2000" dirty="0"/>
              <a:t> </a:t>
            </a:r>
            <a:r>
              <a:rPr lang="tr-TR" sz="2000" dirty="0" smtClean="0"/>
              <a:t>    </a:t>
            </a:r>
            <a:r>
              <a:rPr lang="en-US" sz="2000" dirty="0" err="1" smtClean="0"/>
              <a:t>Thine</a:t>
            </a:r>
            <a:r>
              <a:rPr lang="en-US" sz="2000" dirty="0" smtClean="0"/>
              <a:t> azure sister of the Spring shall blow      </a:t>
            </a:r>
            <a:endParaRPr lang="tr-TR" sz="2000" dirty="0" smtClean="0"/>
          </a:p>
          <a:p>
            <a:pPr>
              <a:buNone/>
            </a:pPr>
            <a:r>
              <a:rPr lang="tr-TR" sz="2000" dirty="0"/>
              <a:t> </a:t>
            </a:r>
            <a:r>
              <a:rPr lang="tr-TR" sz="2000" dirty="0" smtClean="0"/>
              <a:t>   </a:t>
            </a:r>
          </a:p>
          <a:p>
            <a:pPr>
              <a:buNone/>
            </a:pPr>
            <a:r>
              <a:rPr lang="tr-TR" sz="2000" dirty="0"/>
              <a:t> </a:t>
            </a:r>
            <a:r>
              <a:rPr lang="tr-TR" sz="2000" dirty="0" smtClean="0"/>
              <a:t>    </a:t>
            </a:r>
            <a:r>
              <a:rPr lang="en-US" sz="2000" dirty="0" smtClean="0"/>
              <a:t>Her clarion o'er the dreaming earth, and fill</a:t>
            </a:r>
            <a:r>
              <a:rPr lang="en-US" sz="2000" i="1" dirty="0" smtClean="0"/>
              <a:t>   </a:t>
            </a:r>
            <a:endParaRPr lang="tr-TR" sz="2000" i="1" dirty="0" smtClean="0"/>
          </a:p>
          <a:p>
            <a:pPr>
              <a:buNone/>
            </a:pPr>
            <a:r>
              <a:rPr lang="tr-TR" sz="2000" i="1" dirty="0"/>
              <a:t> </a:t>
            </a:r>
            <a:r>
              <a:rPr lang="tr-TR" sz="2000" i="1" dirty="0" smtClean="0"/>
              <a:t>   </a:t>
            </a:r>
            <a:r>
              <a:rPr lang="en-US" sz="2000" dirty="0" smtClean="0"/>
              <a:t>(Driving sweet buds like flocks to feed in air)    </a:t>
            </a:r>
            <a:endParaRPr lang="tr-TR" sz="2000" dirty="0" smtClean="0"/>
          </a:p>
          <a:p>
            <a:pPr>
              <a:buNone/>
            </a:pPr>
            <a:r>
              <a:rPr lang="tr-TR" sz="2000" dirty="0"/>
              <a:t> </a:t>
            </a:r>
            <a:r>
              <a:rPr lang="tr-TR" sz="2000" dirty="0" smtClean="0"/>
              <a:t>   </a:t>
            </a:r>
            <a:r>
              <a:rPr lang="en-US" sz="2000" dirty="0" smtClean="0"/>
              <a:t>With living hues and </a:t>
            </a:r>
            <a:r>
              <a:rPr lang="en-US" sz="2000" dirty="0" err="1" smtClean="0"/>
              <a:t>odours</a:t>
            </a:r>
            <a:r>
              <a:rPr lang="en-US" sz="2000" dirty="0" smtClean="0"/>
              <a:t> plain and hill;    </a:t>
            </a:r>
            <a:endParaRPr lang="tr-TR" sz="2000" dirty="0" smtClean="0"/>
          </a:p>
          <a:p>
            <a:pPr>
              <a:buNone/>
            </a:pPr>
            <a:endParaRPr lang="tr-TR" sz="2000" dirty="0"/>
          </a:p>
          <a:p>
            <a:pPr>
              <a:buNone/>
            </a:pPr>
            <a:r>
              <a:rPr lang="tr-TR" sz="2000" dirty="0" smtClean="0"/>
              <a:t>    </a:t>
            </a:r>
            <a:r>
              <a:rPr lang="en-US" sz="2000" dirty="0" smtClean="0"/>
              <a:t>Wild Spirit, which art moving everywhere; </a:t>
            </a:r>
            <a:endParaRPr lang="tr-TR" sz="2000" dirty="0" smtClean="0"/>
          </a:p>
          <a:p>
            <a:pPr>
              <a:buNone/>
            </a:pPr>
            <a:r>
              <a:rPr lang="tr-TR" sz="2000" dirty="0"/>
              <a:t> </a:t>
            </a:r>
            <a:r>
              <a:rPr lang="tr-TR" sz="2000" dirty="0" smtClean="0"/>
              <a:t>   </a:t>
            </a:r>
            <a:r>
              <a:rPr lang="en-US" sz="2000" dirty="0" smtClean="0"/>
              <a:t> Destroyer and preserver; hear, O hear!</a:t>
            </a:r>
            <a:endParaRPr lang="tr-T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457200" y="838200"/>
            <a:ext cx="8229600" cy="5287963"/>
          </a:xfrm>
        </p:spPr>
        <p:txBody>
          <a:bodyPr/>
          <a:lstStyle/>
          <a:p>
            <a:r>
              <a:rPr lang="tr-TR"/>
              <a:t>Percy Bysshe Shelley was born in Sussex, 4 August 1792.</a:t>
            </a:r>
          </a:p>
          <a:p>
            <a:r>
              <a:rPr lang="tr-TR" sz="3600"/>
              <a:t>He was one of the major English Romantic poets and is critically regarded among the finest lyric poets in the English language.</a:t>
            </a:r>
          </a:p>
          <a:p>
            <a:r>
              <a:rPr lang="tr-TR" sz="3600"/>
              <a:t>Shelley was famous for his association with John Keats and Lord Byron.</a:t>
            </a:r>
          </a:p>
          <a:p>
            <a:r>
              <a:rPr lang="tr-TR" sz="3600"/>
              <a:t>The novelist Mary Shelley was his second wife.</a:t>
            </a:r>
          </a:p>
          <a:p>
            <a:endParaRPr lang="tr-TR" sz="3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5"/>
          <p:cNvSpPr>
            <a:spLocks noGrp="1" noRot="1" noChangeArrowheads="1"/>
          </p:cNvSpPr>
          <p:nvPr>
            <p:ph type="body" idx="1"/>
          </p:nvPr>
        </p:nvSpPr>
        <p:spPr>
          <a:xfrm>
            <a:off x="457200" y="457200"/>
            <a:ext cx="8229600" cy="5943600"/>
          </a:xfrm>
          <a:noFill/>
          <a:ln/>
        </p:spPr>
        <p:txBody>
          <a:bodyPr/>
          <a:lstStyle/>
          <a:p>
            <a:pPr>
              <a:lnSpc>
                <a:spcPct val="90000"/>
              </a:lnSpc>
            </a:pPr>
            <a:r>
              <a:rPr lang="tr-TR"/>
              <a:t>Shelley's unconventional life and uncompromising idealism, combined with his strong disapproving voice, made him an authoritative and much-denigrated figure during his life and afterward.</a:t>
            </a:r>
          </a:p>
          <a:p>
            <a:pPr>
              <a:lnSpc>
                <a:spcPct val="90000"/>
              </a:lnSpc>
            </a:pPr>
            <a:r>
              <a:rPr lang="tr-TR"/>
              <a:t> Shelley never lived to see the extent of his success and influence. Some of his works were published, but they were often suppressed upon publication. </a:t>
            </a:r>
          </a:p>
          <a:p>
            <a:pPr>
              <a:lnSpc>
                <a:spcPct val="90000"/>
              </a:lnSpc>
            </a:pPr>
            <a:r>
              <a:rPr lang="tr-TR"/>
              <a:t>Up until his death, with approximately 50 readers as his audience, it is said he made no more than 40 pounds from his writings.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a:xfrm>
            <a:off x="457200" y="152400"/>
            <a:ext cx="8229600" cy="685800"/>
          </a:xfrm>
        </p:spPr>
        <p:txBody>
          <a:bodyPr/>
          <a:lstStyle/>
          <a:p>
            <a:r>
              <a:rPr lang="tr-TR" sz="4000"/>
              <a:t>EDUCATION</a:t>
            </a:r>
          </a:p>
        </p:txBody>
      </p:sp>
      <p:sp>
        <p:nvSpPr>
          <p:cNvPr id="32771" name="Rectangle 3"/>
          <p:cNvSpPr>
            <a:spLocks noGrp="1" noChangeArrowheads="1"/>
          </p:cNvSpPr>
          <p:nvPr>
            <p:ph type="body" idx="1"/>
          </p:nvPr>
        </p:nvSpPr>
        <p:spPr>
          <a:xfrm>
            <a:off x="457200" y="914400"/>
            <a:ext cx="8229600" cy="5211763"/>
          </a:xfrm>
        </p:spPr>
        <p:txBody>
          <a:bodyPr/>
          <a:lstStyle/>
          <a:p>
            <a:pPr>
              <a:lnSpc>
                <a:spcPct val="90000"/>
              </a:lnSpc>
            </a:pPr>
            <a:r>
              <a:rPr lang="tr-TR"/>
              <a:t>In 1802, he entered the Syon House Academy of Brentford. </a:t>
            </a:r>
          </a:p>
          <a:p>
            <a:pPr>
              <a:lnSpc>
                <a:spcPct val="90000"/>
              </a:lnSpc>
            </a:pPr>
            <a:r>
              <a:rPr lang="tr-TR"/>
              <a:t>In 1804, Shelley entered Eton College, where he fared poorly, subjected to an almost daily mob torment his classmates called "Shelley-baits". </a:t>
            </a:r>
          </a:p>
          <a:p>
            <a:pPr>
              <a:lnSpc>
                <a:spcPct val="90000"/>
              </a:lnSpc>
            </a:pPr>
            <a:r>
              <a:rPr lang="tr-TR"/>
              <a:t>On 10 April 1810, he matriculated at University College, Oxford.</a:t>
            </a:r>
          </a:p>
          <a:p>
            <a:pPr>
              <a:lnSpc>
                <a:spcPct val="90000"/>
              </a:lnSpc>
            </a:pPr>
            <a:r>
              <a:rPr lang="tr-TR"/>
              <a:t>He was expelled after only six months , following his writing of a radical pamphlet , The Necessity of Atheism.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457200" y="533400"/>
            <a:ext cx="8229600" cy="5592763"/>
          </a:xfrm>
        </p:spPr>
        <p:txBody>
          <a:bodyPr/>
          <a:lstStyle/>
          <a:p>
            <a:pPr>
              <a:lnSpc>
                <a:spcPct val="90000"/>
              </a:lnSpc>
            </a:pPr>
            <a:r>
              <a:rPr lang="tr-TR"/>
              <a:t>His verse covers a wider range of metric stanzaich forms than seen in the work of his contemporaries.</a:t>
            </a:r>
          </a:p>
          <a:p>
            <a:pPr>
              <a:lnSpc>
                <a:spcPct val="90000"/>
              </a:lnSpc>
            </a:pPr>
            <a:r>
              <a:rPr lang="tr-TR"/>
              <a:t>He was a master of traditional verse forms like the Spenserian stanza, the couplet, blank verse and the Dantesque terza rima.</a:t>
            </a:r>
          </a:p>
          <a:p>
            <a:pPr>
              <a:lnSpc>
                <a:spcPct val="90000"/>
              </a:lnSpc>
            </a:pPr>
            <a:r>
              <a:rPr lang="tr-TR"/>
              <a:t>He moved confidently from the political ballad to the classical elegy, but is best remembered for his eloquent, short lyric poetry, which often reached depths of musicality and intensity rarely matched by writers after his death.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457200" y="533400"/>
            <a:ext cx="8229600" cy="5592763"/>
          </a:xfrm>
        </p:spPr>
        <p:txBody>
          <a:bodyPr/>
          <a:lstStyle/>
          <a:p>
            <a:r>
              <a:rPr lang="tr-TR"/>
              <a:t>He became an idol of the next three or even four generations of poets, including the important Victorian and Pre-Raphaelite poets. </a:t>
            </a:r>
          </a:p>
          <a:p>
            <a:r>
              <a:rPr lang="tr-TR"/>
              <a:t>He was admired by Karl Marx, George Bernard Shaw, Bertrand Russell, Isadora Duncan and Jiddu Krishnamurti ("Shelley is as sacred as the Bible.") Henry David Thoreau's civil disobedience and Mohandas Karamchand Gandhi's passive resistance were influenced and inspired by Shelley's nonviolence in protest and political action.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381000" y="304800"/>
            <a:ext cx="8229600" cy="381000"/>
          </a:xfrm>
        </p:spPr>
        <p:txBody>
          <a:bodyPr/>
          <a:lstStyle/>
          <a:p>
            <a:r>
              <a:rPr lang="tr-TR" sz="4000"/>
              <a:t>WORKS</a:t>
            </a:r>
          </a:p>
        </p:txBody>
      </p:sp>
      <p:sp>
        <p:nvSpPr>
          <p:cNvPr id="34819" name="Rectangle 3"/>
          <p:cNvSpPr>
            <a:spLocks noGrp="1" noChangeArrowheads="1"/>
          </p:cNvSpPr>
          <p:nvPr>
            <p:ph type="body" idx="1"/>
          </p:nvPr>
        </p:nvSpPr>
        <p:spPr>
          <a:xfrm>
            <a:off x="457200" y="838200"/>
            <a:ext cx="8229600" cy="6705600"/>
          </a:xfrm>
        </p:spPr>
        <p:txBody>
          <a:bodyPr/>
          <a:lstStyle/>
          <a:p>
            <a:r>
              <a:rPr lang="tr-TR" sz="4000"/>
              <a:t>His first publication was a Gothic novel, </a:t>
            </a:r>
            <a:r>
              <a:rPr lang="tr-TR" sz="4000" i="1"/>
              <a:t>Zastrozzi</a:t>
            </a:r>
            <a:r>
              <a:rPr lang="tr-TR" sz="4000"/>
              <a:t> (1810), in which he vented his atheistic worldview through the villain Zastrozzi. </a:t>
            </a:r>
          </a:p>
          <a:p>
            <a:r>
              <a:rPr lang="tr-TR" sz="4000"/>
              <a:t>In 1811, Shelley published his second Gothic novel </a:t>
            </a:r>
            <a:r>
              <a:rPr lang="tr-TR" sz="4000" i="1"/>
              <a:t>St. Irvyne; or, The Rosicrucian</a:t>
            </a:r>
            <a:r>
              <a:rPr lang="tr-TR" sz="4000"/>
              <a:t> and a pamphlet called </a:t>
            </a:r>
            <a:r>
              <a:rPr lang="tr-TR" sz="4000" i="1"/>
              <a:t>The Necessity of Atheism</a:t>
            </a:r>
            <a:r>
              <a:rPr lang="tr-TR" sz="4000"/>
              <a:t>. </a:t>
            </a:r>
          </a:p>
          <a:p>
            <a:endParaRPr lang="tr-TR" sz="4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457200" y="457200"/>
            <a:ext cx="8229600" cy="5668963"/>
          </a:xfrm>
        </p:spPr>
        <p:txBody>
          <a:bodyPr/>
          <a:lstStyle/>
          <a:p>
            <a:r>
              <a:rPr lang="tr-TR"/>
              <a:t>He is most famous for such classic anthology verse works as </a:t>
            </a:r>
            <a:r>
              <a:rPr lang="tr-TR" i="1"/>
              <a:t>Ozymandias</a:t>
            </a:r>
            <a:r>
              <a:rPr lang="tr-TR"/>
              <a:t>, </a:t>
            </a:r>
            <a:r>
              <a:rPr lang="tr-TR" i="1"/>
              <a:t>Ode to the West Wind</a:t>
            </a:r>
            <a:r>
              <a:rPr lang="tr-TR"/>
              <a:t>, </a:t>
            </a:r>
            <a:r>
              <a:rPr lang="tr-TR" i="1"/>
              <a:t>To a Skylar, a</a:t>
            </a:r>
            <a:r>
              <a:rPr lang="tr-TR"/>
              <a:t>nd </a:t>
            </a:r>
            <a:r>
              <a:rPr lang="tr-TR" i="1"/>
              <a:t>The Masque of Anarchy</a:t>
            </a:r>
            <a:r>
              <a:rPr lang="tr-TR"/>
              <a:t>, which are among the most popular and critically acclaimed poems in the English language.</a:t>
            </a:r>
          </a:p>
          <a:p>
            <a:r>
              <a:rPr lang="tr-TR"/>
              <a:t> His major works, however, are long visionary poems which included </a:t>
            </a:r>
            <a:r>
              <a:rPr lang="tr-TR" i="1"/>
              <a:t>Alastor</a:t>
            </a:r>
            <a:r>
              <a:rPr lang="tr-TR"/>
              <a:t>, </a:t>
            </a:r>
            <a:r>
              <a:rPr lang="tr-TR" i="1"/>
              <a:t>Adonaïs</a:t>
            </a:r>
            <a:r>
              <a:rPr lang="tr-TR"/>
              <a:t>, </a:t>
            </a:r>
            <a:r>
              <a:rPr lang="tr-TR" i="1"/>
              <a:t>The Revolt of Islam</a:t>
            </a:r>
            <a:r>
              <a:rPr lang="tr-TR"/>
              <a:t>, and the unfinished work </a:t>
            </a:r>
            <a:r>
              <a:rPr lang="tr-TR" i="1"/>
              <a:t>The Triumph of Life</a:t>
            </a:r>
            <a:r>
              <a:rPr lang="tr-TR"/>
              <a:t>. </a:t>
            </a:r>
            <a:r>
              <a:rPr lang="tr-TR" i="1"/>
              <a:t>The Cenci</a:t>
            </a:r>
            <a:r>
              <a:rPr lang="tr-TR"/>
              <a:t> (1819) and </a:t>
            </a:r>
            <a:r>
              <a:rPr lang="tr-TR" i="1"/>
              <a:t>Prometheus Unbound</a:t>
            </a:r>
            <a:r>
              <a:rPr lang="tr-TR"/>
              <a:t> (1820) were dramatic plays in five and four acts respectively.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DEATH</a:t>
            </a:r>
            <a:endParaRPr lang="tr-TR" dirty="0"/>
          </a:p>
        </p:txBody>
      </p:sp>
      <p:sp>
        <p:nvSpPr>
          <p:cNvPr id="3" name="2 İçerik Yer Tutucusu"/>
          <p:cNvSpPr>
            <a:spLocks noGrp="1"/>
          </p:cNvSpPr>
          <p:nvPr>
            <p:ph idx="1"/>
          </p:nvPr>
        </p:nvSpPr>
        <p:spPr>
          <a:xfrm>
            <a:off x="457200" y="1447800"/>
            <a:ext cx="4800600" cy="4953000"/>
          </a:xfrm>
        </p:spPr>
        <p:txBody>
          <a:bodyPr/>
          <a:lstStyle/>
          <a:p>
            <a:r>
              <a:rPr lang="tr-TR" dirty="0" err="1" smtClean="0"/>
              <a:t>In</a:t>
            </a:r>
            <a:r>
              <a:rPr lang="tr-TR" dirty="0" smtClean="0"/>
              <a:t> 1822 </a:t>
            </a:r>
            <a:r>
              <a:rPr lang="tr-TR" dirty="0" err="1" smtClean="0"/>
              <a:t>Shelley’s</a:t>
            </a:r>
            <a:r>
              <a:rPr lang="tr-TR" dirty="0" smtClean="0"/>
              <a:t> </a:t>
            </a:r>
            <a:r>
              <a:rPr lang="tr-TR" dirty="0" err="1" smtClean="0"/>
              <a:t>intense</a:t>
            </a:r>
            <a:r>
              <a:rPr lang="tr-TR" dirty="0" smtClean="0"/>
              <a:t> life </a:t>
            </a:r>
            <a:r>
              <a:rPr lang="tr-TR" dirty="0" err="1" smtClean="0"/>
              <a:t>was</a:t>
            </a:r>
            <a:r>
              <a:rPr lang="tr-TR" dirty="0" smtClean="0"/>
              <a:t> </a:t>
            </a:r>
            <a:r>
              <a:rPr lang="tr-TR" dirty="0" err="1" smtClean="0"/>
              <a:t>cut</a:t>
            </a:r>
            <a:r>
              <a:rPr lang="tr-TR" dirty="0" smtClean="0"/>
              <a:t> </a:t>
            </a:r>
            <a:r>
              <a:rPr lang="tr-TR" dirty="0" err="1" smtClean="0"/>
              <a:t>short</a:t>
            </a:r>
            <a:r>
              <a:rPr lang="tr-TR" dirty="0" smtClean="0"/>
              <a:t> </a:t>
            </a:r>
            <a:r>
              <a:rPr lang="tr-TR" dirty="0" err="1" smtClean="0"/>
              <a:t>by</a:t>
            </a:r>
            <a:r>
              <a:rPr lang="tr-TR" dirty="0" smtClean="0"/>
              <a:t> an </a:t>
            </a:r>
            <a:r>
              <a:rPr lang="tr-TR" dirty="0" err="1" smtClean="0"/>
              <a:t>accident</a:t>
            </a:r>
            <a:r>
              <a:rPr lang="tr-TR" dirty="0" smtClean="0"/>
              <a:t>.</a:t>
            </a:r>
            <a:r>
              <a:rPr lang="tr-TR" dirty="0" err="1" smtClean="0"/>
              <a:t>Whilst</a:t>
            </a:r>
            <a:r>
              <a:rPr lang="tr-TR" dirty="0" smtClean="0"/>
              <a:t> </a:t>
            </a:r>
            <a:r>
              <a:rPr lang="tr-TR" dirty="0" err="1" smtClean="0"/>
              <a:t>sailing</a:t>
            </a:r>
            <a:r>
              <a:rPr lang="tr-TR" dirty="0" smtClean="0"/>
              <a:t> </a:t>
            </a:r>
            <a:r>
              <a:rPr lang="tr-TR" dirty="0" err="1" smtClean="0"/>
              <a:t>near</a:t>
            </a:r>
            <a:r>
              <a:rPr lang="tr-TR" dirty="0" smtClean="0"/>
              <a:t> </a:t>
            </a:r>
            <a:r>
              <a:rPr lang="tr-TR" dirty="0" err="1" smtClean="0"/>
              <a:t>Livorno</a:t>
            </a:r>
            <a:r>
              <a:rPr lang="tr-TR" dirty="0" smtClean="0"/>
              <a:t>, </a:t>
            </a:r>
            <a:r>
              <a:rPr lang="tr-TR" dirty="0" err="1" smtClean="0"/>
              <a:t>Shelley</a:t>
            </a:r>
            <a:r>
              <a:rPr lang="tr-TR" dirty="0" smtClean="0"/>
              <a:t> </a:t>
            </a:r>
            <a:r>
              <a:rPr lang="tr-TR" dirty="0" err="1" smtClean="0"/>
              <a:t>was</a:t>
            </a:r>
            <a:r>
              <a:rPr lang="tr-TR" dirty="0" smtClean="0"/>
              <a:t> </a:t>
            </a:r>
            <a:r>
              <a:rPr lang="tr-TR" dirty="0" err="1" smtClean="0"/>
              <a:t>drowned</a:t>
            </a:r>
            <a:r>
              <a:rPr lang="tr-TR" dirty="0" smtClean="0"/>
              <a:t> </a:t>
            </a:r>
            <a:r>
              <a:rPr lang="tr-TR" dirty="0" err="1" smtClean="0"/>
              <a:t>during</a:t>
            </a:r>
            <a:r>
              <a:rPr lang="tr-TR" dirty="0" smtClean="0"/>
              <a:t> a </a:t>
            </a:r>
            <a:r>
              <a:rPr lang="tr-TR" dirty="0" err="1" smtClean="0"/>
              <a:t>storm</a:t>
            </a:r>
            <a:r>
              <a:rPr lang="tr-TR" dirty="0" smtClean="0"/>
              <a:t>.</a:t>
            </a:r>
          </a:p>
          <a:p>
            <a:r>
              <a:rPr lang="tr-TR" dirty="0" smtClean="0"/>
              <a:t>His body </a:t>
            </a:r>
            <a:r>
              <a:rPr lang="tr-TR" dirty="0" err="1" smtClean="0"/>
              <a:t>was</a:t>
            </a:r>
            <a:r>
              <a:rPr lang="tr-TR" dirty="0" smtClean="0"/>
              <a:t> </a:t>
            </a:r>
            <a:r>
              <a:rPr lang="tr-TR" dirty="0" err="1" smtClean="0"/>
              <a:t>burnt</a:t>
            </a:r>
            <a:r>
              <a:rPr lang="tr-TR" dirty="0" smtClean="0"/>
              <a:t> on </a:t>
            </a:r>
            <a:r>
              <a:rPr lang="tr-TR" dirty="0" err="1" smtClean="0"/>
              <a:t>the</a:t>
            </a:r>
            <a:r>
              <a:rPr lang="tr-TR" dirty="0" smtClean="0"/>
              <a:t> </a:t>
            </a:r>
            <a:r>
              <a:rPr lang="tr-TR" dirty="0" err="1" smtClean="0"/>
              <a:t>beachg</a:t>
            </a:r>
            <a:r>
              <a:rPr lang="tr-TR" dirty="0" smtClean="0"/>
              <a:t>, </a:t>
            </a:r>
            <a:r>
              <a:rPr lang="tr-TR" dirty="0" err="1" smtClean="0"/>
              <a:t>then</a:t>
            </a:r>
            <a:r>
              <a:rPr lang="tr-TR" dirty="0" smtClean="0"/>
              <a:t> </a:t>
            </a:r>
            <a:r>
              <a:rPr lang="tr-TR" dirty="0" err="1" smtClean="0"/>
              <a:t>laid</a:t>
            </a:r>
            <a:r>
              <a:rPr lang="tr-TR" dirty="0" smtClean="0"/>
              <a:t> </a:t>
            </a:r>
            <a:r>
              <a:rPr lang="tr-TR" dirty="0" err="1" smtClean="0"/>
              <a:t>to</a:t>
            </a:r>
            <a:r>
              <a:rPr lang="tr-TR" dirty="0" smtClean="0"/>
              <a:t> rest in </a:t>
            </a:r>
            <a:r>
              <a:rPr lang="tr-TR" dirty="0" err="1" smtClean="0"/>
              <a:t>the</a:t>
            </a:r>
            <a:r>
              <a:rPr lang="tr-TR" dirty="0" smtClean="0"/>
              <a:t> </a:t>
            </a:r>
            <a:r>
              <a:rPr lang="tr-TR" dirty="0" err="1" smtClean="0"/>
              <a:t>English</a:t>
            </a:r>
            <a:r>
              <a:rPr lang="tr-TR" dirty="0" smtClean="0"/>
              <a:t> </a:t>
            </a:r>
            <a:r>
              <a:rPr lang="tr-TR" dirty="0" err="1" smtClean="0"/>
              <a:t>Protestant</a:t>
            </a:r>
            <a:r>
              <a:rPr lang="tr-TR" dirty="0" smtClean="0"/>
              <a:t> </a:t>
            </a:r>
            <a:r>
              <a:rPr lang="tr-TR" dirty="0" err="1" smtClean="0"/>
              <a:t>cemetery</a:t>
            </a:r>
            <a:r>
              <a:rPr lang="tr-TR" dirty="0" smtClean="0"/>
              <a:t> in </a:t>
            </a:r>
            <a:r>
              <a:rPr lang="tr-TR" dirty="0" err="1" smtClean="0"/>
              <a:t>Rome</a:t>
            </a:r>
            <a:r>
              <a:rPr lang="tr-TR" dirty="0" smtClean="0"/>
              <a:t>.</a:t>
            </a:r>
            <a:endParaRPr lang="tr-TR" dirty="0"/>
          </a:p>
        </p:txBody>
      </p:sp>
      <p:pic>
        <p:nvPicPr>
          <p:cNvPr id="4" name="3 Resim" descr="homepic.jpg"/>
          <p:cNvPicPr>
            <a:picLocks noChangeAspect="1"/>
          </p:cNvPicPr>
          <p:nvPr/>
        </p:nvPicPr>
        <p:blipFill>
          <a:blip r:embed="rId2" cstate="print"/>
          <a:stretch>
            <a:fillRect/>
          </a:stretch>
        </p:blipFill>
        <p:spPr>
          <a:xfrm>
            <a:off x="5791200" y="1676400"/>
            <a:ext cx="2884714" cy="40386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180</TotalTime>
  <Words>793</Words>
  <Application>Microsoft Office PowerPoint</Application>
  <PresentationFormat>Ekran Gösterisi (4:3)</PresentationFormat>
  <Paragraphs>53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Garamond</vt:lpstr>
      <vt:lpstr>Times New Roman</vt:lpstr>
      <vt:lpstr>Wingdings</vt:lpstr>
      <vt:lpstr>Dere</vt:lpstr>
      <vt:lpstr>Slayt 1</vt:lpstr>
      <vt:lpstr>Slayt 2</vt:lpstr>
      <vt:lpstr>Slayt 3</vt:lpstr>
      <vt:lpstr>EDUCATION</vt:lpstr>
      <vt:lpstr>Slayt 5</vt:lpstr>
      <vt:lpstr>Slayt 6</vt:lpstr>
      <vt:lpstr>WORKS</vt:lpstr>
      <vt:lpstr>Slayt 8</vt:lpstr>
      <vt:lpstr>DEATH</vt:lpstr>
      <vt:lpstr>ODE TO THE WEST WIND</vt:lpstr>
      <vt:lpstr>Structure</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SzR</dc:creator>
  <cp:lastModifiedBy>SzR</cp:lastModifiedBy>
  <cp:revision>6</cp:revision>
  <cp:lastPrinted>1601-01-01T00:00:00Z</cp:lastPrinted>
  <dcterms:created xsi:type="dcterms:W3CDTF">1601-01-01T00:00:00Z</dcterms:created>
  <dcterms:modified xsi:type="dcterms:W3CDTF">2010-03-29T18:04:36Z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