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E57BC-4348-4438-BBFA-D10614F0F8D7}" type="doc">
      <dgm:prSet loTypeId="urn:microsoft.com/office/officeart/2005/8/layout/equation1" loCatId="process" qsTypeId="urn:microsoft.com/office/officeart/2005/8/quickstyle/3d5" qsCatId="3D" csTypeId="urn:microsoft.com/office/officeart/2005/8/colors/colorful4" csCatId="colorful" phldr="1"/>
      <dgm:spPr/>
    </dgm:pt>
    <dgm:pt modelId="{64990C21-F07A-4EC6-886D-2465B275BB64}">
      <dgm:prSet phldrT="[Metin]" custT="1"/>
      <dgm:spPr>
        <a:solidFill>
          <a:srgbClr val="002060"/>
        </a:solidFill>
        <a:ln>
          <a:solidFill>
            <a:srgbClr val="FF0000"/>
          </a:solidFill>
        </a:ln>
      </dgm:spPr>
      <dgm:t>
        <a:bodyPr/>
        <a:lstStyle/>
        <a:p>
          <a:r>
            <a:rPr lang="tr-TR" sz="2400" b="1" dirty="0" smtClean="0">
              <a:latin typeface="Arial" panose="020B0604020202020204" pitchFamily="34" charset="0"/>
              <a:cs typeface="Arial" panose="020B0604020202020204" pitchFamily="34" charset="0"/>
            </a:rPr>
            <a:t>Elektrik jeneratörünü çalıştıracak ısıyı üreterek</a:t>
          </a:r>
          <a:endParaRPr lang="tr-TR" sz="2400" b="1" dirty="0">
            <a:latin typeface="Arial" panose="020B0604020202020204" pitchFamily="34" charset="0"/>
            <a:cs typeface="Arial" panose="020B0604020202020204" pitchFamily="34" charset="0"/>
          </a:endParaRPr>
        </a:p>
      </dgm:t>
    </dgm:pt>
    <dgm:pt modelId="{09357D6F-2F22-4D03-9D33-BECEA99BE1D1}" type="parTrans" cxnId="{964A63F5-A37F-413C-AA99-186313724B96}">
      <dgm:prSet/>
      <dgm:spPr/>
      <dgm:t>
        <a:bodyPr/>
        <a:lstStyle/>
        <a:p>
          <a:endParaRPr lang="tr-TR"/>
        </a:p>
      </dgm:t>
    </dgm:pt>
    <dgm:pt modelId="{81238170-B423-4369-BFB5-0443F3EF5C62}" type="sibTrans" cxnId="{964A63F5-A37F-413C-AA99-186313724B96}">
      <dgm:prSet/>
      <dgm:spPr>
        <a:solidFill>
          <a:srgbClr val="7030A0"/>
        </a:solidFill>
        <a:ln>
          <a:solidFill>
            <a:srgbClr val="FF0000"/>
          </a:solidFill>
        </a:ln>
      </dgm:spPr>
      <dgm:t>
        <a:bodyPr/>
        <a:lstStyle/>
        <a:p>
          <a:endParaRPr lang="tr-TR"/>
        </a:p>
      </dgm:t>
    </dgm:pt>
    <dgm:pt modelId="{5461D9EC-BEBB-4994-9901-D9F938CE2A98}">
      <dgm:prSet phldrT="[Metin]" custT="1"/>
      <dgm:spPr>
        <a:solidFill>
          <a:srgbClr val="002060"/>
        </a:solidFill>
        <a:ln>
          <a:solidFill>
            <a:srgbClr val="FF0000"/>
          </a:solidFill>
        </a:ln>
      </dgm:spPr>
      <dgm:t>
        <a:bodyPr/>
        <a:lstStyle/>
        <a:p>
          <a:r>
            <a:rPr lang="tr-TR" sz="2400" b="1" dirty="0" smtClean="0">
              <a:latin typeface="Arial" panose="020B0604020202020204" pitchFamily="34" charset="0"/>
              <a:cs typeface="Arial" panose="020B0604020202020204" pitchFamily="34" charset="0"/>
            </a:rPr>
            <a:t>Güneş ışığını doğrudan elektrik kullanan solar hücrelere odaklayarak (KST)</a:t>
          </a:r>
          <a:endParaRPr lang="tr-TR" sz="2400" b="1" dirty="0">
            <a:latin typeface="Arial" panose="020B0604020202020204" pitchFamily="34" charset="0"/>
            <a:cs typeface="Arial" panose="020B0604020202020204" pitchFamily="34" charset="0"/>
          </a:endParaRPr>
        </a:p>
      </dgm:t>
    </dgm:pt>
    <dgm:pt modelId="{E3C94C13-0A95-4C3F-979D-ADFFC9B0F539}" type="parTrans" cxnId="{375E538D-DFD6-4522-A20A-9A4C2B0161B1}">
      <dgm:prSet/>
      <dgm:spPr/>
      <dgm:t>
        <a:bodyPr/>
        <a:lstStyle/>
        <a:p>
          <a:endParaRPr lang="tr-TR"/>
        </a:p>
      </dgm:t>
    </dgm:pt>
    <dgm:pt modelId="{10EB23E3-ED0A-4F96-8A50-FDDDD2D96FF5}" type="sibTrans" cxnId="{375E538D-DFD6-4522-A20A-9A4C2B0161B1}">
      <dgm:prSet/>
      <dgm:spPr>
        <a:solidFill>
          <a:srgbClr val="7030A0"/>
        </a:solidFill>
        <a:ln>
          <a:solidFill>
            <a:srgbClr val="FF0000"/>
          </a:solidFill>
        </a:ln>
      </dgm:spPr>
      <dgm:t>
        <a:bodyPr/>
        <a:lstStyle/>
        <a:p>
          <a:endParaRPr lang="tr-TR"/>
        </a:p>
      </dgm:t>
    </dgm:pt>
    <dgm:pt modelId="{256B441E-AAC3-44A4-9F3F-3502068B05B7}">
      <dgm:prSet phldrT="[Metin]" custT="1"/>
      <dgm:spPr>
        <a:solidFill>
          <a:srgbClr val="002060"/>
        </a:solidFill>
        <a:ln>
          <a:solidFill>
            <a:srgbClr val="FF0000"/>
          </a:solidFill>
        </a:ln>
      </dgm:spPr>
      <dgm:t>
        <a:bodyPr/>
        <a:lstStyle/>
        <a:p>
          <a:r>
            <a:rPr lang="tr-TR" sz="2400" b="1" dirty="0" smtClean="0">
              <a:latin typeface="Arial" panose="020B0604020202020204" pitchFamily="34" charset="0"/>
              <a:cs typeface="Arial" panose="020B0604020202020204" pitchFamily="34" charset="0"/>
            </a:rPr>
            <a:t>Güneş ışığından iki yolla elektrik elde edilir.</a:t>
          </a:r>
          <a:endParaRPr lang="tr-TR" sz="2400" b="1" dirty="0">
            <a:latin typeface="Arial" panose="020B0604020202020204" pitchFamily="34" charset="0"/>
            <a:cs typeface="Arial" panose="020B0604020202020204" pitchFamily="34" charset="0"/>
          </a:endParaRPr>
        </a:p>
      </dgm:t>
    </dgm:pt>
    <dgm:pt modelId="{EE450774-7F29-485E-87D4-77EB3A8AF67E}" type="parTrans" cxnId="{B462F673-BF3F-440C-A70D-B2CCF2263ACF}">
      <dgm:prSet/>
      <dgm:spPr/>
      <dgm:t>
        <a:bodyPr/>
        <a:lstStyle/>
        <a:p>
          <a:endParaRPr lang="tr-TR"/>
        </a:p>
      </dgm:t>
    </dgm:pt>
    <dgm:pt modelId="{C02A1B1C-D39E-44FB-8965-CE7478A794E0}" type="sibTrans" cxnId="{B462F673-BF3F-440C-A70D-B2CCF2263ACF}">
      <dgm:prSet/>
      <dgm:spPr/>
      <dgm:t>
        <a:bodyPr/>
        <a:lstStyle/>
        <a:p>
          <a:endParaRPr lang="tr-TR"/>
        </a:p>
      </dgm:t>
    </dgm:pt>
    <dgm:pt modelId="{A2FF9429-FCCD-40CB-AE4D-255002F0A02D}" type="pres">
      <dgm:prSet presAssocID="{1B9E57BC-4348-4438-BBFA-D10614F0F8D7}" presName="linearFlow" presStyleCnt="0">
        <dgm:presLayoutVars>
          <dgm:dir/>
          <dgm:resizeHandles val="exact"/>
        </dgm:presLayoutVars>
      </dgm:prSet>
      <dgm:spPr/>
    </dgm:pt>
    <dgm:pt modelId="{A347524E-1350-4642-86B6-FC624C3A6AB5}" type="pres">
      <dgm:prSet presAssocID="{64990C21-F07A-4EC6-886D-2465B275BB64}" presName="node" presStyleLbl="node1" presStyleIdx="0" presStyleCnt="3" custScaleX="178668" custScaleY="155382" custLinFactNeighborX="-311" custLinFactNeighborY="-20472">
        <dgm:presLayoutVars>
          <dgm:bulletEnabled val="1"/>
        </dgm:presLayoutVars>
      </dgm:prSet>
      <dgm:spPr/>
      <dgm:t>
        <a:bodyPr/>
        <a:lstStyle/>
        <a:p>
          <a:endParaRPr lang="tr-TR"/>
        </a:p>
      </dgm:t>
    </dgm:pt>
    <dgm:pt modelId="{10196F32-5DF2-4B61-BDBF-FA439635E881}" type="pres">
      <dgm:prSet presAssocID="{81238170-B423-4369-BFB5-0443F3EF5C62}" presName="spacerL" presStyleCnt="0"/>
      <dgm:spPr/>
    </dgm:pt>
    <dgm:pt modelId="{47EA6D62-AA3E-40F1-B44D-F076CA61CD96}" type="pres">
      <dgm:prSet presAssocID="{81238170-B423-4369-BFB5-0443F3EF5C62}" presName="sibTrans" presStyleLbl="sibTrans2D1" presStyleIdx="0" presStyleCnt="2" custScaleX="57348" custScaleY="51470"/>
      <dgm:spPr/>
      <dgm:t>
        <a:bodyPr/>
        <a:lstStyle/>
        <a:p>
          <a:endParaRPr lang="tr-TR"/>
        </a:p>
      </dgm:t>
    </dgm:pt>
    <dgm:pt modelId="{2CB76987-9A6C-4DAC-968A-D53B89B1A098}" type="pres">
      <dgm:prSet presAssocID="{81238170-B423-4369-BFB5-0443F3EF5C62}" presName="spacerR" presStyleCnt="0"/>
      <dgm:spPr/>
    </dgm:pt>
    <dgm:pt modelId="{B1F72EE5-3CD1-4A71-B30A-2BF5C4053AE0}" type="pres">
      <dgm:prSet presAssocID="{5461D9EC-BEBB-4994-9901-D9F938CE2A98}" presName="node" presStyleLbl="node1" presStyleIdx="1" presStyleCnt="3" custScaleX="174162" custScaleY="196326">
        <dgm:presLayoutVars>
          <dgm:bulletEnabled val="1"/>
        </dgm:presLayoutVars>
      </dgm:prSet>
      <dgm:spPr/>
      <dgm:t>
        <a:bodyPr/>
        <a:lstStyle/>
        <a:p>
          <a:endParaRPr lang="tr-TR"/>
        </a:p>
      </dgm:t>
    </dgm:pt>
    <dgm:pt modelId="{0CF527A3-9FC1-40E4-B3DD-9E0E7C6E8CD5}" type="pres">
      <dgm:prSet presAssocID="{10EB23E3-ED0A-4F96-8A50-FDDDD2D96FF5}" presName="spacerL" presStyleCnt="0"/>
      <dgm:spPr/>
    </dgm:pt>
    <dgm:pt modelId="{5D1819B7-6BF8-43DD-9360-8F736453DD6D}" type="pres">
      <dgm:prSet presAssocID="{10EB23E3-ED0A-4F96-8A50-FDDDD2D96FF5}" presName="sibTrans" presStyleLbl="sibTrans2D1" presStyleIdx="1" presStyleCnt="2" custScaleX="55575" custScaleY="45752"/>
      <dgm:spPr/>
      <dgm:t>
        <a:bodyPr/>
        <a:lstStyle/>
        <a:p>
          <a:endParaRPr lang="tr-TR"/>
        </a:p>
      </dgm:t>
    </dgm:pt>
    <dgm:pt modelId="{994838A9-B215-448E-BE69-6D3FFD2B77FF}" type="pres">
      <dgm:prSet presAssocID="{10EB23E3-ED0A-4F96-8A50-FDDDD2D96FF5}" presName="spacerR" presStyleCnt="0"/>
      <dgm:spPr/>
    </dgm:pt>
    <dgm:pt modelId="{B5C62FD5-6EE1-43EA-9FEE-E05643CE981E}" type="pres">
      <dgm:prSet presAssocID="{256B441E-AAC3-44A4-9F3F-3502068B05B7}" presName="node" presStyleLbl="node1" presStyleIdx="2" presStyleCnt="3" custScaleX="165084" custScaleY="168142" custLinFactNeighborX="84765" custLinFactNeighborY="632">
        <dgm:presLayoutVars>
          <dgm:bulletEnabled val="1"/>
        </dgm:presLayoutVars>
      </dgm:prSet>
      <dgm:spPr/>
      <dgm:t>
        <a:bodyPr/>
        <a:lstStyle/>
        <a:p>
          <a:endParaRPr lang="tr-TR"/>
        </a:p>
      </dgm:t>
    </dgm:pt>
  </dgm:ptLst>
  <dgm:cxnLst>
    <dgm:cxn modelId="{964A63F5-A37F-413C-AA99-186313724B96}" srcId="{1B9E57BC-4348-4438-BBFA-D10614F0F8D7}" destId="{64990C21-F07A-4EC6-886D-2465B275BB64}" srcOrd="0" destOrd="0" parTransId="{09357D6F-2F22-4D03-9D33-BECEA99BE1D1}" sibTransId="{81238170-B423-4369-BFB5-0443F3EF5C62}"/>
    <dgm:cxn modelId="{954CFF47-77CC-421B-BA0A-D4550F4F0A68}" type="presOf" srcId="{256B441E-AAC3-44A4-9F3F-3502068B05B7}" destId="{B5C62FD5-6EE1-43EA-9FEE-E05643CE981E}" srcOrd="0" destOrd="0" presId="urn:microsoft.com/office/officeart/2005/8/layout/equation1"/>
    <dgm:cxn modelId="{46202022-1C6B-49FA-9BA5-DD2D07A2EA85}" type="presOf" srcId="{64990C21-F07A-4EC6-886D-2465B275BB64}" destId="{A347524E-1350-4642-86B6-FC624C3A6AB5}" srcOrd="0" destOrd="0" presId="urn:microsoft.com/office/officeart/2005/8/layout/equation1"/>
    <dgm:cxn modelId="{57F4BC6C-11E1-495F-B0EC-ED4E64DC5AA8}" type="presOf" srcId="{10EB23E3-ED0A-4F96-8A50-FDDDD2D96FF5}" destId="{5D1819B7-6BF8-43DD-9360-8F736453DD6D}" srcOrd="0" destOrd="0" presId="urn:microsoft.com/office/officeart/2005/8/layout/equation1"/>
    <dgm:cxn modelId="{7A832CAA-613D-49A1-B426-E2DAFE69264B}" type="presOf" srcId="{1B9E57BC-4348-4438-BBFA-D10614F0F8D7}" destId="{A2FF9429-FCCD-40CB-AE4D-255002F0A02D}" srcOrd="0" destOrd="0" presId="urn:microsoft.com/office/officeart/2005/8/layout/equation1"/>
    <dgm:cxn modelId="{4F98D8DC-89CA-4FA8-BDB8-F7E2604F50C8}" type="presOf" srcId="{5461D9EC-BEBB-4994-9901-D9F938CE2A98}" destId="{B1F72EE5-3CD1-4A71-B30A-2BF5C4053AE0}" srcOrd="0" destOrd="0" presId="urn:microsoft.com/office/officeart/2005/8/layout/equation1"/>
    <dgm:cxn modelId="{2F556AE9-C2CC-420B-9C03-8DFCC0E9974A}" type="presOf" srcId="{81238170-B423-4369-BFB5-0443F3EF5C62}" destId="{47EA6D62-AA3E-40F1-B44D-F076CA61CD96}" srcOrd="0" destOrd="0" presId="urn:microsoft.com/office/officeart/2005/8/layout/equation1"/>
    <dgm:cxn modelId="{B462F673-BF3F-440C-A70D-B2CCF2263ACF}" srcId="{1B9E57BC-4348-4438-BBFA-D10614F0F8D7}" destId="{256B441E-AAC3-44A4-9F3F-3502068B05B7}" srcOrd="2" destOrd="0" parTransId="{EE450774-7F29-485E-87D4-77EB3A8AF67E}" sibTransId="{C02A1B1C-D39E-44FB-8965-CE7478A794E0}"/>
    <dgm:cxn modelId="{375E538D-DFD6-4522-A20A-9A4C2B0161B1}" srcId="{1B9E57BC-4348-4438-BBFA-D10614F0F8D7}" destId="{5461D9EC-BEBB-4994-9901-D9F938CE2A98}" srcOrd="1" destOrd="0" parTransId="{E3C94C13-0A95-4C3F-979D-ADFFC9B0F539}" sibTransId="{10EB23E3-ED0A-4F96-8A50-FDDDD2D96FF5}"/>
    <dgm:cxn modelId="{D08341B2-8EBD-466B-9625-37BB3E652CEE}" type="presParOf" srcId="{A2FF9429-FCCD-40CB-AE4D-255002F0A02D}" destId="{A347524E-1350-4642-86B6-FC624C3A6AB5}" srcOrd="0" destOrd="0" presId="urn:microsoft.com/office/officeart/2005/8/layout/equation1"/>
    <dgm:cxn modelId="{9689BCD3-E39C-4696-9590-2D5F22A47D14}" type="presParOf" srcId="{A2FF9429-FCCD-40CB-AE4D-255002F0A02D}" destId="{10196F32-5DF2-4B61-BDBF-FA439635E881}" srcOrd="1" destOrd="0" presId="urn:microsoft.com/office/officeart/2005/8/layout/equation1"/>
    <dgm:cxn modelId="{7509C082-887C-4216-BAA3-71498A570A22}" type="presParOf" srcId="{A2FF9429-FCCD-40CB-AE4D-255002F0A02D}" destId="{47EA6D62-AA3E-40F1-B44D-F076CA61CD96}" srcOrd="2" destOrd="0" presId="urn:microsoft.com/office/officeart/2005/8/layout/equation1"/>
    <dgm:cxn modelId="{B1A7500E-5669-4FE5-BA96-CA6C10371BEB}" type="presParOf" srcId="{A2FF9429-FCCD-40CB-AE4D-255002F0A02D}" destId="{2CB76987-9A6C-4DAC-968A-D53B89B1A098}" srcOrd="3" destOrd="0" presId="urn:microsoft.com/office/officeart/2005/8/layout/equation1"/>
    <dgm:cxn modelId="{5D356DC0-9F5C-4EF7-BE05-6DE371304BC2}" type="presParOf" srcId="{A2FF9429-FCCD-40CB-AE4D-255002F0A02D}" destId="{B1F72EE5-3CD1-4A71-B30A-2BF5C4053AE0}" srcOrd="4" destOrd="0" presId="urn:microsoft.com/office/officeart/2005/8/layout/equation1"/>
    <dgm:cxn modelId="{FBDFCB9F-DD1B-4DB8-AB6B-C83889FD74E1}" type="presParOf" srcId="{A2FF9429-FCCD-40CB-AE4D-255002F0A02D}" destId="{0CF527A3-9FC1-40E4-B3DD-9E0E7C6E8CD5}" srcOrd="5" destOrd="0" presId="urn:microsoft.com/office/officeart/2005/8/layout/equation1"/>
    <dgm:cxn modelId="{7DDF33DE-7CEA-4A8C-B7BC-22DAC693920F}" type="presParOf" srcId="{A2FF9429-FCCD-40CB-AE4D-255002F0A02D}" destId="{5D1819B7-6BF8-43DD-9360-8F736453DD6D}" srcOrd="6" destOrd="0" presId="urn:microsoft.com/office/officeart/2005/8/layout/equation1"/>
    <dgm:cxn modelId="{D927F9B5-2B5F-4743-8C49-3CA6281BFCDB}" type="presParOf" srcId="{A2FF9429-FCCD-40CB-AE4D-255002F0A02D}" destId="{994838A9-B215-448E-BE69-6D3FFD2B77FF}" srcOrd="7" destOrd="0" presId="urn:microsoft.com/office/officeart/2005/8/layout/equation1"/>
    <dgm:cxn modelId="{92D2EA85-C180-4C7B-BC2C-D11395F8590F}" type="presParOf" srcId="{A2FF9429-FCCD-40CB-AE4D-255002F0A02D}" destId="{B5C62FD5-6EE1-43EA-9FEE-E05643CE981E}"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7524E-1350-4642-86B6-FC624C3A6AB5}">
      <dsp:nvSpPr>
        <dsp:cNvPr id="0" name=""/>
        <dsp:cNvSpPr/>
      </dsp:nvSpPr>
      <dsp:spPr>
        <a:xfrm>
          <a:off x="0" y="1152131"/>
          <a:ext cx="2621250" cy="2279620"/>
        </a:xfrm>
        <a:prstGeom prst="ellipse">
          <a:avLst/>
        </a:prstGeom>
        <a:solidFill>
          <a:srgbClr val="002060"/>
        </a:solidFill>
        <a:ln>
          <a:solidFill>
            <a:srgbClr val="FF0000"/>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latin typeface="Arial" panose="020B0604020202020204" pitchFamily="34" charset="0"/>
              <a:cs typeface="Arial" panose="020B0604020202020204" pitchFamily="34" charset="0"/>
            </a:rPr>
            <a:t>Elektrik jeneratörünü çalıştıracak ısıyı üreterek</a:t>
          </a:r>
          <a:endParaRPr lang="tr-TR" sz="2400" b="1" kern="1200" dirty="0">
            <a:latin typeface="Arial" panose="020B0604020202020204" pitchFamily="34" charset="0"/>
            <a:cs typeface="Arial" panose="020B0604020202020204" pitchFamily="34" charset="0"/>
          </a:endParaRPr>
        </a:p>
      </dsp:txBody>
      <dsp:txXfrm>
        <a:off x="383873" y="1485974"/>
        <a:ext cx="1853504" cy="1611934"/>
      </dsp:txXfrm>
    </dsp:sp>
    <dsp:sp modelId="{47EA6D62-AA3E-40F1-B44D-F076CA61CD96}">
      <dsp:nvSpPr>
        <dsp:cNvPr id="0" name=""/>
        <dsp:cNvSpPr/>
      </dsp:nvSpPr>
      <dsp:spPr>
        <a:xfrm>
          <a:off x="2740750" y="2373303"/>
          <a:ext cx="487986" cy="437969"/>
        </a:xfrm>
        <a:prstGeom prst="mathPlus">
          <a:avLst/>
        </a:prstGeom>
        <a:solidFill>
          <a:srgbClr val="7030A0"/>
        </a:solidFill>
        <a:ln>
          <a:solidFill>
            <a:srgbClr val="FF0000"/>
          </a:solid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tr-TR" sz="700" kern="1200"/>
        </a:p>
      </dsp:txBody>
      <dsp:txXfrm>
        <a:off x="2805433" y="2540782"/>
        <a:ext cx="358620" cy="103011"/>
      </dsp:txXfrm>
    </dsp:sp>
    <dsp:sp modelId="{B1F72EE5-3CD1-4A71-B30A-2BF5C4053AE0}">
      <dsp:nvSpPr>
        <dsp:cNvPr id="0" name=""/>
        <dsp:cNvSpPr/>
      </dsp:nvSpPr>
      <dsp:spPr>
        <a:xfrm>
          <a:off x="3347865" y="1152131"/>
          <a:ext cx="2555142" cy="2880312"/>
        </a:xfrm>
        <a:prstGeom prst="ellipse">
          <a:avLst/>
        </a:prstGeom>
        <a:solidFill>
          <a:srgbClr val="002060"/>
        </a:solidFill>
        <a:ln>
          <a:solidFill>
            <a:srgbClr val="FF0000"/>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latin typeface="Arial" panose="020B0604020202020204" pitchFamily="34" charset="0"/>
              <a:cs typeface="Arial" panose="020B0604020202020204" pitchFamily="34" charset="0"/>
            </a:rPr>
            <a:t>Güneş ışığını doğrudan elektrik kullanan solar hücrelere odaklayarak (KST)</a:t>
          </a:r>
          <a:endParaRPr lang="tr-TR" sz="2400" b="1" kern="1200" dirty="0">
            <a:latin typeface="Arial" panose="020B0604020202020204" pitchFamily="34" charset="0"/>
            <a:cs typeface="Arial" panose="020B0604020202020204" pitchFamily="34" charset="0"/>
          </a:endParaRPr>
        </a:p>
      </dsp:txBody>
      <dsp:txXfrm>
        <a:off x="3722057" y="1573943"/>
        <a:ext cx="1806758" cy="2036688"/>
      </dsp:txXfrm>
    </dsp:sp>
    <dsp:sp modelId="{5D1819B7-6BF8-43DD-9360-8F736453DD6D}">
      <dsp:nvSpPr>
        <dsp:cNvPr id="0" name=""/>
        <dsp:cNvSpPr/>
      </dsp:nvSpPr>
      <dsp:spPr>
        <a:xfrm>
          <a:off x="6022137" y="2397631"/>
          <a:ext cx="472899" cy="389313"/>
        </a:xfrm>
        <a:prstGeom prst="mathEqual">
          <a:avLst/>
        </a:prstGeom>
        <a:solidFill>
          <a:srgbClr val="7030A0"/>
        </a:solidFill>
        <a:ln>
          <a:solidFill>
            <a:srgbClr val="FF0000"/>
          </a:solid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6084820" y="2477829"/>
        <a:ext cx="347533" cy="228917"/>
      </dsp:txXfrm>
    </dsp:sp>
    <dsp:sp modelId="{B5C62FD5-6EE1-43EA-9FEE-E05643CE981E}">
      <dsp:nvSpPr>
        <dsp:cNvPr id="0" name=""/>
        <dsp:cNvSpPr/>
      </dsp:nvSpPr>
      <dsp:spPr>
        <a:xfrm>
          <a:off x="6614537" y="1368148"/>
          <a:ext cx="2421958" cy="2466822"/>
        </a:xfrm>
        <a:prstGeom prst="ellipse">
          <a:avLst/>
        </a:prstGeom>
        <a:solidFill>
          <a:srgbClr val="002060"/>
        </a:solidFill>
        <a:ln>
          <a:solidFill>
            <a:srgbClr val="FF0000"/>
          </a:solid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latin typeface="Arial" panose="020B0604020202020204" pitchFamily="34" charset="0"/>
              <a:cs typeface="Arial" panose="020B0604020202020204" pitchFamily="34" charset="0"/>
            </a:rPr>
            <a:t>Güneş ışığından iki yolla elektrik elde edilir.</a:t>
          </a:r>
          <a:endParaRPr lang="tr-TR" sz="2400" b="1" kern="1200" dirty="0">
            <a:latin typeface="Arial" panose="020B0604020202020204" pitchFamily="34" charset="0"/>
            <a:cs typeface="Arial" panose="020B0604020202020204" pitchFamily="34" charset="0"/>
          </a:endParaRPr>
        </a:p>
      </dsp:txBody>
      <dsp:txXfrm>
        <a:off x="6969225" y="1729406"/>
        <a:ext cx="1712582" cy="1744306"/>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54FCBB-D974-47EE-A56B-5901898219EF}" type="datetimeFigureOut">
              <a:rPr lang="tr-TR" smtClean="0"/>
              <a:t>28.4.2019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FC2E28-79CF-44AB-8D9E-08C48BBD9602}" type="slidenum">
              <a:rPr lang="tr-TR" smtClean="0"/>
              <a:t>‹#›</a:t>
            </a:fld>
            <a:endParaRPr lang="tr-TR"/>
          </a:p>
        </p:txBody>
      </p:sp>
    </p:spTree>
    <p:extLst>
      <p:ext uri="{BB962C8B-B14F-4D97-AF65-F5344CB8AC3E}">
        <p14:creationId xmlns:p14="http://schemas.microsoft.com/office/powerpoint/2010/main" val="2152659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FC0A6F6-6753-44ED-A72B-B36D9CD7C28A}" type="slidenum">
              <a:rPr lang="tr-TR" smtClean="0"/>
              <a:t>8</a:t>
            </a:fld>
            <a:endParaRPr lang="tr-TR"/>
          </a:p>
        </p:txBody>
      </p:sp>
    </p:spTree>
    <p:extLst>
      <p:ext uri="{BB962C8B-B14F-4D97-AF65-F5344CB8AC3E}">
        <p14:creationId xmlns:p14="http://schemas.microsoft.com/office/powerpoint/2010/main" val="1982317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763931C-4D43-40CD-B737-229F528739A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276789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63931C-4D43-40CD-B737-229F528739A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300227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63931C-4D43-40CD-B737-229F528739A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375762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63931C-4D43-40CD-B737-229F528739A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282838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763931C-4D43-40CD-B737-229F528739A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237292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63931C-4D43-40CD-B737-229F528739A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924321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63931C-4D43-40CD-B737-229F528739A7}"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337268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63931C-4D43-40CD-B737-229F528739A7}"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4132215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63931C-4D43-40CD-B737-229F528739A7}"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888206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63931C-4D43-40CD-B737-229F528739A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252083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63931C-4D43-40CD-B737-229F528739A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A6D4D1-44C0-4F24-ADF8-27D99E88A88D}" type="slidenum">
              <a:rPr lang="tr-TR" smtClean="0"/>
              <a:t>‹#›</a:t>
            </a:fld>
            <a:endParaRPr lang="tr-TR"/>
          </a:p>
        </p:txBody>
      </p:sp>
    </p:spTree>
    <p:extLst>
      <p:ext uri="{BB962C8B-B14F-4D97-AF65-F5344CB8AC3E}">
        <p14:creationId xmlns:p14="http://schemas.microsoft.com/office/powerpoint/2010/main" val="1307006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3931C-4D43-40CD-B737-229F528739A7}"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A6D4D1-44C0-4F24-ADF8-27D99E88A88D}" type="slidenum">
              <a:rPr lang="tr-TR" smtClean="0"/>
              <a:t>‹#›</a:t>
            </a:fld>
            <a:endParaRPr lang="tr-TR"/>
          </a:p>
        </p:txBody>
      </p:sp>
    </p:spTree>
    <p:extLst>
      <p:ext uri="{BB962C8B-B14F-4D97-AF65-F5344CB8AC3E}">
        <p14:creationId xmlns:p14="http://schemas.microsoft.com/office/powerpoint/2010/main" val="10220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rial" panose="020B0604020202020204" pitchFamily="34" charset="0"/>
                <a:cs typeface="Arial" panose="020B0604020202020204" pitchFamily="34" charset="0"/>
              </a:rPr>
              <a:t>ENERJİ KAYNAKLARIMIZ</a:t>
            </a:r>
          </a:p>
        </p:txBody>
      </p:sp>
      <p:sp>
        <p:nvSpPr>
          <p:cNvPr id="3" name="İçerik Yer Tutucusu 2"/>
          <p:cNvSpPr>
            <a:spLocks noGrp="1"/>
          </p:cNvSpPr>
          <p:nvPr>
            <p:ph sz="quarter" idx="1"/>
          </p:nvPr>
        </p:nvSpPr>
        <p:spPr>
          <a:xfrm>
            <a:off x="251520" y="1600200"/>
            <a:ext cx="8640960" cy="4709120"/>
          </a:xfrm>
        </p:spPr>
        <p:txBody>
          <a:bodyPr>
            <a:normAutofit/>
          </a:bodyPr>
          <a:lstStyle/>
          <a:p>
            <a:pPr marL="0" indent="0">
              <a:buNone/>
            </a:pPr>
            <a:r>
              <a:rPr lang="tr-TR" b="1" dirty="0" smtClean="0">
                <a:solidFill>
                  <a:srgbClr val="FF0000"/>
                </a:solidFill>
                <a:latin typeface="Arial" panose="020B0604020202020204" pitchFamily="34" charset="0"/>
                <a:cs typeface="Arial" panose="020B0604020202020204" pitchFamily="34" charset="0"/>
              </a:rPr>
              <a:t>Yenilenebilir enerjinin fiyatının düşecek olması ise üç nedene dayanır:</a:t>
            </a:r>
          </a:p>
          <a:p>
            <a:pPr marL="0" indent="0" algn="just">
              <a:buNone/>
            </a:pPr>
            <a:r>
              <a:rPr lang="tr-TR" b="1" dirty="0" smtClean="0">
                <a:solidFill>
                  <a:srgbClr val="FF0000"/>
                </a:solidFill>
                <a:latin typeface="Arial" panose="020B0604020202020204" pitchFamily="34" charset="0"/>
                <a:cs typeface="Arial" panose="020B0604020202020204" pitchFamily="34" charset="0"/>
              </a:rPr>
              <a:t>1.</a:t>
            </a:r>
            <a:r>
              <a:rPr lang="tr-TR" b="1" dirty="0" smtClean="0">
                <a:solidFill>
                  <a:srgbClr val="002060"/>
                </a:solidFill>
                <a:latin typeface="Arial" panose="020B0604020202020204" pitchFamily="34" charset="0"/>
                <a:cs typeface="Arial" panose="020B0604020202020204" pitchFamily="34" charset="0"/>
              </a:rPr>
              <a:t>Yenilenebilir alt yapı bir kez kurulduğunda yakıt sonsuza dek bedavadır.</a:t>
            </a:r>
          </a:p>
          <a:p>
            <a:pPr marL="0" indent="0" algn="just">
              <a:buNone/>
            </a:pPr>
            <a:r>
              <a:rPr lang="tr-TR" b="1" dirty="0" smtClean="0">
                <a:solidFill>
                  <a:srgbClr val="002060"/>
                </a:solidFill>
                <a:latin typeface="Arial" panose="020B0604020202020204" pitchFamily="34" charset="0"/>
                <a:cs typeface="Arial" panose="020B0604020202020204" pitchFamily="34" charset="0"/>
              </a:rPr>
              <a:t>Karbon bazlı yakıtlardan farklı olarak rüzgar, güneş ve yeryüzünün kendisi bedelsiz yakıtları sınırsız miktarlarda sunar.</a:t>
            </a:r>
          </a:p>
          <a:p>
            <a:pPr marL="0" indent="0" algn="just">
              <a:buNone/>
            </a:pP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9520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ENERJİ KAYNAKLARIMIZ</a:t>
            </a:r>
          </a:p>
        </p:txBody>
      </p:sp>
      <p:sp>
        <p:nvSpPr>
          <p:cNvPr id="3" name="İçerik Yer Tutucusu 2"/>
          <p:cNvSpPr>
            <a:spLocks noGrp="1"/>
          </p:cNvSpPr>
          <p:nvPr>
            <p:ph sz="quarter" idx="1"/>
          </p:nvPr>
        </p:nvSpPr>
        <p:spPr/>
        <p:txBody>
          <a:bodyPr>
            <a:noAutofit/>
          </a:bodyPr>
          <a:lstStyle/>
          <a:p>
            <a:pPr marL="0" indent="0" algn="just">
              <a:buNone/>
            </a:pPr>
            <a:r>
              <a:rPr lang="tr-TR" sz="2800" b="1" dirty="0">
                <a:solidFill>
                  <a:srgbClr val="FF0000"/>
                </a:solidFill>
                <a:latin typeface="Arial" panose="020B0604020202020204" pitchFamily="34" charset="0"/>
                <a:cs typeface="Arial" panose="020B0604020202020204" pitchFamily="34" charset="0"/>
              </a:rPr>
              <a:t>2. </a:t>
            </a:r>
            <a:r>
              <a:rPr lang="tr-TR" sz="2800" b="1" dirty="0">
                <a:solidFill>
                  <a:srgbClr val="002060"/>
                </a:solidFill>
                <a:latin typeface="Arial" panose="020B0604020202020204" pitchFamily="34" charset="0"/>
                <a:cs typeface="Arial" panose="020B0604020202020204" pitchFamily="34" charset="0"/>
              </a:rPr>
              <a:t>Fosil yakıt teknolojilerinin daha uzun bir geçmişe dayanmasına karşılık, yenilenebilir enerji teknolojileri hızla gelişiyor. Bu da yenilikçilik-yaratıcılık yenilenebilir enerji verimliliğini her geçen gün artırırken maliyetini de sürekli </a:t>
            </a:r>
            <a:r>
              <a:rPr lang="tr-TR" sz="2800" b="1" dirty="0" smtClean="0">
                <a:solidFill>
                  <a:srgbClr val="002060"/>
                </a:solidFill>
                <a:latin typeface="Arial" panose="020B0604020202020204" pitchFamily="34" charset="0"/>
                <a:cs typeface="Arial" panose="020B0604020202020204" pitchFamily="34" charset="0"/>
              </a:rPr>
              <a:t>düşürmemizi </a:t>
            </a:r>
            <a:r>
              <a:rPr lang="tr-TR" sz="2800" b="1" dirty="0">
                <a:solidFill>
                  <a:srgbClr val="002060"/>
                </a:solidFill>
                <a:latin typeface="Arial" panose="020B0604020202020204" pitchFamily="34" charset="0"/>
                <a:cs typeface="Arial" panose="020B0604020202020204" pitchFamily="34" charset="0"/>
              </a:rPr>
              <a:t>sağlar</a:t>
            </a:r>
            <a:r>
              <a:rPr lang="tr-TR" sz="2800" b="1" dirty="0" smtClean="0">
                <a:solidFill>
                  <a:srgbClr val="002060"/>
                </a:solidFill>
                <a:latin typeface="Arial" panose="020B0604020202020204" pitchFamily="34" charset="0"/>
                <a:cs typeface="Arial" panose="020B0604020202020204" pitchFamily="34" charset="0"/>
              </a:rPr>
              <a:t>.</a:t>
            </a:r>
          </a:p>
          <a:p>
            <a:pPr marL="0" indent="0" algn="just">
              <a:buNone/>
            </a:pPr>
            <a:endParaRPr lang="tr-TR" sz="28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4748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ENERJİ KAYNAKLARIMIZ</a:t>
            </a:r>
          </a:p>
        </p:txBody>
      </p:sp>
      <p:sp>
        <p:nvSpPr>
          <p:cNvPr id="3" name="İçerik Yer Tutucusu 2"/>
          <p:cNvSpPr>
            <a:spLocks noGrp="1"/>
          </p:cNvSpPr>
          <p:nvPr>
            <p:ph sz="quarter" idx="1"/>
          </p:nvPr>
        </p:nvSpPr>
        <p:spPr/>
        <p:txBody>
          <a:bodyPr/>
          <a:lstStyle/>
          <a:p>
            <a:pPr marL="0" indent="0" algn="just">
              <a:buNone/>
            </a:pPr>
            <a:r>
              <a:rPr lang="tr-TR" b="1" dirty="0">
                <a:solidFill>
                  <a:srgbClr val="FF0000"/>
                </a:solidFill>
                <a:latin typeface="Arial" panose="020B0604020202020204" pitchFamily="34" charset="0"/>
                <a:cs typeface="Arial" panose="020B0604020202020204" pitchFamily="34" charset="0"/>
              </a:rPr>
              <a:t>3. </a:t>
            </a:r>
            <a:r>
              <a:rPr lang="tr-TR" b="1" dirty="0">
                <a:solidFill>
                  <a:srgbClr val="002060"/>
                </a:solidFill>
                <a:latin typeface="Arial" panose="020B0604020202020204" pitchFamily="34" charset="0"/>
                <a:cs typeface="Arial" panose="020B0604020202020204" pitchFamily="34" charset="0"/>
              </a:rPr>
              <a:t>Dünya seçimini yenilenebilir enerjiden yana yatırım yaparsa </a:t>
            </a:r>
            <a:r>
              <a:rPr lang="tr-TR" b="1" dirty="0" smtClean="0">
                <a:solidFill>
                  <a:srgbClr val="002060"/>
                </a:solidFill>
                <a:latin typeface="Arial" panose="020B0604020202020204" pitchFamily="34" charset="0"/>
                <a:cs typeface="Arial" panose="020B0604020202020204" pitchFamily="34" charset="0"/>
              </a:rPr>
              <a:t>rüzgar değirmeniyle güneş panelinin üretim </a:t>
            </a:r>
            <a:r>
              <a:rPr lang="tr-TR" b="1" dirty="0">
                <a:solidFill>
                  <a:srgbClr val="002060"/>
                </a:solidFill>
                <a:latin typeface="Arial" panose="020B0604020202020204" pitchFamily="34" charset="0"/>
                <a:cs typeface="Arial" panose="020B0604020202020204" pitchFamily="34" charset="0"/>
              </a:rPr>
              <a:t>hacmi maliyetini belirgin bir şekilde düşürecek, </a:t>
            </a:r>
            <a:r>
              <a:rPr lang="tr-TR" b="1" dirty="0" err="1">
                <a:solidFill>
                  <a:srgbClr val="002060"/>
                </a:solidFill>
                <a:latin typeface="Arial" panose="020B0604020202020204" pitchFamily="34" charset="0"/>
                <a:cs typeface="Arial" panose="020B0604020202020204" pitchFamily="34" charset="0"/>
              </a:rPr>
              <a:t>inovasyon</a:t>
            </a:r>
            <a:r>
              <a:rPr lang="tr-TR" b="1" dirty="0">
                <a:solidFill>
                  <a:srgbClr val="002060"/>
                </a:solidFill>
                <a:latin typeface="Arial" panose="020B0604020202020204" pitchFamily="34" charset="0"/>
                <a:cs typeface="Arial" panose="020B0604020202020204" pitchFamily="34" charset="0"/>
              </a:rPr>
              <a:t> süresini hızlandıracak, ek araştırma ve geliştirme teşviklerini de artıracaktır</a:t>
            </a:r>
          </a:p>
          <a:p>
            <a:pPr algn="just"/>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9076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rial" panose="020B0604020202020204" pitchFamily="34" charset="0"/>
                <a:cs typeface="Arial" panose="020B0604020202020204" pitchFamily="34" charset="0"/>
              </a:rPr>
              <a:t>ENERJİ KAYNAKLARIMIZ</a:t>
            </a:r>
          </a:p>
        </p:txBody>
      </p:sp>
      <p:sp>
        <p:nvSpPr>
          <p:cNvPr id="3" name="İçerik Yer Tutucusu 2"/>
          <p:cNvSpPr>
            <a:spLocks noGrp="1"/>
          </p:cNvSpPr>
          <p:nvPr>
            <p:ph sz="quarter" idx="1"/>
          </p:nvPr>
        </p:nvSpPr>
        <p:spPr/>
        <p:txBody>
          <a:bodyPr>
            <a:normAutofit fontScale="92500" lnSpcReduction="10000"/>
          </a:bodyPr>
          <a:lstStyle/>
          <a:p>
            <a:pPr marL="0" indent="0" algn="just">
              <a:buNone/>
            </a:pPr>
            <a:r>
              <a:rPr lang="tr-TR" b="1" dirty="0" smtClean="0">
                <a:solidFill>
                  <a:srgbClr val="002060"/>
                </a:solidFill>
                <a:latin typeface="Arial" panose="020B0604020202020204" pitchFamily="34" charset="0"/>
                <a:cs typeface="Arial" panose="020B0604020202020204" pitchFamily="34" charset="0"/>
              </a:rPr>
              <a:t>Yenilenebilir kaynaklardan enerji üretimine dair yeni buluşlarda yaşanan talep patlaması, daha düşük maliyetli yeni yaklaşımların araştırılması ve geliştirilmesi için yüksek bütçeler ayrılmasını körüklüyor. Maliyet düştükçe talep artarak sürekli iyileştirme kalıbı pekiştiriliyor.</a:t>
            </a:r>
          </a:p>
          <a:p>
            <a:pPr marL="0" indent="0" algn="just">
              <a:buNone/>
            </a:pPr>
            <a:r>
              <a:rPr lang="tr-TR" b="1" dirty="0" smtClean="0">
                <a:solidFill>
                  <a:srgbClr val="002060"/>
                </a:solidFill>
                <a:latin typeface="Arial" panose="020B0604020202020204" pitchFamily="34" charset="0"/>
                <a:cs typeface="Arial" panose="020B0604020202020204" pitchFamily="34" charset="0"/>
              </a:rPr>
              <a:t>Yenilenebilir bir enerjiye küresel çapta bir geçiş kararlılığı bu eğilimi büyük ölçüde hızlandıracaktır.</a:t>
            </a:r>
          </a:p>
          <a:p>
            <a:pPr marL="0" indent="0" algn="just">
              <a:buNone/>
            </a:pPr>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0197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ENERJİ KAYNAKLARIMIZ</a:t>
            </a:r>
          </a:p>
        </p:txBody>
      </p:sp>
      <p:graphicFrame>
        <p:nvGraphicFramePr>
          <p:cNvPr id="5" name="Tablo 4"/>
          <p:cNvGraphicFramePr>
            <a:graphicFrameLocks noGrp="1"/>
          </p:cNvGraphicFramePr>
          <p:nvPr>
            <p:extLst>
              <p:ext uri="{D42A27DB-BD31-4B8C-83A1-F6EECF244321}">
                <p14:modId xmlns:p14="http://schemas.microsoft.com/office/powerpoint/2010/main" val="2559432274"/>
              </p:ext>
            </p:extLst>
          </p:nvPr>
        </p:nvGraphicFramePr>
        <p:xfrm>
          <a:off x="107504" y="1628799"/>
          <a:ext cx="9036495" cy="4933103"/>
        </p:xfrm>
        <a:graphic>
          <a:graphicData uri="http://schemas.openxmlformats.org/drawingml/2006/table">
            <a:tbl>
              <a:tblPr firstRow="1" bandRow="1">
                <a:tableStyleId>{85BE263C-DBD7-4A20-BB59-AAB30ACAA65A}</a:tableStyleId>
              </a:tblPr>
              <a:tblGrid>
                <a:gridCol w="3012165"/>
                <a:gridCol w="3012165"/>
                <a:gridCol w="3012165"/>
              </a:tblGrid>
              <a:tr h="606936">
                <a:tc>
                  <a:txBody>
                    <a:bodyPr/>
                    <a:lstStyle/>
                    <a:p>
                      <a:r>
                        <a:rPr lang="tr-TR" sz="2400" dirty="0" smtClean="0">
                          <a:solidFill>
                            <a:srgbClr val="002060"/>
                          </a:solidFill>
                          <a:latin typeface="Arial" panose="020B0604020202020204" pitchFamily="34" charset="0"/>
                          <a:cs typeface="Arial" panose="020B0604020202020204" pitchFamily="34" charset="0"/>
                        </a:rPr>
                        <a:t>Enerji kaynağı</a:t>
                      </a:r>
                      <a:endParaRPr lang="tr-TR" sz="2400" dirty="0">
                        <a:solidFill>
                          <a:srgbClr val="002060"/>
                        </a:solidFill>
                        <a:latin typeface="Arial" panose="020B0604020202020204" pitchFamily="34" charset="0"/>
                        <a:cs typeface="Arial" panose="020B0604020202020204" pitchFamily="34" charset="0"/>
                      </a:endParaRPr>
                    </a:p>
                  </a:txBody>
                  <a:tcPr/>
                </a:tc>
                <a:tc>
                  <a:txBody>
                    <a:bodyPr/>
                    <a:lstStyle/>
                    <a:p>
                      <a:r>
                        <a:rPr lang="tr-TR" sz="2400" dirty="0" smtClean="0">
                          <a:solidFill>
                            <a:srgbClr val="002060"/>
                          </a:solidFill>
                          <a:latin typeface="Arial" panose="020B0604020202020204" pitchFamily="34" charset="0"/>
                          <a:cs typeface="Arial" panose="020B0604020202020204" pitchFamily="34" charset="0"/>
                        </a:rPr>
                        <a:t>Güç santrali</a:t>
                      </a:r>
                      <a:endParaRPr lang="tr-TR" sz="2400" dirty="0">
                        <a:solidFill>
                          <a:srgbClr val="002060"/>
                        </a:solidFill>
                        <a:latin typeface="Arial" panose="020B0604020202020204" pitchFamily="34" charset="0"/>
                        <a:cs typeface="Arial" panose="020B0604020202020204" pitchFamily="34" charset="0"/>
                      </a:endParaRPr>
                    </a:p>
                  </a:txBody>
                  <a:tcPr/>
                </a:tc>
                <a:tc>
                  <a:txBody>
                    <a:bodyPr/>
                    <a:lstStyle/>
                    <a:p>
                      <a:r>
                        <a:rPr lang="tr-TR" sz="2400" dirty="0" smtClean="0">
                          <a:solidFill>
                            <a:srgbClr val="002060"/>
                          </a:solidFill>
                          <a:latin typeface="Arial" panose="020B0604020202020204" pitchFamily="34" charset="0"/>
                          <a:cs typeface="Arial" panose="020B0604020202020204" pitchFamily="34" charset="0"/>
                        </a:rPr>
                        <a:t>Türbini işleten kuvvet</a:t>
                      </a:r>
                      <a:endParaRPr lang="tr-TR" sz="2400" dirty="0">
                        <a:solidFill>
                          <a:srgbClr val="002060"/>
                        </a:solidFill>
                        <a:latin typeface="Arial" panose="020B0604020202020204" pitchFamily="34" charset="0"/>
                        <a:cs typeface="Arial" panose="020B0604020202020204" pitchFamily="34" charset="0"/>
                      </a:endParaRPr>
                    </a:p>
                  </a:txBody>
                  <a:tcPr/>
                </a:tc>
              </a:tr>
              <a:tr h="396472">
                <a:tc>
                  <a:txBody>
                    <a:bodyPr/>
                    <a:lstStyle/>
                    <a:p>
                      <a:r>
                        <a:rPr lang="tr-TR" sz="2400" b="1" dirty="0" smtClean="0">
                          <a:latin typeface="Arial" panose="020B0604020202020204" pitchFamily="34" charset="0"/>
                          <a:cs typeface="Arial" panose="020B0604020202020204" pitchFamily="34" charset="0"/>
                        </a:rPr>
                        <a:t>Uranyum</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Nükleer</a:t>
                      </a:r>
                      <a:r>
                        <a:rPr lang="tr-TR" sz="2000" b="1" baseline="0" dirty="0" smtClean="0">
                          <a:solidFill>
                            <a:srgbClr val="002060"/>
                          </a:solidFill>
                          <a:latin typeface="Arial" panose="020B0604020202020204" pitchFamily="34" charset="0"/>
                          <a:cs typeface="Arial" panose="020B0604020202020204" pitchFamily="34" charset="0"/>
                        </a:rPr>
                        <a:t> santral</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a:t>
                      </a:r>
                      <a:endParaRPr lang="tr-TR" sz="2000" b="1" dirty="0">
                        <a:solidFill>
                          <a:srgbClr val="660033"/>
                        </a:solidFill>
                        <a:latin typeface="Arial" panose="020B0604020202020204" pitchFamily="34" charset="0"/>
                        <a:cs typeface="Arial" panose="020B0604020202020204" pitchFamily="34" charset="0"/>
                      </a:endParaRPr>
                    </a:p>
                  </a:txBody>
                  <a:tcPr/>
                </a:tc>
              </a:tr>
              <a:tr h="438034">
                <a:tc>
                  <a:txBody>
                    <a:bodyPr/>
                    <a:lstStyle/>
                    <a:p>
                      <a:r>
                        <a:rPr lang="tr-TR" sz="2400" b="1" dirty="0" smtClean="0">
                          <a:latin typeface="Arial" panose="020B0604020202020204" pitchFamily="34" charset="0"/>
                          <a:cs typeface="Arial" panose="020B0604020202020204" pitchFamily="34" charset="0"/>
                        </a:rPr>
                        <a:t>Güneş</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Solar termal santral</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a:t>
                      </a:r>
                      <a:endParaRPr lang="tr-TR" sz="2000" b="1" dirty="0">
                        <a:solidFill>
                          <a:srgbClr val="660033"/>
                        </a:solidFill>
                        <a:latin typeface="Arial" panose="020B0604020202020204" pitchFamily="34" charset="0"/>
                        <a:cs typeface="Arial" panose="020B0604020202020204" pitchFamily="34" charset="0"/>
                      </a:endParaRPr>
                    </a:p>
                  </a:txBody>
                  <a:tcPr/>
                </a:tc>
              </a:tr>
              <a:tr h="479596">
                <a:tc>
                  <a:txBody>
                    <a:bodyPr/>
                    <a:lstStyle/>
                    <a:p>
                      <a:r>
                        <a:rPr lang="tr-TR" sz="2400" b="1" dirty="0" smtClean="0">
                          <a:latin typeface="Arial" panose="020B0604020202020204" pitchFamily="34" charset="0"/>
                          <a:cs typeface="Arial" panose="020B0604020202020204" pitchFamily="34" charset="0"/>
                        </a:rPr>
                        <a:t>Yeryüzü sıcaklığı</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Jeotermal santral</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a:t>
                      </a:r>
                      <a:endParaRPr lang="tr-TR" sz="2000" b="1" dirty="0">
                        <a:solidFill>
                          <a:srgbClr val="660033"/>
                        </a:solidFill>
                        <a:latin typeface="Arial" panose="020B0604020202020204" pitchFamily="34" charset="0"/>
                        <a:cs typeface="Arial" panose="020B0604020202020204" pitchFamily="34" charset="0"/>
                      </a:endParaRPr>
                    </a:p>
                  </a:txBody>
                  <a:tcPr/>
                </a:tc>
              </a:tr>
              <a:tr h="377142">
                <a:tc>
                  <a:txBody>
                    <a:bodyPr/>
                    <a:lstStyle/>
                    <a:p>
                      <a:r>
                        <a:rPr lang="tr-TR" sz="2400" b="1" dirty="0" smtClean="0">
                          <a:latin typeface="Arial" panose="020B0604020202020204" pitchFamily="34" charset="0"/>
                          <a:cs typeface="Arial" panose="020B0604020202020204" pitchFamily="34" charset="0"/>
                        </a:rPr>
                        <a:t>Kömür</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Kömür santrali</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 ya da gaz</a:t>
                      </a:r>
                      <a:endParaRPr lang="tr-TR" sz="2000" b="1" dirty="0">
                        <a:solidFill>
                          <a:srgbClr val="660033"/>
                        </a:solidFill>
                        <a:latin typeface="Arial" panose="020B0604020202020204" pitchFamily="34" charset="0"/>
                        <a:cs typeface="Arial" panose="020B0604020202020204" pitchFamily="34" charset="0"/>
                      </a:endParaRPr>
                    </a:p>
                  </a:txBody>
                  <a:tcPr/>
                </a:tc>
              </a:tr>
              <a:tr h="494197">
                <a:tc>
                  <a:txBody>
                    <a:bodyPr/>
                    <a:lstStyle/>
                    <a:p>
                      <a:r>
                        <a:rPr lang="tr-TR" sz="2400" b="1" dirty="0" err="1" smtClean="0">
                          <a:latin typeface="Arial" panose="020B0604020202020204" pitchFamily="34" charset="0"/>
                          <a:cs typeface="Arial" panose="020B0604020202020204" pitchFamily="34" charset="0"/>
                        </a:rPr>
                        <a:t>Biyokütle</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err="1" smtClean="0">
                          <a:solidFill>
                            <a:srgbClr val="002060"/>
                          </a:solidFill>
                          <a:latin typeface="Arial" panose="020B0604020202020204" pitchFamily="34" charset="0"/>
                          <a:cs typeface="Arial" panose="020B0604020202020204" pitchFamily="34" charset="0"/>
                        </a:rPr>
                        <a:t>Biyokütle</a:t>
                      </a:r>
                      <a:r>
                        <a:rPr lang="tr-TR" sz="2000" b="1" dirty="0" smtClean="0">
                          <a:solidFill>
                            <a:srgbClr val="002060"/>
                          </a:solidFill>
                          <a:latin typeface="Arial" panose="020B0604020202020204" pitchFamily="34" charset="0"/>
                          <a:cs typeface="Arial" panose="020B0604020202020204" pitchFamily="34" charset="0"/>
                        </a:rPr>
                        <a:t> santrali</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 ya da gaz</a:t>
                      </a:r>
                      <a:endParaRPr lang="tr-TR" sz="2000" b="1" dirty="0">
                        <a:solidFill>
                          <a:srgbClr val="660033"/>
                        </a:solidFill>
                        <a:latin typeface="Arial" panose="020B0604020202020204" pitchFamily="34" charset="0"/>
                        <a:cs typeface="Arial" panose="020B0604020202020204" pitchFamily="34" charset="0"/>
                      </a:endParaRPr>
                    </a:p>
                  </a:txBody>
                  <a:tcPr/>
                </a:tc>
              </a:tr>
              <a:tr h="504056">
                <a:tc>
                  <a:txBody>
                    <a:bodyPr/>
                    <a:lstStyle/>
                    <a:p>
                      <a:r>
                        <a:rPr lang="tr-TR" sz="2400" b="1" dirty="0" smtClean="0">
                          <a:latin typeface="Arial" panose="020B0604020202020204" pitchFamily="34" charset="0"/>
                          <a:cs typeface="Arial" panose="020B0604020202020204" pitchFamily="34" charset="0"/>
                        </a:rPr>
                        <a:t>Doğalgaz</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Doğalgaz santrali</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Buhar ya da gaz</a:t>
                      </a:r>
                    </a:p>
                    <a:p>
                      <a:endParaRPr lang="tr-TR" sz="2000" b="1" dirty="0">
                        <a:solidFill>
                          <a:srgbClr val="660033"/>
                        </a:solidFill>
                        <a:latin typeface="Arial" panose="020B0604020202020204" pitchFamily="34" charset="0"/>
                        <a:cs typeface="Arial" panose="020B0604020202020204" pitchFamily="34" charset="0"/>
                      </a:endParaRPr>
                    </a:p>
                  </a:txBody>
                  <a:tcPr/>
                </a:tc>
              </a:tr>
              <a:tr h="407298">
                <a:tc>
                  <a:txBody>
                    <a:bodyPr/>
                    <a:lstStyle/>
                    <a:p>
                      <a:r>
                        <a:rPr lang="tr-TR" sz="2400" b="1" dirty="0" smtClean="0">
                          <a:latin typeface="Arial" panose="020B0604020202020204" pitchFamily="34" charset="0"/>
                          <a:cs typeface="Arial" panose="020B0604020202020204" pitchFamily="34" charset="0"/>
                        </a:rPr>
                        <a:t>Su</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Hidroelektrik </a:t>
                      </a:r>
                      <a:r>
                        <a:rPr lang="tr-TR" sz="2000" b="1" baseline="0" dirty="0" smtClean="0">
                          <a:solidFill>
                            <a:srgbClr val="002060"/>
                          </a:solidFill>
                          <a:latin typeface="Arial" panose="020B0604020202020204" pitchFamily="34" charset="0"/>
                          <a:cs typeface="Arial" panose="020B0604020202020204" pitchFamily="34" charset="0"/>
                        </a:rPr>
                        <a:t> baraj</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Su</a:t>
                      </a:r>
                      <a:endParaRPr lang="tr-TR" sz="2000" b="1" dirty="0">
                        <a:solidFill>
                          <a:srgbClr val="660033"/>
                        </a:solidFill>
                        <a:latin typeface="Arial" panose="020B0604020202020204" pitchFamily="34" charset="0"/>
                        <a:cs typeface="Arial" panose="020B0604020202020204" pitchFamily="34" charset="0"/>
                      </a:endParaRPr>
                    </a:p>
                  </a:txBody>
                  <a:tcPr/>
                </a:tc>
              </a:tr>
              <a:tr h="606510">
                <a:tc>
                  <a:txBody>
                    <a:bodyPr/>
                    <a:lstStyle/>
                    <a:p>
                      <a:r>
                        <a:rPr lang="tr-TR" sz="2400" b="1" dirty="0" smtClean="0">
                          <a:latin typeface="Arial" panose="020B0604020202020204" pitchFamily="34" charset="0"/>
                          <a:cs typeface="Arial" panose="020B0604020202020204" pitchFamily="34" charset="0"/>
                        </a:rPr>
                        <a:t>Rüzgar</a:t>
                      </a:r>
                      <a:endParaRPr lang="tr-TR" sz="2400" b="1" dirty="0">
                        <a:latin typeface="Arial" panose="020B0604020202020204" pitchFamily="34" charset="0"/>
                        <a:cs typeface="Arial" panose="020B0604020202020204" pitchFamily="34" charset="0"/>
                      </a:endParaRPr>
                    </a:p>
                  </a:txBody>
                  <a:tcPr/>
                </a:tc>
                <a:tc>
                  <a:txBody>
                    <a:bodyPr/>
                    <a:lstStyle/>
                    <a:p>
                      <a:r>
                        <a:rPr lang="tr-TR" sz="2000" b="1" dirty="0" smtClean="0">
                          <a:solidFill>
                            <a:srgbClr val="002060"/>
                          </a:solidFill>
                          <a:latin typeface="Arial" panose="020B0604020202020204" pitchFamily="34" charset="0"/>
                          <a:cs typeface="Arial" panose="020B0604020202020204" pitchFamily="34" charset="0"/>
                        </a:rPr>
                        <a:t>Rüzgar çiftliği</a:t>
                      </a:r>
                      <a:endParaRPr lang="tr-TR" sz="2000" b="1" dirty="0">
                        <a:solidFill>
                          <a:srgbClr val="002060"/>
                        </a:solidFill>
                        <a:latin typeface="Arial" panose="020B0604020202020204" pitchFamily="34" charset="0"/>
                        <a:cs typeface="Arial" panose="020B0604020202020204" pitchFamily="34" charset="0"/>
                      </a:endParaRPr>
                    </a:p>
                  </a:txBody>
                  <a:tcPr/>
                </a:tc>
                <a:tc>
                  <a:txBody>
                    <a:bodyPr/>
                    <a:lstStyle/>
                    <a:p>
                      <a:r>
                        <a:rPr lang="tr-TR" sz="2000" b="1" dirty="0" smtClean="0">
                          <a:solidFill>
                            <a:srgbClr val="660033"/>
                          </a:solidFill>
                          <a:latin typeface="Arial" panose="020B0604020202020204" pitchFamily="34" charset="0"/>
                          <a:cs typeface="Arial" panose="020B0604020202020204" pitchFamily="34" charset="0"/>
                        </a:rPr>
                        <a:t>Rüzgar</a:t>
                      </a:r>
                      <a:endParaRPr lang="tr-TR" sz="2000" b="1" dirty="0">
                        <a:solidFill>
                          <a:srgbClr val="660033"/>
                        </a:solidFill>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591345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sz="3100" b="1" dirty="0" smtClean="0">
                <a:solidFill>
                  <a:srgbClr val="FF0000"/>
                </a:solidFill>
                <a:latin typeface="Arial" panose="020B0604020202020204" pitchFamily="34" charset="0"/>
                <a:cs typeface="Arial" panose="020B0604020202020204" pitchFamily="34" charset="0"/>
              </a:rPr>
              <a:t/>
            </a:r>
            <a:br>
              <a:rPr lang="tr-TR" sz="3100" b="1" dirty="0" smtClean="0">
                <a:solidFill>
                  <a:srgbClr val="FF0000"/>
                </a:solidFill>
                <a:latin typeface="Arial" panose="020B0604020202020204" pitchFamily="34" charset="0"/>
                <a:cs typeface="Arial" panose="020B0604020202020204" pitchFamily="34" charset="0"/>
              </a:rPr>
            </a:br>
            <a:r>
              <a:rPr lang="tr-TR" sz="3100" b="1" dirty="0" smtClean="0">
                <a:solidFill>
                  <a:srgbClr val="FF0000"/>
                </a:solidFill>
                <a:latin typeface="Arial" panose="020B0604020202020204" pitchFamily="34" charset="0"/>
                <a:cs typeface="Arial" panose="020B0604020202020204" pitchFamily="34" charset="0"/>
              </a:rPr>
              <a:t>ENERJİ</a:t>
            </a:r>
            <a:r>
              <a:rPr lang="tr-TR" b="1" dirty="0" smtClean="0">
                <a:solidFill>
                  <a:srgbClr val="FF0000"/>
                </a:solidFill>
                <a:latin typeface="Arial" panose="020B0604020202020204" pitchFamily="34" charset="0"/>
                <a:cs typeface="Arial" panose="020B0604020202020204" pitchFamily="34" charset="0"/>
              </a:rPr>
              <a:t> </a:t>
            </a:r>
            <a:r>
              <a:rPr lang="tr-TR" sz="3600" b="1" dirty="0">
                <a:solidFill>
                  <a:srgbClr val="FF0000"/>
                </a:solidFill>
                <a:latin typeface="Arial" panose="020B0604020202020204" pitchFamily="34" charset="0"/>
                <a:cs typeface="Arial" panose="020B0604020202020204" pitchFamily="34" charset="0"/>
              </a:rPr>
              <a:t>KAYNAKLARIMIZ</a:t>
            </a:r>
            <a:r>
              <a:rPr lang="tr-TR" sz="3600" b="1" dirty="0" smtClean="0">
                <a:solidFill>
                  <a:srgbClr val="FF0000"/>
                </a:solidFill>
                <a:latin typeface="Arial" panose="020B0604020202020204" pitchFamily="34" charset="0"/>
                <a:cs typeface="Arial" panose="020B0604020202020204" pitchFamily="34" charset="0"/>
              </a:rPr>
              <a:t>: </a:t>
            </a:r>
            <a:br>
              <a:rPr lang="tr-TR" sz="3600" b="1" dirty="0" smtClean="0">
                <a:solidFill>
                  <a:srgbClr val="FF0000"/>
                </a:solidFill>
                <a:latin typeface="Arial" panose="020B0604020202020204" pitchFamily="34" charset="0"/>
                <a:cs typeface="Arial" panose="020B0604020202020204" pitchFamily="34" charset="0"/>
              </a:rPr>
            </a:br>
            <a:r>
              <a:rPr lang="tr-TR" sz="3600" b="1" dirty="0" smtClean="0">
                <a:solidFill>
                  <a:srgbClr val="002060"/>
                </a:solidFill>
                <a:latin typeface="Arial" panose="020B0604020202020204" pitchFamily="34" charset="0"/>
                <a:cs typeface="Arial" panose="020B0604020202020204" pitchFamily="34" charset="0"/>
              </a:rPr>
              <a:t>Güneşten </a:t>
            </a:r>
            <a:r>
              <a:rPr lang="tr-TR" sz="3600" b="1" dirty="0">
                <a:solidFill>
                  <a:srgbClr val="002060"/>
                </a:solidFill>
                <a:latin typeface="Arial" panose="020B0604020202020204" pitchFamily="34" charset="0"/>
                <a:cs typeface="Arial" panose="020B0604020202020204" pitchFamily="34" charset="0"/>
              </a:rPr>
              <a:t>Gelen Elektrik</a:t>
            </a:r>
            <a:r>
              <a:rPr lang="tr-TR" b="1" dirty="0">
                <a:solidFill>
                  <a:srgbClr val="002060"/>
                </a:solidFill>
                <a:latin typeface="Arial" panose="020B0604020202020204" pitchFamily="34" charset="0"/>
                <a:cs typeface="Arial" panose="020B0604020202020204" pitchFamily="34" charset="0"/>
              </a:rPr>
              <a:t/>
            </a:r>
            <a:br>
              <a:rPr lang="tr-TR" b="1" dirty="0">
                <a:solidFill>
                  <a:srgbClr val="002060"/>
                </a:solidFill>
                <a:latin typeface="Arial" panose="020B0604020202020204" pitchFamily="34" charset="0"/>
                <a:cs typeface="Arial" panose="020B0604020202020204" pitchFamily="34" charset="0"/>
              </a:rPr>
            </a:br>
            <a:endParaRPr lang="tr-TR" b="1" dirty="0">
              <a:solidFill>
                <a:srgbClr val="00206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a:bodyPr>
          <a:lstStyle/>
          <a:p>
            <a:pPr marL="0" indent="0" algn="just">
              <a:buNone/>
            </a:pPr>
            <a:endParaRPr lang="tr-TR" sz="3200" b="1" dirty="0">
              <a:solidFill>
                <a:srgbClr val="FF0000"/>
              </a:solidFill>
              <a:latin typeface="Arial" panose="020B0604020202020204" pitchFamily="34" charset="0"/>
              <a:cs typeface="Arial" panose="020B0604020202020204" pitchFamily="34" charset="0"/>
            </a:endParaRPr>
          </a:p>
          <a:p>
            <a:pPr marL="0" indent="0" algn="just">
              <a:buNone/>
            </a:pPr>
            <a:endParaRPr lang="tr-TR" sz="3200" b="1" dirty="0">
              <a:solidFill>
                <a:srgbClr val="FF0000"/>
              </a:solidFill>
              <a:latin typeface="Arial" panose="020B0604020202020204" pitchFamily="34" charset="0"/>
              <a:cs typeface="Arial" panose="020B0604020202020204" pitchFamily="34" charset="0"/>
            </a:endParaRPr>
          </a:p>
        </p:txBody>
      </p:sp>
      <p:graphicFrame>
        <p:nvGraphicFramePr>
          <p:cNvPr id="4" name="Diyagram 3"/>
          <p:cNvGraphicFramePr/>
          <p:nvPr>
            <p:extLst>
              <p:ext uri="{D42A27DB-BD31-4B8C-83A1-F6EECF244321}">
                <p14:modId xmlns:p14="http://schemas.microsoft.com/office/powerpoint/2010/main" val="1512459124"/>
              </p:ext>
            </p:extLst>
          </p:nvPr>
        </p:nvGraphicFramePr>
        <p:xfrm>
          <a:off x="0" y="1484784"/>
          <a:ext cx="903649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0240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pPr marL="0" indent="0" algn="just">
              <a:buNone/>
            </a:pPr>
            <a:r>
              <a:rPr lang="tr-TR" dirty="0" smtClean="0">
                <a:solidFill>
                  <a:srgbClr val="FF0000"/>
                </a:solidFill>
                <a:latin typeface="Arial" panose="020B0604020202020204" pitchFamily="34" charset="0"/>
                <a:cs typeface="Arial" panose="020B0604020202020204" pitchFamily="34" charset="0"/>
              </a:rPr>
              <a:t>Yenilenebilir enerji sektörü çok daha az su </a:t>
            </a:r>
            <a:r>
              <a:rPr lang="tr-TR" dirty="0" smtClean="0">
                <a:solidFill>
                  <a:srgbClr val="002060"/>
                </a:solidFill>
                <a:latin typeface="Arial" panose="020B0604020202020204" pitchFamily="34" charset="0"/>
                <a:cs typeface="Arial" panose="020B0604020202020204" pitchFamily="34" charset="0"/>
              </a:rPr>
              <a:t>gerektiren tasarımlara doğru gelişse de bazı KST tasarımları neredeyse </a:t>
            </a:r>
            <a:r>
              <a:rPr lang="tr-TR" dirty="0" smtClean="0">
                <a:solidFill>
                  <a:srgbClr val="FF0000"/>
                </a:solidFill>
                <a:latin typeface="Arial" panose="020B0604020202020204" pitchFamily="34" charset="0"/>
                <a:cs typeface="Arial" panose="020B0604020202020204" pitchFamily="34" charset="0"/>
              </a:rPr>
              <a:t>fosil yakıtla çalışan  geleneksel santraller kadar su istemektedir</a:t>
            </a:r>
            <a:r>
              <a:rPr lang="tr-TR" dirty="0" smtClean="0">
                <a:solidFill>
                  <a:srgbClr val="002060"/>
                </a:solidFill>
                <a:latin typeface="Arial" panose="020B0604020202020204" pitchFamily="34" charset="0"/>
                <a:cs typeface="Arial" panose="020B0604020202020204" pitchFamily="34" charset="0"/>
              </a:rPr>
              <a:t>.</a:t>
            </a:r>
          </a:p>
          <a:p>
            <a:pPr marL="0" indent="0" algn="just">
              <a:buNone/>
            </a:pPr>
            <a:endParaRPr lang="tr-TR" dirty="0" smtClean="0">
              <a:solidFill>
                <a:srgbClr val="002060"/>
              </a:solidFill>
              <a:latin typeface="Arial" panose="020B0604020202020204" pitchFamily="34" charset="0"/>
              <a:cs typeface="Arial" panose="020B0604020202020204" pitchFamily="34" charset="0"/>
            </a:endParaRPr>
          </a:p>
          <a:p>
            <a:pPr marL="0" indent="0" algn="just">
              <a:buNone/>
            </a:pPr>
            <a:r>
              <a:rPr lang="tr-TR" dirty="0" smtClean="0">
                <a:solidFill>
                  <a:srgbClr val="002060"/>
                </a:solidFill>
                <a:latin typeface="Arial" panose="020B0604020202020204" pitchFamily="34" charset="0"/>
                <a:cs typeface="Arial" panose="020B0604020202020204" pitchFamily="34" charset="0"/>
              </a:rPr>
              <a:t>Güneş ışığından elektrik üretmenin ikinci yolu, güneş ışığındaki fotonları doğrudan elektriğe dönüştürmektedir. Burada buhar tribünleri kullanılmaz.</a:t>
            </a:r>
            <a:endParaRPr lang="tr-TR"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2172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b="1" dirty="0" smtClean="0">
                <a:solidFill>
                  <a:srgbClr val="FF0000"/>
                </a:solidFill>
                <a:latin typeface="Arial" panose="020B0604020202020204" pitchFamily="34" charset="0"/>
                <a:cs typeface="Arial" panose="020B0604020202020204" pitchFamily="34" charset="0"/>
              </a:rPr>
              <a:t>FOTOVOLTAİKLER; </a:t>
            </a:r>
            <a:r>
              <a:rPr lang="tr-TR" b="1" dirty="0" smtClean="0">
                <a:solidFill>
                  <a:srgbClr val="002060"/>
                </a:solidFill>
                <a:latin typeface="Arial" panose="020B0604020202020204" pitchFamily="34" charset="0"/>
                <a:cs typeface="Arial" panose="020B0604020202020204" pitchFamily="34" charset="0"/>
              </a:rPr>
              <a:t>KST-konsantre solar </a:t>
            </a:r>
            <a:r>
              <a:rPr lang="tr-TR" b="1" dirty="0" err="1" smtClean="0">
                <a:solidFill>
                  <a:srgbClr val="002060"/>
                </a:solidFill>
                <a:latin typeface="Arial" panose="020B0604020202020204" pitchFamily="34" charset="0"/>
                <a:cs typeface="Arial" panose="020B0604020202020204" pitchFamily="34" charset="0"/>
              </a:rPr>
              <a:t>termal’lerden</a:t>
            </a:r>
            <a:r>
              <a:rPr lang="tr-TR" b="1" dirty="0" smtClean="0">
                <a:solidFill>
                  <a:srgbClr val="002060"/>
                </a:solidFill>
                <a:latin typeface="Arial" panose="020B0604020202020204" pitchFamily="34" charset="0"/>
                <a:cs typeface="Arial" panose="020B0604020202020204" pitchFamily="34" charset="0"/>
              </a:rPr>
              <a:t> maliyet açısından  daha avantajlı hale geleceği varmak üzere.</a:t>
            </a: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r>
              <a:rPr lang="tr-TR" b="1" dirty="0" smtClean="0">
                <a:solidFill>
                  <a:srgbClr val="002060"/>
                </a:solidFill>
                <a:latin typeface="Arial" panose="020B0604020202020204" pitchFamily="34" charset="0"/>
                <a:cs typeface="Arial" panose="020B0604020202020204" pitchFamily="34" charset="0"/>
              </a:rPr>
              <a:t> </a:t>
            </a:r>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4835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297</Words>
  <Application>Microsoft Office PowerPoint</Application>
  <PresentationFormat>Ekran Gösterisi (4:3)</PresentationFormat>
  <Paragraphs>52</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ENERJİ KAYNAKLARIMIZ</vt:lpstr>
      <vt:lpstr>ENERJİ KAYNAKLARIMIZ</vt:lpstr>
      <vt:lpstr>ENERJİ KAYNAKLARIMIZ</vt:lpstr>
      <vt:lpstr>ENERJİ KAYNAKLARIMIZ</vt:lpstr>
      <vt:lpstr>ENERJİ KAYNAKLARIMIZ</vt:lpstr>
      <vt:lpstr> ENERJİ KAYNAKLARIMIZ:  Güneşten Gelen Elektrik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2019-04-28T20:11:46Z</dcterms:created>
  <dcterms:modified xsi:type="dcterms:W3CDTF">2019-04-28T20:13:03Z</dcterms:modified>
</cp:coreProperties>
</file>