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61" r:id="rId3"/>
    <p:sldId id="257" r:id="rId4"/>
    <p:sldId id="258" r:id="rId5"/>
    <p:sldId id="26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43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11/22/2021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11/22/2021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11/22/2021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11/22/2021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11/22/2021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48A87A34-81AB-432B-8DAE-1953F412C126}" type="datetimeFigureOut">
              <a:rPr lang="en-US" dirty="0"/>
              <a:pPr/>
              <a:t>11/22/2021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11/22/2021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drugs.com/mtm/phenelzine.html" TargetMode="External"/><Relationship Id="rId7" Type="http://schemas.openxmlformats.org/officeDocument/2006/relationships/hyperlink" Target="https://www.drugs.com/interactions-check.php?drug_list=1839-0,1230-0,1557-0" TargetMode="External"/><Relationship Id="rId2" Type="http://schemas.openxmlformats.org/officeDocument/2006/relationships/hyperlink" Target="https://www.uspharmacist.com/article/drug-induced-serotonin-syndrome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ncbi.nlm.nih.gov/pmc/articles/PMC3865832/" TargetMode="External"/><Relationship Id="rId5" Type="http://schemas.openxmlformats.org/officeDocument/2006/relationships/hyperlink" Target="https://www.drugs.com/mtm/haloperidol.html" TargetMode="External"/><Relationship Id="rId4" Type="http://schemas.openxmlformats.org/officeDocument/2006/relationships/hyperlink" Target="https://www.drugs.com/mtm/meperidine.html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29B82EA-D131-4CD1-A91C-7BF8C90ED7D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532660"/>
            <a:ext cx="11771790" cy="4474345"/>
          </a:xfrm>
        </p:spPr>
        <p:txBody>
          <a:bodyPr>
            <a:normAutofit/>
          </a:bodyPr>
          <a:lstStyle/>
          <a:p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AYLİN ANT</a:t>
            </a:r>
            <a:b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16030148</a:t>
            </a:r>
            <a:b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PHENELZINE-HALOPERIDOL-MEPERIDINE INTERACTION</a:t>
            </a:r>
            <a:b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seratonın</a:t>
            </a: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syndrome</a:t>
            </a: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635092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İçerik Yer Tutucusu 3">
            <a:extLst>
              <a:ext uri="{FF2B5EF4-FFF2-40B4-BE49-F238E27FC236}">
                <a16:creationId xmlns:a16="http://schemas.microsoft.com/office/drawing/2014/main" id="{2B8831CC-7A73-450B-9124-CC60939D75F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100830" y="914400"/>
            <a:ext cx="10253709" cy="45513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74811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DC1168E-B164-4A5B-831C-8917DD6C58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0748" y="158449"/>
            <a:ext cx="9603275" cy="2585324"/>
          </a:xfrm>
        </p:spPr>
        <p:txBody>
          <a:bodyPr/>
          <a:lstStyle/>
          <a:p>
            <a:r>
              <a:rPr lang="en-US" b="1" dirty="0"/>
              <a:t>Phenelzine</a:t>
            </a:r>
            <a:r>
              <a:rPr lang="en-US" dirty="0"/>
              <a:t> is a monoamine oxidase inhibitor (MAOI) that is used to treat symptoms of atypical depression in adults when other medicines have not been effective.</a:t>
            </a:r>
            <a:endParaRPr lang="tr-TR" dirty="0"/>
          </a:p>
          <a:p>
            <a:r>
              <a:rPr lang="en-US" b="1" dirty="0"/>
              <a:t>Haloperidol</a:t>
            </a:r>
            <a:r>
              <a:rPr lang="en-US" dirty="0"/>
              <a:t> is an antipsychotic medicine that is used to treat schizophrenia.</a:t>
            </a:r>
            <a:r>
              <a:rPr lang="tr-TR" dirty="0"/>
              <a:t>It</a:t>
            </a:r>
            <a:r>
              <a:rPr lang="en-US" dirty="0"/>
              <a:t> is also used to control motor and speech tics in people with Tourette's syndrome.</a:t>
            </a:r>
            <a:endParaRPr lang="tr-TR" dirty="0"/>
          </a:p>
          <a:p>
            <a:r>
              <a:rPr lang="en-US" b="1" dirty="0"/>
              <a:t>Meperidine</a:t>
            </a:r>
            <a:r>
              <a:rPr lang="en-US" dirty="0"/>
              <a:t> is an opioid medication used to treat moderate-to-severe pain.</a:t>
            </a:r>
            <a:endParaRPr lang="tr-TR" dirty="0"/>
          </a:p>
          <a:p>
            <a:endParaRPr lang="tr-TR" dirty="0"/>
          </a:p>
          <a:p>
            <a:endParaRPr lang="en-US" dirty="0"/>
          </a:p>
        </p:txBody>
      </p:sp>
      <p:sp>
        <p:nvSpPr>
          <p:cNvPr id="5" name="Metin kutusu 4">
            <a:extLst>
              <a:ext uri="{FF2B5EF4-FFF2-40B4-BE49-F238E27FC236}">
                <a16:creationId xmlns:a16="http://schemas.microsoft.com/office/drawing/2014/main" id="{7D61D09F-A532-4BE1-8EBE-BC38C5E05F1C}"/>
              </a:ext>
            </a:extLst>
          </p:cNvPr>
          <p:cNvSpPr txBox="1"/>
          <p:nvPr/>
        </p:nvSpPr>
        <p:spPr>
          <a:xfrm>
            <a:off x="3435656" y="2505670"/>
            <a:ext cx="303616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err="1"/>
              <a:t>Libby</a:t>
            </a:r>
            <a:r>
              <a:rPr lang="tr-TR" dirty="0"/>
              <a:t> </a:t>
            </a:r>
            <a:r>
              <a:rPr lang="tr-TR" dirty="0" err="1"/>
              <a:t>Zion</a:t>
            </a:r>
            <a:r>
              <a:rPr lang="tr-TR" dirty="0"/>
              <a:t> </a:t>
            </a:r>
            <a:r>
              <a:rPr lang="tr-TR" dirty="0" err="1"/>
              <a:t>died</a:t>
            </a:r>
            <a:r>
              <a:rPr lang="tr-TR" dirty="0"/>
              <a:t> because of </a:t>
            </a:r>
            <a:r>
              <a:rPr lang="tr-TR" dirty="0" err="1"/>
              <a:t>Serotonin</a:t>
            </a:r>
            <a:r>
              <a:rPr lang="tr-TR" dirty="0"/>
              <a:t> </a:t>
            </a:r>
            <a:r>
              <a:rPr lang="tr-TR" dirty="0" err="1"/>
              <a:t>Syndrome</a:t>
            </a:r>
            <a:r>
              <a:rPr lang="tr-TR" dirty="0"/>
              <a:t> so What is it?</a:t>
            </a:r>
            <a:endParaRPr lang="en-US" dirty="0"/>
          </a:p>
        </p:txBody>
      </p:sp>
      <p:sp>
        <p:nvSpPr>
          <p:cNvPr id="6" name="Metin kutusu 5">
            <a:extLst>
              <a:ext uri="{FF2B5EF4-FFF2-40B4-BE49-F238E27FC236}">
                <a16:creationId xmlns:a16="http://schemas.microsoft.com/office/drawing/2014/main" id="{219BC086-D3AF-4356-AD75-8537131AC424}"/>
              </a:ext>
            </a:extLst>
          </p:cNvPr>
          <p:cNvSpPr txBox="1"/>
          <p:nvPr/>
        </p:nvSpPr>
        <p:spPr>
          <a:xfrm>
            <a:off x="1012053" y="3506158"/>
            <a:ext cx="7883371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Serotonin syndrome is a potentially life-threatening syndrome that is precipitated by the use of serotonergic drugs and overactivation of both the peripheral and central postsynaptic 5HT-1A and, most notably, 5HT-2A receptors. </a:t>
            </a:r>
            <a:endParaRPr lang="tr-TR" dirty="0"/>
          </a:p>
          <a:p>
            <a:r>
              <a:rPr lang="en-US" dirty="0"/>
              <a:t>This syndrome consists of a combination of mental status changes, neuromuscular hyperactivity, and autonomic hyperactivity. </a:t>
            </a:r>
            <a:endParaRPr lang="tr-TR" dirty="0"/>
          </a:p>
          <a:p>
            <a:r>
              <a:rPr lang="tr-TR" dirty="0"/>
              <a:t>It</a:t>
            </a:r>
            <a:r>
              <a:rPr lang="en-US" dirty="0"/>
              <a:t> can occur via the therapeutic use of serotonergic drugs alone, an intentional overdose of serotonergic drugs, or as a result of a complex drug interaction between two serotonergic drugs that work by different mechanisms. A multitude of drug combinations can result in serotonin syndrome.</a:t>
            </a:r>
          </a:p>
        </p:txBody>
      </p:sp>
    </p:spTree>
    <p:extLst>
      <p:ext uri="{BB962C8B-B14F-4D97-AF65-F5344CB8AC3E}">
        <p14:creationId xmlns:p14="http://schemas.microsoft.com/office/powerpoint/2010/main" val="11978135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30F9BD18-B375-4DF9-8911-81DA5EF106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56093" y="129816"/>
            <a:ext cx="2703170" cy="491621"/>
          </a:xfrm>
        </p:spPr>
        <p:txBody>
          <a:bodyPr>
            <a:normAutofit/>
          </a:bodyPr>
          <a:lstStyle/>
          <a:p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DRUG INTERACTIONS:</a:t>
            </a:r>
            <a:endParaRPr lang="en-US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E41EC34-51EA-4E8B-BEE4-8CB2B4AFA5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2043" y="610340"/>
            <a:ext cx="10912811" cy="5637320"/>
          </a:xfrm>
        </p:spPr>
        <p:txBody>
          <a:bodyPr>
            <a:normAutofit/>
          </a:bodyPr>
          <a:lstStyle/>
          <a:p>
            <a:r>
              <a:rPr lang="tr-TR" sz="17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MAJOR!! </a:t>
            </a:r>
            <a:r>
              <a:rPr lang="tr-TR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MEPERIDINE+HALOPERIDOL= CNS DEPRESSION, including </a:t>
            </a:r>
            <a:r>
              <a:rPr lang="tr-TR"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respiratory</a:t>
            </a:r>
            <a:r>
              <a:rPr lang="tr-TR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distress,coma</a:t>
            </a:r>
            <a:r>
              <a:rPr lang="tr-TR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death.</a:t>
            </a:r>
          </a:p>
          <a:p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Also </a:t>
            </a:r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dizziness, drowsiness, difficulty concentrating, and impairment in judgment, reaction speed and motor coordination</a:t>
            </a:r>
            <a:r>
              <a:rPr lang="tr-TR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(don’t </a:t>
            </a:r>
            <a:r>
              <a:rPr lang="tr-TR"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drive</a:t>
            </a:r>
            <a:r>
              <a:rPr lang="tr-TR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r>
              <a:rPr lang="tr-TR" sz="17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MAJOR!! </a:t>
            </a:r>
            <a:r>
              <a:rPr lang="tr-TR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MEPERIDINE+ PHENELZINE =SEROTONIN SYNDROME (symptoms such as </a:t>
            </a:r>
            <a:r>
              <a:rPr lang="tr-TR"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confusion</a:t>
            </a:r>
            <a:r>
              <a:rPr lang="tr-TR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hallucination, </a:t>
            </a:r>
            <a:r>
              <a:rPr lang="tr-TR"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seizure</a:t>
            </a:r>
            <a:r>
              <a:rPr lang="tr-TR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extreme</a:t>
            </a:r>
            <a:r>
              <a:rPr lang="tr-TR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changes in blood pressure, increased heart rate, </a:t>
            </a:r>
            <a:r>
              <a:rPr lang="tr-TR"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fever</a:t>
            </a:r>
            <a:r>
              <a:rPr lang="tr-TR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excessive</a:t>
            </a:r>
            <a:r>
              <a:rPr lang="tr-TR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sweating</a:t>
            </a:r>
            <a:r>
              <a:rPr lang="tr-TR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shivering</a:t>
            </a:r>
            <a:r>
              <a:rPr lang="tr-TR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or </a:t>
            </a:r>
            <a:r>
              <a:rPr lang="tr-TR"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shaking</a:t>
            </a:r>
            <a:r>
              <a:rPr lang="tr-TR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blurred</a:t>
            </a:r>
            <a:r>
              <a:rPr lang="tr-TR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vision, </a:t>
            </a:r>
            <a:r>
              <a:rPr lang="tr-TR"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muscle</a:t>
            </a:r>
            <a:r>
              <a:rPr lang="tr-TR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spasm</a:t>
            </a:r>
            <a:r>
              <a:rPr lang="tr-TR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or </a:t>
            </a:r>
            <a:r>
              <a:rPr lang="tr-TR"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stiffness</a:t>
            </a:r>
            <a:r>
              <a:rPr lang="tr-TR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tremor, </a:t>
            </a:r>
            <a:r>
              <a:rPr lang="tr-TR"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incoordination</a:t>
            </a:r>
            <a:r>
              <a:rPr lang="tr-TR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stomach</a:t>
            </a:r>
            <a:r>
              <a:rPr lang="tr-TR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cramp</a:t>
            </a:r>
            <a:r>
              <a:rPr lang="tr-TR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nausea</a:t>
            </a:r>
            <a:r>
              <a:rPr lang="tr-TR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vomiting, and diarrhea. Severe </a:t>
            </a:r>
            <a:r>
              <a:rPr lang="tr-TR"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cases</a:t>
            </a:r>
            <a:r>
              <a:rPr lang="tr-TR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may result in </a:t>
            </a:r>
            <a:r>
              <a:rPr lang="tr-TR"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coma</a:t>
            </a:r>
            <a:r>
              <a:rPr lang="tr-TR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and even death)</a:t>
            </a:r>
          </a:p>
          <a:p>
            <a:r>
              <a:rPr lang="tr-TR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Also </a:t>
            </a:r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increase the risk of respiratory depression, l</a:t>
            </a:r>
            <a:r>
              <a:rPr lang="tr-TR"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ow</a:t>
            </a:r>
            <a:r>
              <a:rPr lang="tr-TR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blood pressure.</a:t>
            </a:r>
          </a:p>
          <a:p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general, you should wait at least 14 days after stopping phenelzine before you start treatment with meperidine.</a:t>
            </a:r>
            <a:endParaRPr lang="tr-TR" sz="17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sz="1700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MODERATE! </a:t>
            </a:r>
            <a:r>
              <a:rPr lang="tr-TR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HALOPERIDOL+ PHENELZINE= INCREASE SIDE EFFECTS </a:t>
            </a:r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tr-TR" sz="17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izziness</a:t>
            </a:r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drowsiness, confusion, and difficulty concentrating.</a:t>
            </a:r>
            <a:endParaRPr lang="tr-TR" sz="17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specially the elderly, may also experience impairment in thinking, judgment, and motor coordination. </a:t>
            </a:r>
            <a:endParaRPr lang="tr-TR" sz="17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You should avoid or limit the use of alcohol while being treated with these medications. Also avoid activities requiring mental alertness such as driving or operating hazardous </a:t>
            </a:r>
            <a:r>
              <a:rPr lang="en-US"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machiner</a:t>
            </a:r>
            <a:r>
              <a:rPr lang="tr-TR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y.</a:t>
            </a:r>
          </a:p>
          <a:p>
            <a:endParaRPr lang="tr-TR" dirty="0"/>
          </a:p>
          <a:p>
            <a:endParaRPr lang="tr-TR" dirty="0"/>
          </a:p>
          <a:p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516271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08B4015-B674-44D3-A3D3-6E453E8967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REFERENCES:</a:t>
            </a:r>
            <a:endParaRPr lang="en-US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077C88AB-605D-4100-9DC2-255DC8AFDC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hlinkClick r:id="rId2"/>
              </a:rPr>
              <a:t>https://www.uspharmacist.com/article/drug-induced-serotonin-syndrome</a:t>
            </a:r>
            <a:endParaRPr lang="tr-TR" dirty="0"/>
          </a:p>
          <a:p>
            <a:r>
              <a:rPr lang="en-US" dirty="0">
                <a:hlinkClick r:id="rId3"/>
              </a:rPr>
              <a:t>https://www.drugs.com/mtm/phenelzine.html</a:t>
            </a:r>
            <a:endParaRPr lang="tr-TR" dirty="0"/>
          </a:p>
          <a:p>
            <a:r>
              <a:rPr lang="en-US" dirty="0">
                <a:hlinkClick r:id="rId4"/>
              </a:rPr>
              <a:t>https://www.drugs.com/mtm/meperidine.html</a:t>
            </a:r>
            <a:endParaRPr lang="tr-TR" dirty="0"/>
          </a:p>
          <a:p>
            <a:r>
              <a:rPr lang="en-US" dirty="0">
                <a:hlinkClick r:id="rId5"/>
              </a:rPr>
              <a:t>https://www.drugs.com/mtm/haloperidol.html</a:t>
            </a:r>
            <a:endParaRPr lang="tr-TR" dirty="0"/>
          </a:p>
          <a:p>
            <a:r>
              <a:rPr lang="en-US" dirty="0">
                <a:hlinkClick r:id="rId6"/>
              </a:rPr>
              <a:t>https://www.ncbi.nlm.nih.gov/pmc/articles/PMC3865832/</a:t>
            </a:r>
            <a:endParaRPr lang="tr-TR" dirty="0"/>
          </a:p>
          <a:p>
            <a:r>
              <a:rPr lang="en-US" dirty="0">
                <a:hlinkClick r:id="rId7"/>
              </a:rPr>
              <a:t>https://www.drugs.com/interactions-check.php?drug_list=1839-0,1230-0,1557-0</a:t>
            </a:r>
            <a:endParaRPr lang="tr-TR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286213"/>
      </p:ext>
    </p:extLst>
  </p:cSld>
  <p:clrMapOvr>
    <a:masterClrMapping/>
  </p:clrMapOvr>
</p:sld>
</file>

<file path=ppt/theme/theme1.xml><?xml version="1.0" encoding="utf-8"?>
<a:theme xmlns:a="http://schemas.openxmlformats.org/drawingml/2006/main" name="Galeri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TM10001114[[fn=Galeri]]</Template>
  <TotalTime>72</TotalTime>
  <Words>411</Words>
  <Application>Microsoft Office PowerPoint</Application>
  <PresentationFormat>Geniş ekran</PresentationFormat>
  <Paragraphs>26</Paragraphs>
  <Slides>5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5</vt:i4>
      </vt:variant>
    </vt:vector>
  </HeadingPairs>
  <TitlesOfParts>
    <vt:vector size="9" baseType="lpstr">
      <vt:lpstr>Arial</vt:lpstr>
      <vt:lpstr>Gill Sans MT</vt:lpstr>
      <vt:lpstr>Times New Roman</vt:lpstr>
      <vt:lpstr>Galeri</vt:lpstr>
      <vt:lpstr>AYLİN ANT 16030148 PHENELZINE-HALOPERIDOL-MEPERIDINE INTERACTION  seratonın syndrome </vt:lpstr>
      <vt:lpstr>PowerPoint Sunusu</vt:lpstr>
      <vt:lpstr>PowerPoint Sunusu</vt:lpstr>
      <vt:lpstr>DRUG INTERACTIONS:</vt:lpstr>
      <vt:lpstr>REFERENCES: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AYLİN ANT 16030148 PHENELZINE-HALOPERIDOL-MEPERIDINE INTERACTION</dc:title>
  <dc:creator>aylin ant</dc:creator>
  <cp:lastModifiedBy>Serap GÜR</cp:lastModifiedBy>
  <cp:revision>3</cp:revision>
  <dcterms:created xsi:type="dcterms:W3CDTF">2021-11-20T09:20:00Z</dcterms:created>
  <dcterms:modified xsi:type="dcterms:W3CDTF">2021-11-22T05:55:41Z</dcterms:modified>
</cp:coreProperties>
</file>