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72" r:id="rId7"/>
    <p:sldId id="263" r:id="rId8"/>
    <p:sldId id="264" r:id="rId9"/>
    <p:sldId id="265" r:id="rId10"/>
    <p:sldId id="273" r:id="rId11"/>
    <p:sldId id="267" r:id="rId12"/>
    <p:sldId id="271" r:id="rId13"/>
    <p:sldId id="266" r:id="rId14"/>
    <p:sldId id="268" r:id="rId15"/>
    <p:sldId id="269" r:id="rId16"/>
    <p:sldId id="270" r:id="rId17"/>
    <p:sldId id="274" r:id="rId18"/>
    <p:sldId id="275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1" y="147319"/>
            <a:ext cx="1956047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1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38400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3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1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3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2"/>
            <a:ext cx="8831803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1" y="152401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6229672" cy="216024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HAZIRLAYANLAR</a:t>
            </a:r>
          </a:p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Keriman ERYILDIRIM    16240169</a:t>
            </a:r>
          </a:p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Şükran KAYA                   16240186</a:t>
            </a:r>
          </a:p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Gamze ÖZ                         16240200</a:t>
            </a:r>
            <a:endParaRPr lang="tr-TR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24600" cy="1828800"/>
          </a:xfrm>
        </p:spPr>
        <p:txBody>
          <a:bodyPr/>
          <a:lstStyle/>
          <a:p>
            <a:pPr algn="ctr"/>
            <a:r>
              <a:rPr lang="tr-TR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Spinal</a:t>
            </a:r>
            <a:r>
              <a:rPr lang="tr-T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musculer</a:t>
            </a:r>
            <a:r>
              <a:rPr lang="tr-T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/>
            </a:r>
            <a:br>
              <a:rPr lang="tr-T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</a:br>
            <a:r>
              <a:rPr lang="tr-TR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atrofi</a:t>
            </a:r>
            <a:endParaRPr lang="tr-TR" sz="4000" dirty="0">
              <a:solidFill>
                <a:schemeClr val="accent1">
                  <a:lumMod val="60000"/>
                  <a:lumOff val="4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546184"/>
              </p:ext>
            </p:extLst>
          </p:nvPr>
        </p:nvGraphicFramePr>
        <p:xfrm>
          <a:off x="381000" y="1719263"/>
          <a:ext cx="8439472" cy="461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68"/>
                <a:gridCol w="2109868"/>
                <a:gridCol w="2109868"/>
                <a:gridCol w="2109868"/>
              </a:tblGrid>
              <a:tr h="773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Bodoni MT" panose="02070603080606020203" pitchFamily="18" charset="0"/>
                        </a:rPr>
                        <a:t>SMA </a:t>
                      </a:r>
                    </a:p>
                    <a:p>
                      <a:pPr algn="ctr"/>
                      <a:r>
                        <a:rPr lang="tr-TR" dirty="0" smtClean="0">
                          <a:latin typeface="Bodoni MT" panose="02070603080606020203" pitchFamily="18" charset="0"/>
                        </a:rPr>
                        <a:t>TİPİ</a:t>
                      </a:r>
                      <a:endParaRPr lang="tr-TR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Bodoni MT" panose="02070603080606020203" pitchFamily="18" charset="0"/>
                        </a:rPr>
                        <a:t>BAŞLAMA</a:t>
                      </a:r>
                      <a:r>
                        <a:rPr lang="tr-TR" baseline="0" dirty="0" smtClean="0">
                          <a:latin typeface="Bodoni MT" panose="020706030806060202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Bodoni MT" panose="02070603080606020203" pitchFamily="18" charset="0"/>
                        </a:rPr>
                        <a:t>YAŞI</a:t>
                      </a:r>
                      <a:endParaRPr lang="tr-TR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Bodoni MT" panose="02070603080606020203" pitchFamily="18" charset="0"/>
                        </a:rPr>
                        <a:t>MOTOR </a:t>
                      </a:r>
                    </a:p>
                    <a:p>
                      <a:pPr algn="ctr"/>
                      <a:r>
                        <a:rPr lang="tr-TR" dirty="0" smtClean="0">
                          <a:latin typeface="Bodoni MT" panose="02070603080606020203" pitchFamily="18" charset="0"/>
                        </a:rPr>
                        <a:t>YETİLER</a:t>
                      </a:r>
                      <a:endParaRPr lang="tr-TR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Bodoni MT" panose="02070603080606020203" pitchFamily="18" charset="0"/>
                        </a:rPr>
                        <a:t>ÖLÜM</a:t>
                      </a:r>
                      <a:endParaRPr lang="tr-TR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  <a:tr h="961216"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doni MT" panose="02070603080606020203" pitchFamily="18" charset="0"/>
                        </a:rPr>
                        <a:t>SMA TİP1</a:t>
                      </a:r>
                      <a:endParaRPr lang="tr-T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0-6</a:t>
                      </a:r>
                      <a:r>
                        <a:rPr lang="tr-TR" sz="2000" baseline="0" dirty="0" smtClean="0">
                          <a:latin typeface="Bodoni MT" panose="02070603080606020203" pitchFamily="18" charset="0"/>
                        </a:rPr>
                        <a:t> ay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Yardımsız </a:t>
                      </a:r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oturamaz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&lt;2</a:t>
                      </a:r>
                      <a:r>
                        <a:rPr lang="tr-TR" sz="2000" baseline="0" dirty="0" smtClean="0">
                          <a:latin typeface="Bodoni MT" panose="02070603080606020203" pitchFamily="18" charset="0"/>
                        </a:rPr>
                        <a:t> yaş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  <a:tr h="961216"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doni MT" panose="02070603080606020203" pitchFamily="18" charset="0"/>
                        </a:rPr>
                        <a:t>SMA</a:t>
                      </a:r>
                      <a:r>
                        <a:rPr lang="tr-TR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doni MT" panose="02070603080606020203" pitchFamily="18" charset="0"/>
                        </a:rPr>
                        <a:t> TİP2</a:t>
                      </a:r>
                      <a:endParaRPr lang="tr-T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6-18 ay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Oturabilir</a:t>
                      </a:r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Yürüyemez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&gt;2 yaş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  <a:tr h="961216"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doni MT" panose="02070603080606020203" pitchFamily="18" charset="0"/>
                        </a:rPr>
                        <a:t>SMA TİP3</a:t>
                      </a:r>
                      <a:endParaRPr lang="tr-T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18 ay-18 yaş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Belli yaşa kadar yürüyebilir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Yetişkin dönemde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  <a:tr h="961216"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doni MT" panose="02070603080606020203" pitchFamily="18" charset="0"/>
                        </a:rPr>
                        <a:t>SMA TİP4</a:t>
                      </a:r>
                      <a:endParaRPr lang="tr-T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30-40 yaş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Yürüme kusuru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Bodoni MT" panose="02070603080606020203" pitchFamily="18" charset="0"/>
                        </a:rPr>
                        <a:t>Normal</a:t>
                      </a:r>
                      <a:r>
                        <a:rPr lang="tr-TR" sz="2000" baseline="0" dirty="0" smtClean="0">
                          <a:latin typeface="Bodoni MT" panose="02070603080606020203" pitchFamily="18" charset="0"/>
                        </a:rPr>
                        <a:t> ömür uzunluğu</a:t>
                      </a:r>
                      <a:endParaRPr lang="tr-TR" sz="2000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4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81000" y="1628800"/>
            <a:ext cx="8407893" cy="5400600"/>
          </a:xfrm>
        </p:spPr>
        <p:txBody>
          <a:bodyPr>
            <a:normAutofit/>
          </a:bodyPr>
          <a:lstStyle/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Kesin tanı kanda genetik incelemeyle konur.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ile ilgili genler 5q kromozomunda bulunur. </a:t>
            </a:r>
          </a:p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%95 5q11.2-13.3 gen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lokusunda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görülen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delesyon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major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mutasyondur.</a:t>
            </a:r>
          </a:p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Kromozomun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telomerik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bölgesinde bulunan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survival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motor nöron geni(SMN1) patojen olan gendir.</a:t>
            </a:r>
          </a:p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Bu genin aynı kromozomunun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sentromerik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bölgesinde bulunan kopyası SMN2 geni hastalığın ağırlık derecesini belirler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Kas biyopsisinde grup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atrofisi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görülür.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SMA’dan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etkilenmiş ailelerde prenatal tanılama yapılabilir. Prenatal tanı için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koriyon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villus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biyopsisi veya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amniyosentez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tercih edilmektedir.</a:t>
            </a:r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endParaRPr lang="tr-TR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TANI</a:t>
            </a:r>
            <a:endParaRPr lang="tr-TR" spc="0" dirty="0">
              <a:solidFill>
                <a:schemeClr val="accent1">
                  <a:lumMod val="60000"/>
                  <a:lumOff val="4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Nörolojik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muayenede SMA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Tip 1 de daha yaygın güçsüzlük olmakla birlikte SMA tip 2 ve 3’de güçsüzlüğün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proksimal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kaslarda olduğu görülür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</a:p>
          <a:p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SMA’lı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hastalarda el titremesi ve tip 1 olgularda dilde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fasikülasyonlar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tipiktir.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Güçsüzlüğe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bağlı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skolyoz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gibi vücut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deformiteleri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ortaya çıkabilir.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EMG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incelemesinden ön boynuz hastalıkları ile uyumlu bulgular saptanır.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FİZİK MUAYENE</a:t>
            </a:r>
            <a:endParaRPr lang="tr-TR" spc="0" dirty="0">
              <a:solidFill>
                <a:schemeClr val="accent1">
                  <a:lumMod val="60000"/>
                  <a:lumOff val="4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2" y="1719263"/>
            <a:ext cx="839409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Şu anda etkin bir tedavisi yoktur.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Fizik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tedavi, ortopedik girişimler, solunum tedavisi ile şikayetler azaltılmaya çalışılır.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Solunum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egzersizleri de solunum kaslarının daha iyi durumda kalmasına yardımcı olur.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Hastalarda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solunum güçlüğü geliştiği zaman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BiPAP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kullanımı, gerekirse ağır olgularda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trakeostomi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(özellikle SMA tip 1) gerekebilir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tedavİ</a:t>
            </a:r>
            <a:endParaRPr lang="tr-TR" spc="0" dirty="0">
              <a:solidFill>
                <a:schemeClr val="accent1">
                  <a:lumMod val="60000"/>
                  <a:lumOff val="4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707708" cy="37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tr-TR" sz="2800" i="1" dirty="0" smtClean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pPr marL="45720" indent="0" algn="ctr">
              <a:buNone/>
            </a:pPr>
            <a:endParaRPr lang="tr-TR" sz="2800" i="1" dirty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pPr marL="45720" indent="0" algn="ctr">
              <a:buNone/>
            </a:pPr>
            <a:endParaRPr lang="tr-TR" sz="2800" i="1" dirty="0" smtClean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pPr marL="45720" indent="0" algn="ct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AKRABA EVLİLİĞİ FELAKETTİR.</a:t>
            </a:r>
          </a:p>
          <a:p>
            <a:pPr marL="45720" indent="0" algn="ct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ÇOCUĞUNUZUN FELAKETİ OLMAYIN…</a:t>
            </a:r>
            <a:endParaRPr lang="tr-TR" sz="2800" i="1" dirty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0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81000" y="1719070"/>
            <a:ext cx="8407893" cy="4806273"/>
          </a:xfrm>
        </p:spPr>
        <p:txBody>
          <a:bodyPr>
            <a:normAutofit/>
          </a:bodyPr>
          <a:lstStyle/>
          <a:p>
            <a:pPr marL="502920" indent="-457200">
              <a:buAutoNum type="arabi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Kurbağa pozisyonu SMA hastalığının hangi tipinde görülür?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TİP1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TİP2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TİP3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TİP4                                                                   </a:t>
            </a:r>
          </a:p>
          <a:p>
            <a:pPr marL="45720" indent="0">
              <a:buNone/>
            </a:pP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                                                                                                         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CEVAP:A</a:t>
            </a:r>
          </a:p>
          <a:p>
            <a:pPr marL="45720" indent="0">
              <a:buNone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2) SMA hangi sinir hücresinden kaynaklı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nöromüsküler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bir hastalıktır?</a:t>
            </a:r>
            <a:endParaRPr lang="tr-TR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Duyu nöronları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Ara nöronlar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Motor nöronları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Tek kutuplu nöronlar</a:t>
            </a:r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45720" indent="0">
              <a:buNone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                                                                                                         CEVAP:C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sorular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9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3</a:t>
            </a:r>
            <a:r>
              <a:rPr lang="tr-TR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)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 hastalığının tanılama işlemi ile ilgili verilenlerden hangisi yanlıştır?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Kesin tanı genetik inceleme ile konur.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 ile ilgili genler 5q kromozomunda bulunur.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Patojen olan gen SMN1 genidir.</a:t>
            </a:r>
          </a:p>
          <a:p>
            <a:pPr marL="502920" indent="-457200">
              <a:buAutoNum type="alphaUcParenR"/>
            </a:pP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SMN2 geninin hastalık derecesi belirlemede etkisi yoktur.   </a:t>
            </a:r>
          </a:p>
          <a:p>
            <a:pPr marL="45720" indent="0">
              <a:buNone/>
            </a:pP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                                                                                                        CEVAP:D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7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719070"/>
            <a:ext cx="8407893" cy="4950289"/>
          </a:xfrm>
        </p:spPr>
        <p:txBody>
          <a:bodyPr>
            <a:normAutofit/>
          </a:bodyPr>
          <a:lstStyle/>
          <a:p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Otozomal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resesif bir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nöromüsküler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hastalıktır.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Proksimal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kaslarda ilerleyici tarzda güçsüzlük ve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atrofi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ile karakterizedir.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urvival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motor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nöron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(SMN1)’in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homozigot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kaybı sonucu meydana gelir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Otozomal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resesif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nöromüsküler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hastalıklar arasında en sık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görülen hastalıktır.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Canlı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doğumlarda ortaya çıkma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olasılığı 10.000’de birdir.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T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aşıyıcılık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sıklığı ise 50’de birdir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Vücudumuzdaki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istemli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kaslar omurilikteki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ön boynuz hücrelerinden bir sinir yolu ile mesajı aldıklarında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kasılabilir.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SMA’da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ön boynuz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hücrelerinde dejenerasyon meydana geldiğinden bu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mesaj kasa gelemez. Bunun sonucunda ise istemli kaslarda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kuvvetsizlik ve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atrofi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görülür.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NEDİR?</a:t>
            </a:r>
            <a:endParaRPr lang="tr-TR" spc="0" dirty="0">
              <a:solidFill>
                <a:schemeClr val="accent1">
                  <a:lumMod val="60000"/>
                  <a:lumOff val="4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81000" y="1719070"/>
            <a:ext cx="8407893" cy="4806273"/>
          </a:xfrm>
        </p:spPr>
        <p:txBody>
          <a:bodyPr>
            <a:normAutofit/>
          </a:bodyPr>
          <a:lstStyle/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Mesane ve bağırsak fonksiyonları gibi istemsiz durumlarla ilgili kaslar bu hastalıklarda etkilenmez. Görme ve işitme duyuları sağlamdır.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Zeka normal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veya normalin üzerindedir. Yapılan araştırmalar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SMA'lı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hastaların çok yüksek zekaları olabildiğini göstermiştir. </a:t>
            </a:r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Kas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yoğunluklarından dolayı erkeklerde daha sık görülür. Kadınlara göre daha ağır seyredebilir.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Akraba evliliği yapan bireylerin çocuklarında görülme olasılığı daha fazladır.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SMA’nın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4 tipi vardır. İlk 3 tipi bebeklik çağında, 4. tipi ise yetişkinlik döneminde görülür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547642" cy="442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1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spc="0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SMA TİP1 (WERDNİNG HOFFMAN SENDROMU)</a:t>
            </a:r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Yaşamın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ilk 6 haftalık döneminde bulgu vermeye başlar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SMA’nın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en ağır tipidir.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Hastalar başlarını tutamaz ve oturamazlar.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Bacakları üstüne yatırılınca kurbağa pozisyonu alırlar.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SMA TİPLERİ VE BULGULARI</a:t>
            </a:r>
            <a:endParaRPr lang="tr-TR" spc="0" dirty="0">
              <a:solidFill>
                <a:schemeClr val="accent1">
                  <a:lumMod val="60000"/>
                  <a:lumOff val="4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İnterkostal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kasların ciddi kuvvetsizliğine bağlı abdomen yukarı yer değiştirdiğinden paradoksal solunum görülebilir.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Ciddi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solunum güçlüğü mevcuttur, mekanik solunum desteği olmadan yaşamını sürdüremezler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8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spc="0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SMA TİP2</a:t>
            </a:r>
          </a:p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Hastalık 6-18. aylarda bulgu vermeye başlar.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Çocukların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çoğu oturabilir hatta bazıları 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yürüyebilir ama genelde yürüyemezler.</a:t>
            </a:r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Kas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gruplarının tutulumu ve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etkilenimi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değişkendir. Kas grubu korunduğu sürece refleksler de korunmuştur. Bu çocuklarda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polimiyoklonus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görülür.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Çoğunlukla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alt </a:t>
            </a:r>
            <a:r>
              <a:rPr lang="tr-TR" spc="0" dirty="0" err="1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ekstremitede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düzenli küçük </a:t>
            </a:r>
            <a:r>
              <a:rPr lang="tr-TR" spc="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amplitütlü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hareketler görülür</a:t>
            </a:r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.</a:t>
            </a:r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spc="0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SMA TİP3(KUGELBERG VELANDER HASTALIĞI)</a:t>
            </a:r>
          </a:p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Genelde yaşamın 18.ayından sonra görülür.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Yavaş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seyirlidir.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Hastalar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sık sık düşer ama yürüyebilir. Merdivenleri çıkarken ve çömelip kalkarken zorlanır. Bacaklar güçsüz olduğu gibi kollarda da güçsüzlük vardır.</a:t>
            </a:r>
          </a:p>
          <a:p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spc="0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SMA TİP4(YETİŞKİN TİP)</a:t>
            </a:r>
          </a:p>
          <a:p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Erişkin yaşlarda başlayan çok nadir bir tiptir.</a:t>
            </a:r>
          </a:p>
          <a:p>
            <a:endParaRPr lang="tr-TR" spc="0" dirty="0" smtClean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tr-TR" spc="0" dirty="0" smtClean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Güç </a:t>
            </a:r>
            <a:r>
              <a:rPr lang="tr-TR" spc="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kaybı genelde son derece yavaş ilerler ve solunum güçlüğü eklenmez.</a:t>
            </a:r>
          </a:p>
          <a:p>
            <a:endParaRPr lang="tr-TR" spc="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4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ılavuz">
  <a:themeElements>
    <a:clrScheme name="Kılavuz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Kılavuz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Kılavuz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154</TotalTime>
  <Words>676</Words>
  <Application>Microsoft Office PowerPoint</Application>
  <PresentationFormat>Ekran Gösterisi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Kılavuz</vt:lpstr>
      <vt:lpstr>Spinal musculer atrofi</vt:lpstr>
      <vt:lpstr>NEDİR?</vt:lpstr>
      <vt:lpstr>PowerPoint Sunusu</vt:lpstr>
      <vt:lpstr>PowerPoint Sunusu</vt:lpstr>
      <vt:lpstr>SMA TİPLERİ VE BULGULARI</vt:lpstr>
      <vt:lpstr>PowerPoint Sunusu</vt:lpstr>
      <vt:lpstr>PowerPoint Sunusu</vt:lpstr>
      <vt:lpstr>PowerPoint Sunusu</vt:lpstr>
      <vt:lpstr>PowerPoint Sunusu</vt:lpstr>
      <vt:lpstr>PowerPoint Sunusu</vt:lpstr>
      <vt:lpstr>TANI</vt:lpstr>
      <vt:lpstr>FİZİK MUAYENE</vt:lpstr>
      <vt:lpstr>PowerPoint Sunusu</vt:lpstr>
      <vt:lpstr>tedavİ</vt:lpstr>
      <vt:lpstr>PowerPoint Sunusu</vt:lpstr>
      <vt:lpstr>PowerPoint Sunusu</vt:lpstr>
      <vt:lpstr>sorular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musculer atrofi</dc:title>
  <dc:creator>Eryıldırımlar</dc:creator>
  <cp:lastModifiedBy>Eryıldırımlar</cp:lastModifiedBy>
  <cp:revision>18</cp:revision>
  <dcterms:created xsi:type="dcterms:W3CDTF">2018-05-16T11:10:26Z</dcterms:created>
  <dcterms:modified xsi:type="dcterms:W3CDTF">2018-05-23T10:35:12Z</dcterms:modified>
</cp:coreProperties>
</file>