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355333C-249C-4556-90BE-0F56C0FF2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5970906-5982-4C9F-817E-BD4F761A3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26D404E-4EA4-410F-83A3-4B7AB4338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D5E4-3AA3-4B5F-A588-98ED9B06C5B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D5F916F-AC0F-4231-840C-1C868E807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CCDE35C-93EB-4C49-8420-1A7ABFAB0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B8FD-6C10-4717-8555-724D851C9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3724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A18B0E-F267-41A4-928D-B45FBEF62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6A7C478-E179-4218-8CCE-CBDA6E30B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2D0A4C8-0C7A-4C9C-BDD6-44A4520D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D5E4-3AA3-4B5F-A588-98ED9B06C5B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492A521-C228-4F78-BBC1-80397BC8C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CB93A0F-812E-4A5E-AAA3-3159E7C3A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B8FD-6C10-4717-8555-724D851C9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670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A5E88F9-30B9-4F4A-853D-8D584EB0C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243A785-1A8D-49B1-AAC1-9C72FC559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AB1FBCA-2EDC-4652-9662-2C055FA10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D5E4-3AA3-4B5F-A588-98ED9B06C5B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A28FAF2-B15D-4311-997E-57CF8E0C5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6BD455-394D-42C7-9647-653097043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B8FD-6C10-4717-8555-724D851C9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521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295E0F-5741-4F33-A880-F2ACCA801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71BF82-1861-4354-8510-C37F4D0B8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B067F04-F53B-4141-97DE-3B13756CE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D5E4-3AA3-4B5F-A588-98ED9B06C5B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863D6BB-FE02-4B3C-96C5-F50012B0B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01D3EB9-0689-46F7-942B-AB7DF7A2E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B8FD-6C10-4717-8555-724D851C9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314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A1DA2A-DB73-4BA2-93D0-91FD14BE2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CC91587-3874-4B56-B029-DCE0B5AD7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96679E-61BA-42A3-8DC0-D44B08E9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D5E4-3AA3-4B5F-A588-98ED9B06C5B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42C487B-1B3C-42A6-89B4-5299B1225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9DCADB2-B1C3-4090-ADAE-DD75F4C9A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B8FD-6C10-4717-8555-724D851C9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279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0A304B-D8B2-4DBA-A627-72600D74C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BA5619-06D8-4FEE-8F52-CFA1E47087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6D02F6F-9B56-416D-89F8-274EE8E16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AA41CE9-CDF8-4C2C-B4A7-E2E080059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D5E4-3AA3-4B5F-A588-98ED9B06C5B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DAF8B86-E88B-4BE6-A220-9900C9B93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F8497D6-C5BF-4E51-8D03-10E9DE569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B8FD-6C10-4717-8555-724D851C9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62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A982A1-9F8D-4C03-998C-BD8891097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16A886-FAD3-416A-9CE6-145B066D1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CA8A406-0F01-4C52-9585-6AF16FA69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DD28861-75AA-486B-BADA-4EBCB32C6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B2550ED-4227-4C3F-BFDB-AAE17D6766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3C90B40-61D0-4D1A-8E34-DF57CB4B6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D5E4-3AA3-4B5F-A588-98ED9B06C5B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BFD66CC-C63C-484F-849C-C1834A2DB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5C65A28-D707-4664-8810-98D35E967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B8FD-6C10-4717-8555-724D851C9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16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51434B-F7D2-41B4-AC32-25CEC35F1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E73BC5B-D150-4DB3-86C1-399602F1E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D5E4-3AA3-4B5F-A588-98ED9B06C5B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68FF4E3-3928-4E91-A61D-2A9FA4C2E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704C5D5-9F2A-4453-A249-4205A24C4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B8FD-6C10-4717-8555-724D851C9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55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B48ECDF-7DEC-4609-B55C-1D8B4B23B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D5E4-3AA3-4B5F-A588-98ED9B06C5B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05A824D-AD52-4E55-BBE1-0265D1B60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859AA42-5828-471F-90AA-47E54986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B8FD-6C10-4717-8555-724D851C9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376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368361-7406-4120-81F7-61AD9EB02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4DEF4A-96A9-4DB4-A927-E0BB0EE94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EA9C09A-ECD1-41C7-A6CE-29A3E2BDC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C2FC308-B681-440F-9954-933256702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D5E4-3AA3-4B5F-A588-98ED9B06C5B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CDB096F-D1EC-4479-88E2-DD22AC972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1BAA7DA-D5FA-4137-8F36-9C817DCED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B8FD-6C10-4717-8555-724D851C9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71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81FCE5-01D4-4C45-A244-DF6C17F3F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C9FA4B7-29DA-4826-B0F8-01024EF82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467AB09-BF71-47E7-B233-78A16BACE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08A2F96-C0F3-4405-81CD-D5B0352C0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D5E4-3AA3-4B5F-A588-98ED9B06C5B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D9DE8EC-6136-4DF3-9D23-DA284BAB0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DD8524B-E120-4F9E-A37E-2DAB17B98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B8FD-6C10-4717-8555-724D851C9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815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AFFB05B-D8F9-4ECA-8F5C-FEC084FDA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173EE2D-057E-471C-8372-7C95A63CB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814FE7-FFB4-4997-8096-2DB0388641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5D5E4-3AA3-4B5F-A588-98ED9B06C5B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7122CEF-FE48-4048-93C1-8C6903148A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505AAC4-6115-4516-92F7-A538DB610F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2B8FD-6C10-4717-8555-724D851C9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600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F2C260-9C45-40E2-98FD-3DA04FF780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Bilgi Türleri ve Bilimsel bilginin özellikleri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6DE1599-9B31-4906-B877-481F37E9AB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Dr. </a:t>
            </a:r>
            <a:r>
              <a:rPr lang="tr-TR" dirty="0" err="1"/>
              <a:t>Öğr</a:t>
            </a:r>
            <a:r>
              <a:rPr lang="tr-TR" dirty="0"/>
              <a:t>. Üyesi Ömer KUTLU</a:t>
            </a:r>
          </a:p>
        </p:txBody>
      </p:sp>
    </p:spTree>
    <p:extLst>
      <p:ext uri="{BB962C8B-B14F-4D97-AF65-F5344CB8AC3E}">
        <p14:creationId xmlns:p14="http://schemas.microsoft.com/office/powerpoint/2010/main" val="330477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7ADC24-47DE-470A-9903-A2EE9A8BE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6A6798-4BB1-4A0F-9387-07BA557C2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1800" b="1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Gündelik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Bilgi</a:t>
            </a:r>
            <a:endParaRPr lang="tr-TR" sz="1800" kern="100" dirty="0">
              <a:effectLst/>
              <a:latin typeface="Liberation Serif"/>
              <a:ea typeface="Noto Serif CJK SC"/>
              <a:cs typeface="FreeSans"/>
            </a:endParaRPr>
          </a:p>
          <a:p>
            <a:pPr>
              <a:lnSpc>
                <a:spcPct val="125000"/>
              </a:lnSpc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 </a:t>
            </a:r>
            <a:endParaRPr lang="tr-TR" sz="1800" kern="100" dirty="0">
              <a:effectLst/>
              <a:latin typeface="Liberation Serif"/>
              <a:ea typeface="Noto Serif CJK SC"/>
              <a:cs typeface="FreeSans"/>
            </a:endParaRPr>
          </a:p>
          <a:p>
            <a:pPr>
              <a:lnSpc>
                <a:spcPct val="125000"/>
              </a:lnSpc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	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Gündelik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kişilerin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yaşantılarına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ve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sezgilerine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dayanarak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elde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ettiği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uygulamaya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yönelik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bilgilerdir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.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Düzensizdir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duyuma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dayanır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genellenemez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ve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neden-sonuç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ilişkisi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bulundurmamaktadır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. </a:t>
            </a:r>
            <a:endParaRPr lang="tr-TR" sz="1800" kern="100" dirty="0">
              <a:effectLst/>
              <a:latin typeface="Liberation Serif"/>
              <a:ea typeface="Noto Serif CJK SC"/>
              <a:cs typeface="FreeSans"/>
            </a:endParaRPr>
          </a:p>
          <a:p>
            <a:pPr>
              <a:lnSpc>
                <a:spcPct val="125000"/>
              </a:lnSpc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Teknik Bilgi</a:t>
            </a:r>
            <a:endParaRPr lang="tr-TR" sz="1800" kern="100" dirty="0">
              <a:effectLst/>
              <a:latin typeface="Liberation Serif"/>
              <a:ea typeface="Noto Serif CJK SC"/>
              <a:cs typeface="FreeSans"/>
            </a:endParaRPr>
          </a:p>
          <a:p>
            <a:pPr>
              <a:lnSpc>
                <a:spcPct val="125000"/>
              </a:lnSpc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 </a:t>
            </a:r>
            <a:endParaRPr lang="tr-TR" sz="1800" kern="100" dirty="0">
              <a:effectLst/>
              <a:latin typeface="Liberation Serif"/>
              <a:ea typeface="Noto Serif CJK SC"/>
              <a:cs typeface="FreeSans"/>
            </a:endParaRPr>
          </a:p>
          <a:p>
            <a:pPr>
              <a:lnSpc>
                <a:spcPct val="125000"/>
              </a:lnSpc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	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Alet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ve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gereç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yapma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bilgisine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denir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(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Çüçen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2009).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Önceleri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gündelik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bilgiye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dayanırken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günümüzde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daha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çok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bilimsel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bilgiye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dayanmaktadır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. 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Bilimsel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bilgiye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dayanmakla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birlikte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ondan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ayrıdır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.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Antik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Yunan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zamanında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teknik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bilimsel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bilgiden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önce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gelmekteydi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. O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dönemde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önce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ilgili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alet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veya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gereç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sağlanır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sağlandıktan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sonra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bilimsel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temeli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anlaşılmaya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çalışılırdı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endParaRPr lang="tr-TR" sz="1800" kern="100" dirty="0">
              <a:effectLst/>
              <a:latin typeface="Liberation Serif"/>
              <a:ea typeface="Noto Serif CJK SC"/>
              <a:cs typeface="FreeSans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5713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693A7A-0AEA-4549-B23C-C559B909B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4602E6-DFDB-44A3-910D-9CF0EFE02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5000"/>
              </a:lnSpc>
              <a:buNone/>
            </a:pPr>
            <a:r>
              <a:rPr lang="en-US" sz="2800" b="1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Dini Bilgi</a:t>
            </a:r>
            <a:endParaRPr lang="tr-TR" sz="2800" kern="100" dirty="0">
              <a:effectLst/>
              <a:latin typeface="Liberation Serif"/>
              <a:ea typeface="Noto Serif CJK SC"/>
              <a:cs typeface="FreeSans"/>
            </a:endParaRPr>
          </a:p>
          <a:p>
            <a:pPr>
              <a:lnSpc>
                <a:spcPct val="125000"/>
              </a:lnSpc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Dini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temele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dayanarak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evren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toplumu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ve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insanı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açıklayan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bilgilerdir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(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Çüçen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2009).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Değişmez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ve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kesindir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. Bu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türünün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dayanakları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inançlar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ibadetler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ve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dine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dayalı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ahlak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kurallarından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oluşmaktadır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.  </a:t>
            </a:r>
            <a:endParaRPr lang="tr-TR" sz="2800" kern="100" dirty="0">
              <a:effectLst/>
              <a:latin typeface="Liberation Serif"/>
              <a:ea typeface="Noto Serif CJK SC"/>
              <a:cs typeface="FreeSans"/>
            </a:endParaRPr>
          </a:p>
          <a:p>
            <a:pPr>
              <a:lnSpc>
                <a:spcPct val="125000"/>
              </a:lnSpc>
            </a:pPr>
            <a:r>
              <a:rPr lang="en-US" sz="2800" b="1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Sanatsal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Bilgi</a:t>
            </a:r>
            <a:endParaRPr lang="tr-TR" sz="2800" kern="100" dirty="0">
              <a:effectLst/>
              <a:latin typeface="Liberation Serif"/>
              <a:ea typeface="Noto Serif CJK SC"/>
              <a:cs typeface="FreeSans"/>
            </a:endParaRPr>
          </a:p>
          <a:p>
            <a:pPr>
              <a:lnSpc>
                <a:spcPct val="125000"/>
              </a:lnSpc>
            </a:pPr>
            <a:r>
              <a:rPr lang="en-US" sz="2800" b="1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Güzeli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arama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bulma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ve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ona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ulaşma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çabasına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yönelik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türüdür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.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Öznelliğe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dayanır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. Teknik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gibi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beceri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yaratma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ve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üretime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dayansa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da,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yarardan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çok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güzellik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amacına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dayanmasıyla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ondan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ayrılır</a:t>
            </a:r>
            <a:endParaRPr lang="tr-TR" sz="2800" kern="100" dirty="0">
              <a:effectLst/>
              <a:latin typeface="Liberation Serif"/>
              <a:ea typeface="Noto Serif CJK SC"/>
              <a:cs typeface="FreeSans"/>
            </a:endParaRPr>
          </a:p>
          <a:p>
            <a:pPr>
              <a:lnSpc>
                <a:spcPct val="125000"/>
              </a:lnSpc>
            </a:pPr>
            <a:r>
              <a:rPr lang="en-US" sz="2800" b="1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. </a:t>
            </a:r>
            <a:r>
              <a:rPr lang="en-US" sz="2800" b="1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Felsefi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Bilgi</a:t>
            </a:r>
            <a:endParaRPr lang="tr-TR" sz="2800" kern="100" dirty="0">
              <a:effectLst/>
              <a:latin typeface="Liberation Serif"/>
              <a:ea typeface="Noto Serif CJK SC"/>
              <a:cs typeface="FreeSans"/>
            </a:endParaRPr>
          </a:p>
          <a:p>
            <a:pPr>
              <a:lnSpc>
                <a:spcPct val="125000"/>
              </a:lnSpc>
            </a:pP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Felsefi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yani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felsefe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varlık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akıl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dil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gerçeklik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doğruluk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adalet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ve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güzelliğe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ilişkin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sorulara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ve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konulara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yönelik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bir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türüdür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.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Sözlük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kullanımına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göre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de,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varlığın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ve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bilginin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bilimsel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olarak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araştırılması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anlamına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gelmektedir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endParaRPr lang="tr-TR" sz="2800" kern="100" dirty="0">
              <a:effectLst/>
              <a:latin typeface="Liberation Serif"/>
              <a:ea typeface="Noto Serif CJK SC"/>
              <a:cs typeface="FreeSans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45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6EAEEC-4EE0-49D9-AC8B-30AFE0CD3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35DC81-DEC0-4887-86CA-F26C87500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en-US" sz="1800" b="1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Bilimsel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Bilgi</a:t>
            </a:r>
            <a:endParaRPr lang="tr-TR" sz="1800" kern="100" dirty="0">
              <a:effectLst/>
              <a:latin typeface="Liberation Serif"/>
              <a:ea typeface="Noto Serif CJK SC"/>
              <a:cs typeface="FreeSans"/>
            </a:endParaRPr>
          </a:p>
          <a:p>
            <a:pPr marL="0" indent="0">
              <a:lnSpc>
                <a:spcPct val="125000"/>
              </a:lnSpc>
              <a:buNone/>
            </a:pPr>
            <a:endParaRPr lang="tr-TR" sz="1800" kern="100" dirty="0">
              <a:effectLst/>
              <a:latin typeface="Liberation Serif"/>
              <a:ea typeface="Noto Serif CJK SC"/>
              <a:cs typeface="FreeSans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Bilimsel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bilgiler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yoluyla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elde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edilen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bilgiye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denir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Bilimsel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neden-sonuç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ilişkisine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dayanmaktadır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Bilimsel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bilginin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dayanakları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deney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gözlem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ve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akıldır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Ayrıca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bilimsel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nesnel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ve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düzenlidir</a:t>
            </a:r>
            <a:r>
              <a:rPr lang="en-US" sz="18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1271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91A908-7364-46B1-962C-ECBFEA573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71451D-852B-428C-9159-390D7C1AC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5000"/>
              </a:lnSpc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. </a:t>
            </a:r>
            <a:r>
              <a:rPr lang="en-US" sz="1800" b="1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Bilimsel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b="1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Bilginin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b="1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Özellikleri</a:t>
            </a:r>
            <a:endParaRPr lang="tr-TR" sz="1800" kern="100" dirty="0">
              <a:effectLst/>
              <a:latin typeface="Liberation Serif"/>
              <a:ea typeface="Noto Serif CJK SC"/>
              <a:cs typeface="FreeSans"/>
            </a:endParaRPr>
          </a:p>
          <a:p>
            <a:pPr>
              <a:lnSpc>
                <a:spcPct val="125000"/>
              </a:lnSpc>
            </a:pPr>
            <a:endParaRPr lang="tr-TR" sz="1800" kern="100" dirty="0">
              <a:effectLst/>
              <a:latin typeface="Liberation Serif"/>
              <a:ea typeface="Noto Serif CJK SC"/>
              <a:cs typeface="FreeSans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Bilimsel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bilginin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tanımından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da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anlaşılacağı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gibi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(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Çüçen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, 2009):</a:t>
            </a:r>
            <a:endParaRPr lang="tr-TR" sz="1800" kern="100" dirty="0">
              <a:effectLst/>
              <a:latin typeface="Liberation Serif"/>
              <a:ea typeface="Noto Serif CJK SC"/>
              <a:cs typeface="FreeSans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-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Nedensellik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içermesi</a:t>
            </a:r>
            <a:endParaRPr lang="tr-TR" sz="1800" kern="100" dirty="0">
              <a:effectLst/>
              <a:latin typeface="Liberation Serif"/>
              <a:ea typeface="Noto Serif CJK SC"/>
              <a:cs typeface="FreeSans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es-E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- </a:t>
            </a:r>
            <a:r>
              <a:rPr lang="es-E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Deney</a:t>
            </a:r>
            <a:r>
              <a:rPr lang="es-E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ve </a:t>
            </a:r>
            <a:r>
              <a:rPr lang="es-E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gözleme</a:t>
            </a:r>
            <a:r>
              <a:rPr lang="es-E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s-E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dayanması</a:t>
            </a:r>
            <a:endParaRPr lang="tr-TR" sz="1800" kern="100" dirty="0">
              <a:effectLst/>
              <a:latin typeface="Liberation Serif"/>
              <a:ea typeface="Noto Serif CJK SC"/>
              <a:cs typeface="FreeSans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es-E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- </a:t>
            </a:r>
            <a:r>
              <a:rPr lang="es-E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Belirli</a:t>
            </a:r>
            <a:r>
              <a:rPr lang="es-E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bir </a:t>
            </a:r>
            <a:r>
              <a:rPr lang="es-E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düzen</a:t>
            </a:r>
            <a:r>
              <a:rPr lang="es-E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ve </a:t>
            </a:r>
            <a:r>
              <a:rPr lang="es-E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sisteme</a:t>
            </a:r>
            <a:r>
              <a:rPr lang="es-E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s-E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dayanması</a:t>
            </a:r>
            <a:endParaRPr lang="tr-TR" sz="1800" kern="100" dirty="0">
              <a:effectLst/>
              <a:latin typeface="Liberation Serif"/>
              <a:ea typeface="Noto Serif CJK SC"/>
              <a:cs typeface="FreeSans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es-E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- </a:t>
            </a:r>
            <a:r>
              <a:rPr lang="es-E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Tutarlı</a:t>
            </a:r>
            <a:r>
              <a:rPr lang="es-E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ve </a:t>
            </a:r>
            <a:r>
              <a:rPr lang="es-E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geçerli</a:t>
            </a:r>
            <a:r>
              <a:rPr lang="es-E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s-E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olması</a:t>
            </a:r>
            <a:endParaRPr lang="tr-TR" sz="1800" kern="100" dirty="0">
              <a:effectLst/>
              <a:latin typeface="Liberation Serif"/>
              <a:ea typeface="Noto Serif CJK SC"/>
              <a:cs typeface="FreeSans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es-E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- </a:t>
            </a:r>
            <a:r>
              <a:rPr lang="es-E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Kanıtlanabilir</a:t>
            </a:r>
            <a:r>
              <a:rPr lang="es-E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ve </a:t>
            </a:r>
            <a:r>
              <a:rPr lang="es-E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doğrulanabilir</a:t>
            </a:r>
            <a:r>
              <a:rPr lang="es-E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s-E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olması</a:t>
            </a:r>
            <a:endParaRPr lang="tr-TR" sz="1800" kern="100" dirty="0">
              <a:effectLst/>
              <a:latin typeface="Liberation Serif"/>
              <a:ea typeface="Noto Serif CJK SC"/>
              <a:cs typeface="FreeSans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es-E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- </a:t>
            </a:r>
            <a:r>
              <a:rPr lang="es-E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Nesnel</a:t>
            </a:r>
            <a:r>
              <a:rPr lang="es-ES" sz="1800" kern="100" dirty="0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 </a:t>
            </a:r>
            <a:r>
              <a:rPr lang="es-ES" sz="1800" kern="100" dirty="0" err="1">
                <a:effectLst/>
                <a:latin typeface="Times New Roman" panose="02020603050405020304" pitchFamily="18" charset="0"/>
                <a:ea typeface="Noto Serif CJK SC"/>
                <a:cs typeface="FreeSans"/>
              </a:rPr>
              <a:t>olması</a:t>
            </a:r>
            <a:endParaRPr lang="tr-TR" sz="1800" kern="100" dirty="0">
              <a:effectLst/>
              <a:latin typeface="Liberation Serif"/>
              <a:ea typeface="Noto Serif CJK SC"/>
              <a:cs typeface="FreeSans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889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300</Words>
  <Application>Microsoft Office PowerPoint</Application>
  <PresentationFormat>Geniş ekran</PresentationFormat>
  <Paragraphs>26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Liberation Serif</vt:lpstr>
      <vt:lpstr>Times New Roman</vt:lpstr>
      <vt:lpstr>Office Teması</vt:lpstr>
      <vt:lpstr>Bilgi Türleri ve Bilimsel bilginin özellikleri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Bilgi Türleri ve Bilimsel bilginin özellikleri</dc:title>
  <dc:creator>Neslihan Tuğçe Özyeter</dc:creator>
  <cp:lastModifiedBy>Neslihan Tuğçe Özyeter</cp:lastModifiedBy>
  <cp:revision>1</cp:revision>
  <dcterms:created xsi:type="dcterms:W3CDTF">2022-03-07T09:53:02Z</dcterms:created>
  <dcterms:modified xsi:type="dcterms:W3CDTF">2022-03-07T10:00:51Z</dcterms:modified>
</cp:coreProperties>
</file>