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1" r:id="rId6"/>
    <p:sldId id="262" r:id="rId7"/>
    <p:sldId id="263" r:id="rId8"/>
    <p:sldId id="264" r:id="rId9"/>
    <p:sldId id="265" r:id="rId10"/>
    <p:sldId id="266" r:id="rId11"/>
    <p:sldId id="277" r:id="rId12"/>
    <p:sldId id="267" r:id="rId13"/>
    <p:sldId id="268" r:id="rId14"/>
    <p:sldId id="269" r:id="rId15"/>
    <p:sldId id="270" r:id="rId16"/>
    <p:sldId id="271" r:id="rId17"/>
    <p:sldId id="272" r:id="rId18"/>
    <p:sldId id="273" r:id="rId19"/>
    <p:sldId id="274" r:id="rId20"/>
    <p:sldId id="275" r:id="rId21"/>
    <p:sldId id="278" r:id="rId22"/>
    <p:sldId id="279" r:id="rId23"/>
    <p:sldId id="280" r:id="rId24"/>
    <p:sldId id="281" r:id="rId25"/>
    <p:sldId id="282"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5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0C8C67-B79B-480D-8BAB-8E3B3A6414C7}" type="datetimeFigureOut">
              <a:rPr lang="tr-TR" smtClean="0"/>
              <a:t>17.04.2018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099CB7-E9F2-4FAE-82B8-066EECBCBF05}" type="slidenum">
              <a:rPr lang="tr-TR" smtClean="0"/>
              <a:t>‹#›</a:t>
            </a:fld>
            <a:endParaRPr lang="tr-TR"/>
          </a:p>
        </p:txBody>
      </p:sp>
    </p:spTree>
    <p:extLst>
      <p:ext uri="{BB962C8B-B14F-4D97-AF65-F5344CB8AC3E}">
        <p14:creationId xmlns:p14="http://schemas.microsoft.com/office/powerpoint/2010/main" val="4025571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11</a:t>
            </a:fld>
            <a:endParaRPr lang="tr-TR"/>
          </a:p>
        </p:txBody>
      </p:sp>
    </p:spTree>
    <p:extLst>
      <p:ext uri="{BB962C8B-B14F-4D97-AF65-F5344CB8AC3E}">
        <p14:creationId xmlns:p14="http://schemas.microsoft.com/office/powerpoint/2010/main" val="1859089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46EA902-1494-4453-8FA3-6F340C9CF243}" type="datetimeFigureOut">
              <a:rPr lang="tr-TR" smtClean="0"/>
              <a:t>17.04.2018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4078947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6EA902-1494-4453-8FA3-6F340C9CF243}" type="datetimeFigureOut">
              <a:rPr lang="tr-TR" smtClean="0"/>
              <a:t>17.04.2018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522842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4907757" y="365125"/>
            <a:ext cx="1478756"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71488" y="365125"/>
            <a:ext cx="4321969"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6EA902-1494-4453-8FA3-6F340C9CF243}" type="datetimeFigureOut">
              <a:rPr lang="tr-TR" smtClean="0"/>
              <a:t>17.04.2018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300295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896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6EA902-1494-4453-8FA3-6F340C9CF243}" type="datetimeFigureOut">
              <a:rPr lang="tr-TR" smtClean="0"/>
              <a:t>17.04.2018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249227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46EA902-1494-4453-8FA3-6F340C9CF243}" type="datetimeFigureOut">
              <a:rPr lang="tr-TR" smtClean="0"/>
              <a:t>17.04.2018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74379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71487" y="1825625"/>
            <a:ext cx="2900363"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3486150" y="1825625"/>
            <a:ext cx="2900363"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46EA902-1494-4453-8FA3-6F340C9CF243}" type="datetimeFigureOut">
              <a:rPr lang="tr-TR" smtClean="0"/>
              <a:t>17.04.2018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85031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46EA902-1494-4453-8FA3-6F340C9CF243}" type="datetimeFigureOut">
              <a:rPr lang="tr-TR" smtClean="0"/>
              <a:t>17.04.2018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3396060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46EA902-1494-4453-8FA3-6F340C9CF243}" type="datetimeFigureOut">
              <a:rPr lang="tr-TR" smtClean="0"/>
              <a:t>17.04.2018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328589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46EA902-1494-4453-8FA3-6F340C9CF243}" type="datetimeFigureOut">
              <a:rPr lang="tr-TR" smtClean="0"/>
              <a:t>17.04.2018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402558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6EA902-1494-4453-8FA3-6F340C9CF243}" type="datetimeFigureOut">
              <a:rPr lang="tr-TR" smtClean="0"/>
              <a:t>17.04.2018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2308360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6EA902-1494-4453-8FA3-6F340C9CF243}" type="datetimeFigureOut">
              <a:rPr lang="tr-TR" smtClean="0"/>
              <a:t>17.04.2018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193A92-EB3D-4B51-9555-25755855A084}" type="slidenum">
              <a:rPr lang="tr-TR" smtClean="0"/>
              <a:t>‹#›</a:t>
            </a:fld>
            <a:endParaRPr lang="tr-TR"/>
          </a:p>
        </p:txBody>
      </p:sp>
    </p:spTree>
    <p:extLst>
      <p:ext uri="{BB962C8B-B14F-4D97-AF65-F5344CB8AC3E}">
        <p14:creationId xmlns:p14="http://schemas.microsoft.com/office/powerpoint/2010/main" val="3082702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6EA902-1494-4453-8FA3-6F340C9CF243}" type="datetimeFigureOut">
              <a:rPr lang="tr-TR" smtClean="0"/>
              <a:t>17.04.2018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93A92-EB3D-4B51-9555-25755855A084}" type="slidenum">
              <a:rPr lang="tr-TR" smtClean="0"/>
              <a:t>‹#›</a:t>
            </a:fld>
            <a:endParaRPr lang="tr-TR"/>
          </a:p>
        </p:txBody>
      </p:sp>
    </p:spTree>
    <p:extLst>
      <p:ext uri="{BB962C8B-B14F-4D97-AF65-F5344CB8AC3E}">
        <p14:creationId xmlns:p14="http://schemas.microsoft.com/office/powerpoint/2010/main" val="3004454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400" y="-561294"/>
            <a:ext cx="6858000" cy="2387600"/>
          </a:xfrm>
        </p:spPr>
        <p:txBody>
          <a:bodyPr>
            <a:normAutofit/>
          </a:bodyPr>
          <a:lstStyle/>
          <a:p>
            <a:r>
              <a:rPr lang="tr-TR" sz="2800" b="1" dirty="0" smtClean="0">
                <a:solidFill>
                  <a:srgbClr val="386703"/>
                </a:solidFill>
              </a:rPr>
              <a:t>Nem ve Yağış</a:t>
            </a:r>
            <a:br>
              <a:rPr lang="tr-TR" sz="2800" b="1" dirty="0" smtClean="0">
                <a:solidFill>
                  <a:srgbClr val="386703"/>
                </a:solidFill>
              </a:rPr>
            </a:br>
            <a:endParaRPr lang="tr-TR" sz="2800" dirty="0"/>
          </a:p>
        </p:txBody>
      </p:sp>
      <p:sp>
        <p:nvSpPr>
          <p:cNvPr id="4" name="Metin kutusu 3"/>
          <p:cNvSpPr txBox="1"/>
          <p:nvPr/>
        </p:nvSpPr>
        <p:spPr>
          <a:xfrm>
            <a:off x="907143" y="1826306"/>
            <a:ext cx="7126514" cy="2616101"/>
          </a:xfrm>
          <a:prstGeom prst="rect">
            <a:avLst/>
          </a:prstGeom>
          <a:noFill/>
        </p:spPr>
        <p:txBody>
          <a:bodyPr wrap="square" rtlCol="0">
            <a:spAutoFit/>
          </a:bodyPr>
          <a:lstStyle/>
          <a:p>
            <a:pPr algn="ctr"/>
            <a:r>
              <a:rPr lang="tr-TR" sz="2800" dirty="0" smtClean="0">
                <a:solidFill>
                  <a:srgbClr val="386703"/>
                </a:solidFill>
              </a:rPr>
              <a:t>Hava Nemi</a:t>
            </a:r>
          </a:p>
          <a:p>
            <a:pPr algn="ctr"/>
            <a:endParaRPr lang="tr-TR" sz="2800" dirty="0">
              <a:solidFill>
                <a:srgbClr val="386703"/>
              </a:solidFill>
            </a:endParaRPr>
          </a:p>
          <a:p>
            <a:pPr algn="just">
              <a:lnSpc>
                <a:spcPct val="150000"/>
              </a:lnSpc>
            </a:pPr>
            <a:r>
              <a:rPr lang="tr-TR" sz="2400" dirty="0" smtClean="0"/>
              <a:t>2 ye ayrılmaktadır.</a:t>
            </a:r>
          </a:p>
          <a:p>
            <a:pPr algn="just">
              <a:lnSpc>
                <a:spcPct val="150000"/>
              </a:lnSpc>
            </a:pPr>
            <a:r>
              <a:rPr lang="tr-TR" sz="2400" dirty="0" smtClean="0"/>
              <a:t>1- Görünmeyen hava nemi</a:t>
            </a:r>
          </a:p>
          <a:p>
            <a:pPr algn="just">
              <a:lnSpc>
                <a:spcPct val="150000"/>
              </a:lnSpc>
            </a:pPr>
            <a:r>
              <a:rPr lang="tr-TR" sz="2400" dirty="0" smtClean="0"/>
              <a:t>2- Görünen hava nemi</a:t>
            </a:r>
          </a:p>
        </p:txBody>
      </p:sp>
    </p:spTree>
    <p:extLst>
      <p:ext uri="{BB962C8B-B14F-4D97-AF65-F5344CB8AC3E}">
        <p14:creationId xmlns:p14="http://schemas.microsoft.com/office/powerpoint/2010/main" val="3614948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034" y="999294"/>
            <a:ext cx="8317507" cy="2123658"/>
          </a:xfrm>
          <a:prstGeom prst="rect">
            <a:avLst/>
          </a:prstGeom>
          <a:noFill/>
        </p:spPr>
        <p:txBody>
          <a:bodyPr wrap="square" rtlCol="0">
            <a:spAutoFit/>
          </a:bodyPr>
          <a:lstStyle/>
          <a:p>
            <a:pPr algn="just"/>
            <a:r>
              <a:rPr lang="tr-TR" sz="2200" dirty="0" smtClean="0"/>
              <a:t>7. Sis özellikle kurak bölgeler için önem taşımaktadır. Örneğin; bu gibi yerlerde sis geceleri daha düşük sıcaklıkta olan toprakla temas edince sıcaklık düşmesi gerçekleşir. Bunun sonucunda bir miktar suyunu bitki ve toprak yüzeyine bırakır. Bitkiler üzerine bırakılan bu su, bitki </a:t>
            </a:r>
            <a:r>
              <a:rPr lang="tr-TR" sz="2200" dirty="0" err="1" smtClean="0"/>
              <a:t>epidermis</a:t>
            </a:r>
            <a:r>
              <a:rPr lang="tr-TR" sz="2200" dirty="0" smtClean="0"/>
              <a:t> katının </a:t>
            </a:r>
            <a:r>
              <a:rPr lang="tr-TR" sz="2200" dirty="0" err="1" smtClean="0"/>
              <a:t>kutikula</a:t>
            </a:r>
            <a:r>
              <a:rPr lang="tr-TR" sz="2200" dirty="0" smtClean="0"/>
              <a:t> hücreleri tarafında emiler bitki gelişimini olumlu yönde etkilemektedir.</a:t>
            </a:r>
            <a:endParaRPr lang="tr-TR" sz="2200" dirty="0"/>
          </a:p>
        </p:txBody>
      </p:sp>
    </p:spTree>
    <p:extLst>
      <p:ext uri="{BB962C8B-B14F-4D97-AF65-F5344CB8AC3E}">
        <p14:creationId xmlns:p14="http://schemas.microsoft.com/office/powerpoint/2010/main" val="10997589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33856" y="1309586"/>
            <a:ext cx="2569393" cy="369332"/>
          </a:xfrm>
          <a:prstGeom prst="rect">
            <a:avLst/>
          </a:prstGeom>
          <a:noFill/>
        </p:spPr>
        <p:txBody>
          <a:bodyPr wrap="square" rtlCol="0">
            <a:spAutoFit/>
          </a:bodyPr>
          <a:lstStyle/>
          <a:p>
            <a:r>
              <a:rPr lang="tr-TR">
                <a:solidFill>
                  <a:srgbClr val="FF0000"/>
                </a:solidFill>
              </a:rPr>
              <a:t>KAYNAK</a:t>
            </a:r>
            <a:endParaRPr lang="tr-TR" dirty="0">
              <a:solidFill>
                <a:srgbClr val="FF0000"/>
              </a:solidFill>
            </a:endParaRPr>
          </a:p>
        </p:txBody>
      </p:sp>
      <p:sp>
        <p:nvSpPr>
          <p:cNvPr id="5" name="Metin kutusu 4"/>
          <p:cNvSpPr txBox="1"/>
          <p:nvPr/>
        </p:nvSpPr>
        <p:spPr>
          <a:xfrm>
            <a:off x="824593" y="1934936"/>
            <a:ext cx="7331529" cy="2793072"/>
          </a:xfrm>
          <a:prstGeom prst="rect">
            <a:avLst/>
          </a:prstGeom>
          <a:noFill/>
        </p:spPr>
        <p:txBody>
          <a:bodyPr wrap="square" rtlCol="0">
            <a:spAutoFit/>
          </a:bodyPr>
          <a:lstStyle/>
          <a:p>
            <a:pPr fontAlgn="t"/>
            <a:r>
              <a:rPr lang="tr-TR" sz="1350" dirty="0"/>
              <a:t>Ağaoğlu, S. ve ark. 1995. Genel Bahçe Bitkileri. Ankara Üniversitesi Ziraat Fakültesi Eğitim, Araştırma ve geliştirme Vakfı Yayınları No:4.</a:t>
            </a:r>
          </a:p>
          <a:p>
            <a:pPr fontAlgn="t"/>
            <a:endParaRPr lang="tr-TR" sz="1350" dirty="0"/>
          </a:p>
          <a:p>
            <a:pPr fontAlgn="t"/>
            <a:r>
              <a:rPr lang="tr-TR" sz="1350" dirty="0" err="1"/>
              <a:t>Dokuzoğuz</a:t>
            </a:r>
            <a:r>
              <a:rPr lang="tr-TR" sz="1350" dirty="0"/>
              <a:t>, M. 1974. Meyve Ağaçları ve Çevre İlişkileri. Ege Üniversitesi Ziraat Fakültesi yayınları, İzmir.</a:t>
            </a:r>
          </a:p>
          <a:p>
            <a:pPr fontAlgn="t"/>
            <a:endParaRPr lang="tr-TR" sz="1350" dirty="0"/>
          </a:p>
          <a:p>
            <a:pPr fontAlgn="t"/>
            <a:r>
              <a:rPr lang="tr-TR" sz="1350" dirty="0"/>
              <a:t>Top, N. ve </a:t>
            </a:r>
            <a:r>
              <a:rPr lang="tr-TR" sz="1350" dirty="0" err="1"/>
              <a:t>Zincirlioğlu</a:t>
            </a:r>
            <a:r>
              <a:rPr lang="tr-TR" sz="1350" dirty="0"/>
              <a:t>, Ö. 1987. Bitkilerin Ekolojik Girdi İstekleri.</a:t>
            </a:r>
          </a:p>
          <a:p>
            <a:pPr fontAlgn="t"/>
            <a:endParaRPr lang="tr-TR" sz="1350" dirty="0"/>
          </a:p>
          <a:p>
            <a:pPr fontAlgn="t"/>
            <a:r>
              <a:rPr lang="tr-TR" sz="1350" dirty="0"/>
              <a:t>Eser, D. 1997. Tarımsal Ekoloji. Ankara </a:t>
            </a:r>
            <a:r>
              <a:rPr lang="tr-TR" sz="1350" dirty="0" err="1"/>
              <a:t>Üniv</a:t>
            </a:r>
            <a:r>
              <a:rPr lang="tr-TR" sz="1350" dirty="0"/>
              <a:t>. Ziraat Fak. Yayın No.1473, 176 s., Ankara.</a:t>
            </a:r>
          </a:p>
          <a:p>
            <a:pPr fontAlgn="t"/>
            <a:endParaRPr lang="tr-TR" sz="1350" dirty="0"/>
          </a:p>
          <a:p>
            <a:pPr fontAlgn="t"/>
            <a:r>
              <a:rPr lang="tr-TR" sz="1350" dirty="0"/>
              <a:t>Akman, Y., Güney, K. 2006. Bitki Ekolojisi Botanik, </a:t>
            </a:r>
            <a:r>
              <a:rPr lang="tr-TR" sz="1350" dirty="0" err="1"/>
              <a:t>Palme</a:t>
            </a:r>
            <a:r>
              <a:rPr lang="tr-TR" sz="1350" dirty="0"/>
              <a:t> Yayınları No: 345.</a:t>
            </a:r>
          </a:p>
          <a:p>
            <a:pPr fontAlgn="t"/>
            <a:endParaRPr lang="tr-TR" sz="1350" dirty="0"/>
          </a:p>
          <a:p>
            <a:pPr fontAlgn="t"/>
            <a:r>
              <a:rPr lang="tr-TR" sz="1350" dirty="0"/>
              <a:t>Akman, Y., </a:t>
            </a:r>
            <a:r>
              <a:rPr lang="tr-TR" sz="1350" dirty="0" err="1"/>
              <a:t>Ketenoğlu</a:t>
            </a:r>
            <a:r>
              <a:rPr lang="tr-TR" sz="1350" dirty="0"/>
              <a:t>, O., Kurt, L., Güney, K., Tuğ, M., Bitki Ekolojisi, </a:t>
            </a:r>
            <a:r>
              <a:rPr lang="tr-TR" sz="1350" dirty="0" err="1"/>
              <a:t>Palme</a:t>
            </a:r>
            <a:r>
              <a:rPr lang="tr-TR" sz="1350" dirty="0"/>
              <a:t> Yayınları No: 300.</a:t>
            </a:r>
          </a:p>
          <a:p>
            <a:endParaRPr lang="tr-TR" sz="1350" dirty="0"/>
          </a:p>
        </p:txBody>
      </p:sp>
    </p:spTree>
    <p:extLst>
      <p:ext uri="{BB962C8B-B14F-4D97-AF65-F5344CB8AC3E}">
        <p14:creationId xmlns:p14="http://schemas.microsoft.com/office/powerpoint/2010/main" val="3700414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77371" y="605492"/>
            <a:ext cx="8418286" cy="3662541"/>
          </a:xfrm>
          <a:prstGeom prst="rect">
            <a:avLst/>
          </a:prstGeom>
          <a:noFill/>
        </p:spPr>
        <p:txBody>
          <a:bodyPr wrap="square" rtlCol="0">
            <a:spAutoFit/>
          </a:bodyPr>
          <a:lstStyle/>
          <a:p>
            <a:pPr algn="just"/>
            <a:r>
              <a:rPr lang="tr-TR" sz="3200" dirty="0" smtClean="0">
                <a:solidFill>
                  <a:srgbClr val="386703"/>
                </a:solidFill>
              </a:rPr>
              <a:t>Yağış</a:t>
            </a:r>
          </a:p>
          <a:p>
            <a:pPr algn="just"/>
            <a:endParaRPr lang="tr-TR" sz="3200" dirty="0" smtClean="0">
              <a:solidFill>
                <a:srgbClr val="386703"/>
              </a:solidFill>
            </a:endParaRPr>
          </a:p>
          <a:p>
            <a:pPr algn="just"/>
            <a:r>
              <a:rPr lang="tr-TR" sz="2400" dirty="0" smtClean="0"/>
              <a:t>Hava neminin katı yada sıvı halde yer yüzüne dökülmesi olayına yağış adı verilir. Hava neminin yoğunlaşmasında en önemli etken sıcaklıktır. </a:t>
            </a:r>
            <a:r>
              <a:rPr lang="tr-TR" sz="2400" dirty="0" err="1" smtClean="0"/>
              <a:t>Nisbi</a:t>
            </a:r>
            <a:r>
              <a:rPr lang="tr-TR" sz="2400" dirty="0" smtClean="0"/>
              <a:t> nemi yüksek havanın sıcaklığı azaldığında, belli hacimdeki havayı doymuş hale getiren su buharı </a:t>
            </a:r>
            <a:r>
              <a:rPr lang="tr-TR" sz="2400" dirty="0" err="1" smtClean="0"/>
              <a:t>miktarıda</a:t>
            </a:r>
            <a:r>
              <a:rPr lang="tr-TR" sz="2400" dirty="0" smtClean="0"/>
              <a:t> azalacağından, su buğusunun fazlası </a:t>
            </a:r>
            <a:r>
              <a:rPr lang="tr-TR" sz="2400" dirty="0" err="1" smtClean="0"/>
              <a:t>yoğunlaşarakhava</a:t>
            </a:r>
            <a:r>
              <a:rPr lang="tr-TR" sz="2400" dirty="0" smtClean="0"/>
              <a:t> sıcaklığı </a:t>
            </a:r>
            <a:r>
              <a:rPr lang="tr-TR" sz="2400" dirty="0" smtClean="0"/>
              <a:t>      0 </a:t>
            </a:r>
            <a:r>
              <a:rPr lang="tr-TR" sz="2400" baseline="30000" dirty="0" err="1" smtClean="0"/>
              <a:t>o</a:t>
            </a:r>
            <a:r>
              <a:rPr lang="tr-TR" sz="2400" dirty="0" err="1" smtClean="0"/>
              <a:t>C</a:t>
            </a:r>
            <a:r>
              <a:rPr lang="tr-TR" sz="2400" dirty="0" smtClean="0"/>
              <a:t> ise sıvı (su), hava sıcaklığı 0 </a:t>
            </a:r>
            <a:r>
              <a:rPr lang="tr-TR" sz="2400" baseline="30000" dirty="0" err="1" smtClean="0"/>
              <a:t>o</a:t>
            </a:r>
            <a:r>
              <a:rPr lang="tr-TR" sz="2400" dirty="0" err="1" smtClean="0"/>
              <a:t>C</a:t>
            </a:r>
            <a:r>
              <a:rPr lang="tr-TR" sz="2400" dirty="0" smtClean="0"/>
              <a:t> </a:t>
            </a:r>
            <a:r>
              <a:rPr lang="tr-TR" sz="2400" dirty="0" err="1" smtClean="0"/>
              <a:t>nin</a:t>
            </a:r>
            <a:r>
              <a:rPr lang="tr-TR" sz="2400" dirty="0" smtClean="0"/>
              <a:t> altında ise katı (kar veya dolu) damlacıkları halinde açığa çıkar.</a:t>
            </a:r>
            <a:endParaRPr lang="tr-TR" sz="2400" dirty="0"/>
          </a:p>
        </p:txBody>
      </p:sp>
    </p:spTree>
    <p:extLst>
      <p:ext uri="{BB962C8B-B14F-4D97-AF65-F5344CB8AC3E}">
        <p14:creationId xmlns:p14="http://schemas.microsoft.com/office/powerpoint/2010/main" val="1240532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9935" y="606860"/>
            <a:ext cx="8398294" cy="3046988"/>
          </a:xfrm>
          <a:prstGeom prst="rect">
            <a:avLst/>
          </a:prstGeom>
          <a:noFill/>
        </p:spPr>
        <p:txBody>
          <a:bodyPr wrap="square" rtlCol="0">
            <a:spAutoFit/>
          </a:bodyPr>
          <a:lstStyle/>
          <a:p>
            <a:pPr algn="just"/>
            <a:r>
              <a:rPr lang="tr-TR" sz="2400" dirty="0" smtClean="0"/>
              <a:t>Eğer açığa çıkan su miktarı az olursa, su damlacıkları sis ya da bulut halinde havada asılı kalır. Buna karşılık açığa çıkan su miktarı fazla ise yerçekimin etkisi ile yeryüzüne dökülür ki, bu yağış olarak bilinir.</a:t>
            </a:r>
          </a:p>
          <a:p>
            <a:pPr algn="just"/>
            <a:r>
              <a:rPr lang="tr-TR" sz="2400" dirty="0" smtClean="0"/>
              <a:t>Yağış yoğunlaştığı yer ve aşağı doğru düşerken hava katmanlarının sıcaklık, basınç, çiğ ve kırağı gibi değişik şekillerde kendini gösterir. Bunların içerisinde </a:t>
            </a:r>
            <a:r>
              <a:rPr lang="tr-TR" sz="2400" dirty="0" smtClean="0">
                <a:solidFill>
                  <a:srgbClr val="386703"/>
                </a:solidFill>
              </a:rPr>
              <a:t>yağmur</a:t>
            </a:r>
            <a:r>
              <a:rPr lang="tr-TR" sz="2400" dirty="0" smtClean="0"/>
              <a:t> ve </a:t>
            </a:r>
            <a:r>
              <a:rPr lang="tr-TR" sz="2400" dirty="0" smtClean="0">
                <a:solidFill>
                  <a:srgbClr val="386703"/>
                </a:solidFill>
              </a:rPr>
              <a:t>kar</a:t>
            </a:r>
            <a:r>
              <a:rPr lang="tr-TR" sz="2400" dirty="0" smtClean="0"/>
              <a:t> şeklinde olan yağışlar bitki yetiştirme yönünden en yaralı olan yağışlardır.</a:t>
            </a:r>
            <a:endParaRPr lang="tr-TR" sz="2400" dirty="0"/>
          </a:p>
        </p:txBody>
      </p:sp>
    </p:spTree>
    <p:extLst>
      <p:ext uri="{BB962C8B-B14F-4D97-AF65-F5344CB8AC3E}">
        <p14:creationId xmlns:p14="http://schemas.microsoft.com/office/powerpoint/2010/main" val="4063969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66734" y="1616288"/>
            <a:ext cx="8674065" cy="2123658"/>
          </a:xfrm>
          <a:prstGeom prst="rect">
            <a:avLst/>
          </a:prstGeom>
          <a:noFill/>
        </p:spPr>
        <p:txBody>
          <a:bodyPr wrap="square" rtlCol="0">
            <a:spAutoFit/>
          </a:bodyPr>
          <a:lstStyle/>
          <a:p>
            <a:pPr algn="just"/>
            <a:r>
              <a:rPr lang="tr-TR" sz="2400" dirty="0" smtClean="0">
                <a:solidFill>
                  <a:srgbClr val="386703"/>
                </a:solidFill>
              </a:rPr>
              <a:t>Yağmur: </a:t>
            </a:r>
            <a:r>
              <a:rPr lang="tr-TR" dirty="0" smtClean="0"/>
              <a:t>Yeryüzünün kutup bölgeleri dışında kalan hemen hemen her bölgesinde en çok görülen yağış şekli olup, sıcaklığın 0 </a:t>
            </a:r>
            <a:r>
              <a:rPr lang="tr-TR" dirty="0" err="1" smtClean="0"/>
              <a:t>oC</a:t>
            </a:r>
            <a:r>
              <a:rPr lang="tr-TR" dirty="0" smtClean="0"/>
              <a:t>’ </a:t>
            </a:r>
            <a:r>
              <a:rPr lang="tr-TR" dirty="0" err="1" smtClean="0"/>
              <a:t>nin</a:t>
            </a:r>
            <a:r>
              <a:rPr lang="tr-TR" dirty="0" smtClean="0"/>
              <a:t> üstünde olduğu  hallerde meydana gelir. Yerçekimi kuvvetiyle aşağı </a:t>
            </a:r>
            <a:r>
              <a:rPr lang="tr-TR" dirty="0" err="1" smtClean="0"/>
              <a:t>dorğu</a:t>
            </a:r>
            <a:r>
              <a:rPr lang="tr-TR" dirty="0" smtClean="0"/>
              <a:t> düşen su damlacıkları, su buğusunca doymuş hava katları içinde geçtiklerinden, hava katları tarafından hiç tutulmadan yeryüzüne ulaşırlar. Eğer içinden geçtikleri hava katları su buğusunca doymuş değilse, ancak onları doymuş hale getirdikten, nispi nemini % 100 ‘ e tamamladıktan sonra arta kalan su yağmur olarak yeryüzüne erişebilir.</a:t>
            </a:r>
            <a:endParaRPr lang="tr-TR" dirty="0"/>
          </a:p>
        </p:txBody>
      </p:sp>
    </p:spTree>
    <p:extLst>
      <p:ext uri="{BB962C8B-B14F-4D97-AF65-F5344CB8AC3E}">
        <p14:creationId xmlns:p14="http://schemas.microsoft.com/office/powerpoint/2010/main" val="420352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68651" y="568522"/>
            <a:ext cx="8628605" cy="3139321"/>
          </a:xfrm>
          <a:prstGeom prst="rect">
            <a:avLst/>
          </a:prstGeom>
          <a:noFill/>
        </p:spPr>
        <p:txBody>
          <a:bodyPr wrap="square" rtlCol="0">
            <a:spAutoFit/>
          </a:bodyPr>
          <a:lstStyle/>
          <a:p>
            <a:pPr algn="just"/>
            <a:r>
              <a:rPr lang="tr-TR" sz="2200" b="1" dirty="0" smtClean="0">
                <a:solidFill>
                  <a:srgbClr val="386703"/>
                </a:solidFill>
              </a:rPr>
              <a:t>Kar: </a:t>
            </a:r>
            <a:r>
              <a:rPr lang="tr-TR" sz="2200" dirty="0" smtClean="0"/>
              <a:t>Hava neminin donma noktasının altındaki sıcaklıklarda yoğunlaşması ile kar şeklindeki yağışlar ortaya çıkar. Kar genel olarak atmosferin üst katlarında ve 0 </a:t>
            </a:r>
            <a:r>
              <a:rPr lang="tr-TR" sz="2200" dirty="0" err="1" smtClean="0"/>
              <a:t>oC</a:t>
            </a:r>
            <a:r>
              <a:rPr lang="tr-TR" sz="2200" dirty="0" smtClean="0"/>
              <a:t> </a:t>
            </a:r>
            <a:r>
              <a:rPr lang="tr-TR" sz="2200" dirty="0" err="1" smtClean="0"/>
              <a:t>nin</a:t>
            </a:r>
            <a:r>
              <a:rPr lang="tr-TR" sz="2200" dirty="0" smtClean="0"/>
              <a:t> altındaki sıcaklıklarda yoğunlaşan hava neminin yassı ve altı köşeli şekiller halinde yeryüzüne düşmesi şeklinde kendine gösterir.</a:t>
            </a:r>
          </a:p>
          <a:p>
            <a:pPr algn="just"/>
            <a:endParaRPr lang="tr-TR" sz="2200" dirty="0"/>
          </a:p>
          <a:p>
            <a:pPr algn="just"/>
            <a:r>
              <a:rPr lang="tr-TR" sz="2200" dirty="0" smtClean="0"/>
              <a:t>Bu yağışlar yeryüzüne düştükten sonra eriyerek toprak suyunu artırır. Ayrıca kış aylarında bitkilerin üstünü örterek onların aşırı ve öldürücü soğuklardan fazla zarar görmesini önler.</a:t>
            </a:r>
          </a:p>
          <a:p>
            <a:pPr algn="just"/>
            <a:endParaRPr lang="tr-TR" sz="2200" dirty="0"/>
          </a:p>
        </p:txBody>
      </p:sp>
    </p:spTree>
    <p:extLst>
      <p:ext uri="{BB962C8B-B14F-4D97-AF65-F5344CB8AC3E}">
        <p14:creationId xmlns:p14="http://schemas.microsoft.com/office/powerpoint/2010/main" val="4056243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9481" y="882501"/>
            <a:ext cx="8633261" cy="2677656"/>
          </a:xfrm>
          <a:prstGeom prst="rect">
            <a:avLst/>
          </a:prstGeom>
        </p:spPr>
        <p:txBody>
          <a:bodyPr wrap="square">
            <a:spAutoFit/>
          </a:bodyPr>
          <a:lstStyle/>
          <a:p>
            <a:pPr algn="just"/>
            <a:r>
              <a:rPr lang="tr-TR" sz="2400" dirty="0"/>
              <a:t>Bitki türlerinin bir yerde normal bir şekilde gelişmelerini </a:t>
            </a:r>
            <a:r>
              <a:rPr lang="tr-TR" sz="2400" dirty="0" smtClean="0"/>
              <a:t>sağlayabilmeleri </a:t>
            </a:r>
            <a:r>
              <a:rPr lang="tr-TR" sz="2400" dirty="0"/>
              <a:t>için yağış toplamlarına ihtiyaçları vardır. Bu ihtiyaçlar birim türleri, çeşitlerine ve bulunduğu bölgenin ekolojik şartlarına göre değişmektedir. Örneğin sert ve yumuşak çekirdekli meyve türlerinde su istekleri yönünden en fazladan en aza doğru sıralarsak Erik, elma, armut, kiraz, şeftali , kayısı, badem ve vişne olmak üzere sıralanır.</a:t>
            </a:r>
          </a:p>
        </p:txBody>
      </p:sp>
    </p:spTree>
    <p:extLst>
      <p:ext uri="{BB962C8B-B14F-4D97-AF65-F5344CB8AC3E}">
        <p14:creationId xmlns:p14="http://schemas.microsoft.com/office/powerpoint/2010/main" val="9359400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4984" y="860998"/>
            <a:ext cx="8760330" cy="3046988"/>
          </a:xfrm>
          <a:prstGeom prst="rect">
            <a:avLst/>
          </a:prstGeom>
          <a:noFill/>
        </p:spPr>
        <p:txBody>
          <a:bodyPr wrap="square" rtlCol="0">
            <a:spAutoFit/>
          </a:bodyPr>
          <a:lstStyle/>
          <a:p>
            <a:pPr algn="just"/>
            <a:r>
              <a:rPr lang="tr-TR" sz="2400" b="1" dirty="0" smtClean="0">
                <a:solidFill>
                  <a:srgbClr val="386703"/>
                </a:solidFill>
              </a:rPr>
              <a:t>Dolu</a:t>
            </a:r>
            <a:r>
              <a:rPr lang="tr-TR" sz="2400" b="1" dirty="0" smtClean="0"/>
              <a:t>:</a:t>
            </a:r>
            <a:r>
              <a:rPr lang="tr-TR" sz="2400" dirty="0" smtClean="0"/>
              <a:t> Yağmur ve kar </a:t>
            </a:r>
            <a:r>
              <a:rPr lang="tr-TR" sz="2400" dirty="0" err="1" smtClean="0"/>
              <a:t>zerrlerinin</a:t>
            </a:r>
            <a:r>
              <a:rPr lang="tr-TR" sz="2400" dirty="0" smtClean="0"/>
              <a:t> soğuk ve fırtınalı bir hava tabakası içinde döne döne geçerken katı ve buz tanelerine dönüşerek yeryüzüne düşmesi şeklinde ortaya çıkan yapıştır. Özellikle bitkilerin büyüme devrelerinde dolu şeklinde yağışlar, bitkilerde büyük zararlar ortaya çıkartır. Bazı durumlar bahçeden hiç ürün alınamaz. </a:t>
            </a:r>
          </a:p>
          <a:p>
            <a:pPr algn="just"/>
            <a:r>
              <a:rPr lang="tr-TR" sz="2400" dirty="0" smtClean="0"/>
              <a:t>Dolu çok şiddetli olduğunda sadece ürüne değil yaprak ve sürgünleri zedeler, hatta bir iki yıllık kalın </a:t>
            </a:r>
            <a:r>
              <a:rPr lang="tr-TR" sz="2400" dirty="0" err="1" smtClean="0"/>
              <a:t>dallarada</a:t>
            </a:r>
            <a:r>
              <a:rPr lang="tr-TR" sz="2400" dirty="0" smtClean="0"/>
              <a:t> zarar verebilir.</a:t>
            </a:r>
          </a:p>
          <a:p>
            <a:pPr algn="just"/>
            <a:endParaRPr lang="tr-TR" sz="2400" dirty="0"/>
          </a:p>
        </p:txBody>
      </p:sp>
    </p:spTree>
    <p:extLst>
      <p:ext uri="{BB962C8B-B14F-4D97-AF65-F5344CB8AC3E}">
        <p14:creationId xmlns:p14="http://schemas.microsoft.com/office/powerpoint/2010/main" val="4031025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446" y="1122591"/>
            <a:ext cx="8501811" cy="1569660"/>
          </a:xfrm>
          <a:prstGeom prst="rect">
            <a:avLst/>
          </a:prstGeom>
        </p:spPr>
        <p:txBody>
          <a:bodyPr wrap="square">
            <a:spAutoFit/>
          </a:bodyPr>
          <a:lstStyle/>
          <a:p>
            <a:pPr algn="just"/>
            <a:r>
              <a:rPr lang="tr-TR" sz="2400" dirty="0"/>
              <a:t>Hafif ve kısa süreli dolu yağışları yumuşak kabuklu meyvelerde ( incir, erik, kayısı, kiraz, vişne ve üzüm) çürüklüğe sebep olur. Çilek, dut, ahududu gibi </a:t>
            </a:r>
            <a:r>
              <a:rPr lang="tr-TR" sz="2400" dirty="0" err="1"/>
              <a:t>üzümsü</a:t>
            </a:r>
            <a:r>
              <a:rPr lang="tr-TR" sz="2400" dirty="0"/>
              <a:t> meyvelerde büyük </a:t>
            </a:r>
            <a:r>
              <a:rPr lang="tr-TR" sz="2400" dirty="0" err="1"/>
              <a:t>zararlanmalara</a:t>
            </a:r>
            <a:r>
              <a:rPr lang="tr-TR" sz="2400" dirty="0"/>
              <a:t> yol açar.</a:t>
            </a:r>
          </a:p>
        </p:txBody>
      </p:sp>
    </p:spTree>
    <p:extLst>
      <p:ext uri="{BB962C8B-B14F-4D97-AF65-F5344CB8AC3E}">
        <p14:creationId xmlns:p14="http://schemas.microsoft.com/office/powerpoint/2010/main" val="9517330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71074" y="218809"/>
            <a:ext cx="8482640" cy="5539978"/>
          </a:xfrm>
          <a:prstGeom prst="rect">
            <a:avLst/>
          </a:prstGeom>
          <a:noFill/>
        </p:spPr>
        <p:txBody>
          <a:bodyPr wrap="square" rtlCol="0">
            <a:spAutoFit/>
          </a:bodyPr>
          <a:lstStyle/>
          <a:p>
            <a:pPr algn="just"/>
            <a:r>
              <a:rPr lang="tr-TR" sz="2400" b="1" dirty="0" smtClean="0">
                <a:solidFill>
                  <a:srgbClr val="386703"/>
                </a:solidFill>
              </a:rPr>
              <a:t>Çiğ: </a:t>
            </a:r>
            <a:r>
              <a:rPr lang="tr-TR" sz="2200" dirty="0" smtClean="0"/>
              <a:t>Hava içerisindeki su buğusunun bir kısmını, geceleri daha çok soğuk olan bitki organları ve toprak yüzeyi ile temas </a:t>
            </a:r>
            <a:r>
              <a:rPr lang="tr-TR" sz="2200" dirty="0" err="1" smtClean="0"/>
              <a:t>ettiğindei</a:t>
            </a:r>
            <a:r>
              <a:rPr lang="tr-TR" sz="2200" dirty="0" smtClean="0"/>
              <a:t> sıcaklık düşmesi nedeni ile , su damlacıkları halinde bitki organları ve toprak yüzeyine bırakır. Bir gecede çiğ şeklinde yağışların toplam miktarı 1 mm’ </a:t>
            </a:r>
            <a:r>
              <a:rPr lang="tr-TR" sz="2200" dirty="0" err="1" smtClean="0"/>
              <a:t>nin</a:t>
            </a:r>
            <a:r>
              <a:rPr lang="tr-TR" sz="2200" dirty="0" smtClean="0"/>
              <a:t> altındadır. </a:t>
            </a:r>
          </a:p>
          <a:p>
            <a:pPr algn="just"/>
            <a:endParaRPr lang="tr-TR" sz="2200" dirty="0"/>
          </a:p>
          <a:p>
            <a:pPr algn="just"/>
            <a:r>
              <a:rPr lang="tr-TR" sz="2200" dirty="0" smtClean="0"/>
              <a:t>Çiğ yağışında etkili olan faktörler: </a:t>
            </a:r>
          </a:p>
          <a:p>
            <a:pPr algn="just"/>
            <a:endParaRPr lang="tr-TR" sz="2200" dirty="0"/>
          </a:p>
          <a:p>
            <a:pPr algn="just"/>
            <a:r>
              <a:rPr lang="tr-TR" sz="2200" dirty="0" smtClean="0"/>
              <a:t>-Havanın açık olması</a:t>
            </a:r>
          </a:p>
          <a:p>
            <a:pPr algn="just"/>
            <a:r>
              <a:rPr lang="tr-TR" sz="2200" dirty="0" smtClean="0"/>
              <a:t>-Rüzgar hızının az oluşu</a:t>
            </a:r>
          </a:p>
          <a:p>
            <a:pPr algn="just"/>
            <a:r>
              <a:rPr lang="tr-TR" sz="2200" dirty="0" smtClean="0"/>
              <a:t>-Yüksek </a:t>
            </a:r>
            <a:r>
              <a:rPr lang="tr-TR" sz="2200" dirty="0" err="1" smtClean="0"/>
              <a:t>nisbi</a:t>
            </a:r>
            <a:r>
              <a:rPr lang="tr-TR" sz="2200" dirty="0" smtClean="0"/>
              <a:t> nem </a:t>
            </a:r>
          </a:p>
          <a:p>
            <a:pPr algn="just"/>
            <a:r>
              <a:rPr lang="tr-TR" sz="2200" dirty="0" smtClean="0"/>
              <a:t>-Bitki örtüsü sıcaklığının yüksek olması</a:t>
            </a:r>
          </a:p>
          <a:p>
            <a:pPr algn="just"/>
            <a:endParaRPr lang="tr-TR" sz="2200" dirty="0"/>
          </a:p>
          <a:p>
            <a:pPr algn="just"/>
            <a:r>
              <a:rPr lang="tr-TR" sz="2200" dirty="0" smtClean="0"/>
              <a:t>Toprak neminin az bulunduğu </a:t>
            </a:r>
            <a:r>
              <a:rPr lang="tr-TR" sz="2200" dirty="0" err="1" smtClean="0"/>
              <a:t>kırak</a:t>
            </a:r>
            <a:r>
              <a:rPr lang="tr-TR" sz="2200" dirty="0" smtClean="0"/>
              <a:t> bölgelerde yetişen bitkiler, nemli bölgelerde yetişen bitkilere oranla çiğ şeklindeki yağışlardan daha fazla yararlanırlar.</a:t>
            </a:r>
            <a:endParaRPr lang="tr-TR" sz="2200" dirty="0"/>
          </a:p>
        </p:txBody>
      </p:sp>
    </p:spTree>
    <p:extLst>
      <p:ext uri="{BB962C8B-B14F-4D97-AF65-F5344CB8AC3E}">
        <p14:creationId xmlns:p14="http://schemas.microsoft.com/office/powerpoint/2010/main" val="1793703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2210006" y="532921"/>
            <a:ext cx="6780362" cy="523220"/>
          </a:xfrm>
          <a:prstGeom prst="rect">
            <a:avLst/>
          </a:prstGeom>
          <a:noFill/>
        </p:spPr>
        <p:txBody>
          <a:bodyPr wrap="square" rtlCol="0">
            <a:spAutoFit/>
          </a:bodyPr>
          <a:lstStyle/>
          <a:p>
            <a:r>
              <a:rPr lang="tr-TR" sz="2800" b="1" dirty="0" smtClean="0">
                <a:solidFill>
                  <a:srgbClr val="386703"/>
                </a:solidFill>
              </a:rPr>
              <a:t>Görünmeyen Hava Nemi</a:t>
            </a:r>
            <a:endParaRPr lang="tr-TR" sz="2800" b="1" dirty="0">
              <a:solidFill>
                <a:srgbClr val="386703"/>
              </a:solidFill>
            </a:endParaRPr>
          </a:p>
        </p:txBody>
      </p:sp>
      <p:sp>
        <p:nvSpPr>
          <p:cNvPr id="5" name="Metin kutusu 4"/>
          <p:cNvSpPr txBox="1"/>
          <p:nvPr/>
        </p:nvSpPr>
        <p:spPr>
          <a:xfrm>
            <a:off x="217715" y="1615191"/>
            <a:ext cx="8577942" cy="1938992"/>
          </a:xfrm>
          <a:prstGeom prst="rect">
            <a:avLst/>
          </a:prstGeom>
          <a:noFill/>
        </p:spPr>
        <p:txBody>
          <a:bodyPr wrap="square" rtlCol="0">
            <a:spAutoFit/>
          </a:bodyPr>
          <a:lstStyle/>
          <a:p>
            <a:pPr algn="just"/>
            <a:r>
              <a:rPr lang="tr-TR" sz="2400" dirty="0" smtClean="0"/>
              <a:t>Hava içinde buhar halinde bulunan su gözle görülmediği için «görünmeyen hava nemini oluşturur. Havada buhar halindeki su miktarı ise; mutlak nem, doygunluk nemi ve </a:t>
            </a:r>
            <a:r>
              <a:rPr lang="tr-TR" sz="2400" dirty="0" err="1" smtClean="0"/>
              <a:t>nisbi</a:t>
            </a:r>
            <a:r>
              <a:rPr lang="tr-TR" sz="2400" dirty="0" smtClean="0"/>
              <a:t> nem (oransal nem olmak üzere üç farklı şekilde ifade edilmektedir.</a:t>
            </a:r>
          </a:p>
          <a:p>
            <a:pPr algn="just"/>
            <a:endParaRPr lang="tr-TR" sz="2400" dirty="0"/>
          </a:p>
        </p:txBody>
      </p:sp>
    </p:spTree>
    <p:extLst>
      <p:ext uri="{BB962C8B-B14F-4D97-AF65-F5344CB8AC3E}">
        <p14:creationId xmlns:p14="http://schemas.microsoft.com/office/powerpoint/2010/main" val="2180794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60434" y="911113"/>
            <a:ext cx="8578765" cy="1200329"/>
          </a:xfrm>
          <a:prstGeom prst="rect">
            <a:avLst/>
          </a:prstGeom>
          <a:noFill/>
        </p:spPr>
        <p:txBody>
          <a:bodyPr wrap="square" rtlCol="0">
            <a:spAutoFit/>
          </a:bodyPr>
          <a:lstStyle/>
          <a:p>
            <a:pPr algn="just"/>
            <a:r>
              <a:rPr lang="tr-TR" sz="2400" b="1" dirty="0" smtClean="0">
                <a:solidFill>
                  <a:srgbClr val="386703"/>
                </a:solidFill>
              </a:rPr>
              <a:t>Kırağı:</a:t>
            </a:r>
            <a:r>
              <a:rPr lang="tr-TR" b="1" dirty="0" smtClean="0"/>
              <a:t> </a:t>
            </a:r>
            <a:r>
              <a:rPr lang="tr-TR" sz="2400" dirty="0" smtClean="0"/>
              <a:t>Sıcaklığı donma noktasının altında bulunan maddelerle temas eden havanın, bu maddeler üzerinde donmuş halde su bırakması şeklinde ortaya çıkan bir yağış şeklidir.</a:t>
            </a:r>
            <a:endParaRPr lang="tr-TR" sz="2400" dirty="0"/>
          </a:p>
        </p:txBody>
      </p:sp>
    </p:spTree>
    <p:extLst>
      <p:ext uri="{BB962C8B-B14F-4D97-AF65-F5344CB8AC3E}">
        <p14:creationId xmlns:p14="http://schemas.microsoft.com/office/powerpoint/2010/main" val="35512434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44453" y="316026"/>
            <a:ext cx="6262777" cy="523220"/>
          </a:xfrm>
          <a:prstGeom prst="rect">
            <a:avLst/>
          </a:prstGeom>
          <a:noFill/>
        </p:spPr>
        <p:txBody>
          <a:bodyPr wrap="square" rtlCol="0">
            <a:spAutoFit/>
          </a:bodyPr>
          <a:lstStyle/>
          <a:p>
            <a:r>
              <a:rPr lang="tr-TR" sz="2800" b="1" dirty="0" smtClean="0">
                <a:solidFill>
                  <a:srgbClr val="386703"/>
                </a:solidFill>
              </a:rPr>
              <a:t>Yağışın </a:t>
            </a:r>
            <a:r>
              <a:rPr lang="tr-TR" sz="2800" b="1" dirty="0">
                <a:solidFill>
                  <a:srgbClr val="386703"/>
                </a:solidFill>
              </a:rPr>
              <a:t>E</a:t>
            </a:r>
            <a:r>
              <a:rPr lang="tr-TR" sz="2800" b="1" dirty="0" smtClean="0">
                <a:solidFill>
                  <a:srgbClr val="386703"/>
                </a:solidFill>
              </a:rPr>
              <a:t>tkinlik Derecesi</a:t>
            </a:r>
            <a:endParaRPr lang="tr-TR" sz="2800" b="1" dirty="0">
              <a:solidFill>
                <a:srgbClr val="386703"/>
              </a:solidFill>
            </a:endParaRPr>
          </a:p>
        </p:txBody>
      </p:sp>
      <p:sp>
        <p:nvSpPr>
          <p:cNvPr id="3" name="Metin kutusu 2"/>
          <p:cNvSpPr txBox="1"/>
          <p:nvPr/>
        </p:nvSpPr>
        <p:spPr>
          <a:xfrm>
            <a:off x="365596" y="1147725"/>
            <a:ext cx="8560689" cy="3785652"/>
          </a:xfrm>
          <a:prstGeom prst="rect">
            <a:avLst/>
          </a:prstGeom>
          <a:noFill/>
        </p:spPr>
        <p:txBody>
          <a:bodyPr wrap="square" rtlCol="0">
            <a:spAutoFit/>
          </a:bodyPr>
          <a:lstStyle/>
          <a:p>
            <a:pPr algn="just"/>
            <a:r>
              <a:rPr lang="tr-TR" sz="2400" dirty="0" smtClean="0"/>
              <a:t>Bahçe veya tarla topraklarında su kaynağı yağışlar ve sulama suyudur. Kuru tarım alanlarında sulama suyu fazla olmadığı için asıl su kaynağı yağışlardır. Ancak her yağış şekli tarım topraklarını ve buna bağlı olarak bitki </a:t>
            </a:r>
            <a:r>
              <a:rPr lang="tr-TR" sz="2400" dirty="0" err="1" smtClean="0"/>
              <a:t>yetiştirirciliği</a:t>
            </a:r>
            <a:r>
              <a:rPr lang="tr-TR" sz="2400" dirty="0" smtClean="0"/>
              <a:t> yönünden aynı önemi taşımaz. Yağışların bu yönden olan etkileri: yağışların şekli, süresi ve yoğunluğu ile çok yakından ilgilidir. </a:t>
            </a:r>
          </a:p>
          <a:p>
            <a:pPr algn="just"/>
            <a:endParaRPr lang="tr-TR" sz="2400" dirty="0"/>
          </a:p>
          <a:p>
            <a:pPr algn="just"/>
            <a:r>
              <a:rPr lang="tr-TR" sz="2400" dirty="0" smtClean="0"/>
              <a:t>Bitki yetiştirme yönünden yağışlar süre ve yoğunluğa göre 4 gruba ayırabiliriz.</a:t>
            </a:r>
          </a:p>
          <a:p>
            <a:pPr algn="just"/>
            <a:endParaRPr lang="tr-TR" sz="2400" dirty="0"/>
          </a:p>
        </p:txBody>
      </p:sp>
    </p:spTree>
    <p:extLst>
      <p:ext uri="{BB962C8B-B14F-4D97-AF65-F5344CB8AC3E}">
        <p14:creationId xmlns:p14="http://schemas.microsoft.com/office/powerpoint/2010/main" val="379013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27214" y="821563"/>
            <a:ext cx="8484558" cy="3416320"/>
          </a:xfrm>
          <a:prstGeom prst="rect">
            <a:avLst/>
          </a:prstGeom>
          <a:noFill/>
        </p:spPr>
        <p:txBody>
          <a:bodyPr wrap="square" rtlCol="0">
            <a:spAutoFit/>
          </a:bodyPr>
          <a:lstStyle/>
          <a:p>
            <a:pPr marL="342900" indent="-342900" algn="just">
              <a:buAutoNum type="arabicPeriod"/>
            </a:pPr>
            <a:r>
              <a:rPr lang="tr-TR" sz="2400" dirty="0" smtClean="0">
                <a:solidFill>
                  <a:srgbClr val="386703"/>
                </a:solidFill>
              </a:rPr>
              <a:t>Uzun süreli bol yağışlar: </a:t>
            </a:r>
            <a:r>
              <a:rPr lang="tr-TR" sz="2400" dirty="0" smtClean="0"/>
              <a:t>3 saati aşan bir süre içinde 100 mm ‘ den ve 5 saati aşan bir süre içinde 15 mm’ den daha fazla su bırakan yağışlar, uzun süreli bol yağışlardır.</a:t>
            </a:r>
          </a:p>
          <a:p>
            <a:pPr marL="342900" indent="-342900" algn="just">
              <a:buAutoNum type="arabicPeriod"/>
            </a:pPr>
            <a:r>
              <a:rPr lang="tr-TR" sz="2400" dirty="0" smtClean="0">
                <a:solidFill>
                  <a:srgbClr val="386703"/>
                </a:solidFill>
              </a:rPr>
              <a:t>Uzun süreli az yağışlar: </a:t>
            </a:r>
            <a:r>
              <a:rPr lang="tr-TR" sz="2400" dirty="0" smtClean="0"/>
              <a:t>3 saati aşan bir sürede 5mm ‘den ve 5 saati aşan bir sürede 10 mm den daha az su bırakan yağışlar.</a:t>
            </a:r>
          </a:p>
          <a:p>
            <a:pPr marL="342900" indent="-342900" algn="just">
              <a:buAutoNum type="arabicPeriod"/>
            </a:pPr>
            <a:r>
              <a:rPr lang="tr-TR" sz="2400" dirty="0" smtClean="0">
                <a:solidFill>
                  <a:srgbClr val="386703"/>
                </a:solidFill>
              </a:rPr>
              <a:t>Kısa süreli bol yağışlar: </a:t>
            </a:r>
            <a:r>
              <a:rPr lang="tr-TR" sz="2400" dirty="0" smtClean="0"/>
              <a:t>1 saat içinde 1 mm’ den ve 3 saat içinde 15 mm’ den daha çok su bırakan yağışlar.</a:t>
            </a:r>
          </a:p>
          <a:p>
            <a:pPr marL="342900" indent="-342900" algn="just">
              <a:buAutoNum type="arabicPeriod"/>
            </a:pPr>
            <a:r>
              <a:rPr lang="tr-TR" sz="2400" dirty="0" smtClean="0">
                <a:solidFill>
                  <a:srgbClr val="386703"/>
                </a:solidFill>
              </a:rPr>
              <a:t>Kısa süreli az yağışlar: </a:t>
            </a:r>
            <a:r>
              <a:rPr lang="tr-TR" sz="2400" dirty="0" smtClean="0"/>
              <a:t>1 saat içinde 3 mm’ den ve 3 saat içinde 5 mm’ den daha az su bırakan yağışlar.</a:t>
            </a:r>
            <a:endParaRPr lang="tr-TR" sz="2400" dirty="0"/>
          </a:p>
        </p:txBody>
      </p:sp>
    </p:spTree>
    <p:extLst>
      <p:ext uri="{BB962C8B-B14F-4D97-AF65-F5344CB8AC3E}">
        <p14:creationId xmlns:p14="http://schemas.microsoft.com/office/powerpoint/2010/main" val="1141942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3705" y="361489"/>
            <a:ext cx="8666124" cy="4524315"/>
          </a:xfrm>
          <a:prstGeom prst="rect">
            <a:avLst/>
          </a:prstGeom>
          <a:noFill/>
        </p:spPr>
        <p:txBody>
          <a:bodyPr wrap="square" rtlCol="0">
            <a:spAutoFit/>
          </a:bodyPr>
          <a:lstStyle/>
          <a:p>
            <a:pPr marL="342900" indent="-342900" algn="just">
              <a:buFont typeface="Arial" panose="020B0604020202020204" pitchFamily="34" charset="0"/>
              <a:buChar char="•"/>
            </a:pPr>
            <a:r>
              <a:rPr lang="tr-TR" sz="2400" dirty="0" smtClean="0"/>
              <a:t>Yağışlar ne kadar yavaş ve uzun süreli olursa, bu yağışlarla gelen suyun toprak içine sızmaları o kadar iyi olur. Bu yağışlar bitkiler için en yararlı olanıdır.</a:t>
            </a:r>
          </a:p>
          <a:p>
            <a:pPr marL="342900" indent="-342900" algn="just">
              <a:buFont typeface="Arial" panose="020B0604020202020204" pitchFamily="34" charset="0"/>
              <a:buChar char="•"/>
            </a:pPr>
            <a:endParaRPr lang="tr-TR" sz="2400" dirty="0"/>
          </a:p>
          <a:p>
            <a:pPr marL="342900" indent="-342900" algn="just">
              <a:buFont typeface="Arial" panose="020B0604020202020204" pitchFamily="34" charset="0"/>
              <a:buChar char="•"/>
            </a:pPr>
            <a:r>
              <a:rPr lang="tr-TR" sz="2400" dirty="0" smtClean="0"/>
              <a:t>Kısa süreli bol yağışlar, daha çok sıcak günlerde ortaya çıkar. Bu yağışların büyük bir bölümü yüzey akışları ve buharlaşma ile kaybolduğundan bunların ancak küçük bir bölümü toprak içine sızabilir. Bundan dolayı bitki yetiştirme önünden pek yararlı olmazlar. </a:t>
            </a:r>
          </a:p>
          <a:p>
            <a:pPr marL="342900" indent="-342900" algn="just">
              <a:buFont typeface="Arial" panose="020B0604020202020204" pitchFamily="34" charset="0"/>
              <a:buChar char="•"/>
            </a:pPr>
            <a:endParaRPr lang="tr-TR" sz="2400" dirty="0"/>
          </a:p>
          <a:p>
            <a:pPr marL="342900" indent="-342900" algn="just">
              <a:buFont typeface="Arial" panose="020B0604020202020204" pitchFamily="34" charset="0"/>
              <a:buChar char="•"/>
            </a:pPr>
            <a:r>
              <a:rPr lang="tr-TR" sz="2400" dirty="0" smtClean="0"/>
              <a:t>Ayrıca, toprakta sudan kaynaklı olarak erozyona sebep olabileceklerinden dolayı olumsuz etkiler ortaya çıkarır.</a:t>
            </a:r>
            <a:endParaRPr lang="tr-TR" sz="2400" dirty="0"/>
          </a:p>
        </p:txBody>
      </p:sp>
    </p:spTree>
    <p:extLst>
      <p:ext uri="{BB962C8B-B14F-4D97-AF65-F5344CB8AC3E}">
        <p14:creationId xmlns:p14="http://schemas.microsoft.com/office/powerpoint/2010/main" val="19477287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9198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1420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62857" y="1436914"/>
            <a:ext cx="8409797" cy="1569660"/>
          </a:xfrm>
          <a:prstGeom prst="rect">
            <a:avLst/>
          </a:prstGeom>
          <a:noFill/>
        </p:spPr>
        <p:txBody>
          <a:bodyPr wrap="square" rtlCol="0">
            <a:spAutoFit/>
          </a:bodyPr>
          <a:lstStyle/>
          <a:p>
            <a:pPr algn="just"/>
            <a:r>
              <a:rPr lang="tr-TR" sz="2400" b="1" dirty="0" smtClean="0">
                <a:solidFill>
                  <a:srgbClr val="386703"/>
                </a:solidFill>
              </a:rPr>
              <a:t>Mutlak nem: </a:t>
            </a:r>
            <a:r>
              <a:rPr lang="tr-TR" sz="2400" dirty="0" smtClean="0"/>
              <a:t>Belirli bir hacim havada buhar halinde bulunan su miktarına verilen addır. Çoğunlukla g/m3 şeklinde </a:t>
            </a:r>
            <a:r>
              <a:rPr lang="tr-TR" sz="2400" dirty="0" err="1" smtClean="0"/>
              <a:t>birimlendirilerek</a:t>
            </a:r>
            <a:r>
              <a:rPr lang="tr-TR" sz="2400" dirty="0" smtClean="0"/>
              <a:t> ifada edilir. Örneğin bir Metreküp havada 12 gram su varsa bu havanın mutlak nemi 12 g/m3 olarak ifade edilir.</a:t>
            </a:r>
            <a:endParaRPr lang="tr-TR" sz="2400" dirty="0"/>
          </a:p>
        </p:txBody>
      </p:sp>
    </p:spTree>
    <p:extLst>
      <p:ext uri="{BB962C8B-B14F-4D97-AF65-F5344CB8AC3E}">
        <p14:creationId xmlns:p14="http://schemas.microsoft.com/office/powerpoint/2010/main" val="1423463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17035" y="1049137"/>
            <a:ext cx="8351193" cy="2308324"/>
          </a:xfrm>
          <a:prstGeom prst="rect">
            <a:avLst/>
          </a:prstGeom>
          <a:noFill/>
        </p:spPr>
        <p:txBody>
          <a:bodyPr wrap="square" rtlCol="0">
            <a:spAutoFit/>
          </a:bodyPr>
          <a:lstStyle/>
          <a:p>
            <a:pPr algn="just"/>
            <a:r>
              <a:rPr lang="tr-TR" sz="2400" dirty="0" smtClean="0">
                <a:solidFill>
                  <a:srgbClr val="386703"/>
                </a:solidFill>
              </a:rPr>
              <a:t>Doygunluk nemi:</a:t>
            </a:r>
            <a:r>
              <a:rPr lang="tr-TR" sz="2400" dirty="0" smtClean="0"/>
              <a:t> Belli bir sıcaklık derecesinde belli hacimdeki havayı doymuş hale getiren su buğusu miktarıdır. Başka bir ifade ile belli bir sıcaklıkta birim hacimdeki havanın en fazla tutulabileceği su buharı miktarına doygunluk nemi adı verilir. Birimi m3 tür. Açıklamadan anlaşılacağı gibi değişik sıcaklık derecelerinde havanın buhar halinde tutabileceği nem farklıdır. </a:t>
            </a:r>
            <a:endParaRPr lang="tr-TR" sz="2400" dirty="0"/>
          </a:p>
        </p:txBody>
      </p:sp>
    </p:spTree>
    <p:extLst>
      <p:ext uri="{BB962C8B-B14F-4D97-AF65-F5344CB8AC3E}">
        <p14:creationId xmlns:p14="http://schemas.microsoft.com/office/powerpoint/2010/main" val="3641504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8686" y="815538"/>
            <a:ext cx="8634905" cy="3323987"/>
          </a:xfrm>
          <a:prstGeom prst="rect">
            <a:avLst/>
          </a:prstGeom>
          <a:noFill/>
        </p:spPr>
        <p:txBody>
          <a:bodyPr wrap="square" rtlCol="0">
            <a:spAutoFit/>
          </a:bodyPr>
          <a:lstStyle/>
          <a:p>
            <a:pPr algn="just">
              <a:lnSpc>
                <a:spcPct val="150000"/>
              </a:lnSpc>
            </a:pPr>
            <a:r>
              <a:rPr lang="tr-TR" sz="2000" dirty="0" smtClean="0">
                <a:solidFill>
                  <a:srgbClr val="386703"/>
                </a:solidFill>
              </a:rPr>
              <a:t>Nispi nem (orantılı nem): </a:t>
            </a:r>
            <a:r>
              <a:rPr lang="tr-TR" sz="2000" dirty="0" smtClean="0"/>
              <a:t>Belli bir sıcaklık derecesinde, belli hacimdeki havada bulunan su buğusu miktarının, aynı sıcaklık derecesinde aynı hacimdeki havayı doygun hale getiren su buğusu miktarına oranının % olarak ifadesidir. Kısaca belli sıcaklık derecesindeki 1 m3 havanın mutlak neminin, doygunluk nemine oranının % ifadesidir.</a:t>
            </a:r>
          </a:p>
          <a:p>
            <a:pPr algn="just">
              <a:lnSpc>
                <a:spcPct val="150000"/>
              </a:lnSpc>
            </a:pPr>
            <a:endParaRPr lang="tr-TR" sz="2000" dirty="0"/>
          </a:p>
          <a:p>
            <a:pPr algn="just">
              <a:lnSpc>
                <a:spcPct val="150000"/>
              </a:lnSpc>
            </a:pPr>
            <a:endParaRPr lang="tr-TR" sz="2000" dirty="0"/>
          </a:p>
        </p:txBody>
      </p:sp>
    </p:spTree>
    <p:extLst>
      <p:ext uri="{BB962C8B-B14F-4D97-AF65-F5344CB8AC3E}">
        <p14:creationId xmlns:p14="http://schemas.microsoft.com/office/powerpoint/2010/main" val="966995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598488" y="538398"/>
            <a:ext cx="6745857" cy="461665"/>
          </a:xfrm>
          <a:prstGeom prst="rect">
            <a:avLst/>
          </a:prstGeom>
          <a:noFill/>
        </p:spPr>
        <p:txBody>
          <a:bodyPr wrap="square" rtlCol="0">
            <a:spAutoFit/>
          </a:bodyPr>
          <a:lstStyle/>
          <a:p>
            <a:r>
              <a:rPr lang="tr-TR" sz="2400" b="1" dirty="0" smtClean="0">
                <a:solidFill>
                  <a:srgbClr val="386703"/>
                </a:solidFill>
              </a:rPr>
              <a:t>Görünen Hava Nemi</a:t>
            </a:r>
            <a:endParaRPr lang="tr-TR" sz="2400" b="1" dirty="0">
              <a:solidFill>
                <a:srgbClr val="386703"/>
              </a:solidFill>
            </a:endParaRPr>
          </a:p>
        </p:txBody>
      </p:sp>
      <p:sp>
        <p:nvSpPr>
          <p:cNvPr id="3" name="Metin kutusu 2"/>
          <p:cNvSpPr txBox="1"/>
          <p:nvPr/>
        </p:nvSpPr>
        <p:spPr>
          <a:xfrm>
            <a:off x="495403" y="1292046"/>
            <a:ext cx="8300254" cy="3416320"/>
          </a:xfrm>
          <a:prstGeom prst="rect">
            <a:avLst/>
          </a:prstGeom>
          <a:noFill/>
        </p:spPr>
        <p:txBody>
          <a:bodyPr wrap="square" rtlCol="0">
            <a:spAutoFit/>
          </a:bodyPr>
          <a:lstStyle/>
          <a:p>
            <a:pPr algn="just"/>
            <a:r>
              <a:rPr lang="tr-TR" sz="2400" dirty="0" smtClean="0"/>
              <a:t>Görünen hava nemi atmosfer içindeki </a:t>
            </a:r>
            <a:r>
              <a:rPr lang="tr-TR" sz="2400" dirty="0"/>
              <a:t>k</a:t>
            </a:r>
            <a:r>
              <a:rPr lang="tr-TR" sz="2400" dirty="0" smtClean="0"/>
              <a:t>atı yada sıvı haldeki suya verilen addır.  Hava içerisindeki suyu görebildiğimiz için görünen hava nemi olarak adlandırılır. Görünen hava nemi sis ve buluttan oluşur. </a:t>
            </a:r>
          </a:p>
          <a:p>
            <a:pPr marL="342900" indent="-342900" algn="just">
              <a:buFont typeface="Arial" panose="020B0604020202020204" pitchFamily="34" charset="0"/>
              <a:buChar char="•"/>
            </a:pPr>
            <a:r>
              <a:rPr lang="tr-TR" sz="2400" dirty="0" smtClean="0"/>
              <a:t>Sis yeryüzüne yakın hava tabakasında, sıcaklık azalması sonucu ortaya çıkan ve havada asılı bulunan su zerrecikleridir. </a:t>
            </a:r>
          </a:p>
          <a:p>
            <a:pPr marL="342900" indent="-342900" algn="just">
              <a:buFont typeface="Arial" panose="020B0604020202020204" pitchFamily="34" charset="0"/>
              <a:buChar char="•"/>
            </a:pPr>
            <a:r>
              <a:rPr lang="tr-TR" sz="2400" dirty="0" smtClean="0"/>
              <a:t>Bulut ise, sıcak ve nispi nemi yüksek hava yukarılara doğru çıktığında sıcaklık </a:t>
            </a:r>
            <a:r>
              <a:rPr lang="tr-TR" sz="2400" dirty="0" err="1" smtClean="0"/>
              <a:t>düşmes</a:t>
            </a:r>
            <a:r>
              <a:rPr lang="tr-TR" sz="2400" dirty="0" smtClean="0"/>
              <a:t> sonucu açığa çıkan su ve buz damlacıklarının yükseklerde hava içinde asılı kalması halidir.</a:t>
            </a:r>
            <a:endParaRPr lang="tr-TR" sz="2400" dirty="0"/>
          </a:p>
        </p:txBody>
      </p:sp>
    </p:spTree>
    <p:extLst>
      <p:ext uri="{BB962C8B-B14F-4D97-AF65-F5344CB8AC3E}">
        <p14:creationId xmlns:p14="http://schemas.microsoft.com/office/powerpoint/2010/main" val="64292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037" y="325887"/>
            <a:ext cx="8622306" cy="4893647"/>
          </a:xfrm>
          <a:prstGeom prst="rect">
            <a:avLst/>
          </a:prstGeom>
          <a:noFill/>
        </p:spPr>
        <p:txBody>
          <a:bodyPr wrap="square" rtlCol="0">
            <a:spAutoFit/>
          </a:bodyPr>
          <a:lstStyle/>
          <a:p>
            <a:pPr algn="just"/>
            <a:r>
              <a:rPr lang="tr-TR" sz="2400" dirty="0" smtClean="0">
                <a:solidFill>
                  <a:srgbClr val="386703"/>
                </a:solidFill>
              </a:rPr>
              <a:t>Hava Neminin Bitkiler için Önemi</a:t>
            </a:r>
          </a:p>
          <a:p>
            <a:pPr algn="just"/>
            <a:endParaRPr lang="tr-TR" sz="2400" dirty="0"/>
          </a:p>
          <a:p>
            <a:pPr algn="just"/>
            <a:r>
              <a:rPr lang="tr-TR" sz="2400" dirty="0" smtClean="0"/>
              <a:t>1- Hava nemi güneşten gelen ve topraktan radyasyonla yansıtılan ışınların büyük bir bölümünü tutarak, yeryüzündeki sıcaklığı kontrol altında tutmaktadır. Yeryüzü sıcaklığının aşırı derecede artmasını ve gece sıcaklığının ise aşırı derecede düşmesini önler.</a:t>
            </a:r>
          </a:p>
          <a:p>
            <a:pPr algn="just"/>
            <a:endParaRPr lang="tr-TR" sz="2400" dirty="0"/>
          </a:p>
          <a:p>
            <a:pPr algn="just"/>
            <a:r>
              <a:rPr lang="tr-TR" sz="2400" dirty="0" smtClean="0"/>
              <a:t>2- Havanın </a:t>
            </a:r>
            <a:r>
              <a:rPr lang="tr-TR" sz="2400" dirty="0" err="1" smtClean="0"/>
              <a:t>nisbi</a:t>
            </a:r>
            <a:r>
              <a:rPr lang="tr-TR" sz="2400" dirty="0" smtClean="0"/>
              <a:t> nemi azaldıkça, </a:t>
            </a:r>
            <a:r>
              <a:rPr lang="tr-TR" sz="2400" dirty="0" err="1" smtClean="0"/>
              <a:t>evaporasyon</a:t>
            </a:r>
            <a:r>
              <a:rPr lang="tr-TR" sz="2400" dirty="0" smtClean="0"/>
              <a:t> ve </a:t>
            </a:r>
            <a:r>
              <a:rPr lang="tr-TR" sz="2400" dirty="0" err="1" smtClean="0"/>
              <a:t>transpirasyon</a:t>
            </a:r>
            <a:r>
              <a:rPr lang="tr-TR" sz="2400" dirty="0" smtClean="0"/>
              <a:t> oranları artar.</a:t>
            </a:r>
          </a:p>
          <a:p>
            <a:pPr algn="just"/>
            <a:endParaRPr lang="tr-TR" sz="2400" dirty="0"/>
          </a:p>
          <a:p>
            <a:pPr algn="just"/>
            <a:r>
              <a:rPr lang="tr-TR" sz="2400" dirty="0" smtClean="0"/>
              <a:t>Bitkilerin </a:t>
            </a:r>
            <a:r>
              <a:rPr lang="tr-TR" sz="2400" dirty="0" err="1" smtClean="0"/>
              <a:t>transpirasyonla</a:t>
            </a:r>
            <a:r>
              <a:rPr lang="tr-TR" sz="2400" dirty="0" smtClean="0"/>
              <a:t> kaybettikleri su ile topraktan aldıkları su arasında bir dengenin olması için </a:t>
            </a:r>
            <a:r>
              <a:rPr lang="tr-TR" sz="2400" dirty="0" err="1" smtClean="0"/>
              <a:t>nisbi</a:t>
            </a:r>
            <a:r>
              <a:rPr lang="tr-TR" sz="2400" dirty="0" smtClean="0"/>
              <a:t> nem oranının %65’ in altına düşmemesi gerekir.</a:t>
            </a:r>
            <a:endParaRPr lang="tr-TR" sz="2400" dirty="0"/>
          </a:p>
        </p:txBody>
      </p:sp>
    </p:spTree>
    <p:extLst>
      <p:ext uri="{BB962C8B-B14F-4D97-AF65-F5344CB8AC3E}">
        <p14:creationId xmlns:p14="http://schemas.microsoft.com/office/powerpoint/2010/main" val="1911663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06400" y="569343"/>
            <a:ext cx="8461555" cy="1938992"/>
          </a:xfrm>
          <a:prstGeom prst="rect">
            <a:avLst/>
          </a:prstGeom>
          <a:noFill/>
        </p:spPr>
        <p:txBody>
          <a:bodyPr wrap="square" rtlCol="0">
            <a:spAutoFit/>
          </a:bodyPr>
          <a:lstStyle/>
          <a:p>
            <a:pPr algn="just"/>
            <a:r>
              <a:rPr lang="tr-TR" sz="2400" dirty="0" smtClean="0">
                <a:solidFill>
                  <a:srgbClr val="386703"/>
                </a:solidFill>
              </a:rPr>
              <a:t>3. </a:t>
            </a:r>
            <a:r>
              <a:rPr lang="tr-TR" sz="2400" dirty="0" err="1" smtClean="0"/>
              <a:t>Nisbi</a:t>
            </a:r>
            <a:r>
              <a:rPr lang="tr-TR" sz="2400" dirty="0" smtClean="0"/>
              <a:t> nem düşüşü sonucunda </a:t>
            </a:r>
            <a:r>
              <a:rPr lang="tr-TR" sz="2400" dirty="0" err="1" smtClean="0"/>
              <a:t>transpirasyonla</a:t>
            </a:r>
            <a:r>
              <a:rPr lang="tr-TR" sz="2400" dirty="0" smtClean="0"/>
              <a:t> kaybedilen su miktarı topraktan alınan su miktarından fazla ise bitki terlemeyi azaltmak için </a:t>
            </a:r>
            <a:r>
              <a:rPr lang="tr-TR" sz="2400" dirty="0" err="1" smtClean="0"/>
              <a:t>stomaları</a:t>
            </a:r>
            <a:r>
              <a:rPr lang="tr-TR" sz="2400" dirty="0" smtClean="0"/>
              <a:t> kapatır. Dolayısı ile fotosentez ve solunum için gerekli gaz alışverişini normal yapamaz bunun sonucunda gelişme ya çok yavaşlar ya da tamamen durur.</a:t>
            </a:r>
            <a:endParaRPr lang="tr-TR" sz="2400" dirty="0"/>
          </a:p>
        </p:txBody>
      </p:sp>
    </p:spTree>
    <p:extLst>
      <p:ext uri="{BB962C8B-B14F-4D97-AF65-F5344CB8AC3E}">
        <p14:creationId xmlns:p14="http://schemas.microsoft.com/office/powerpoint/2010/main" val="3810305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46426" y="336019"/>
            <a:ext cx="8492774" cy="4154984"/>
          </a:xfrm>
          <a:prstGeom prst="rect">
            <a:avLst/>
          </a:prstGeom>
          <a:noFill/>
        </p:spPr>
        <p:txBody>
          <a:bodyPr wrap="square" rtlCol="0">
            <a:spAutoFit/>
          </a:bodyPr>
          <a:lstStyle/>
          <a:p>
            <a:pPr marL="342900" indent="-342900" algn="just">
              <a:buAutoNum type="arabicPeriod" startAt="4"/>
            </a:pPr>
            <a:r>
              <a:rPr lang="tr-TR" sz="2400" dirty="0" smtClean="0"/>
              <a:t>Hava </a:t>
            </a:r>
            <a:r>
              <a:rPr lang="tr-TR" sz="2400" dirty="0" err="1" smtClean="0"/>
              <a:t>nisbi</a:t>
            </a:r>
            <a:r>
              <a:rPr lang="tr-TR" sz="2400" dirty="0" smtClean="0"/>
              <a:t> neminin gelişme döneminde yüksek olması meyvelerin kendine özgü renklerini kazanmaları gecikir.</a:t>
            </a:r>
          </a:p>
          <a:p>
            <a:pPr marL="342900" indent="-342900" algn="just">
              <a:buAutoNum type="arabicPeriod" startAt="4"/>
            </a:pPr>
            <a:r>
              <a:rPr lang="tr-TR" sz="2400" dirty="0" smtClean="0"/>
              <a:t>Yüksek hava </a:t>
            </a:r>
            <a:r>
              <a:rPr lang="tr-TR" sz="2400" dirty="0" err="1" smtClean="0"/>
              <a:t>nisbi</a:t>
            </a:r>
            <a:r>
              <a:rPr lang="tr-TR" sz="2400" dirty="0" smtClean="0"/>
              <a:t> nemi  ve sisler ilkbaharda çiçeklenme zamanında tozlanmayı ve döllenmeyi güçleştirir ve sürekli olursa imkansız kılar. Tozlanma ve döllenmenin olmadığı ağaçların meyveleri boş olmaktadır. Özellikle Fındık ve Antep fıstığı meyvelerinde.</a:t>
            </a:r>
          </a:p>
          <a:p>
            <a:pPr marL="342900" indent="-342900" algn="just">
              <a:buAutoNum type="arabicPeriod" startAt="4"/>
            </a:pPr>
            <a:r>
              <a:rPr lang="tr-TR" sz="2400" dirty="0" smtClean="0"/>
              <a:t>Meyvelerin ve bitkilerin büyüme dönemlerinde yüksek hava </a:t>
            </a:r>
            <a:r>
              <a:rPr lang="tr-TR" sz="2400" dirty="0" err="1" smtClean="0"/>
              <a:t>nisbi</a:t>
            </a:r>
            <a:r>
              <a:rPr lang="tr-TR" sz="2400" dirty="0" smtClean="0"/>
              <a:t> nemi, sis ve çiğler hastalık mantarlarının üremesine sebep olur. Külleme, </a:t>
            </a:r>
            <a:r>
              <a:rPr lang="tr-TR" sz="2400" dirty="0" err="1" smtClean="0"/>
              <a:t>mildiyö</a:t>
            </a:r>
            <a:r>
              <a:rPr lang="tr-TR" sz="2400" dirty="0" smtClean="0"/>
              <a:t>, Gri küf, Ölü kol, Kara leke, </a:t>
            </a:r>
            <a:r>
              <a:rPr lang="tr-TR" sz="2400" dirty="0" err="1" smtClean="0"/>
              <a:t>monilya</a:t>
            </a:r>
            <a:r>
              <a:rPr lang="tr-TR" sz="2400" dirty="0" smtClean="0"/>
              <a:t> gibi </a:t>
            </a:r>
            <a:r>
              <a:rPr lang="tr-TR" sz="2400" dirty="0" err="1" smtClean="0"/>
              <a:t>mantari</a:t>
            </a:r>
            <a:r>
              <a:rPr lang="tr-TR" sz="2400" dirty="0" smtClean="0"/>
              <a:t> hastalıkların ortaya çıkmasına zemin hazırlar.</a:t>
            </a:r>
            <a:endParaRPr lang="tr-TR" sz="2400" dirty="0"/>
          </a:p>
        </p:txBody>
      </p:sp>
    </p:spTree>
    <p:extLst>
      <p:ext uri="{BB962C8B-B14F-4D97-AF65-F5344CB8AC3E}">
        <p14:creationId xmlns:p14="http://schemas.microsoft.com/office/powerpoint/2010/main" val="4108120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1566</Words>
  <Application>Microsoft Office PowerPoint</Application>
  <PresentationFormat>Ekran Gösterisi (4:3)</PresentationFormat>
  <Paragraphs>77</Paragraphs>
  <Slides>25</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Calibri Light</vt:lpstr>
      <vt:lpstr>Office Teması</vt:lpstr>
      <vt:lpstr>Nem ve Yağış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 ve Yağış </dc:title>
  <dc:creator>Windows Kullanıcısı</dc:creator>
  <cp:lastModifiedBy>Windows Kullanıcısı</cp:lastModifiedBy>
  <cp:revision>3</cp:revision>
  <dcterms:created xsi:type="dcterms:W3CDTF">2018-04-17T13:22:53Z</dcterms:created>
  <dcterms:modified xsi:type="dcterms:W3CDTF">2018-04-17T16:13:30Z</dcterms:modified>
</cp:coreProperties>
</file>