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61" r:id="rId5"/>
    <p:sldId id="264" r:id="rId6"/>
    <p:sldId id="262" r:id="rId7"/>
    <p:sldId id="272" r:id="rId8"/>
    <p:sldId id="273" r:id="rId9"/>
    <p:sldId id="274" r:id="rId10"/>
    <p:sldId id="275" r:id="rId11"/>
    <p:sldId id="276" r:id="rId12"/>
    <p:sldId id="286" r:id="rId13"/>
    <p:sldId id="263" r:id="rId14"/>
    <p:sldId id="265" r:id="rId15"/>
    <p:sldId id="266" r:id="rId16"/>
    <p:sldId id="277" r:id="rId17"/>
    <p:sldId id="287" r:id="rId18"/>
    <p:sldId id="283" r:id="rId19"/>
    <p:sldId id="267" r:id="rId20"/>
    <p:sldId id="284" r:id="rId21"/>
    <p:sldId id="288" r:id="rId22"/>
    <p:sldId id="289" r:id="rId23"/>
    <p:sldId id="290" r:id="rId24"/>
    <p:sldId id="291" r:id="rId25"/>
    <p:sldId id="268" r:id="rId26"/>
    <p:sldId id="279" r:id="rId27"/>
    <p:sldId id="278" r:id="rId28"/>
    <p:sldId id="280" r:id="rId29"/>
    <p:sldId id="269" r:id="rId30"/>
    <p:sldId id="270" r:id="rId31"/>
    <p:sldId id="271" r:id="rId32"/>
    <p:sldId id="281" r:id="rId33"/>
    <p:sldId id="257" r:id="rId34"/>
    <p:sldId id="28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43910-7DC4-4B3C-8A82-6A6940B1998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9C73E24-1947-4A4E-8FCB-1C0E7C21628A}">
      <dgm:prSet phldrT="[Metin]"/>
      <dgm:spPr/>
      <dgm:t>
        <a:bodyPr/>
        <a:lstStyle/>
        <a:p>
          <a:r>
            <a:rPr lang="tr-TR" dirty="0" smtClean="0"/>
            <a:t>Motor korteks</a:t>
          </a:r>
          <a:endParaRPr lang="tr-TR" dirty="0"/>
        </a:p>
      </dgm:t>
    </dgm:pt>
    <dgm:pt modelId="{B1883204-015D-4724-A794-0D0E7DD1893A}" type="parTrans" cxnId="{212F9F72-B073-4468-8F77-1B284E69F010}">
      <dgm:prSet/>
      <dgm:spPr/>
      <dgm:t>
        <a:bodyPr/>
        <a:lstStyle/>
        <a:p>
          <a:endParaRPr lang="tr-TR"/>
        </a:p>
      </dgm:t>
    </dgm:pt>
    <dgm:pt modelId="{894A339C-C52A-4EA7-BF83-BCD78FB1B563}" type="sibTrans" cxnId="{212F9F72-B073-4468-8F77-1B284E69F010}">
      <dgm:prSet/>
      <dgm:spPr/>
      <dgm:t>
        <a:bodyPr/>
        <a:lstStyle/>
        <a:p>
          <a:endParaRPr lang="tr-TR"/>
        </a:p>
      </dgm:t>
    </dgm:pt>
    <dgm:pt modelId="{057DA894-6299-4FC8-8287-C672C4F25974}">
      <dgm:prSet phldrT="[Metin]"/>
      <dgm:spPr/>
      <dgm:t>
        <a:bodyPr/>
        <a:lstStyle/>
        <a:p>
          <a:r>
            <a:rPr lang="tr-TR" dirty="0" err="1" smtClean="0"/>
            <a:t>Prefrontal</a:t>
          </a:r>
          <a:r>
            <a:rPr lang="tr-TR" dirty="0" smtClean="0"/>
            <a:t> korteks</a:t>
          </a:r>
          <a:endParaRPr lang="tr-TR" dirty="0"/>
        </a:p>
      </dgm:t>
    </dgm:pt>
    <dgm:pt modelId="{8E22F6EC-B722-4B30-AAF8-C8DEDB34B258}" type="parTrans" cxnId="{79A60A57-8F4B-4218-9891-20E92DE28A76}">
      <dgm:prSet/>
      <dgm:spPr/>
      <dgm:t>
        <a:bodyPr/>
        <a:lstStyle/>
        <a:p>
          <a:endParaRPr lang="tr-TR"/>
        </a:p>
      </dgm:t>
    </dgm:pt>
    <dgm:pt modelId="{8A12015D-4FD1-44D3-883A-900A34C09571}" type="sibTrans" cxnId="{79A60A57-8F4B-4218-9891-20E92DE28A76}">
      <dgm:prSet/>
      <dgm:spPr/>
      <dgm:t>
        <a:bodyPr/>
        <a:lstStyle/>
        <a:p>
          <a:endParaRPr lang="tr-TR"/>
        </a:p>
      </dgm:t>
    </dgm:pt>
    <dgm:pt modelId="{5B488E05-3B36-402B-9073-2254FDA2D305}">
      <dgm:prSet phldrT="[Metin]"/>
      <dgm:spPr/>
      <dgm:t>
        <a:bodyPr/>
        <a:lstStyle/>
        <a:p>
          <a:r>
            <a:rPr lang="tr-TR" dirty="0" err="1" smtClean="0"/>
            <a:t>Broca</a:t>
          </a:r>
          <a:r>
            <a:rPr lang="tr-TR" dirty="0" smtClean="0"/>
            <a:t> alanı</a:t>
          </a:r>
          <a:endParaRPr lang="tr-TR" dirty="0"/>
        </a:p>
      </dgm:t>
    </dgm:pt>
    <dgm:pt modelId="{32EF2F18-ED95-4BA4-8D09-B58CC55F71C8}" type="parTrans" cxnId="{E6ABA6B0-92C9-4C17-963E-758F07F6FD91}">
      <dgm:prSet/>
      <dgm:spPr/>
      <dgm:t>
        <a:bodyPr/>
        <a:lstStyle/>
        <a:p>
          <a:endParaRPr lang="tr-TR"/>
        </a:p>
      </dgm:t>
    </dgm:pt>
    <dgm:pt modelId="{18A5F5B6-9EA0-45BD-88E2-010A1893B930}" type="sibTrans" cxnId="{E6ABA6B0-92C9-4C17-963E-758F07F6FD91}">
      <dgm:prSet/>
      <dgm:spPr/>
      <dgm:t>
        <a:bodyPr/>
        <a:lstStyle/>
        <a:p>
          <a:endParaRPr lang="tr-TR"/>
        </a:p>
      </dgm:t>
    </dgm:pt>
    <dgm:pt modelId="{1ACB9BA4-0359-4DF8-AF76-C45790CC1F10}" type="pres">
      <dgm:prSet presAssocID="{4DE43910-7DC4-4B3C-8A82-6A6940B19989}" presName="linearFlow" presStyleCnt="0">
        <dgm:presLayoutVars>
          <dgm:dir/>
          <dgm:resizeHandles val="exact"/>
        </dgm:presLayoutVars>
      </dgm:prSet>
      <dgm:spPr/>
    </dgm:pt>
    <dgm:pt modelId="{6EB97923-CA84-496A-A168-2CD5BE44F99F}" type="pres">
      <dgm:prSet presAssocID="{D9C73E24-1947-4A4E-8FCB-1C0E7C21628A}" presName="composite" presStyleCnt="0"/>
      <dgm:spPr/>
    </dgm:pt>
    <dgm:pt modelId="{A94537B7-F128-4DF3-A692-6D7A1052C36E}" type="pres">
      <dgm:prSet presAssocID="{D9C73E24-1947-4A4E-8FCB-1C0E7C21628A}" presName="imgShp" presStyleLbl="fgImgPlace1" presStyleIdx="0" presStyleCnt="3"/>
      <dgm:spPr/>
    </dgm:pt>
    <dgm:pt modelId="{50F3C44C-F84F-4D56-ADF8-0DFE5A07D51D}" type="pres">
      <dgm:prSet presAssocID="{D9C73E24-1947-4A4E-8FCB-1C0E7C21628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6919C1-E3F9-4B85-82BF-32B0CD271DB7}" type="pres">
      <dgm:prSet presAssocID="{894A339C-C52A-4EA7-BF83-BCD78FB1B563}" presName="spacing" presStyleCnt="0"/>
      <dgm:spPr/>
    </dgm:pt>
    <dgm:pt modelId="{33E3E59A-4823-49CD-97ED-4BB0FD740552}" type="pres">
      <dgm:prSet presAssocID="{057DA894-6299-4FC8-8287-C672C4F25974}" presName="composite" presStyleCnt="0"/>
      <dgm:spPr/>
    </dgm:pt>
    <dgm:pt modelId="{4100D3E8-4B7F-4D0B-815B-61DB9ED1ED38}" type="pres">
      <dgm:prSet presAssocID="{057DA894-6299-4FC8-8287-C672C4F25974}" presName="imgShp" presStyleLbl="fgImgPlace1" presStyleIdx="1" presStyleCnt="3"/>
      <dgm:spPr/>
    </dgm:pt>
    <dgm:pt modelId="{EB579554-94F8-477A-AE8A-F6A53C4055B8}" type="pres">
      <dgm:prSet presAssocID="{057DA894-6299-4FC8-8287-C672C4F2597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121F66-D447-47BD-9B22-0EA5278A48F5}" type="pres">
      <dgm:prSet presAssocID="{8A12015D-4FD1-44D3-883A-900A34C09571}" presName="spacing" presStyleCnt="0"/>
      <dgm:spPr/>
    </dgm:pt>
    <dgm:pt modelId="{F1E5D058-8B3A-4174-AB2A-0A32D174F04D}" type="pres">
      <dgm:prSet presAssocID="{5B488E05-3B36-402B-9073-2254FDA2D305}" presName="composite" presStyleCnt="0"/>
      <dgm:spPr/>
    </dgm:pt>
    <dgm:pt modelId="{F4D35C67-9416-41FA-9911-166500AC8ABE}" type="pres">
      <dgm:prSet presAssocID="{5B488E05-3B36-402B-9073-2254FDA2D305}" presName="imgShp" presStyleLbl="fgImgPlace1" presStyleIdx="2" presStyleCnt="3"/>
      <dgm:spPr/>
    </dgm:pt>
    <dgm:pt modelId="{04B20323-501A-43E2-AF2D-A544565E5AF5}" type="pres">
      <dgm:prSet presAssocID="{5B488E05-3B36-402B-9073-2254FDA2D30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7959D44-DAF4-4BC8-B46A-46927D91BF28}" type="presOf" srcId="{5B488E05-3B36-402B-9073-2254FDA2D305}" destId="{04B20323-501A-43E2-AF2D-A544565E5AF5}" srcOrd="0" destOrd="0" presId="urn:microsoft.com/office/officeart/2005/8/layout/vList3"/>
    <dgm:cxn modelId="{9282064B-EC57-4118-B2CE-FCB8EBE8571C}" type="presOf" srcId="{057DA894-6299-4FC8-8287-C672C4F25974}" destId="{EB579554-94F8-477A-AE8A-F6A53C4055B8}" srcOrd="0" destOrd="0" presId="urn:microsoft.com/office/officeart/2005/8/layout/vList3"/>
    <dgm:cxn modelId="{E6ABA6B0-92C9-4C17-963E-758F07F6FD91}" srcId="{4DE43910-7DC4-4B3C-8A82-6A6940B19989}" destId="{5B488E05-3B36-402B-9073-2254FDA2D305}" srcOrd="2" destOrd="0" parTransId="{32EF2F18-ED95-4BA4-8D09-B58CC55F71C8}" sibTransId="{18A5F5B6-9EA0-45BD-88E2-010A1893B930}"/>
    <dgm:cxn modelId="{79A60A57-8F4B-4218-9891-20E92DE28A76}" srcId="{4DE43910-7DC4-4B3C-8A82-6A6940B19989}" destId="{057DA894-6299-4FC8-8287-C672C4F25974}" srcOrd="1" destOrd="0" parTransId="{8E22F6EC-B722-4B30-AAF8-C8DEDB34B258}" sibTransId="{8A12015D-4FD1-44D3-883A-900A34C09571}"/>
    <dgm:cxn modelId="{212F9F72-B073-4468-8F77-1B284E69F010}" srcId="{4DE43910-7DC4-4B3C-8A82-6A6940B19989}" destId="{D9C73E24-1947-4A4E-8FCB-1C0E7C21628A}" srcOrd="0" destOrd="0" parTransId="{B1883204-015D-4724-A794-0D0E7DD1893A}" sibTransId="{894A339C-C52A-4EA7-BF83-BCD78FB1B563}"/>
    <dgm:cxn modelId="{9F94D40B-06CA-4F76-9B53-123718AF518A}" type="presOf" srcId="{4DE43910-7DC4-4B3C-8A82-6A6940B19989}" destId="{1ACB9BA4-0359-4DF8-AF76-C45790CC1F10}" srcOrd="0" destOrd="0" presId="urn:microsoft.com/office/officeart/2005/8/layout/vList3"/>
    <dgm:cxn modelId="{203DFE55-6318-4BAC-8818-D32895FE5A89}" type="presOf" srcId="{D9C73E24-1947-4A4E-8FCB-1C0E7C21628A}" destId="{50F3C44C-F84F-4D56-ADF8-0DFE5A07D51D}" srcOrd="0" destOrd="0" presId="urn:microsoft.com/office/officeart/2005/8/layout/vList3"/>
    <dgm:cxn modelId="{6E8DA6AA-E6DA-4E15-AA98-CDB5BA06D5C8}" type="presParOf" srcId="{1ACB9BA4-0359-4DF8-AF76-C45790CC1F10}" destId="{6EB97923-CA84-496A-A168-2CD5BE44F99F}" srcOrd="0" destOrd="0" presId="urn:microsoft.com/office/officeart/2005/8/layout/vList3"/>
    <dgm:cxn modelId="{253E9B98-0269-4600-904B-867056893526}" type="presParOf" srcId="{6EB97923-CA84-496A-A168-2CD5BE44F99F}" destId="{A94537B7-F128-4DF3-A692-6D7A1052C36E}" srcOrd="0" destOrd="0" presId="urn:microsoft.com/office/officeart/2005/8/layout/vList3"/>
    <dgm:cxn modelId="{A35DD335-24BF-480C-B92F-E9A17114BD20}" type="presParOf" srcId="{6EB97923-CA84-496A-A168-2CD5BE44F99F}" destId="{50F3C44C-F84F-4D56-ADF8-0DFE5A07D51D}" srcOrd="1" destOrd="0" presId="urn:microsoft.com/office/officeart/2005/8/layout/vList3"/>
    <dgm:cxn modelId="{4F30B7EA-D96C-498C-BB64-291E6E0E690F}" type="presParOf" srcId="{1ACB9BA4-0359-4DF8-AF76-C45790CC1F10}" destId="{F66919C1-E3F9-4B85-82BF-32B0CD271DB7}" srcOrd="1" destOrd="0" presId="urn:microsoft.com/office/officeart/2005/8/layout/vList3"/>
    <dgm:cxn modelId="{9F7CE5ED-5793-4A90-8FAF-EE2E2EFF8C0B}" type="presParOf" srcId="{1ACB9BA4-0359-4DF8-AF76-C45790CC1F10}" destId="{33E3E59A-4823-49CD-97ED-4BB0FD740552}" srcOrd="2" destOrd="0" presId="urn:microsoft.com/office/officeart/2005/8/layout/vList3"/>
    <dgm:cxn modelId="{96AB30AA-BDD3-47C9-B5EE-F05E196603B1}" type="presParOf" srcId="{33E3E59A-4823-49CD-97ED-4BB0FD740552}" destId="{4100D3E8-4B7F-4D0B-815B-61DB9ED1ED38}" srcOrd="0" destOrd="0" presId="urn:microsoft.com/office/officeart/2005/8/layout/vList3"/>
    <dgm:cxn modelId="{D5B1FF1D-30C1-4ACC-BB66-969DB965F63A}" type="presParOf" srcId="{33E3E59A-4823-49CD-97ED-4BB0FD740552}" destId="{EB579554-94F8-477A-AE8A-F6A53C4055B8}" srcOrd="1" destOrd="0" presId="urn:microsoft.com/office/officeart/2005/8/layout/vList3"/>
    <dgm:cxn modelId="{85D7C2D8-84F0-49E1-AC54-B44B62F87FE6}" type="presParOf" srcId="{1ACB9BA4-0359-4DF8-AF76-C45790CC1F10}" destId="{37121F66-D447-47BD-9B22-0EA5278A48F5}" srcOrd="3" destOrd="0" presId="urn:microsoft.com/office/officeart/2005/8/layout/vList3"/>
    <dgm:cxn modelId="{17F8D5D9-91D0-45A2-B2AF-8C0BAFB1C375}" type="presParOf" srcId="{1ACB9BA4-0359-4DF8-AF76-C45790CC1F10}" destId="{F1E5D058-8B3A-4174-AB2A-0A32D174F04D}" srcOrd="4" destOrd="0" presId="urn:microsoft.com/office/officeart/2005/8/layout/vList3"/>
    <dgm:cxn modelId="{FFAB8771-ACC2-443F-8550-DA4246BBD6CC}" type="presParOf" srcId="{F1E5D058-8B3A-4174-AB2A-0A32D174F04D}" destId="{F4D35C67-9416-41FA-9911-166500AC8ABE}" srcOrd="0" destOrd="0" presId="urn:microsoft.com/office/officeart/2005/8/layout/vList3"/>
    <dgm:cxn modelId="{5ABDC469-CD12-4E64-AE9E-A354579D3404}" type="presParOf" srcId="{F1E5D058-8B3A-4174-AB2A-0A32D174F04D}" destId="{04B20323-501A-43E2-AF2D-A544565E5A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3C44C-F84F-4D56-ADF8-0DFE5A07D51D}">
      <dsp:nvSpPr>
        <dsp:cNvPr id="0" name=""/>
        <dsp:cNvSpPr/>
      </dsp:nvSpPr>
      <dsp:spPr>
        <a:xfrm rot="10800000">
          <a:off x="1709579" y="605"/>
          <a:ext cx="5716784" cy="1078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611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/>
            <a:t>Motor korteks</a:t>
          </a:r>
          <a:endParaRPr lang="tr-TR" sz="4500" kern="1200" dirty="0"/>
        </a:p>
      </dsp:txBody>
      <dsp:txXfrm rot="10800000">
        <a:off x="1979216" y="605"/>
        <a:ext cx="5447147" cy="1078550"/>
      </dsp:txXfrm>
    </dsp:sp>
    <dsp:sp modelId="{A94537B7-F128-4DF3-A692-6D7A1052C36E}">
      <dsp:nvSpPr>
        <dsp:cNvPr id="0" name=""/>
        <dsp:cNvSpPr/>
      </dsp:nvSpPr>
      <dsp:spPr>
        <a:xfrm>
          <a:off x="1170304" y="605"/>
          <a:ext cx="1078550" cy="10785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79554-94F8-477A-AE8A-F6A53C4055B8}">
      <dsp:nvSpPr>
        <dsp:cNvPr id="0" name=""/>
        <dsp:cNvSpPr/>
      </dsp:nvSpPr>
      <dsp:spPr>
        <a:xfrm rot="10800000">
          <a:off x="1709579" y="1401111"/>
          <a:ext cx="5716784" cy="1078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611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err="1" smtClean="0"/>
            <a:t>Prefrontal</a:t>
          </a:r>
          <a:r>
            <a:rPr lang="tr-TR" sz="4500" kern="1200" dirty="0" smtClean="0"/>
            <a:t> korteks</a:t>
          </a:r>
          <a:endParaRPr lang="tr-TR" sz="4500" kern="1200" dirty="0"/>
        </a:p>
      </dsp:txBody>
      <dsp:txXfrm rot="10800000">
        <a:off x="1979216" y="1401111"/>
        <a:ext cx="5447147" cy="1078550"/>
      </dsp:txXfrm>
    </dsp:sp>
    <dsp:sp modelId="{4100D3E8-4B7F-4D0B-815B-61DB9ED1ED38}">
      <dsp:nvSpPr>
        <dsp:cNvPr id="0" name=""/>
        <dsp:cNvSpPr/>
      </dsp:nvSpPr>
      <dsp:spPr>
        <a:xfrm>
          <a:off x="1170304" y="1401111"/>
          <a:ext cx="1078550" cy="10785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20323-501A-43E2-AF2D-A544565E5AF5}">
      <dsp:nvSpPr>
        <dsp:cNvPr id="0" name=""/>
        <dsp:cNvSpPr/>
      </dsp:nvSpPr>
      <dsp:spPr>
        <a:xfrm rot="10800000">
          <a:off x="1709579" y="2801616"/>
          <a:ext cx="5716784" cy="1078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611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err="1" smtClean="0"/>
            <a:t>Broca</a:t>
          </a:r>
          <a:r>
            <a:rPr lang="tr-TR" sz="4500" kern="1200" dirty="0" smtClean="0"/>
            <a:t> alanı</a:t>
          </a:r>
          <a:endParaRPr lang="tr-TR" sz="4500" kern="1200" dirty="0"/>
        </a:p>
      </dsp:txBody>
      <dsp:txXfrm rot="10800000">
        <a:off x="1979216" y="2801616"/>
        <a:ext cx="5447147" cy="1078550"/>
      </dsp:txXfrm>
    </dsp:sp>
    <dsp:sp modelId="{F4D35C67-9416-41FA-9911-166500AC8ABE}">
      <dsp:nvSpPr>
        <dsp:cNvPr id="0" name=""/>
        <dsp:cNvSpPr/>
      </dsp:nvSpPr>
      <dsp:spPr>
        <a:xfrm>
          <a:off x="1170304" y="2801616"/>
          <a:ext cx="1078550" cy="10785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Noradrenalin" TargetMode="External"/><Relationship Id="rId2" Type="http://schemas.openxmlformats.org/officeDocument/2006/relationships/hyperlink" Target="https://tr.wikipedia.org/wiki/Dopam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.wikipedia.org/wiki/Adrenalin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Anterograd_Amnezi" TargetMode="External"/><Relationship Id="rId2" Type="http://schemas.openxmlformats.org/officeDocument/2006/relationships/hyperlink" Target="https://tr.wikipedia.org/wiki/Alzheimer_hastal%C4%B1%C4%9F%C4%B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.wikipedia.org/wiki/Retrograd_Amnezi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Beyin_h%C3%BCcresi" TargetMode="External"/><Relationship Id="rId2" Type="http://schemas.openxmlformats.org/officeDocument/2006/relationships/hyperlink" Target="https://www.beyin.gen.tr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com.tr/video/preview/?text=limbik%20sistem&amp;path=wizard&amp;parent-reqid=1616868973893245-1671145872691578762400125-production-app-host-vla-web-yp-288&amp;wiz_type=v4thumbs&amp;filmId=41593247831195213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Parietal_lob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tr.wikipedia.org/wiki/Frontal_lo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.wikipedia.org/wiki/Serebellum" TargetMode="External"/><Relationship Id="rId5" Type="http://schemas.openxmlformats.org/officeDocument/2006/relationships/hyperlink" Target="https://tr.wikipedia.org/wiki/Temporal_lob" TargetMode="External"/><Relationship Id="rId4" Type="http://schemas.openxmlformats.org/officeDocument/2006/relationships/hyperlink" Target="https://tr.wikipedia.org/wiki/Oksipital_lob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BEYNİN LOBLARI VE İŞLEVLERİ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DOÇ. DR. ENDER DURUALP</a:t>
            </a:r>
          </a:p>
          <a:p>
            <a:r>
              <a:rPr lang="tr-TR" dirty="0" smtClean="0"/>
              <a:t>ANKARA ÜNİVERSİTESİ SAĞLIK BİLİMLERİ FAKÜLTESİ </a:t>
            </a:r>
          </a:p>
          <a:p>
            <a:r>
              <a:rPr lang="tr-TR" dirty="0" smtClean="0"/>
              <a:t>ÇOCUK GELİŞİMİ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9243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2. </a:t>
            </a:r>
            <a:r>
              <a:rPr lang="tr-TR" sz="2400" dirty="0" err="1" smtClean="0">
                <a:solidFill>
                  <a:srgbClr val="FF0000"/>
                </a:solidFill>
              </a:rPr>
              <a:t>Prefrontal</a:t>
            </a:r>
            <a:r>
              <a:rPr lang="tr-TR" sz="2400" dirty="0" smtClean="0">
                <a:solidFill>
                  <a:srgbClr val="FF0000"/>
                </a:solidFill>
              </a:rPr>
              <a:t> korteks: </a:t>
            </a:r>
            <a:r>
              <a:rPr lang="tr-TR" sz="2400" dirty="0" smtClean="0"/>
              <a:t>Düzensiz oluşan olayların değerlendirilmesi ve başlatılmasından sorumludur. Bilinç ve bilinç dışı, bellekte depolanmış ve organ merkezlerinden gelen bilgilerin düzenlenerek yapılacak davranışa karar verir. </a:t>
            </a:r>
          </a:p>
          <a:p>
            <a:r>
              <a:rPr lang="tr-TR" sz="2400" dirty="0" smtClean="0"/>
              <a:t>Bilinçlilik, farkındalık ve dikkat alanı olarak tanımlanır.</a:t>
            </a:r>
          </a:p>
          <a:p>
            <a:r>
              <a:rPr lang="tr-TR" sz="2400" dirty="0" smtClean="0"/>
              <a:t>Uyarana odaklanma, kodlama, işleme, diğer uyaranların filtre edilmesi, dikkatin kaydırılması, istemsiz dikkat kaymalarının önlenmesinden sorumludur.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008236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3. </a:t>
            </a:r>
            <a:r>
              <a:rPr lang="tr-TR" sz="2400" dirty="0" err="1" smtClean="0">
                <a:solidFill>
                  <a:srgbClr val="FF0000"/>
                </a:solidFill>
              </a:rPr>
              <a:t>Broca</a:t>
            </a:r>
            <a:r>
              <a:rPr lang="tr-TR" sz="2400" dirty="0" smtClean="0">
                <a:solidFill>
                  <a:srgbClr val="FF0000"/>
                </a:solidFill>
              </a:rPr>
              <a:t> alanı: </a:t>
            </a:r>
            <a:r>
              <a:rPr lang="tr-TR" sz="2400" dirty="0" smtClean="0"/>
              <a:t>Kelime oluşumu olarak belirtilen bölümdür. Hemen üstü göz bebeklerini ve göz hareketlerini kontrol etmede görevlidir. </a:t>
            </a:r>
          </a:p>
          <a:p>
            <a:r>
              <a:rPr lang="tr-TR" sz="2400" dirty="0" smtClean="0"/>
              <a:t>Okuma ve hareket halindeki cismi takip etmede yaşanan sorunlar bu bölgeden kaynaklanır.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4259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Frontal</a:t>
            </a:r>
            <a:r>
              <a:rPr lang="tr-TR" sz="2400" dirty="0" smtClean="0"/>
              <a:t> lezyonlar</a:t>
            </a:r>
          </a:p>
          <a:p>
            <a:r>
              <a:rPr lang="tr-TR" sz="2400" dirty="0" smtClean="0"/>
              <a:t>Motor </a:t>
            </a:r>
            <a:r>
              <a:rPr lang="tr-TR" sz="2400" dirty="0"/>
              <a:t>hareketleri gerçekleştirmede problemler</a:t>
            </a:r>
          </a:p>
          <a:p>
            <a:r>
              <a:rPr lang="tr-TR" sz="2400" dirty="0"/>
              <a:t>•Davranışın sürdürülmesinde ya da engellenmesinde uygun tepkiyi vermede problem oluşması</a:t>
            </a:r>
          </a:p>
          <a:p>
            <a:r>
              <a:rPr lang="tr-TR" sz="2400" dirty="0"/>
              <a:t>•Kişilikte büyük değişiklikler</a:t>
            </a:r>
          </a:p>
          <a:p>
            <a:r>
              <a:rPr lang="tr-TR" sz="2400" dirty="0"/>
              <a:t>•Sol </a:t>
            </a:r>
            <a:r>
              <a:rPr lang="tr-TR" sz="2400" dirty="0" err="1" smtClean="0"/>
              <a:t>frontal</a:t>
            </a:r>
            <a:r>
              <a:rPr lang="tr-TR" sz="2400" dirty="0" smtClean="0"/>
              <a:t> </a:t>
            </a:r>
            <a:r>
              <a:rPr lang="tr-TR" sz="2400" dirty="0" err="1" smtClean="0"/>
              <a:t>lobtaki</a:t>
            </a:r>
            <a:r>
              <a:rPr lang="tr-TR" sz="2400" dirty="0" smtClean="0"/>
              <a:t> lezyonlar </a:t>
            </a:r>
            <a:r>
              <a:rPr lang="tr-TR" sz="2400" dirty="0"/>
              <a:t>dilde, sağ </a:t>
            </a:r>
            <a:r>
              <a:rPr lang="tr-TR" sz="2400" dirty="0" err="1" smtClean="0"/>
              <a:t>frontal</a:t>
            </a:r>
            <a:r>
              <a:rPr lang="tr-TR" sz="2400" dirty="0" smtClean="0"/>
              <a:t> </a:t>
            </a:r>
            <a:r>
              <a:rPr lang="tr-TR" sz="2400" dirty="0" err="1" smtClean="0"/>
              <a:t>lobtaki</a:t>
            </a:r>
            <a:r>
              <a:rPr lang="tr-TR" sz="2400" dirty="0" smtClean="0"/>
              <a:t> lezyonlar </a:t>
            </a:r>
            <a:r>
              <a:rPr lang="tr-TR" sz="2400" dirty="0"/>
              <a:t>duygusal karmaşıklığa yol açabilirler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7973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06" y="584256"/>
            <a:ext cx="7950748" cy="548033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34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Parietal lob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Önde </a:t>
            </a:r>
            <a:r>
              <a:rPr lang="tr-TR" sz="2400" dirty="0" err="1" smtClean="0"/>
              <a:t>rolando</a:t>
            </a:r>
            <a:r>
              <a:rPr lang="tr-TR" sz="2400" dirty="0" smtClean="0"/>
              <a:t> oluğu</a:t>
            </a:r>
            <a:r>
              <a:rPr lang="tr-TR" sz="2400" dirty="0"/>
              <a:t>, aşağıda </a:t>
            </a:r>
            <a:r>
              <a:rPr lang="tr-TR" sz="2400" dirty="0" err="1" smtClean="0"/>
              <a:t>sylvius</a:t>
            </a:r>
            <a:r>
              <a:rPr lang="tr-TR" sz="2400" dirty="0" smtClean="0"/>
              <a:t> yarığı</a:t>
            </a:r>
            <a:r>
              <a:rPr lang="tr-TR" sz="2400" dirty="0"/>
              <a:t>, arkada ise </a:t>
            </a:r>
            <a:r>
              <a:rPr lang="tr-TR" sz="2400" dirty="0" err="1" smtClean="0"/>
              <a:t>sulcus</a:t>
            </a:r>
            <a:r>
              <a:rPr lang="tr-TR" sz="2400" dirty="0" smtClean="0"/>
              <a:t> </a:t>
            </a:r>
            <a:r>
              <a:rPr lang="tr-TR" sz="2400" dirty="0" err="1" smtClean="0"/>
              <a:t>parieto</a:t>
            </a:r>
            <a:r>
              <a:rPr lang="tr-TR" sz="2400" dirty="0" smtClean="0"/>
              <a:t> </a:t>
            </a:r>
            <a:r>
              <a:rPr lang="tr-TR" sz="2400" dirty="0" err="1" smtClean="0"/>
              <a:t>occipitalis</a:t>
            </a:r>
            <a:r>
              <a:rPr lang="tr-TR" sz="2400" dirty="0" smtClean="0"/>
              <a:t> sınırlar</a:t>
            </a:r>
            <a:r>
              <a:rPr lang="tr-TR" sz="2400" dirty="0"/>
              <a:t>. </a:t>
            </a:r>
            <a:endParaRPr lang="tr-TR" sz="2400" dirty="0" smtClean="0"/>
          </a:p>
          <a:p>
            <a:r>
              <a:rPr lang="tr-TR" sz="2400" dirty="0" smtClean="0"/>
              <a:t>Bu </a:t>
            </a:r>
            <a:r>
              <a:rPr lang="tr-TR" sz="2400" dirty="0"/>
              <a:t>lob üzerinde duyu </a:t>
            </a:r>
            <a:r>
              <a:rPr lang="tr-TR" sz="2400" dirty="0" smtClean="0"/>
              <a:t>merkezleri ve duyuların </a:t>
            </a:r>
            <a:r>
              <a:rPr lang="tr-TR" sz="2400" dirty="0"/>
              <a:t>değerlendirildiği öğrenme, hafıza ve mantık gibi </a:t>
            </a:r>
            <a:r>
              <a:rPr lang="tr-TR" sz="2400" dirty="0" smtClean="0"/>
              <a:t>merkezler yer alır. </a:t>
            </a:r>
          </a:p>
          <a:p>
            <a:r>
              <a:rPr lang="tr-TR" sz="2400" dirty="0" smtClean="0"/>
              <a:t>Dış çevrenin algılanması ve anlamlandırılması gibi önemli merkezleri destekler.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1043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Temporal</a:t>
            </a:r>
            <a:r>
              <a:rPr lang="tr-TR" dirty="0" smtClean="0"/>
              <a:t> lob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724297"/>
            <a:ext cx="8596668" cy="4317065"/>
          </a:xfrm>
        </p:spPr>
        <p:txBody>
          <a:bodyPr>
            <a:noAutofit/>
          </a:bodyPr>
          <a:lstStyle/>
          <a:p>
            <a:r>
              <a:rPr lang="tr-TR" sz="2400" dirty="0"/>
              <a:t>Yukarıda </a:t>
            </a:r>
            <a:r>
              <a:rPr lang="tr-TR" sz="2400" dirty="0" err="1" smtClean="0"/>
              <a:t>sylvius</a:t>
            </a:r>
            <a:r>
              <a:rPr lang="tr-TR" sz="2400" dirty="0" smtClean="0"/>
              <a:t> yarığı </a:t>
            </a:r>
            <a:r>
              <a:rPr lang="tr-TR" sz="2400" dirty="0"/>
              <a:t>ile </a:t>
            </a:r>
            <a:r>
              <a:rPr lang="tr-TR" sz="2400" dirty="0" smtClean="0"/>
              <a:t>sınırlıdır. </a:t>
            </a:r>
          </a:p>
          <a:p>
            <a:r>
              <a:rPr lang="tr-TR" sz="2400" dirty="0" smtClean="0"/>
              <a:t>Bu </a:t>
            </a:r>
            <a:r>
              <a:rPr lang="tr-TR" sz="2400" dirty="0"/>
              <a:t>lob üzerinde işitme duyusunun alınması ve düzenlenmesi ile ilgili temel işitme merkezleri </a:t>
            </a:r>
            <a:r>
              <a:rPr lang="tr-TR" sz="2400" dirty="0" smtClean="0"/>
              <a:t>ile koku </a:t>
            </a:r>
            <a:r>
              <a:rPr lang="tr-TR" sz="2400" dirty="0"/>
              <a:t>ve tat merkezleri </a:t>
            </a:r>
            <a:r>
              <a:rPr lang="tr-TR" sz="2400" dirty="0" smtClean="0"/>
              <a:t>bulunur.</a:t>
            </a:r>
          </a:p>
          <a:p>
            <a:r>
              <a:rPr lang="tr-TR" sz="2400" dirty="0" smtClean="0"/>
              <a:t>Özellikle sol </a:t>
            </a:r>
            <a:r>
              <a:rPr lang="tr-TR" sz="2400" dirty="0" err="1" smtClean="0"/>
              <a:t>temporal</a:t>
            </a:r>
            <a:r>
              <a:rPr lang="tr-TR" sz="2400" dirty="0" smtClean="0"/>
              <a:t> lob kişiseldir. İşitme alanıdır.</a:t>
            </a:r>
            <a:r>
              <a:rPr lang="tr-TR" sz="2400" dirty="0"/>
              <a:t> Sol </a:t>
            </a:r>
            <a:r>
              <a:rPr lang="tr-TR" sz="2400" dirty="0" err="1" smtClean="0"/>
              <a:t>temporal</a:t>
            </a:r>
            <a:r>
              <a:rPr lang="tr-TR" sz="2400" dirty="0" smtClean="0"/>
              <a:t> lob </a:t>
            </a:r>
            <a:r>
              <a:rPr lang="tr-TR" sz="2400" dirty="0"/>
              <a:t>insan konuşmasını algılamada daha baskınken, sağ </a:t>
            </a:r>
            <a:r>
              <a:rPr lang="tr-TR" sz="2400" dirty="0" err="1" smtClean="0"/>
              <a:t>temporal</a:t>
            </a:r>
            <a:r>
              <a:rPr lang="tr-TR" sz="2400" dirty="0" smtClean="0"/>
              <a:t> lob </a:t>
            </a:r>
            <a:r>
              <a:rPr lang="tr-TR" sz="2400" dirty="0"/>
              <a:t>konuşma olmayan çevresel sesleri </a:t>
            </a:r>
            <a:r>
              <a:rPr lang="tr-TR" sz="2400" dirty="0" smtClean="0"/>
              <a:t>algılamada </a:t>
            </a:r>
            <a:r>
              <a:rPr lang="tr-TR" sz="2400" dirty="0"/>
              <a:t>daha baskındır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Sağ </a:t>
            </a:r>
            <a:r>
              <a:rPr lang="tr-TR" sz="2400" dirty="0" err="1" smtClean="0"/>
              <a:t>temporal</a:t>
            </a:r>
            <a:r>
              <a:rPr lang="tr-TR" sz="2400" dirty="0" smtClean="0"/>
              <a:t> lobdaki </a:t>
            </a:r>
            <a:r>
              <a:rPr lang="tr-TR" sz="2400" dirty="0"/>
              <a:t>tümörler müziksel halüsinasyonlara</a:t>
            </a:r>
            <a:r>
              <a:rPr lang="tr-TR" sz="2400"/>
              <a:t>, </a:t>
            </a:r>
            <a:r>
              <a:rPr lang="tr-TR" sz="2400" smtClean="0"/>
              <a:t>sol </a:t>
            </a:r>
            <a:r>
              <a:rPr lang="tr-TR" sz="2400" dirty="0" err="1" smtClean="0"/>
              <a:t>temporal</a:t>
            </a:r>
            <a:r>
              <a:rPr lang="tr-TR" sz="2400" dirty="0" smtClean="0"/>
              <a:t> lobdakiler </a:t>
            </a:r>
            <a:r>
              <a:rPr lang="tr-TR" sz="2400" dirty="0"/>
              <a:t>sözel halüsinasyonlara neden olur</a:t>
            </a:r>
            <a:r>
              <a:rPr lang="tr-T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502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201783"/>
            <a:ext cx="8596668" cy="4839579"/>
          </a:xfrm>
        </p:spPr>
        <p:txBody>
          <a:bodyPr>
            <a:noAutofit/>
          </a:bodyPr>
          <a:lstStyle/>
          <a:p>
            <a:r>
              <a:rPr lang="tr-TR" sz="2400" dirty="0"/>
              <a:t>Primer işitme alanı, </a:t>
            </a:r>
            <a:r>
              <a:rPr lang="tr-TR" sz="2400" dirty="0" err="1"/>
              <a:t>sekonder</a:t>
            </a:r>
            <a:r>
              <a:rPr lang="tr-TR" sz="2400" dirty="0"/>
              <a:t> işitme alanı ve Wernicke alanı olmak üzere üçe </a:t>
            </a:r>
            <a:r>
              <a:rPr lang="tr-TR" sz="2400" dirty="0" smtClean="0"/>
              <a:t>ayrılır:  </a:t>
            </a:r>
            <a:endParaRPr lang="tr-TR" sz="2400" dirty="0"/>
          </a:p>
          <a:p>
            <a:pPr lvl="1"/>
            <a:endParaRPr lang="tr-TR" sz="2200" dirty="0" smtClean="0"/>
          </a:p>
          <a:p>
            <a:pPr lvl="1"/>
            <a:r>
              <a:rPr lang="tr-TR" sz="2200" dirty="0" smtClean="0"/>
              <a:t>Primer işitme alanı, ön tarafı düşük frekanslı sesleri, arka tarafı yüksek frekanslı sesleri duymayı sağlar.</a:t>
            </a:r>
          </a:p>
          <a:p>
            <a:pPr lvl="1"/>
            <a:endParaRPr lang="tr-TR" sz="2200" dirty="0" smtClean="0"/>
          </a:p>
          <a:p>
            <a:pPr lvl="1"/>
            <a:r>
              <a:rPr lang="tr-TR" sz="2200" dirty="0" err="1" smtClean="0"/>
              <a:t>Sekonder</a:t>
            </a:r>
            <a:r>
              <a:rPr lang="tr-TR" sz="2200" dirty="0" smtClean="0"/>
              <a:t> işitme alanı, </a:t>
            </a:r>
            <a:r>
              <a:rPr lang="tr-TR" sz="2200" dirty="0" err="1" smtClean="0"/>
              <a:t>primer</a:t>
            </a:r>
            <a:r>
              <a:rPr lang="tr-TR" sz="2200" dirty="0" smtClean="0"/>
              <a:t> işitme alanının arkasında bulunur. Diğer alanlarla </a:t>
            </a:r>
            <a:r>
              <a:rPr lang="tr-TR" sz="2200" dirty="0" err="1" smtClean="0"/>
              <a:t>asosiyasyon</a:t>
            </a:r>
            <a:r>
              <a:rPr lang="tr-TR" sz="2200" dirty="0" smtClean="0"/>
              <a:t> (birleşme) yapar ve anlamayı sağlar.</a:t>
            </a:r>
          </a:p>
        </p:txBody>
      </p:sp>
    </p:spTree>
    <p:extLst>
      <p:ext uri="{BB962C8B-B14F-4D97-AF65-F5344CB8AC3E}">
        <p14:creationId xmlns:p14="http://schemas.microsoft.com/office/powerpoint/2010/main" val="2740877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200" dirty="0"/>
              <a:t>Wernicke alanı, parietal ve </a:t>
            </a:r>
            <a:r>
              <a:rPr lang="tr-TR" sz="2200" dirty="0" err="1"/>
              <a:t>oksipital</a:t>
            </a:r>
            <a:r>
              <a:rPr lang="tr-TR" sz="2200" dirty="0"/>
              <a:t> loblardan yoğun </a:t>
            </a:r>
            <a:r>
              <a:rPr lang="tr-TR" sz="2200" dirty="0" err="1"/>
              <a:t>sinapslar</a:t>
            </a:r>
            <a:r>
              <a:rPr lang="tr-TR" sz="2200" dirty="0"/>
              <a:t> alır. Duyusal alanların buluştuğu alandır. </a:t>
            </a:r>
            <a:r>
              <a:rPr lang="tr-TR" sz="2200" b="1" dirty="0"/>
              <a:t>Wernicke konuşma alanı olarak</a:t>
            </a:r>
            <a:r>
              <a:rPr lang="tr-TR" sz="2200" dirty="0"/>
              <a:t> da adlandırılır, </a:t>
            </a:r>
            <a:r>
              <a:rPr lang="tr-TR" sz="2200" dirty="0" err="1"/>
              <a:t>serebral</a:t>
            </a:r>
            <a:r>
              <a:rPr lang="tr-TR" sz="2200" dirty="0"/>
              <a:t> korteksin konuşmaya bağlı olan iki bölümünden biridir, diğeri </a:t>
            </a:r>
            <a:r>
              <a:rPr lang="tr-TR" sz="2200" dirty="0" err="1"/>
              <a:t>Broca</a:t>
            </a:r>
            <a:r>
              <a:rPr lang="tr-TR" sz="2200" dirty="0"/>
              <a:t> alanıdır. Yazılı ve sözlü dilin anlaşılmasında rol oynar. İnsanın yazıyı okumasını, anlamasını ve yüksek sesle söylenmesini sağlar. </a:t>
            </a:r>
          </a:p>
        </p:txBody>
      </p:sp>
    </p:spTree>
    <p:extLst>
      <p:ext uri="{BB962C8B-B14F-4D97-AF65-F5344CB8AC3E}">
        <p14:creationId xmlns:p14="http://schemas.microsoft.com/office/powerpoint/2010/main" val="3673080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Bu bölgelere zarar gelmesi durumunda;</a:t>
            </a:r>
          </a:p>
          <a:p>
            <a:r>
              <a:rPr lang="tr-TR" sz="2400" dirty="0" smtClean="0"/>
              <a:t>Wernicke afazisi</a:t>
            </a:r>
            <a:r>
              <a:rPr lang="tr-TR" sz="2400" dirty="0"/>
              <a:t>: Kişinin konuşulanın anlamamasıdır.</a:t>
            </a:r>
          </a:p>
          <a:p>
            <a:r>
              <a:rPr lang="tr-TR" sz="2400" dirty="0" err="1" smtClean="0"/>
              <a:t>Broca</a:t>
            </a:r>
            <a:r>
              <a:rPr lang="tr-TR" sz="2400" dirty="0" smtClean="0"/>
              <a:t> afazisi</a:t>
            </a:r>
            <a:r>
              <a:rPr lang="tr-TR" sz="2400" dirty="0"/>
              <a:t>: Kişi konuşma işlemini gerçekleştiremeyecektir.</a:t>
            </a:r>
          </a:p>
        </p:txBody>
      </p:sp>
    </p:spTree>
    <p:extLst>
      <p:ext uri="{BB962C8B-B14F-4D97-AF65-F5344CB8AC3E}">
        <p14:creationId xmlns:p14="http://schemas.microsoft.com/office/powerpoint/2010/main" val="1821875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Oksipital</a:t>
            </a:r>
            <a:r>
              <a:rPr lang="tr-TR" dirty="0" smtClean="0"/>
              <a:t> lob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Hemisferin</a:t>
            </a:r>
            <a:r>
              <a:rPr lang="tr-TR" sz="2400" dirty="0" smtClean="0"/>
              <a:t> arka </a:t>
            </a:r>
            <a:r>
              <a:rPr lang="tr-TR" sz="2400" dirty="0"/>
              <a:t>kısmında bulunan piramit biçimindeki lobdur. </a:t>
            </a:r>
            <a:endParaRPr lang="tr-TR" sz="2400" dirty="0" smtClean="0"/>
          </a:p>
          <a:p>
            <a:r>
              <a:rPr lang="tr-TR" sz="2400" dirty="0" smtClean="0"/>
              <a:t>Görme </a:t>
            </a:r>
            <a:r>
              <a:rPr lang="tr-TR" sz="2400" dirty="0"/>
              <a:t>ve görüntüleme merkezleri bu alanda </a:t>
            </a:r>
            <a:r>
              <a:rPr lang="tr-TR" sz="2400" dirty="0" smtClean="0"/>
              <a:t>bulunur. </a:t>
            </a:r>
          </a:p>
          <a:p>
            <a:r>
              <a:rPr lang="tr-TR" sz="2400" dirty="0" smtClean="0"/>
              <a:t>Hasar gördüğünde görme </a:t>
            </a:r>
            <a:r>
              <a:rPr lang="tr-TR" sz="2400" dirty="0" err="1" smtClean="0"/>
              <a:t>defektleri</a:t>
            </a:r>
            <a:r>
              <a:rPr lang="tr-TR" sz="2400" dirty="0" smtClean="0"/>
              <a:t> ortaya </a:t>
            </a:r>
            <a:r>
              <a:rPr lang="tr-TR" sz="2400" dirty="0"/>
              <a:t>çıkar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Nesneleri görme, fark etme, hareket, renk, uzunluk, parlaklık hakkında bilgi alır.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5890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9" y="376645"/>
            <a:ext cx="6246223" cy="624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5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Oksipital</a:t>
            </a:r>
            <a:r>
              <a:rPr lang="tr-TR" sz="2400" dirty="0" smtClean="0"/>
              <a:t> ve </a:t>
            </a:r>
            <a:r>
              <a:rPr lang="tr-TR" sz="2400" dirty="0" err="1" smtClean="0"/>
              <a:t>temporal</a:t>
            </a:r>
            <a:r>
              <a:rPr lang="tr-TR" sz="2400" dirty="0" smtClean="0"/>
              <a:t> lobda </a:t>
            </a:r>
            <a:r>
              <a:rPr lang="tr-TR" sz="2400" dirty="0"/>
              <a:t>oluşan hasar; </a:t>
            </a:r>
            <a:r>
              <a:rPr lang="tr-TR" sz="2400" dirty="0" err="1" smtClean="0"/>
              <a:t>prosopagnosia’ya</a:t>
            </a:r>
            <a:r>
              <a:rPr lang="tr-TR" sz="2400" dirty="0" smtClean="0"/>
              <a:t> </a:t>
            </a:r>
            <a:r>
              <a:rPr lang="tr-TR" sz="2400" dirty="0"/>
              <a:t>neden olmaktadır. Bu insan yüzleri tanıyamama, ayıramama durumudur</a:t>
            </a:r>
          </a:p>
          <a:p>
            <a:r>
              <a:rPr lang="tr-TR" sz="2400" dirty="0"/>
              <a:t>Bu kişiler burun, göz, ağız gibi parçaları görebilirken bunların birbirleri ile ilişkilerini </a:t>
            </a:r>
            <a:r>
              <a:rPr lang="tr-TR" sz="2400" dirty="0" smtClean="0"/>
              <a:t>kuramazlar.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11271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Beyin, Sağ ve sol olmak üzere 2 </a:t>
            </a:r>
            <a:r>
              <a:rPr lang="tr-TR" dirty="0" err="1" smtClean="0"/>
              <a:t>hemisferden</a:t>
            </a:r>
            <a:r>
              <a:rPr lang="tr-TR" dirty="0" smtClean="0"/>
              <a:t> oluşur.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Beynin </a:t>
            </a:r>
            <a:r>
              <a:rPr lang="tr-TR" sz="2400" dirty="0" err="1" smtClean="0"/>
              <a:t>hemisferleri</a:t>
            </a:r>
            <a:r>
              <a:rPr lang="tr-TR" sz="2400" dirty="0" smtClean="0"/>
              <a:t> arasında asimetrik bir ilişki vardır. Vücudun sağ tarafını sol </a:t>
            </a:r>
            <a:r>
              <a:rPr lang="tr-TR" sz="2400" dirty="0" err="1" smtClean="0"/>
              <a:t>hemisfer</a:t>
            </a:r>
            <a:r>
              <a:rPr lang="tr-TR" sz="2400" dirty="0" smtClean="0"/>
              <a:t>, sol tarafını sağ </a:t>
            </a:r>
            <a:r>
              <a:rPr lang="tr-TR" sz="2400" dirty="0" err="1" smtClean="0"/>
              <a:t>hemisfer</a:t>
            </a:r>
            <a:r>
              <a:rPr lang="tr-TR" sz="2400" dirty="0" smtClean="0"/>
              <a:t> harekete geçirir.</a:t>
            </a:r>
          </a:p>
          <a:p>
            <a:r>
              <a:rPr lang="tr-TR" sz="2400" dirty="0" smtClean="0"/>
              <a:t>İnsanların çoğunda sağ ya da sol </a:t>
            </a:r>
            <a:r>
              <a:rPr lang="tr-TR" sz="2400" dirty="0" err="1" smtClean="0"/>
              <a:t>hemisfer</a:t>
            </a:r>
            <a:r>
              <a:rPr lang="tr-TR" sz="2400" dirty="0" smtClean="0"/>
              <a:t> baskındır. Baskın olan </a:t>
            </a:r>
            <a:r>
              <a:rPr lang="tr-TR" sz="2400" dirty="0" err="1" smtClean="0"/>
              <a:t>hemisferde</a:t>
            </a:r>
            <a:r>
              <a:rPr lang="tr-TR" sz="2400" dirty="0" smtClean="0"/>
              <a:t> </a:t>
            </a:r>
            <a:r>
              <a:rPr lang="tr-TR" sz="2400" dirty="0" err="1" smtClean="0"/>
              <a:t>Broca</a:t>
            </a:r>
            <a:r>
              <a:rPr lang="tr-TR" sz="2400" dirty="0" smtClean="0"/>
              <a:t> alanı, Wernicke alanı ve </a:t>
            </a:r>
            <a:r>
              <a:rPr lang="tr-TR" sz="2400" dirty="0" err="1" smtClean="0"/>
              <a:t>angüler</a:t>
            </a:r>
            <a:r>
              <a:rPr lang="tr-TR" sz="2400" dirty="0" smtClean="0"/>
              <a:t> </a:t>
            </a:r>
            <a:r>
              <a:rPr lang="tr-TR" sz="2400" dirty="0" err="1" smtClean="0"/>
              <a:t>girus</a:t>
            </a:r>
            <a:r>
              <a:rPr lang="tr-TR" sz="2400" dirty="0" smtClean="0"/>
              <a:t> bulunur. Bu bölgeler bedensel becerilerin kazanımı için önemlidir. </a:t>
            </a:r>
          </a:p>
        </p:txBody>
      </p:sp>
    </p:spTree>
    <p:extLst>
      <p:ext uri="{BB962C8B-B14F-4D97-AF65-F5344CB8AC3E}">
        <p14:creationId xmlns:p14="http://schemas.microsoft.com/office/powerpoint/2010/main" val="804982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Sağ </a:t>
            </a:r>
            <a:r>
              <a:rPr lang="tr-TR" dirty="0" err="1" smtClean="0"/>
              <a:t>hemisfer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Devamlıdır, zihinsel ağırlıklıdır, planlıdır, duyguları kontrol eder, analitiktir, mantıksaldır, isimleri hatırlar, rasyoneldir. </a:t>
            </a:r>
          </a:p>
          <a:p>
            <a:r>
              <a:rPr lang="tr-TR" sz="2400" dirty="0" smtClean="0"/>
              <a:t>Problemleri çözer, zaman yönelimlidir, işitsel ve görsel yollarla öğrenir, yazmayı ve konuşmayı kontrol eder, sözlü talimatlara uyar, düşünerek konuşur ve öğrenir.</a:t>
            </a:r>
          </a:p>
          <a:p>
            <a:r>
              <a:rPr lang="tr-TR" sz="2400" dirty="0" smtClean="0"/>
              <a:t>Doğru/yanlış, çoktan seçenekli ve denkleştirme testlerini tercih eder, kontrollüdür, farklılıkları arar, matematiksel ve somut düşünür, dilde odaklanır, bir defada bir şey düşünür.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003742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Sol </a:t>
            </a:r>
            <a:r>
              <a:rPr lang="tr-TR" dirty="0" err="1" smtClean="0"/>
              <a:t>hemisfer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Bütünseldir, sezgiseldir, duygusaldır, kendiliğindendir, duyguları serbest bırakır, yaratıcıdır, tepkiseldir, daha soyuttur, yüzleri hatırlar.</a:t>
            </a:r>
          </a:p>
          <a:p>
            <a:r>
              <a:rPr lang="tr-TR" sz="2400" dirty="0" smtClean="0"/>
              <a:t>Mekana yönelimlidir, dokunsal yollarla öğrenir, çizmeyi ve nesneleri kullanmayı tercih eder, yazılı ya da gösterilen talimatlara uyar, resmeder, deneme testlerini tercih eder.</a:t>
            </a:r>
          </a:p>
          <a:p>
            <a:r>
              <a:rPr lang="tr-TR" sz="2400" dirty="0" smtClean="0"/>
              <a:t>Benzer nitelikleri arar, müzikal yeteneklere sahiptir, eşzamanlı biçimde düşünür.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58161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Autofit/>
          </a:bodyPr>
          <a:lstStyle/>
          <a:p>
            <a:r>
              <a:rPr lang="tr-TR" sz="2400" dirty="0" smtClean="0"/>
              <a:t>Çocuklarda baskın kullandığı el, ayak ve göz tercihlerine bakılabilir.</a:t>
            </a:r>
          </a:p>
          <a:p>
            <a:r>
              <a:rPr lang="tr-TR" sz="2400" dirty="0" smtClean="0"/>
              <a:t>Bazen ebeveynler el tercihine müdahil olabilirler.</a:t>
            </a:r>
          </a:p>
          <a:p>
            <a:r>
              <a:rPr lang="tr-TR" sz="2400" dirty="0" smtClean="0"/>
              <a:t>Ancak baskıyla el tercihini değiştirse bile ayak ve göz tercihini değiştirmezler. </a:t>
            </a:r>
          </a:p>
          <a:p>
            <a:r>
              <a:rPr lang="tr-TR" sz="2400" dirty="0" smtClean="0"/>
              <a:t>Bu durum da el-ayak-göz tercihinin uyumsuzluğuna ve bazı problemlere neden olabilir.</a:t>
            </a:r>
          </a:p>
          <a:p>
            <a:r>
              <a:rPr lang="tr-TR" sz="2400" dirty="0" smtClean="0"/>
              <a:t>Bazı çocuklar iki elini de kullanabilir. Baskın olan </a:t>
            </a:r>
            <a:r>
              <a:rPr lang="tr-TR" sz="2400" dirty="0" err="1" smtClean="0"/>
              <a:t>hemisfer</a:t>
            </a:r>
            <a:r>
              <a:rPr lang="tr-TR" sz="2400" dirty="0" smtClean="0"/>
              <a:t> belli değildir.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13200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Limbik</a:t>
            </a:r>
            <a:r>
              <a:rPr lang="tr-TR" dirty="0" smtClean="0"/>
              <a:t> sistem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Beyin kabuğunun hemen altında, ara beyni halka gibi saran yapıdır. </a:t>
            </a:r>
            <a:r>
              <a:rPr lang="tr-TR" sz="2400" dirty="0" smtClean="0"/>
              <a:t>Bu sistem duygular </a:t>
            </a:r>
            <a:r>
              <a:rPr lang="tr-TR" sz="2400" dirty="0"/>
              <a:t>ve motivasyonla </a:t>
            </a:r>
            <a:r>
              <a:rPr lang="tr-TR" sz="2400" dirty="0" smtClean="0"/>
              <a:t>ilgilidir. </a:t>
            </a:r>
          </a:p>
          <a:p>
            <a:r>
              <a:rPr lang="tr-TR" sz="2400" dirty="0" smtClean="0"/>
              <a:t>Daha </a:t>
            </a:r>
            <a:r>
              <a:rPr lang="tr-TR" sz="2400" dirty="0"/>
              <a:t>çok içgüdüsel davranışları, korku heyecan gibi duyuları ve seksüel dürtüleri idare eder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Temel yaşamsal faaliyetleri kontrol eder.</a:t>
            </a:r>
          </a:p>
          <a:p>
            <a:r>
              <a:rPr lang="tr-TR" sz="2400" dirty="0" smtClean="0"/>
              <a:t>Solunum, kalp atışı, tehlike durumundaki refleksler beyin sapı tarafından kontrol edilir. </a:t>
            </a:r>
            <a:r>
              <a:rPr lang="tr-TR" sz="2400" dirty="0" err="1" smtClean="0"/>
              <a:t>Limbik</a:t>
            </a:r>
            <a:r>
              <a:rPr lang="tr-TR" sz="2400" dirty="0" smtClean="0"/>
              <a:t> sistem de beyin sapını çevreler.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20552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Amigdala</a:t>
            </a:r>
            <a:r>
              <a:rPr lang="tr-TR" sz="2400" dirty="0" smtClean="0"/>
              <a:t>, </a:t>
            </a:r>
            <a:r>
              <a:rPr lang="tr-TR" sz="2400" dirty="0" err="1" smtClean="0"/>
              <a:t>hipokampus</a:t>
            </a:r>
            <a:r>
              <a:rPr lang="tr-TR" sz="2400" dirty="0" smtClean="0"/>
              <a:t> ve </a:t>
            </a:r>
            <a:r>
              <a:rPr lang="tr-TR" sz="2400" dirty="0" err="1" smtClean="0"/>
              <a:t>hipotalamus</a:t>
            </a:r>
            <a:r>
              <a:rPr lang="tr-TR" sz="2400" dirty="0" smtClean="0"/>
              <a:t> </a:t>
            </a:r>
            <a:r>
              <a:rPr lang="tr-TR" sz="2400" dirty="0" err="1" smtClean="0"/>
              <a:t>limbik</a:t>
            </a:r>
            <a:r>
              <a:rPr lang="tr-TR" sz="2400" dirty="0" smtClean="0"/>
              <a:t> sistemin önemli parçalarıdır.</a:t>
            </a:r>
          </a:p>
          <a:p>
            <a:r>
              <a:rPr lang="tr-TR" sz="2400" dirty="0" err="1" smtClean="0"/>
              <a:t>Forniks</a:t>
            </a:r>
            <a:r>
              <a:rPr lang="tr-TR" sz="2400" dirty="0" smtClean="0"/>
              <a:t>, </a:t>
            </a:r>
            <a:r>
              <a:rPr lang="tr-TR" sz="2400" dirty="0" err="1" smtClean="0"/>
              <a:t>mammiller</a:t>
            </a:r>
            <a:r>
              <a:rPr lang="tr-TR" sz="2400" dirty="0" smtClean="0"/>
              <a:t> cisim, </a:t>
            </a:r>
            <a:r>
              <a:rPr lang="tr-TR" sz="2400" dirty="0" err="1" smtClean="0"/>
              <a:t>singulat</a:t>
            </a:r>
            <a:r>
              <a:rPr lang="tr-TR" sz="2400" dirty="0" smtClean="0"/>
              <a:t> </a:t>
            </a:r>
            <a:r>
              <a:rPr lang="tr-TR" sz="2400" dirty="0" err="1" smtClean="0"/>
              <a:t>girus</a:t>
            </a:r>
            <a:r>
              <a:rPr lang="tr-TR" sz="2400" dirty="0" smtClean="0"/>
              <a:t> diğer parçalarıdır.</a:t>
            </a:r>
          </a:p>
          <a:p>
            <a:r>
              <a:rPr lang="tr-TR" sz="2400" dirty="0" smtClean="0"/>
              <a:t>Açlık, susuzluk, cinsel arzular ve diğer zevkleri düzenler. </a:t>
            </a:r>
          </a:p>
          <a:p>
            <a:r>
              <a:rPr lang="tr-TR" sz="2400" dirty="0" smtClean="0"/>
              <a:t>Uzun süreli belleğin önemli bir kısmını kontrol eder. </a:t>
            </a:r>
          </a:p>
          <a:p>
            <a:r>
              <a:rPr lang="tr-TR" sz="2400" dirty="0" smtClean="0"/>
              <a:t>Vücut sıcaklığı, vücut sıvıları, vücut ağırlığının kontrolü bu bölgede düzenlenir.</a:t>
            </a:r>
          </a:p>
        </p:txBody>
      </p:sp>
    </p:spTree>
    <p:extLst>
      <p:ext uri="{BB962C8B-B14F-4D97-AF65-F5344CB8AC3E}">
        <p14:creationId xmlns:p14="http://schemas.microsoft.com/office/powerpoint/2010/main" val="1212978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470264"/>
            <a:ext cx="8727923" cy="5571100"/>
          </a:xfrm>
        </p:spPr>
        <p:txBody>
          <a:bodyPr>
            <a:noAutofit/>
          </a:bodyPr>
          <a:lstStyle/>
          <a:p>
            <a:endParaRPr lang="tr-TR" sz="2400" dirty="0" smtClean="0"/>
          </a:p>
          <a:p>
            <a:r>
              <a:rPr lang="tr-TR" sz="2400" dirty="0" err="1" smtClean="0"/>
              <a:t>Amigdala</a:t>
            </a:r>
            <a:r>
              <a:rPr lang="tr-TR" sz="2400" dirty="0"/>
              <a:t>: Çeşitli hisler, duyular, hafıza, görme ve korku yanıtı ile ilgilidir. </a:t>
            </a:r>
            <a:r>
              <a:rPr lang="tr-TR" sz="2400" dirty="0" smtClean="0"/>
              <a:t>Duyu organları aracılığıyla beyne gelen bilgilerin büyük bir kısmı(%80) görme organı aracılığıyla gerçekleşir.</a:t>
            </a:r>
            <a:r>
              <a:rPr lang="tr-TR" sz="2400" b="1" dirty="0"/>
              <a:t> </a:t>
            </a:r>
            <a:r>
              <a:rPr lang="tr-TR" sz="2400" b="1" dirty="0" err="1"/>
              <a:t>Amigdala</a:t>
            </a:r>
            <a:r>
              <a:rPr lang="tr-TR" sz="2400" dirty="0"/>
              <a:t> </a:t>
            </a:r>
            <a:r>
              <a:rPr lang="tr-TR" sz="2400" dirty="0" err="1" smtClean="0"/>
              <a:t>medial</a:t>
            </a:r>
            <a:r>
              <a:rPr lang="tr-TR" sz="2400" dirty="0" smtClean="0"/>
              <a:t> </a:t>
            </a:r>
            <a:r>
              <a:rPr lang="tr-TR" sz="2400" dirty="0" err="1" smtClean="0"/>
              <a:t>temporal</a:t>
            </a:r>
            <a:r>
              <a:rPr lang="tr-TR" sz="2400" dirty="0" smtClean="0"/>
              <a:t> lobun derinlerinde </a:t>
            </a:r>
            <a:r>
              <a:rPr lang="tr-TR" sz="2400" dirty="0"/>
              <a:t>yerleşen </a:t>
            </a:r>
            <a:r>
              <a:rPr lang="tr-TR" sz="2400" dirty="0" smtClean="0"/>
              <a:t>nöronların oluşturduğu </a:t>
            </a:r>
            <a:r>
              <a:rPr lang="tr-TR" sz="2400" dirty="0"/>
              <a:t>badem şeklindeki beyin </a:t>
            </a:r>
            <a:r>
              <a:rPr lang="tr-TR" sz="2400" dirty="0" smtClean="0"/>
              <a:t>bölümüdür. </a:t>
            </a:r>
            <a:r>
              <a:rPr lang="tr-TR" sz="2400" dirty="0"/>
              <a:t>Duygusal hafıza ve duygusal tepkilerin oluşmasındaki birincil role sahip bölge. </a:t>
            </a:r>
            <a:r>
              <a:rPr lang="tr-TR" sz="2400" dirty="0" err="1" smtClean="0"/>
              <a:t>Limbik</a:t>
            </a:r>
            <a:r>
              <a:rPr lang="tr-TR" sz="2400" dirty="0" smtClean="0"/>
              <a:t> sistemin bir </a:t>
            </a:r>
            <a:r>
              <a:rPr lang="tr-TR" sz="2400" dirty="0"/>
              <a:t>parçasıdır. </a:t>
            </a:r>
            <a:endParaRPr lang="tr-TR" sz="2400" dirty="0" smtClean="0"/>
          </a:p>
          <a:p>
            <a:r>
              <a:rPr lang="tr-TR" sz="2400" dirty="0"/>
              <a:t>Başta korku olmak üzere, duyguların denetiminden </a:t>
            </a:r>
            <a:r>
              <a:rPr lang="tr-TR" sz="2400" dirty="0" smtClean="0"/>
              <a:t>sorumludur. Sempatik sinir sisteminin </a:t>
            </a:r>
            <a:r>
              <a:rPr lang="tr-TR" sz="2400" dirty="0"/>
              <a:t>aktivasyonu için </a:t>
            </a:r>
            <a:r>
              <a:rPr lang="tr-TR" sz="2400" dirty="0" err="1" smtClean="0"/>
              <a:t>hipotalamusa</a:t>
            </a:r>
            <a:r>
              <a:rPr lang="tr-TR" sz="2400" dirty="0" smtClean="0"/>
              <a:t>, yüzde </a:t>
            </a:r>
            <a:r>
              <a:rPr lang="tr-TR" sz="2400" dirty="0"/>
              <a:t>korku ifadesinin oluşması için </a:t>
            </a:r>
            <a:r>
              <a:rPr lang="tr-TR" sz="2400" dirty="0" err="1"/>
              <a:t>fasial</a:t>
            </a:r>
            <a:r>
              <a:rPr lang="tr-TR" sz="2400" dirty="0"/>
              <a:t> ve </a:t>
            </a:r>
            <a:r>
              <a:rPr lang="tr-TR" sz="2400" dirty="0" err="1"/>
              <a:t>trigeminal</a:t>
            </a:r>
            <a:r>
              <a:rPr lang="tr-TR" sz="2400" dirty="0"/>
              <a:t> sinir </a:t>
            </a:r>
            <a:r>
              <a:rPr lang="tr-TR" sz="2400" dirty="0" err="1" smtClean="0"/>
              <a:t>nükleuslarını</a:t>
            </a:r>
            <a:r>
              <a:rPr lang="tr-TR" sz="2400" dirty="0" smtClean="0"/>
              <a:t> </a:t>
            </a:r>
            <a:r>
              <a:rPr lang="tr-TR" sz="2400" dirty="0"/>
              <a:t>uyarır. Ayrıca </a:t>
            </a:r>
            <a:r>
              <a:rPr lang="tr-TR" sz="2400" dirty="0" err="1">
                <a:hlinkClick r:id="rId2" tooltip="Dopamin"/>
              </a:rPr>
              <a:t>dopamin</a:t>
            </a:r>
            <a:r>
              <a:rPr lang="tr-TR" sz="2400" dirty="0"/>
              <a:t>, </a:t>
            </a:r>
            <a:r>
              <a:rPr lang="tr-TR" sz="2400" dirty="0" err="1">
                <a:hlinkClick r:id="rId3" tooltip="Noradrenalin"/>
              </a:rPr>
              <a:t>noradrenalin</a:t>
            </a:r>
            <a:r>
              <a:rPr lang="tr-TR" sz="2400" dirty="0"/>
              <a:t> ve </a:t>
            </a:r>
            <a:r>
              <a:rPr lang="tr-TR" sz="2400" dirty="0">
                <a:hlinkClick r:id="rId4" tooltip="Adrenalin"/>
              </a:rPr>
              <a:t>adrenalin</a:t>
            </a:r>
            <a:r>
              <a:rPr lang="tr-TR" sz="2400" dirty="0"/>
              <a:t> salgılanması için </a:t>
            </a:r>
            <a:r>
              <a:rPr lang="tr-TR" sz="2400" dirty="0" smtClean="0"/>
              <a:t>uyaranlar </a:t>
            </a:r>
            <a:r>
              <a:rPr lang="tr-TR" sz="2400" dirty="0"/>
              <a:t>yollar.</a:t>
            </a: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82663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Hipokampus: Öğrenme ve hafıza ile ilgilidir. Öğrenmenin gerçekleşmesini ve bilgilerin depolanmasında görevlidir. Kısa süreli belleğin uzun süreli belleğe dönüşmesinde etkilidir.</a:t>
            </a:r>
          </a:p>
          <a:p>
            <a:r>
              <a:rPr lang="tr-TR" sz="2400" dirty="0" err="1" smtClean="0"/>
              <a:t>Singulat</a:t>
            </a:r>
            <a:r>
              <a:rPr lang="tr-TR" sz="2400" dirty="0" smtClean="0"/>
              <a:t> </a:t>
            </a:r>
            <a:r>
              <a:rPr lang="tr-TR" sz="2400" dirty="0" err="1"/>
              <a:t>girus</a:t>
            </a:r>
            <a:r>
              <a:rPr lang="tr-TR" sz="2400" dirty="0"/>
              <a:t>, </a:t>
            </a:r>
            <a:r>
              <a:rPr lang="tr-TR" sz="2400" dirty="0" err="1"/>
              <a:t>forniks</a:t>
            </a:r>
            <a:r>
              <a:rPr lang="tr-TR" sz="2400" dirty="0"/>
              <a:t>: Bu yapılar heyecansal ve temel zihin fonksiyonlarını yürütür. </a:t>
            </a:r>
          </a:p>
          <a:p>
            <a:r>
              <a:rPr lang="tr-TR" sz="2400" dirty="0" err="1" smtClean="0"/>
              <a:t>Mammiller</a:t>
            </a:r>
            <a:r>
              <a:rPr lang="tr-TR" sz="2400" dirty="0" smtClean="0"/>
              <a:t> </a:t>
            </a:r>
            <a:r>
              <a:rPr lang="tr-TR" sz="2400" dirty="0"/>
              <a:t>cisim: </a:t>
            </a:r>
            <a:r>
              <a:rPr lang="tr-TR" sz="2400" dirty="0" err="1"/>
              <a:t>Fornix</a:t>
            </a:r>
            <a:r>
              <a:rPr lang="tr-TR" sz="2400" dirty="0"/>
              <a:t> aracılığıyla </a:t>
            </a:r>
            <a:r>
              <a:rPr lang="tr-TR" sz="2400" dirty="0" err="1"/>
              <a:t>hipokampustan</a:t>
            </a:r>
            <a:r>
              <a:rPr lang="tr-TR" sz="2400" dirty="0"/>
              <a:t> aldığı sinyalleri </a:t>
            </a:r>
            <a:r>
              <a:rPr lang="tr-TR" sz="2400" dirty="0" err="1" smtClean="0"/>
              <a:t>talamusa</a:t>
            </a:r>
            <a:r>
              <a:rPr lang="tr-TR" sz="2400" dirty="0" smtClean="0"/>
              <a:t> </a:t>
            </a:r>
            <a:r>
              <a:rPr lang="tr-TR" sz="2400" dirty="0"/>
              <a:t>gönderen </a:t>
            </a:r>
            <a:r>
              <a:rPr lang="tr-TR" sz="2400" dirty="0" err="1" smtClean="0"/>
              <a:t>hipotalamusun</a:t>
            </a:r>
            <a:r>
              <a:rPr lang="tr-TR" sz="2400" dirty="0" smtClean="0"/>
              <a:t> </a:t>
            </a:r>
            <a:r>
              <a:rPr lang="tr-TR" sz="2400" dirty="0"/>
              <a:t>bir </a:t>
            </a:r>
            <a:r>
              <a:rPr lang="tr-TR" sz="2400" dirty="0" smtClean="0"/>
              <a:t>bölümüdür. 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97089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" y="384810"/>
            <a:ext cx="78581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0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3" y="166687"/>
            <a:ext cx="91440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80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86" y="809264"/>
            <a:ext cx="6204857" cy="52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73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71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Limbik</a:t>
            </a:r>
            <a:r>
              <a:rPr lang="tr-TR" sz="2400" dirty="0"/>
              <a:t> sistemde oluşan herhangi bir hasar </a:t>
            </a:r>
            <a:r>
              <a:rPr lang="tr-TR" sz="2400" dirty="0" err="1">
                <a:hlinkClick r:id="rId2" tooltip="Alzheimer hastalığı"/>
              </a:rPr>
              <a:t>Alzhemier</a:t>
            </a:r>
            <a:r>
              <a:rPr lang="tr-TR" sz="2400" dirty="0"/>
              <a:t>, </a:t>
            </a:r>
            <a:r>
              <a:rPr lang="tr-TR" sz="2400" dirty="0" err="1" smtClean="0">
                <a:hlinkClick r:id="rId3" tooltip="Anterograd Amnezi"/>
              </a:rPr>
              <a:t>anterogradi</a:t>
            </a:r>
            <a:r>
              <a:rPr lang="tr-TR" sz="2400" dirty="0" smtClean="0">
                <a:hlinkClick r:id="rId3" tooltip="Anterograd Amnezi"/>
              </a:rPr>
              <a:t> (</a:t>
            </a:r>
            <a:r>
              <a:rPr lang="tr-TR" sz="2400" dirty="0">
                <a:hlinkClick r:id="rId3" tooltip="Anterograd Amnezi"/>
              </a:rPr>
              <a:t>ileriye dönük) amnezi</a:t>
            </a:r>
            <a:r>
              <a:rPr lang="tr-TR" sz="2400" dirty="0"/>
              <a:t>, </a:t>
            </a:r>
            <a:r>
              <a:rPr lang="tr-TR" sz="2400" dirty="0" err="1">
                <a:hlinkClick r:id="rId4" tooltip="Retrograd Amnezi"/>
              </a:rPr>
              <a:t>retrograd</a:t>
            </a:r>
            <a:r>
              <a:rPr lang="tr-TR" sz="2400" dirty="0" smtClean="0">
                <a:hlinkClick r:id="rId4" tooltip="Retrograd Amnezi"/>
              </a:rPr>
              <a:t>( geriye</a:t>
            </a:r>
            <a:r>
              <a:rPr lang="tr-TR" sz="2400" dirty="0">
                <a:hlinkClick r:id="rId4" tooltip="Retrograd Amnezi"/>
              </a:rPr>
              <a:t> dönük) amnezi</a:t>
            </a:r>
            <a:r>
              <a:rPr lang="tr-TR" sz="2400" dirty="0"/>
              <a:t> ve </a:t>
            </a:r>
            <a:r>
              <a:rPr lang="tr-TR" sz="2400" dirty="0" err="1"/>
              <a:t>Kluver-Bucy</a:t>
            </a:r>
            <a:r>
              <a:rPr lang="tr-TR" sz="2400" dirty="0"/>
              <a:t> sendromu gibi önemli hastalıklara sebebiyet verir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Hipokampus hasarı önemli </a:t>
            </a:r>
            <a:r>
              <a:rPr lang="tr-TR" sz="2400" dirty="0" smtClean="0"/>
              <a:t>bilişsel (</a:t>
            </a:r>
            <a:r>
              <a:rPr lang="tr-TR" sz="2400" dirty="0"/>
              <a:t>hafıza) sorunlarına sebep olur.  </a:t>
            </a:r>
          </a:p>
        </p:txBody>
      </p:sp>
    </p:spTree>
    <p:extLst>
      <p:ext uri="{BB962C8B-B14F-4D97-AF65-F5344CB8AC3E}">
        <p14:creationId xmlns:p14="http://schemas.microsoft.com/office/powerpoint/2010/main" val="2409250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645921"/>
            <a:ext cx="8596668" cy="4395442"/>
          </a:xfrm>
        </p:spPr>
        <p:txBody>
          <a:bodyPr/>
          <a:lstStyle/>
          <a:p>
            <a:r>
              <a:rPr lang="tr-TR" u="sng" dirty="0" smtClean="0">
                <a:solidFill>
                  <a:schemeClr val="tx1"/>
                </a:solidFill>
                <a:hlinkClick r:id="rId2"/>
              </a:rPr>
              <a:t>Aral N. (2015) Beyin gelişimi. Duyuların Gelişimi ve Desteklenmesi </a:t>
            </a:r>
            <a:r>
              <a:rPr lang="tr-TR" u="sng" dirty="0" err="1" smtClean="0">
                <a:solidFill>
                  <a:schemeClr val="tx1"/>
                </a:solidFill>
                <a:hlinkClick r:id="rId2"/>
              </a:rPr>
              <a:t>Ed</a:t>
            </a:r>
            <a:r>
              <a:rPr lang="tr-TR" u="sng" dirty="0" smtClean="0">
                <a:solidFill>
                  <a:schemeClr val="tx1"/>
                </a:solidFill>
                <a:hlinkClick r:id=""/>
              </a:rPr>
              <a:t>: M. Yıldız-Bıçakçı. Ankara: Eğiten Kitap.</a:t>
            </a:r>
          </a:p>
          <a:p>
            <a:r>
              <a:rPr lang="tr-TR" u="sng" dirty="0" smtClean="0">
                <a:solidFill>
                  <a:schemeClr val="tx1"/>
                </a:solidFill>
                <a:hlinkClick r:id=""/>
              </a:rPr>
              <a:t>Doğan, H. (2018). Beyin gelişimi. Çocuk gelişimi. </a:t>
            </a:r>
            <a:r>
              <a:rPr lang="tr-TR" u="sng" dirty="0" err="1" smtClean="0">
                <a:solidFill>
                  <a:schemeClr val="tx1"/>
                </a:solidFill>
                <a:hlinkClick r:id="rId2"/>
              </a:rPr>
              <a:t>Ed</a:t>
            </a:r>
            <a:r>
              <a:rPr lang="tr-TR" u="sng" dirty="0" smtClean="0">
                <a:solidFill>
                  <a:schemeClr val="tx1"/>
                </a:solidFill>
                <a:hlinkClick r:id="rId2"/>
              </a:rPr>
              <a:t>: </a:t>
            </a:r>
            <a:r>
              <a:rPr lang="tr-TR" u="sng" dirty="0">
                <a:solidFill>
                  <a:schemeClr val="tx1"/>
                </a:solidFill>
                <a:hlinkClick r:id="rId2"/>
              </a:rPr>
              <a:t>N. </a:t>
            </a:r>
            <a:r>
              <a:rPr lang="tr-TR" u="sng" dirty="0" smtClean="0">
                <a:solidFill>
                  <a:schemeClr val="tx1"/>
                </a:solidFill>
                <a:hlinkClick r:id=""/>
              </a:rPr>
              <a:t>Aral ve Z.F. Temel. Ankara: Hedef.</a:t>
            </a:r>
          </a:p>
          <a:p>
            <a:r>
              <a:rPr lang="tr-TR" u="sng" dirty="0" smtClean="0">
                <a:solidFill>
                  <a:schemeClr val="tx1"/>
                </a:solidFill>
                <a:hlinkClick r:id=""/>
              </a:rPr>
              <a:t>Aral, N. ve Doğan-Keskin, A. (2018). Beynin yapısı ve beyin gelişimi. Erken Çocukluk döneminde Gelişim I. </a:t>
            </a:r>
            <a:r>
              <a:rPr lang="tr-TR" u="sng" smtClean="0">
                <a:solidFill>
                  <a:schemeClr val="tx1"/>
                </a:solidFill>
                <a:hlinkClick r:id=""/>
              </a:rPr>
              <a:t>Ankara: Anı.</a:t>
            </a:r>
            <a:endParaRPr lang="tr-TR" u="sng" dirty="0" smtClean="0">
              <a:solidFill>
                <a:schemeClr val="tx1"/>
              </a:solidFill>
              <a:hlinkClick r:id=""/>
            </a:endParaRPr>
          </a:p>
          <a:p>
            <a:r>
              <a:rPr lang="tr-TR" u="sng" dirty="0" smtClean="0">
                <a:solidFill>
                  <a:schemeClr val="tx1"/>
                </a:solidFill>
                <a:hlinkClick r:id=""/>
              </a:rPr>
              <a:t>https</a:t>
            </a:r>
            <a:r>
              <a:rPr lang="tr-TR" u="sng" dirty="0">
                <a:solidFill>
                  <a:schemeClr val="tx1"/>
                </a:solidFill>
                <a:hlinkClick r:id="rId2"/>
              </a:rPr>
              <a:t>://</a:t>
            </a:r>
            <a:r>
              <a:rPr lang="tr-TR" u="sng" dirty="0" smtClean="0">
                <a:solidFill>
                  <a:schemeClr val="tx1"/>
                </a:solidFill>
                <a:hlinkClick r:id="rId2"/>
              </a:rPr>
              <a:t>www.beyin.gen.tr</a:t>
            </a:r>
            <a:endParaRPr lang="tr-TR" u="sng" dirty="0" smtClean="0">
              <a:solidFill>
                <a:schemeClr val="tx1"/>
              </a:solidFill>
            </a:endParaRPr>
          </a:p>
          <a:p>
            <a:r>
              <a:rPr lang="tr-TR" u="sng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tr-TR" u="sng" dirty="0" smtClean="0">
                <a:solidFill>
                  <a:schemeClr val="tx1"/>
                </a:solidFill>
                <a:hlinkClick r:id="rId3"/>
              </a:rPr>
              <a:t>tr.wikipedia.org/wiki/Beyin_h%C3%BCcresi</a:t>
            </a:r>
            <a:endParaRPr lang="tr-TR" u="sng" dirty="0" smtClean="0">
              <a:solidFill>
                <a:schemeClr val="tx1"/>
              </a:solidFill>
            </a:endParaRPr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2207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izleyelim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https://yandex.com.tr/video/preview</a:t>
            </a:r>
            <a:r>
              <a:rPr lang="tr-TR">
                <a:hlinkClick r:id="rId2"/>
              </a:rPr>
              <a:t>/?</a:t>
            </a:r>
            <a:r>
              <a:rPr lang="tr-TR" smtClean="0">
                <a:hlinkClick r:id="rId2"/>
              </a:rPr>
              <a:t>text=limbik%20sistem&amp;path=wizard&amp;parent-reqid=1616868973893245-1671145872691578762400125-production-app-host-vla-web-yp-288&amp;wiz_type=v4thumbs&amp;filmId=415932478311952133</a:t>
            </a:r>
            <a:endParaRPr lang="tr-TR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118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468085"/>
            <a:ext cx="6063343" cy="60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6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İnsan beyninde bulunan ana loblar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>
                <a:hlinkClick r:id="rId2" tooltip="Frontal lob"/>
              </a:rPr>
              <a:t>Frontal</a:t>
            </a:r>
            <a:r>
              <a:rPr lang="tr-TR" b="1" dirty="0">
                <a:hlinkClick r:id="rId2" tooltip="Frontal lob"/>
              </a:rPr>
              <a:t> </a:t>
            </a:r>
            <a:r>
              <a:rPr lang="tr-TR" b="1" dirty="0" smtClean="0">
                <a:hlinkClick r:id="rId2" tooltip="Frontal lob"/>
              </a:rPr>
              <a:t>lob</a:t>
            </a:r>
            <a:endParaRPr lang="tr-TR" dirty="0"/>
          </a:p>
          <a:p>
            <a:r>
              <a:rPr lang="tr-TR" b="1" dirty="0" smtClean="0">
                <a:hlinkClick r:id="rId3" tooltip="Parietal lob"/>
              </a:rPr>
              <a:t>Parietal lob</a:t>
            </a:r>
            <a:endParaRPr lang="tr-TR" dirty="0"/>
          </a:p>
          <a:p>
            <a:r>
              <a:rPr lang="tr-TR" b="1" dirty="0" err="1" smtClean="0">
                <a:hlinkClick r:id="rId4" tooltip="Oksipital lob"/>
              </a:rPr>
              <a:t>Oksipital</a:t>
            </a:r>
            <a:r>
              <a:rPr lang="tr-TR" b="1" dirty="0" smtClean="0">
                <a:hlinkClick r:id="rId4" tooltip="Oksipital lob"/>
              </a:rPr>
              <a:t> lob</a:t>
            </a:r>
            <a:endParaRPr lang="tr-TR" dirty="0"/>
          </a:p>
          <a:p>
            <a:r>
              <a:rPr lang="tr-TR" b="1" dirty="0" err="1" smtClean="0">
                <a:hlinkClick r:id="rId5" tooltip="Temporal lob"/>
              </a:rPr>
              <a:t>Temporal</a:t>
            </a:r>
            <a:r>
              <a:rPr lang="tr-TR" b="1" dirty="0" smtClean="0">
                <a:hlinkClick r:id="rId5" tooltip="Temporal lob"/>
              </a:rPr>
              <a:t> lob</a:t>
            </a:r>
            <a:endParaRPr lang="tr-TR" dirty="0"/>
          </a:p>
          <a:p>
            <a:r>
              <a:rPr lang="tr-TR" b="1" dirty="0" err="1" smtClean="0">
                <a:hlinkClick r:id="rId6" tooltip="Serebellum"/>
              </a:rPr>
              <a:t>Serebellum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159" y="1670135"/>
            <a:ext cx="3084843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8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Frontal</a:t>
            </a:r>
            <a:r>
              <a:rPr lang="tr-TR" dirty="0" smtClean="0"/>
              <a:t> lob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Beynin en gelişmiş ve en büyük lobudur. </a:t>
            </a:r>
            <a:r>
              <a:rPr lang="tr-TR" sz="2400" dirty="0" smtClean="0"/>
              <a:t>Tüm korteks alanının üçte birini oluşturur.</a:t>
            </a:r>
          </a:p>
          <a:p>
            <a:r>
              <a:rPr lang="tr-TR" sz="2400" dirty="0" smtClean="0"/>
              <a:t>Beyin </a:t>
            </a:r>
            <a:r>
              <a:rPr lang="tr-TR" sz="2400" dirty="0"/>
              <a:t>yarım kürelerinin dış yüzünde </a:t>
            </a:r>
            <a:r>
              <a:rPr lang="tr-TR" sz="2400" dirty="0" smtClean="0"/>
              <a:t>bulunur. Beynin ön tarafında yer alır. </a:t>
            </a:r>
          </a:p>
          <a:p>
            <a:r>
              <a:rPr lang="tr-TR" sz="2400" dirty="0" smtClean="0"/>
              <a:t>Arkada </a:t>
            </a:r>
            <a:r>
              <a:rPr lang="tr-TR" sz="2400" dirty="0" err="1" smtClean="0"/>
              <a:t>rolando</a:t>
            </a:r>
            <a:r>
              <a:rPr lang="tr-TR" sz="2400" dirty="0" smtClean="0"/>
              <a:t> oluğu </a:t>
            </a:r>
            <a:r>
              <a:rPr lang="tr-TR" sz="2400" dirty="0"/>
              <a:t>ile </a:t>
            </a:r>
            <a:r>
              <a:rPr lang="tr-TR" sz="2400" dirty="0" smtClean="0"/>
              <a:t>parietal </a:t>
            </a:r>
            <a:r>
              <a:rPr lang="tr-TR" sz="2400" dirty="0" err="1" smtClean="0"/>
              <a:t>lobtan</a:t>
            </a:r>
            <a:r>
              <a:rPr lang="tr-TR" sz="2400" dirty="0"/>
              <a:t>, yanlarda ise </a:t>
            </a:r>
            <a:r>
              <a:rPr lang="tr-TR" sz="2400" dirty="0" err="1" smtClean="0"/>
              <a:t>sylvius</a:t>
            </a:r>
            <a:r>
              <a:rPr lang="tr-TR" sz="2400" dirty="0" smtClean="0"/>
              <a:t> yarığı </a:t>
            </a:r>
            <a:r>
              <a:rPr lang="tr-TR" sz="2400" dirty="0"/>
              <a:t>ile </a:t>
            </a:r>
            <a:r>
              <a:rPr lang="tr-TR" sz="2400" dirty="0" err="1" smtClean="0"/>
              <a:t>temporal</a:t>
            </a:r>
            <a:r>
              <a:rPr lang="tr-TR" sz="2400" dirty="0" smtClean="0"/>
              <a:t> </a:t>
            </a:r>
            <a:r>
              <a:rPr lang="tr-TR" sz="2400" dirty="0" err="1" smtClean="0"/>
              <a:t>lobtan</a:t>
            </a:r>
            <a:r>
              <a:rPr lang="tr-TR" sz="2400" dirty="0" smtClean="0"/>
              <a:t> ayrılır</a:t>
            </a:r>
            <a:r>
              <a:rPr lang="tr-TR" sz="2400" dirty="0"/>
              <a:t>. </a:t>
            </a:r>
            <a:endParaRPr lang="tr-TR" sz="2400" dirty="0" smtClean="0"/>
          </a:p>
          <a:p>
            <a:r>
              <a:rPr lang="tr-TR" sz="2400" dirty="0" smtClean="0"/>
              <a:t>Alın </a:t>
            </a:r>
            <a:r>
              <a:rPr lang="tr-TR" sz="2400" dirty="0"/>
              <a:t>lobu üzerinde motor ve duyu merkezleri ile konuşma </a:t>
            </a:r>
            <a:r>
              <a:rPr lang="tr-TR" sz="2400" dirty="0" smtClean="0"/>
              <a:t>merkezi (</a:t>
            </a:r>
            <a:r>
              <a:rPr lang="tr-TR" sz="2400" dirty="0" err="1"/>
              <a:t>B</a:t>
            </a:r>
            <a:r>
              <a:rPr lang="tr-TR" sz="2400" dirty="0" err="1" smtClean="0"/>
              <a:t>roca</a:t>
            </a:r>
            <a:r>
              <a:rPr lang="tr-TR" sz="2400" dirty="0" smtClean="0"/>
              <a:t> merkezi</a:t>
            </a:r>
            <a:r>
              <a:rPr lang="tr-TR" sz="2400" dirty="0"/>
              <a:t>) bulunur. </a:t>
            </a:r>
          </a:p>
        </p:txBody>
      </p:sp>
    </p:spTree>
    <p:extLst>
      <p:ext uri="{BB962C8B-B14F-4D97-AF65-F5344CB8AC3E}">
        <p14:creationId xmlns:p14="http://schemas.microsoft.com/office/powerpoint/2010/main" val="17076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Üç bölgeye ayrılır: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281377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01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1. Motor korteks: </a:t>
            </a:r>
            <a:r>
              <a:rPr lang="tr-TR" sz="2400" dirty="0" err="1"/>
              <a:t>F</a:t>
            </a:r>
            <a:r>
              <a:rPr lang="tr-TR" sz="2400" dirty="0" err="1" smtClean="0"/>
              <a:t>rontal</a:t>
            </a:r>
            <a:r>
              <a:rPr lang="tr-TR" sz="2400" dirty="0" smtClean="0"/>
              <a:t> lobun üçte birini oluşturur. En dış kısmı uyarıldığında yutma, çiğneme ve yüz hareketleriyle ilgili kaslar kasılır.</a:t>
            </a:r>
          </a:p>
          <a:p>
            <a:r>
              <a:rPr lang="tr-TR" sz="2400" dirty="0" smtClean="0"/>
              <a:t>En alt kısmında gırtlak, yutak, dil, sırayla yüz, başparmak, el, ön kol, göğüs, karın, uyluk, ayak ve perine temsil edilir. </a:t>
            </a:r>
          </a:p>
          <a:p>
            <a:r>
              <a:rPr lang="tr-TR" sz="2400" dirty="0"/>
              <a:t>Primer motor korteks, </a:t>
            </a:r>
            <a:r>
              <a:rPr lang="tr-TR" sz="2400" dirty="0" err="1"/>
              <a:t>premotor</a:t>
            </a:r>
            <a:r>
              <a:rPr lang="tr-TR" sz="2400" dirty="0"/>
              <a:t> alan ve </a:t>
            </a:r>
            <a:r>
              <a:rPr lang="tr-TR" sz="2400" dirty="0" err="1"/>
              <a:t>süplementer</a:t>
            </a:r>
            <a:r>
              <a:rPr lang="tr-TR" sz="2400" dirty="0"/>
              <a:t> motor </a:t>
            </a:r>
            <a:r>
              <a:rPr lang="tr-TR" sz="2400" dirty="0" smtClean="0"/>
              <a:t>alan olmak üzere kendi içinde üç alana ayrılır.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7307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Primer motor korteks</a:t>
            </a:r>
            <a:r>
              <a:rPr lang="tr-TR" sz="2400" dirty="0" smtClean="0"/>
              <a:t>, istemli hareketleri kontrol eden bölümdür.</a:t>
            </a:r>
          </a:p>
          <a:p>
            <a:r>
              <a:rPr lang="tr-TR" sz="2400" dirty="0" err="1" smtClean="0"/>
              <a:t>Premotor</a:t>
            </a:r>
            <a:r>
              <a:rPr lang="tr-TR" sz="2400" dirty="0" smtClean="0"/>
              <a:t> alan, ağız ve yüz, el, kol, gövde ve bacak alanlarını içerir.</a:t>
            </a:r>
          </a:p>
          <a:p>
            <a:r>
              <a:rPr lang="tr-TR" sz="2400" dirty="0" err="1" smtClean="0"/>
              <a:t>Süplementer</a:t>
            </a:r>
            <a:r>
              <a:rPr lang="tr-TR" sz="2400" dirty="0" smtClean="0"/>
              <a:t> </a:t>
            </a:r>
            <a:r>
              <a:rPr lang="tr-TR" sz="2400" dirty="0"/>
              <a:t>motor </a:t>
            </a:r>
            <a:r>
              <a:rPr lang="tr-TR" sz="2400" dirty="0" smtClean="0"/>
              <a:t>alan, gövdenin döndürülmesi, ellerin uyumu, göz ve omuz hareketlerinin sabitleştirilmesinden sorumludur.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45483889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234</TotalTime>
  <Words>1340</Words>
  <Application>Microsoft Office PowerPoint</Application>
  <PresentationFormat>Geniş ekran</PresentationFormat>
  <Paragraphs>103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Arial</vt:lpstr>
      <vt:lpstr>Trebuchet MS</vt:lpstr>
      <vt:lpstr>Wingdings 3</vt:lpstr>
      <vt:lpstr>Yüzeyler</vt:lpstr>
      <vt:lpstr>BEYNİN LOBLARI VE İŞLEVLERİ</vt:lpstr>
      <vt:lpstr>PowerPoint Sunusu</vt:lpstr>
      <vt:lpstr>PowerPoint Sunusu</vt:lpstr>
      <vt:lpstr>PowerPoint Sunusu</vt:lpstr>
      <vt:lpstr>İnsan beyninde bulunan ana loblar</vt:lpstr>
      <vt:lpstr>Frontal lob</vt:lpstr>
      <vt:lpstr>Üç bölgeye ayrılır: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Parietal lob</vt:lpstr>
      <vt:lpstr>Temporal lob</vt:lpstr>
      <vt:lpstr>PowerPoint Sunusu</vt:lpstr>
      <vt:lpstr>PowerPoint Sunusu</vt:lpstr>
      <vt:lpstr>PowerPoint Sunusu</vt:lpstr>
      <vt:lpstr>Oksipital lob</vt:lpstr>
      <vt:lpstr>PowerPoint Sunusu</vt:lpstr>
      <vt:lpstr>Beyin, Sağ ve sol olmak üzere 2 hemisferden oluşur.</vt:lpstr>
      <vt:lpstr>Sağ hemisfer</vt:lpstr>
      <vt:lpstr>Sol hemisfer</vt:lpstr>
      <vt:lpstr>PowerPoint Sunusu</vt:lpstr>
      <vt:lpstr>Limbik sistem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 </vt:lpstr>
      <vt:lpstr>izleyelim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BEYNİN FONKSİYONLARI</dc:title>
  <dc:creator>Ender Durualp</dc:creator>
  <cp:lastModifiedBy>Ender Durualp</cp:lastModifiedBy>
  <cp:revision>32</cp:revision>
  <dcterms:created xsi:type="dcterms:W3CDTF">2021-03-13T16:12:55Z</dcterms:created>
  <dcterms:modified xsi:type="dcterms:W3CDTF">2021-04-03T11:36:55Z</dcterms:modified>
</cp:coreProperties>
</file>