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rgbClr val="FF0000"/>
                </a:solidFill>
              </a:rPr>
              <a:t>GERİ VERME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4282" y="274638"/>
            <a:ext cx="8472518" cy="6011882"/>
          </a:xfrm>
        </p:spPr>
        <p:txBody>
          <a:bodyPr>
            <a:normAutofit fontScale="90000"/>
          </a:bodyPr>
          <a:lstStyle/>
          <a:p>
            <a:pPr algn="just"/>
            <a:r>
              <a:rPr lang="tr-TR" b="1" dirty="0">
                <a:solidFill>
                  <a:srgbClr val="FF0000"/>
                </a:solidFill>
              </a:rPr>
              <a:t>Belçika Şartı’na göre, devlet başkanı, eşi ve çocuklarına karşı suikastta bulunma fiillerinin faili geri verilir. </a:t>
            </a:r>
            <a:br>
              <a:rPr lang="tr-TR" b="1" dirty="0">
                <a:solidFill>
                  <a:srgbClr val="C00000"/>
                </a:solidFill>
              </a:rPr>
            </a:br>
            <a:br>
              <a:rPr lang="tr-TR" b="1" dirty="0">
                <a:solidFill>
                  <a:srgbClr val="C00000"/>
                </a:solidFill>
              </a:rPr>
            </a:br>
            <a:r>
              <a:rPr lang="tr-TR" b="1" dirty="0"/>
              <a:t>Geri Vermeye Dair Avrupa Sözleşmesi m. 3’e göre “</a:t>
            </a:r>
            <a:r>
              <a:rPr lang="tr-TR" b="1" dirty="0">
                <a:solidFill>
                  <a:srgbClr val="00B050"/>
                </a:solidFill>
              </a:rPr>
              <a:t>İşbu Sözleşmenin tatbikatı bakımından, bir devlet reisinin veya ailesi efradından birinin hayıtına kasıt siyasî bir suç sayılmayacaktır</a:t>
            </a:r>
            <a:r>
              <a:rPr lang="tr-TR" b="1" dirty="0"/>
              <a:t>.”</a:t>
            </a:r>
            <a:br>
              <a:rPr lang="tr-TR" dirty="0"/>
            </a:br>
            <a:endParaRPr lang="tr-TR" dirty="0"/>
          </a:p>
        </p:txBody>
      </p:sp>
    </p:spTree>
    <p:extLst>
      <p:ext uri="{BB962C8B-B14F-4D97-AF65-F5344CB8AC3E}">
        <p14:creationId xmlns:p14="http://schemas.microsoft.com/office/powerpoint/2010/main" val="490419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476672"/>
            <a:ext cx="8589640" cy="6106690"/>
          </a:xfrm>
        </p:spPr>
        <p:txBody>
          <a:bodyPr>
            <a:normAutofit fontScale="90000"/>
          </a:bodyPr>
          <a:lstStyle/>
          <a:p>
            <a:r>
              <a:rPr lang="tr-TR" b="1" u="sng" dirty="0"/>
              <a:t>Buna göre ;</a:t>
            </a:r>
            <a:br>
              <a:rPr lang="tr-TR" b="1" u="sng" dirty="0"/>
            </a:br>
            <a:r>
              <a:rPr lang="tr-TR" b="1" u="sng" dirty="0">
                <a:solidFill>
                  <a:srgbClr val="C00000"/>
                </a:solidFill>
              </a:rPr>
              <a:t>iadeye konu suç en az 1 yıl hapis cezası gerektirmelidir. </a:t>
            </a:r>
            <a:br>
              <a:rPr lang="tr-TR" b="1" u="sng" dirty="0"/>
            </a:br>
            <a:br>
              <a:rPr lang="tr-TR" b="1" u="sng" dirty="0"/>
            </a:br>
            <a:r>
              <a:rPr lang="tr-TR" b="1" u="sng" dirty="0">
                <a:solidFill>
                  <a:srgbClr val="C00000"/>
                </a:solidFill>
              </a:rPr>
              <a:t>İadeye konu suçtan dolayı ceza verilmişse bu ceza en az 4 ay olmalıdır</a:t>
            </a:r>
            <a:r>
              <a:rPr lang="tr-TR" b="1" u="sng" dirty="0"/>
              <a:t>.  </a:t>
            </a:r>
            <a:br>
              <a:rPr lang="tr-TR" dirty="0"/>
            </a:br>
            <a:r>
              <a:rPr lang="tr-TR" dirty="0"/>
              <a:t> </a:t>
            </a:r>
            <a:br>
              <a:rPr lang="tr-TR" dirty="0"/>
            </a:br>
            <a:endParaRPr lang="tr-TR" dirty="0"/>
          </a:p>
        </p:txBody>
      </p:sp>
    </p:spTree>
    <p:extLst>
      <p:ext uri="{BB962C8B-B14F-4D97-AF65-F5344CB8AC3E}">
        <p14:creationId xmlns:p14="http://schemas.microsoft.com/office/powerpoint/2010/main" val="4139996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962674"/>
          </a:xfrm>
        </p:spPr>
        <p:txBody>
          <a:bodyPr>
            <a:normAutofit fontScale="90000"/>
          </a:bodyPr>
          <a:lstStyle/>
          <a:p>
            <a:pPr algn="l"/>
            <a:r>
              <a:rPr lang="tr-TR" sz="3200" b="1" dirty="0">
                <a:solidFill>
                  <a:srgbClr val="C00000"/>
                </a:solidFill>
              </a:rPr>
              <a:t>Geri Vermeye Dair Avrupa Sözleşmesi m. 11’e göre, </a:t>
            </a:r>
            <a:r>
              <a:rPr lang="tr-TR" sz="3200" b="1" dirty="0"/>
              <a:t>“</a:t>
            </a:r>
            <a:r>
              <a:rPr lang="tr-TR" sz="3600" b="1" dirty="0"/>
              <a:t>Talep eden tarafın kanununda iade talebine sebep olan fiilin </a:t>
            </a:r>
            <a:r>
              <a:rPr lang="tr-TR" sz="3600" b="1" dirty="0">
                <a:solidFill>
                  <a:srgbClr val="FF0000"/>
                </a:solidFill>
              </a:rPr>
              <a:t>ölüm cezasını</a:t>
            </a:r>
            <a:r>
              <a:rPr lang="tr-TR" sz="3600" b="1" dirty="0"/>
              <a:t> müstelzim olmasına mukabil, kendisinden iade talep edilen tarafın mevzuatında ölüm cezasının bulunmaması veya bu memlekette ölüm cezasının umumiyetle tatbik edilmemesi halinde ancak talep eden </a:t>
            </a:r>
            <a:r>
              <a:rPr lang="tr-TR" sz="3600" b="1" dirty="0">
                <a:solidFill>
                  <a:srgbClr val="FF0000"/>
                </a:solidFill>
              </a:rPr>
              <a:t>taraf ölüm cezasının infaz edilmeyeceğine dair talep edilen tarafa kâfi teminat verdiği takdirde iade yapılabilir</a:t>
            </a:r>
            <a:r>
              <a:rPr lang="tr-TR" sz="3600" b="1" dirty="0"/>
              <a:t>.”</a:t>
            </a:r>
            <a:br>
              <a:rPr lang="tr-TR" sz="3600" b="1" dirty="0"/>
            </a:br>
            <a:endParaRPr lang="tr-TR" sz="3600" b="1" dirty="0"/>
          </a:p>
        </p:txBody>
      </p:sp>
    </p:spTree>
    <p:extLst>
      <p:ext uri="{BB962C8B-B14F-4D97-AF65-F5344CB8AC3E}">
        <p14:creationId xmlns:p14="http://schemas.microsoft.com/office/powerpoint/2010/main" val="4105752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297634"/>
          </a:xfrm>
        </p:spPr>
        <p:txBody>
          <a:bodyPr>
            <a:normAutofit/>
          </a:bodyPr>
          <a:lstStyle/>
          <a:p>
            <a:pPr algn="l"/>
            <a:r>
              <a:rPr lang="tr-TR" sz="3600" b="1" dirty="0"/>
              <a:t>Suçluların geri verilmesinde üç sistem bulunmaktadır. Suçlunun geri verilmesine</a:t>
            </a:r>
            <a:br>
              <a:rPr lang="tr-TR" sz="3600" b="1" dirty="0"/>
            </a:br>
            <a:r>
              <a:rPr lang="tr-TR" sz="3200" b="1" dirty="0"/>
              <a:t>idari sistem 		</a:t>
            </a:r>
            <a:r>
              <a:rPr lang="tr-TR" sz="3200" b="1" dirty="0">
                <a:solidFill>
                  <a:srgbClr val="C00000"/>
                </a:solidFill>
              </a:rPr>
              <a:t>hükümet</a:t>
            </a:r>
            <a:r>
              <a:rPr lang="tr-TR" sz="3200" b="1" dirty="0"/>
              <a:t> yetkili </a:t>
            </a:r>
            <a:br>
              <a:rPr lang="tr-TR" sz="3200" b="1" dirty="0"/>
            </a:br>
            <a:r>
              <a:rPr lang="tr-TR" sz="3200" b="1" dirty="0"/>
              <a:t>adli istem   		</a:t>
            </a:r>
            <a:r>
              <a:rPr lang="tr-TR" sz="3200" b="1" dirty="0">
                <a:solidFill>
                  <a:srgbClr val="C00000"/>
                </a:solidFill>
              </a:rPr>
              <a:t>yargı</a:t>
            </a:r>
            <a:r>
              <a:rPr lang="tr-TR" sz="3200" b="1" dirty="0"/>
              <a:t> yetkili </a:t>
            </a:r>
            <a:br>
              <a:rPr lang="tr-TR" sz="3200" b="1" dirty="0"/>
            </a:br>
            <a:r>
              <a:rPr lang="tr-TR" sz="3200" b="1" dirty="0"/>
              <a:t>karma sistem            	</a:t>
            </a:r>
            <a:r>
              <a:rPr lang="tr-TR" sz="3200" b="1" dirty="0">
                <a:solidFill>
                  <a:srgbClr val="C00000"/>
                </a:solidFill>
              </a:rPr>
              <a:t>yargı ve hükümet yetkili</a:t>
            </a:r>
            <a:endParaRPr lang="tr-TR" sz="3200" b="1" dirty="0"/>
          </a:p>
        </p:txBody>
      </p:sp>
      <p:sp>
        <p:nvSpPr>
          <p:cNvPr id="5" name="4 Sağ Ok"/>
          <p:cNvSpPr/>
          <p:nvPr/>
        </p:nvSpPr>
        <p:spPr>
          <a:xfrm>
            <a:off x="2857488" y="3357562"/>
            <a:ext cx="978408" cy="341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Sağ Ok"/>
          <p:cNvSpPr/>
          <p:nvPr/>
        </p:nvSpPr>
        <p:spPr>
          <a:xfrm>
            <a:off x="2500298" y="3857628"/>
            <a:ext cx="978408" cy="341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Sağ Ok"/>
          <p:cNvSpPr/>
          <p:nvPr/>
        </p:nvSpPr>
        <p:spPr>
          <a:xfrm>
            <a:off x="3071802" y="4286256"/>
            <a:ext cx="978408" cy="341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00241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106690"/>
          </a:xfrm>
        </p:spPr>
        <p:txBody>
          <a:bodyPr>
            <a:normAutofit/>
          </a:bodyPr>
          <a:lstStyle/>
          <a:p>
            <a:pPr algn="l"/>
            <a:r>
              <a:rPr lang="tr-TR" b="1" dirty="0"/>
              <a:t>Türk hukuk sistemi, geri vermede karma sistemi kabul etmiştir.</a:t>
            </a:r>
            <a:br>
              <a:rPr lang="tr-TR" b="1" dirty="0"/>
            </a:br>
            <a:endParaRPr lang="tr-TR" b="1" dirty="0"/>
          </a:p>
        </p:txBody>
      </p:sp>
    </p:spTree>
    <p:extLst>
      <p:ext uri="{BB962C8B-B14F-4D97-AF65-F5344CB8AC3E}">
        <p14:creationId xmlns:p14="http://schemas.microsoft.com/office/powerpoint/2010/main" val="1080562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250706"/>
          </a:xfrm>
        </p:spPr>
        <p:txBody>
          <a:bodyPr>
            <a:normAutofit/>
          </a:bodyPr>
          <a:lstStyle/>
          <a:p>
            <a:pPr algn="l"/>
            <a:r>
              <a:rPr lang="tr-TR" b="1" dirty="0">
                <a:solidFill>
                  <a:srgbClr val="C00000"/>
                </a:solidFill>
              </a:rPr>
              <a:t>Geri verme,  Türk Ceza Kanunu m. 18’de düzenlenmişti. </a:t>
            </a:r>
            <a:br>
              <a:rPr lang="tr-TR" b="1" dirty="0">
                <a:solidFill>
                  <a:srgbClr val="C00000"/>
                </a:solidFill>
              </a:rPr>
            </a:br>
            <a:r>
              <a:rPr lang="tr-TR" b="1" dirty="0"/>
              <a:t>23/4/2016 tarih ve 6706 sayılı </a:t>
            </a:r>
            <a:r>
              <a:rPr lang="tr-TR" b="1" u="sng" dirty="0">
                <a:solidFill>
                  <a:srgbClr val="FF0000"/>
                </a:solidFill>
              </a:rPr>
              <a:t>CEZAÎ KONULARDA ULUSLARARASI ADLÎ İŞ BİRLİĞİ KANUNU </a:t>
            </a:r>
            <a:r>
              <a:rPr lang="tr-TR" b="1" dirty="0"/>
              <a:t>ile TCK m. 18 yürürlükten kaldırılmış ve </a:t>
            </a:r>
            <a:r>
              <a:rPr lang="tr-TR" sz="3600" b="1" u="sng" dirty="0">
                <a:solidFill>
                  <a:srgbClr val="00B050"/>
                </a:solidFill>
              </a:rPr>
              <a:t>geri vermenin usul ve esasları 6706 sayılı kanunla </a:t>
            </a:r>
            <a:r>
              <a:rPr lang="tr-TR" sz="3600" dirty="0">
                <a:solidFill>
                  <a:srgbClr val="00B050"/>
                </a:solidFill>
              </a:rPr>
              <a:t>yeniden </a:t>
            </a:r>
            <a:r>
              <a:rPr lang="tr-TR" sz="3600" b="1" u="sng" dirty="0">
                <a:solidFill>
                  <a:srgbClr val="00B050"/>
                </a:solidFill>
              </a:rPr>
              <a:t>düzenlenmiştir.</a:t>
            </a:r>
          </a:p>
        </p:txBody>
      </p:sp>
    </p:spTree>
    <p:extLst>
      <p:ext uri="{BB962C8B-B14F-4D97-AF65-F5344CB8AC3E}">
        <p14:creationId xmlns:p14="http://schemas.microsoft.com/office/powerpoint/2010/main" val="432415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962674"/>
          </a:xfrm>
        </p:spPr>
        <p:txBody>
          <a:bodyPr>
            <a:normAutofit fontScale="90000"/>
          </a:bodyPr>
          <a:lstStyle/>
          <a:p>
            <a:pPr algn="l"/>
            <a:br>
              <a:rPr lang="tr-TR" sz="4000" b="1" dirty="0"/>
            </a:br>
            <a:br>
              <a:rPr lang="tr-TR" sz="4000" b="1" dirty="0"/>
            </a:br>
            <a:r>
              <a:rPr lang="tr-TR" sz="4000" b="1" dirty="0">
                <a:solidFill>
                  <a:srgbClr val="00B050"/>
                </a:solidFill>
              </a:rPr>
              <a:t>Türkiye’den yabancı devlete iade</a:t>
            </a:r>
            <a:br>
              <a:rPr lang="tr-TR" sz="4000" dirty="0">
                <a:solidFill>
                  <a:srgbClr val="00B050"/>
                </a:solidFill>
              </a:rPr>
            </a:br>
            <a:r>
              <a:rPr lang="tr-TR" sz="4000" b="1" dirty="0">
                <a:solidFill>
                  <a:srgbClr val="00B050"/>
                </a:solidFill>
              </a:rPr>
              <a:t>MADDE 10-</a:t>
            </a:r>
            <a:r>
              <a:rPr lang="tr-TR" sz="4000" dirty="0">
                <a:solidFill>
                  <a:srgbClr val="00B050"/>
                </a:solidFill>
              </a:rPr>
              <a:t> </a:t>
            </a:r>
            <a:br>
              <a:rPr lang="tr-TR" sz="4000" dirty="0"/>
            </a:br>
            <a:br>
              <a:rPr lang="tr-TR" sz="4000" dirty="0"/>
            </a:br>
            <a:r>
              <a:rPr lang="tr-TR" sz="4000" dirty="0"/>
              <a:t>(1) </a:t>
            </a:r>
            <a:r>
              <a:rPr lang="tr-TR" sz="3600" dirty="0"/>
              <a:t>Yabancı ülkede işlenen bir suç nedeniyle hakkında adlî merciler tarafından </a:t>
            </a:r>
            <a:r>
              <a:rPr lang="tr-TR" sz="3600" b="1" dirty="0"/>
              <a:t>ceza soruşturması veya kovuşturması başlatılan ya da mahkûmiyet kararı verilen bir yabancı,</a:t>
            </a:r>
            <a:r>
              <a:rPr lang="tr-TR" sz="3600" dirty="0"/>
              <a:t> </a:t>
            </a:r>
            <a:r>
              <a:rPr lang="tr-TR" sz="3600" dirty="0">
                <a:solidFill>
                  <a:srgbClr val="FF0000"/>
                </a:solidFill>
              </a:rPr>
              <a:t>talep üzerine, </a:t>
            </a:r>
            <a:r>
              <a:rPr lang="tr-TR" sz="3600" dirty="0"/>
              <a:t>soruşturma veya kovuşturmanın sonuçlandırılabilmesi ya da hükmedilen cezanın infazı amacıyla talep eden devlete </a:t>
            </a:r>
            <a:r>
              <a:rPr lang="tr-TR" sz="3600" u="sng" dirty="0">
                <a:solidFill>
                  <a:srgbClr val="FF0000"/>
                </a:solidFill>
              </a:rPr>
              <a:t>iade edilebilir.</a:t>
            </a:r>
            <a:br>
              <a:rPr lang="tr-TR" dirty="0"/>
            </a:br>
            <a:endParaRPr lang="tr-TR" dirty="0"/>
          </a:p>
        </p:txBody>
      </p:sp>
    </p:spTree>
    <p:extLst>
      <p:ext uri="{BB962C8B-B14F-4D97-AF65-F5344CB8AC3E}">
        <p14:creationId xmlns:p14="http://schemas.microsoft.com/office/powerpoint/2010/main" val="1488559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18658"/>
          </a:xfrm>
        </p:spPr>
        <p:txBody>
          <a:bodyPr>
            <a:normAutofit fontScale="90000"/>
          </a:bodyPr>
          <a:lstStyle/>
          <a:p>
            <a:pPr algn="just"/>
            <a:br>
              <a:rPr lang="tr-TR" sz="2700" dirty="0"/>
            </a:br>
            <a:br>
              <a:rPr lang="tr-TR" sz="2700" dirty="0"/>
            </a:br>
            <a:r>
              <a:rPr lang="tr-TR" sz="2700" dirty="0"/>
              <a:t>(</a:t>
            </a:r>
            <a:r>
              <a:rPr lang="tr-TR" sz="3100" dirty="0"/>
              <a:t>2) Talep eden devlet hukuku ile Türk hukukuna göre, soruşturma veya kovuşturma aşamasında </a:t>
            </a:r>
            <a:r>
              <a:rPr lang="tr-TR" sz="3100" u="sng" dirty="0">
                <a:solidFill>
                  <a:srgbClr val="FF0000"/>
                </a:solidFill>
              </a:rPr>
              <a:t>üst sınırı bir yıl veya daha fazla hürriyeti bağlayıcı cezayı gerektiren suçlardan dolayı iade talebi kabul edilebilir. Kesinleşmiş mahkûmiyet kararları bakımından </a:t>
            </a:r>
            <a:r>
              <a:rPr lang="tr-TR" sz="3100" dirty="0"/>
              <a:t>iade talebinin kabul edilebilmesi için </a:t>
            </a:r>
            <a:r>
              <a:rPr lang="tr-TR" sz="3100" u="sng" dirty="0">
                <a:solidFill>
                  <a:srgbClr val="FF0000"/>
                </a:solidFill>
              </a:rPr>
              <a:t>hükmolunan cezanın en az dört ay hürriyeti bağlayıcı ceza olması gerekir</a:t>
            </a:r>
            <a:r>
              <a:rPr lang="tr-TR" sz="3100" dirty="0"/>
              <a:t>. İadesi istenen kişinin birden fazla suçu bulunması hâlinde, bunlardan bazılarının cezası belirtilen sürelerin altında olsa dahi birlikte iadeye konu edilebilir. </a:t>
            </a:r>
            <a:br>
              <a:rPr lang="tr-TR" dirty="0"/>
            </a:br>
            <a:endParaRPr lang="tr-TR" b="1" dirty="0"/>
          </a:p>
        </p:txBody>
      </p:sp>
    </p:spTree>
    <p:extLst>
      <p:ext uri="{BB962C8B-B14F-4D97-AF65-F5344CB8AC3E}">
        <p14:creationId xmlns:p14="http://schemas.microsoft.com/office/powerpoint/2010/main" val="687867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583362"/>
          </a:xfrm>
        </p:spPr>
        <p:txBody>
          <a:bodyPr>
            <a:normAutofit/>
          </a:bodyPr>
          <a:lstStyle/>
          <a:p>
            <a:pPr algn="l"/>
            <a:r>
              <a:rPr lang="tr-TR" sz="4000" b="1" u="sng" dirty="0">
                <a:solidFill>
                  <a:srgbClr val="FF0000"/>
                </a:solidFill>
              </a:rPr>
              <a:t>İadenin kabul edilemeyeceği hâller</a:t>
            </a:r>
            <a:br>
              <a:rPr lang="tr-TR" sz="4000" dirty="0"/>
            </a:br>
            <a:r>
              <a:rPr lang="tr-TR" sz="4000" b="1" dirty="0"/>
              <a:t>MADDE 11-</a:t>
            </a:r>
            <a:r>
              <a:rPr lang="tr-TR" sz="4000" dirty="0"/>
              <a:t> (1) </a:t>
            </a:r>
            <a:r>
              <a:rPr lang="tr-TR" sz="4000" b="1" dirty="0"/>
              <a:t>Aşağıda sayılan hâllerde iade talebi kabul edilmez:</a:t>
            </a:r>
            <a:br>
              <a:rPr lang="tr-TR" sz="4000" dirty="0"/>
            </a:br>
            <a:r>
              <a:rPr lang="tr-TR" sz="4000" dirty="0"/>
              <a:t>a) Uluslararası Ceza Divanına taraf olmanın gerektirdiği yükümlülükler hariç olmak üzere, </a:t>
            </a:r>
            <a:r>
              <a:rPr lang="tr-TR" sz="4000" b="1" dirty="0">
                <a:solidFill>
                  <a:srgbClr val="FF0000"/>
                </a:solidFill>
              </a:rPr>
              <a:t>iadesi talep edilen kişinin Türk vatandaşı olması.</a:t>
            </a:r>
            <a:br>
              <a:rPr lang="tr-TR" sz="4000" b="1" dirty="0">
                <a:solidFill>
                  <a:srgbClr val="FF0000"/>
                </a:solidFill>
              </a:rPr>
            </a:br>
            <a:r>
              <a:rPr lang="tr-TR" sz="4000" b="1" dirty="0">
                <a:solidFill>
                  <a:srgbClr val="FF0000"/>
                </a:solidFill>
              </a:rPr>
              <a:t>Anayasa m. 38/son</a:t>
            </a:r>
            <a:br>
              <a:rPr lang="tr-TR" dirty="0"/>
            </a:b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just"/>
            <a:br>
              <a:rPr lang="tr-TR" dirty="0"/>
            </a:br>
            <a:br>
              <a:rPr lang="tr-TR" dirty="0"/>
            </a:br>
            <a:r>
              <a:rPr lang="tr-TR" dirty="0"/>
              <a:t>b) </a:t>
            </a:r>
            <a:r>
              <a:rPr lang="tr-TR" sz="4000" b="1" dirty="0">
                <a:solidFill>
                  <a:srgbClr val="C00000"/>
                </a:solidFill>
              </a:rPr>
              <a:t>İadesi talep edilen kişinin ırkı, etnik kökeni, dini, vatandaşlığı, belli bir sosyal gruba mensubiyeti veya siyasî görüşleri nedeniyle bir soruşturma veya kovuşturmaya maruz bırakılacağına veya cezalandırılacağına ya da işkence veya kötü muameleye maruz kalacağına dair kuvvetli şüphe sebeplerinin bulunması.</a:t>
            </a:r>
            <a:br>
              <a:rPr lang="tr-TR" dirty="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7158" y="274638"/>
            <a:ext cx="8572560" cy="6466730"/>
          </a:xfrm>
        </p:spPr>
        <p:txBody>
          <a:bodyPr>
            <a:normAutofit fontScale="90000"/>
          </a:bodyPr>
          <a:lstStyle/>
          <a:p>
            <a:pPr algn="just"/>
            <a:r>
              <a:rPr lang="tr-TR" sz="4000" b="1" dirty="0">
                <a:solidFill>
                  <a:srgbClr val="C00000"/>
                </a:solidFill>
              </a:rPr>
              <a:t>Şüpheli/sanık ve hükümlülerin geri verilmesi</a:t>
            </a:r>
            <a:r>
              <a:rPr lang="tr-TR" sz="4000" b="1" dirty="0"/>
              <a:t>, bulunduğu ülkede suç işledikten sonra, yargılanmaktan ve/veya cezadan kurtulmak için kaçarak başka bir ülkede yaşamını sürdürmek isteyen kişilerin yargılanmaları/mahkum oldukları cezayı çekmeleri amacıyla doğmuştur.</a:t>
            </a:r>
            <a:br>
              <a:rPr lang="tr-TR" sz="4000" b="1" dirty="0"/>
            </a:br>
            <a:br>
              <a:rPr lang="tr-TR" sz="4000" b="1" dirty="0"/>
            </a:br>
            <a:r>
              <a:rPr lang="tr-TR" sz="4000" b="1" dirty="0"/>
              <a:t>“</a:t>
            </a:r>
            <a:r>
              <a:rPr lang="tr-TR" sz="4000" b="1" dirty="0">
                <a:solidFill>
                  <a:srgbClr val="C00000"/>
                </a:solidFill>
              </a:rPr>
              <a:t>Suçlunun” geri verilmesi, “</a:t>
            </a:r>
            <a:r>
              <a:rPr lang="tr-TR" sz="4000" b="1" u="sng" dirty="0">
                <a:solidFill>
                  <a:srgbClr val="C00000"/>
                </a:solidFill>
              </a:rPr>
              <a:t>ya geri ver ya cezalandır”(</a:t>
            </a:r>
            <a:r>
              <a:rPr lang="tr-TR" sz="4000" i="1" dirty="0"/>
              <a:t>aut </a:t>
            </a:r>
            <a:r>
              <a:rPr lang="tr-TR" sz="4000" i="1" dirty="0" err="1"/>
              <a:t>dedere</a:t>
            </a:r>
            <a:r>
              <a:rPr lang="tr-TR" sz="4000" i="1" dirty="0"/>
              <a:t> aut </a:t>
            </a:r>
            <a:r>
              <a:rPr lang="tr-TR" sz="4000" i="1" dirty="0" err="1"/>
              <a:t>judicare</a:t>
            </a:r>
            <a:r>
              <a:rPr lang="tr-TR" sz="4000" i="1" dirty="0"/>
              <a:t>) </a:t>
            </a:r>
            <a:r>
              <a:rPr lang="tr-TR" sz="4000" b="1" dirty="0">
                <a:solidFill>
                  <a:srgbClr val="C00000"/>
                </a:solidFill>
              </a:rPr>
              <a:t> esasına dayanmaktadır</a:t>
            </a:r>
            <a:r>
              <a:rPr lang="tr-TR" sz="4900" b="1" dirty="0">
                <a:solidFill>
                  <a:srgbClr val="C00000"/>
                </a:solidFill>
              </a:rPr>
              <a:t>.</a:t>
            </a:r>
            <a:br>
              <a:rPr lang="tr-TR" sz="4900" b="1" dirty="0">
                <a:solidFill>
                  <a:srgbClr val="C00000"/>
                </a:solidFill>
              </a:rPr>
            </a:br>
            <a:endParaRPr lang="tr-TR" sz="4900" b="1" dirty="0">
              <a:solidFill>
                <a:srgbClr val="C00000"/>
              </a:solidFill>
            </a:endParaRPr>
          </a:p>
        </p:txBody>
      </p:sp>
    </p:spTree>
    <p:extLst>
      <p:ext uri="{BB962C8B-B14F-4D97-AF65-F5344CB8AC3E}">
        <p14:creationId xmlns:p14="http://schemas.microsoft.com/office/powerpoint/2010/main" val="3967504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l"/>
            <a:br>
              <a:rPr lang="tr-TR" sz="4000" dirty="0"/>
            </a:br>
            <a:r>
              <a:rPr lang="tr-TR" sz="4000" b="1" u="sng" dirty="0">
                <a:solidFill>
                  <a:srgbClr val="FF0000"/>
                </a:solidFill>
              </a:rPr>
              <a:t>c) İade talebine esas teşkil eden fiilin;</a:t>
            </a:r>
            <a:br>
              <a:rPr lang="tr-TR" sz="4000" dirty="0"/>
            </a:br>
            <a:r>
              <a:rPr lang="tr-TR" sz="4000" dirty="0"/>
              <a:t>1) </a:t>
            </a:r>
            <a:r>
              <a:rPr lang="tr-TR" sz="4000" b="1" dirty="0"/>
              <a:t>Düşünce suçu, siyasî suç veya siyasî suçla bağlantılı bir suç niteliğinde olması</a:t>
            </a:r>
            <a:r>
              <a:rPr lang="tr-TR" sz="4000" dirty="0"/>
              <a:t>,</a:t>
            </a:r>
            <a:br>
              <a:rPr lang="tr-TR" sz="4000" dirty="0"/>
            </a:br>
            <a:r>
              <a:rPr lang="tr-TR" sz="4000" dirty="0"/>
              <a:t>2) </a:t>
            </a:r>
            <a:r>
              <a:rPr lang="tr-TR" sz="4000" b="1" dirty="0"/>
              <a:t>Sırf askerî suç </a:t>
            </a:r>
            <a:r>
              <a:rPr lang="tr-TR" sz="4000" dirty="0"/>
              <a:t>niteliğinde olması,</a:t>
            </a:r>
            <a:br>
              <a:rPr lang="tr-TR" sz="4000" dirty="0"/>
            </a:br>
            <a:r>
              <a:rPr lang="tr-TR" sz="4000" dirty="0"/>
              <a:t>3) </a:t>
            </a:r>
            <a:r>
              <a:rPr lang="tr-TR" sz="4000" b="1" dirty="0"/>
              <a:t>Türkiye Devletinin güvenliğine karşı</a:t>
            </a:r>
            <a:r>
              <a:rPr lang="tr-TR" sz="4000" dirty="0"/>
              <a:t>, Türkiye Devletinin veya bir </a:t>
            </a:r>
            <a:r>
              <a:rPr lang="tr-TR" sz="4000" b="1" dirty="0"/>
              <a:t>Türk vatandaşının ya da Türk kanunlarına göre kurulmuş bir tüzel kişinin zararına </a:t>
            </a:r>
            <a:r>
              <a:rPr lang="tr-TR" sz="4000" dirty="0"/>
              <a:t>işlenmesi,</a:t>
            </a:r>
            <a:br>
              <a:rPr lang="tr-TR" sz="4000" dirty="0"/>
            </a:br>
            <a:r>
              <a:rPr lang="tr-TR" sz="4000" dirty="0"/>
              <a:t>4) </a:t>
            </a:r>
            <a:r>
              <a:rPr lang="tr-TR" sz="4000" b="1" dirty="0"/>
              <a:t>Türkiye’nin yargılama yetkisine giren bir suç olması,</a:t>
            </a:r>
            <a:br>
              <a:rPr lang="tr-TR" sz="4000" dirty="0"/>
            </a:br>
            <a:r>
              <a:rPr lang="tr-TR" sz="4000" dirty="0"/>
              <a:t>5) </a:t>
            </a:r>
            <a:r>
              <a:rPr lang="tr-TR" sz="4000" b="1" dirty="0"/>
              <a:t>Zamanaşımı veya affa uğramış olması.</a:t>
            </a:r>
            <a:br>
              <a:rPr lang="tr-TR" dirty="0"/>
            </a:b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6083320"/>
          </a:xfrm>
        </p:spPr>
        <p:txBody>
          <a:bodyPr>
            <a:normAutofit/>
          </a:bodyPr>
          <a:lstStyle/>
          <a:p>
            <a:pPr algn="l"/>
            <a:r>
              <a:rPr lang="tr-TR" sz="3200" b="1" dirty="0">
                <a:solidFill>
                  <a:srgbClr val="FF0000"/>
                </a:solidFill>
              </a:rPr>
              <a:t>İade kararı</a:t>
            </a:r>
            <a:br>
              <a:rPr lang="tr-TR" sz="3200" dirty="0">
                <a:solidFill>
                  <a:srgbClr val="FF0000"/>
                </a:solidFill>
              </a:rPr>
            </a:br>
            <a:r>
              <a:rPr lang="tr-TR" sz="3200" b="1" dirty="0">
                <a:solidFill>
                  <a:srgbClr val="FF0000"/>
                </a:solidFill>
              </a:rPr>
              <a:t>MADDE 19- </a:t>
            </a:r>
            <a:r>
              <a:rPr lang="tr-TR" sz="3200" dirty="0">
                <a:solidFill>
                  <a:srgbClr val="FF0000"/>
                </a:solidFill>
              </a:rPr>
              <a:t>(1) </a:t>
            </a:r>
            <a:r>
              <a:rPr lang="tr-TR" sz="3200" b="1" dirty="0">
                <a:solidFill>
                  <a:srgbClr val="002060"/>
                </a:solidFill>
              </a:rPr>
              <a:t>Ağır ceza mahkemesince i</a:t>
            </a:r>
            <a:r>
              <a:rPr lang="tr-TR" sz="3200" b="1" u="sng" dirty="0">
                <a:solidFill>
                  <a:srgbClr val="002060"/>
                </a:solidFill>
              </a:rPr>
              <a:t>ade talebinin kabul edilebilir olduğuna karar verilmesi hâlinde, </a:t>
            </a:r>
            <a:r>
              <a:rPr lang="tr-TR" sz="3200" b="1" dirty="0">
                <a:solidFill>
                  <a:srgbClr val="002060"/>
                </a:solidFill>
              </a:rPr>
              <a:t>bu </a:t>
            </a:r>
            <a:r>
              <a:rPr lang="tr-TR" sz="3200" b="1" u="sng" dirty="0">
                <a:solidFill>
                  <a:srgbClr val="002060"/>
                </a:solidFill>
              </a:rPr>
              <a:t>kararın yerine getirilmesi, </a:t>
            </a:r>
            <a:r>
              <a:rPr lang="tr-TR" sz="3200" b="1" dirty="0">
                <a:solidFill>
                  <a:srgbClr val="002060"/>
                </a:solidFill>
              </a:rPr>
              <a:t>Dışişleri ve İçişleri bakanlıklarının görüşü alınarak Adalet Bakanının teklifi ve </a:t>
            </a:r>
            <a:r>
              <a:rPr lang="tr-TR" sz="3200" b="1" u="sng" dirty="0">
                <a:solidFill>
                  <a:srgbClr val="002060"/>
                </a:solidFill>
              </a:rPr>
              <a:t>Cumhurbaşkanının onayına bağlıdır. </a:t>
            </a:r>
            <a:br>
              <a:rPr lang="tr-TR" sz="3200" dirty="0"/>
            </a:br>
            <a:endParaRPr lang="tr-TR"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297502"/>
          </a:xfrm>
        </p:spPr>
        <p:txBody>
          <a:bodyPr>
            <a:normAutofit fontScale="90000"/>
          </a:bodyPr>
          <a:lstStyle/>
          <a:p>
            <a:pPr algn="l"/>
            <a:r>
              <a:rPr lang="tr-TR" b="1" dirty="0"/>
              <a:t>Türkiye’den yabancı devlete iade</a:t>
            </a:r>
            <a:br>
              <a:rPr lang="tr-TR" dirty="0"/>
            </a:br>
            <a:r>
              <a:rPr lang="tr-TR" b="1" dirty="0"/>
              <a:t>MADDE 10-</a:t>
            </a:r>
            <a:r>
              <a:rPr lang="tr-TR" dirty="0"/>
              <a:t> </a:t>
            </a:r>
            <a:br>
              <a:rPr lang="tr-TR" dirty="0"/>
            </a:br>
            <a:r>
              <a:rPr lang="tr-TR" dirty="0"/>
              <a:t>(</a:t>
            </a:r>
            <a:r>
              <a:rPr lang="tr-TR" b="1" u="sng" dirty="0">
                <a:solidFill>
                  <a:srgbClr val="FF0000"/>
                </a:solidFill>
              </a:rPr>
              <a:t>4) İade hâlinde, kişi ancak iade kararına dayanak teşkil eden suçlardan dolayı yargılanabilir veya kişinin mahkûm olduğu ceza infaz edilebilir.</a:t>
            </a:r>
            <a:br>
              <a:rPr lang="tr-TR" dirty="0"/>
            </a:b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fontScale="90000"/>
          </a:bodyPr>
          <a:lstStyle/>
          <a:p>
            <a:pPr algn="l"/>
            <a:r>
              <a:rPr lang="tr-TR" dirty="0"/>
              <a:t>ç) İadesi talep edilen kişi hakkında, talebe konu fiil nedeniyle daha önce </a:t>
            </a:r>
            <a:r>
              <a:rPr lang="tr-TR" b="1" dirty="0"/>
              <a:t>Türkiye’de beraat veya mahkûmiyet kararı verilmiş olması</a:t>
            </a:r>
            <a:r>
              <a:rPr lang="tr-TR" dirty="0"/>
              <a:t>.</a:t>
            </a:r>
            <a:br>
              <a:rPr lang="tr-TR" dirty="0"/>
            </a:br>
            <a:br>
              <a:rPr lang="tr-TR" dirty="0"/>
            </a:br>
            <a:r>
              <a:rPr lang="tr-TR" dirty="0"/>
              <a:t>d) </a:t>
            </a:r>
            <a:r>
              <a:rPr lang="tr-TR" b="1" dirty="0"/>
              <a:t>İade talebinin, ölüm cezası veya insan onuru ile bağdaşmayan bir ceza gerektiren suçlara ilişkin olması</a:t>
            </a:r>
            <a:r>
              <a:rPr lang="tr-TR" dirty="0"/>
              <a:t>.</a:t>
            </a:r>
            <a:br>
              <a:rPr lang="tr-TR" dirty="0"/>
            </a:b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69006"/>
          </a:xfrm>
        </p:spPr>
        <p:txBody>
          <a:bodyPr>
            <a:normAutofit fontScale="90000"/>
          </a:bodyPr>
          <a:lstStyle/>
          <a:p>
            <a:pPr algn="l"/>
            <a:br>
              <a:rPr lang="tr-TR" b="1" dirty="0"/>
            </a:br>
            <a:r>
              <a:rPr lang="tr-TR" sz="2700" b="1" u="sng" dirty="0">
                <a:solidFill>
                  <a:srgbClr val="FF0000"/>
                </a:solidFill>
              </a:rPr>
              <a:t>Adlî iş birliği taleplerinin reddi</a:t>
            </a:r>
            <a:br>
              <a:rPr lang="tr-TR" sz="2700" dirty="0"/>
            </a:br>
            <a:r>
              <a:rPr lang="tr-TR" sz="2700" b="1" dirty="0"/>
              <a:t>MADDE 4- </a:t>
            </a:r>
            <a:r>
              <a:rPr lang="tr-TR" sz="2700" dirty="0"/>
              <a:t>(1) </a:t>
            </a:r>
            <a:r>
              <a:rPr lang="tr-TR" sz="2700" b="1" dirty="0"/>
              <a:t>Yabancı devletlerin adlî iş birliği talepleri;</a:t>
            </a:r>
            <a:br>
              <a:rPr lang="tr-TR" sz="2700" b="1" dirty="0"/>
            </a:br>
            <a:r>
              <a:rPr lang="tr-TR" sz="2700" b="1" dirty="0"/>
              <a:t>a) Türkiye’nin egemenlik hakları, millî güvenliği, kamu düzeni veya diğer temel çıkarlarının ihlal edilmesi,</a:t>
            </a:r>
            <a:br>
              <a:rPr lang="tr-TR" sz="2700" dirty="0"/>
            </a:br>
            <a:r>
              <a:rPr lang="tr-TR" sz="2700" dirty="0"/>
              <a:t>b) Talebe konu fiilin </a:t>
            </a:r>
            <a:r>
              <a:rPr lang="tr-TR" sz="2700" b="1" dirty="0">
                <a:solidFill>
                  <a:srgbClr val="FF0000"/>
                </a:solidFill>
              </a:rPr>
              <a:t>sırf askerî suç, düşünce suçu, siyasî suç veya siyasî suçla bağlantılı bir suç olması,</a:t>
            </a:r>
            <a:br>
              <a:rPr lang="tr-TR" sz="2700" dirty="0"/>
            </a:br>
            <a:r>
              <a:rPr lang="tr-TR" sz="2700" dirty="0"/>
              <a:t>c) Talebe konu </a:t>
            </a:r>
            <a:r>
              <a:rPr lang="tr-TR" sz="2700" b="1" u="sng" dirty="0">
                <a:solidFill>
                  <a:srgbClr val="FF0000"/>
                </a:solidFill>
              </a:rPr>
              <a:t>kişinin ırkı, etnik kökeni, dini, vatandaşlığı, belli bir sosyal gruba mensubiyeti veya siyasî görüşleri nedeniyle bir soruşturma veya kovuşturmaya maruz bırakılacağına veya cezalandırılacağına ya da işkence veya kötü muameleye maruz kalacağına dair inandırıcı nedenlerin bulunması,</a:t>
            </a:r>
            <a:br>
              <a:rPr lang="tr-TR" dirty="0"/>
            </a:br>
            <a:r>
              <a:rPr lang="tr-TR" dirty="0"/>
              <a:t>ç) </a:t>
            </a:r>
            <a:r>
              <a:rPr lang="tr-TR" b="1" u="sng" dirty="0">
                <a:solidFill>
                  <a:srgbClr val="FF0000"/>
                </a:solidFill>
              </a:rPr>
              <a:t>Talepte bulunan devlette savunma hakkına ilişkin temel güvencelerin bulunmaması,</a:t>
            </a:r>
            <a:br>
              <a:rPr lang="tr-TR" dirty="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297634"/>
          </a:xfrm>
        </p:spPr>
        <p:txBody>
          <a:bodyPr>
            <a:normAutofit/>
          </a:bodyPr>
          <a:lstStyle/>
          <a:p>
            <a:pPr algn="l"/>
            <a:r>
              <a:rPr lang="tr-TR" b="1" dirty="0"/>
              <a:t>Geri verme konusunda Türkiye’nin taraf olduğu 13. 12. 1957 tarihli “</a:t>
            </a:r>
            <a:r>
              <a:rPr lang="tr-TR" b="1" dirty="0">
                <a:solidFill>
                  <a:srgbClr val="FF0000"/>
                </a:solidFill>
              </a:rPr>
              <a:t>Suçluların İadesine/Geri Vermeye  Dair Avrupa Sözleşmesi” </a:t>
            </a:r>
            <a:r>
              <a:rPr lang="tr-TR" b="1" dirty="0"/>
              <a:t> bu konunun temelini oluşturmaktadır</a:t>
            </a:r>
          </a:p>
        </p:txBody>
      </p:sp>
    </p:spTree>
    <p:extLst>
      <p:ext uri="{BB962C8B-B14F-4D97-AF65-F5344CB8AC3E}">
        <p14:creationId xmlns:p14="http://schemas.microsoft.com/office/powerpoint/2010/main" val="4129692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548680"/>
            <a:ext cx="9036496" cy="6178698"/>
          </a:xfrm>
        </p:spPr>
        <p:txBody>
          <a:bodyPr/>
          <a:lstStyle/>
          <a:p>
            <a:pPr algn="l"/>
            <a:r>
              <a:rPr lang="tr-TR" b="1" u="sng" dirty="0">
                <a:solidFill>
                  <a:srgbClr val="FF0000"/>
                </a:solidFill>
              </a:rPr>
              <a:t>Suçluların</a:t>
            </a:r>
            <a:r>
              <a:rPr lang="tr-TR" b="1" dirty="0">
                <a:solidFill>
                  <a:srgbClr val="FF0000"/>
                </a:solidFill>
              </a:rPr>
              <a:t> İadesine Dair Avrupa Sözleşmesi </a:t>
            </a:r>
            <a:r>
              <a:rPr lang="tr-TR" b="1" dirty="0"/>
              <a:t>m.6’ya göre </a:t>
            </a:r>
            <a:r>
              <a:rPr lang="tr-TR" b="1" dirty="0">
                <a:solidFill>
                  <a:srgbClr val="C00000"/>
                </a:solidFill>
              </a:rPr>
              <a:t>“Her Akit Taraf tebaasını iade etmemek hakkını haiz olacaktır.” </a:t>
            </a:r>
            <a:br>
              <a:rPr lang="tr-TR" b="1" dirty="0">
                <a:solidFill>
                  <a:srgbClr val="C00000"/>
                </a:solidFill>
              </a:rPr>
            </a:br>
            <a:r>
              <a:rPr lang="tr-TR" b="1" dirty="0"/>
              <a:t>Buna göre isteyen taraf devlet vatandaşı iade edebilir.</a:t>
            </a:r>
            <a:br>
              <a:rPr lang="tr-TR" b="1" dirty="0"/>
            </a:br>
            <a:r>
              <a:rPr lang="tr-TR" b="1" dirty="0"/>
              <a:t>Not: </a:t>
            </a:r>
            <a:r>
              <a:rPr lang="tr-TR" b="1" u="sng" dirty="0">
                <a:solidFill>
                  <a:srgbClr val="00B050"/>
                </a:solidFill>
              </a:rPr>
              <a:t>Sözleşme, vatandaşın geri verilmesini yasaklamadığı gibi emretmemektedir. </a:t>
            </a:r>
          </a:p>
        </p:txBody>
      </p:sp>
    </p:spTree>
    <p:extLst>
      <p:ext uri="{BB962C8B-B14F-4D97-AF65-F5344CB8AC3E}">
        <p14:creationId xmlns:p14="http://schemas.microsoft.com/office/powerpoint/2010/main" val="2712672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4282" y="274638"/>
            <a:ext cx="8472518" cy="6154758"/>
          </a:xfrm>
        </p:spPr>
        <p:txBody>
          <a:bodyPr>
            <a:normAutofit fontScale="90000"/>
          </a:bodyPr>
          <a:lstStyle/>
          <a:p>
            <a:pPr algn="l"/>
            <a:br>
              <a:rPr lang="tr-TR" b="1" dirty="0"/>
            </a:br>
            <a:r>
              <a:rPr lang="tr-TR" b="1" dirty="0">
                <a:solidFill>
                  <a:srgbClr val="C00000"/>
                </a:solidFill>
              </a:rPr>
              <a:t>Ancak, Anayasamız (m. 38/son) vatandaşın geri verilmesini kabul etmemiştir  </a:t>
            </a:r>
            <a:r>
              <a:rPr lang="tr-TR" b="1" dirty="0"/>
              <a:t>“</a:t>
            </a:r>
            <a:r>
              <a:rPr lang="tr-TR" b="1" u="sng" dirty="0">
                <a:solidFill>
                  <a:srgbClr val="0070C0"/>
                </a:solidFill>
              </a:rPr>
              <a:t>Uluslararası Ceza Divanı’na taraf olmanın gerektirdiği yükümlülükler hariç olmak üzere, vatandaş suç sebebiyle yabancı bir ülkeye verilemez.”</a:t>
            </a:r>
            <a:r>
              <a:rPr lang="tr-TR" b="1" dirty="0"/>
              <a:t> </a:t>
            </a:r>
            <a:br>
              <a:rPr lang="tr-TR" b="1" dirty="0"/>
            </a:br>
            <a:r>
              <a:rPr lang="tr-TR" b="1" dirty="0">
                <a:solidFill>
                  <a:srgbClr val="FF0000"/>
                </a:solidFill>
              </a:rPr>
              <a:t>NOT:</a:t>
            </a:r>
            <a:r>
              <a:rPr lang="tr-TR" b="1" dirty="0"/>
              <a:t> </a:t>
            </a:r>
            <a:r>
              <a:rPr lang="tr-TR" sz="3100" b="1" dirty="0"/>
              <a:t>Türkiye henüz Uluslararası Ceza Divanı Roma Statüsü’ne taraf olmadığı için bu hükmün uygulanma imkânı da yoktur. Türkiye vatandaşını iade etmez</a:t>
            </a:r>
            <a:r>
              <a:rPr lang="tr-TR" sz="4000" b="1" dirty="0"/>
              <a:t>. </a:t>
            </a:r>
            <a:br>
              <a:rPr lang="tr-TR" sz="4000" dirty="0"/>
            </a:br>
            <a:endParaRPr lang="tr-TR" sz="4000" dirty="0"/>
          </a:p>
        </p:txBody>
      </p:sp>
    </p:spTree>
    <p:extLst>
      <p:ext uri="{BB962C8B-B14F-4D97-AF65-F5344CB8AC3E}">
        <p14:creationId xmlns:p14="http://schemas.microsoft.com/office/powerpoint/2010/main" val="3463583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4282" y="214290"/>
            <a:ext cx="8472518" cy="6023022"/>
          </a:xfrm>
        </p:spPr>
        <p:txBody>
          <a:bodyPr>
            <a:normAutofit fontScale="90000"/>
          </a:bodyPr>
          <a:lstStyle/>
          <a:p>
            <a:pPr algn="just"/>
            <a:r>
              <a:rPr lang="tr-TR" sz="2700" b="1" u="sng" dirty="0">
                <a:solidFill>
                  <a:srgbClr val="00B050"/>
                </a:solidFill>
              </a:rPr>
              <a:t>Ancak belli ağırlıktaki cezalar iade nedeni olabilir. </a:t>
            </a:r>
            <a:br>
              <a:rPr lang="tr-TR" b="1" dirty="0">
                <a:solidFill>
                  <a:srgbClr val="C00000"/>
                </a:solidFill>
              </a:rPr>
            </a:br>
            <a:r>
              <a:rPr lang="tr-TR" b="1" dirty="0">
                <a:solidFill>
                  <a:srgbClr val="C00000"/>
                </a:solidFill>
              </a:rPr>
              <a:t>Geri Vermeye Dair Avrupa Sözleşmesi m. 2’ye göre</a:t>
            </a:r>
            <a:r>
              <a:rPr lang="tr-TR" dirty="0"/>
              <a:t>, “</a:t>
            </a:r>
            <a:r>
              <a:rPr lang="tr-TR" b="1" dirty="0"/>
              <a:t>Gerek iadeyi talep eden tarafın ve gerek kendisinden iade talep edilen tarafın kanunlarınca e</a:t>
            </a:r>
            <a:r>
              <a:rPr lang="tr-TR" b="1" u="sng" dirty="0"/>
              <a:t>n aşağı bir sene müddetle hürriyeti </a:t>
            </a:r>
            <a:r>
              <a:rPr lang="tr-TR" b="1" u="sng" dirty="0" err="1"/>
              <a:t>selbedici</a:t>
            </a:r>
            <a:r>
              <a:rPr lang="tr-TR" b="1" u="sng" dirty="0"/>
              <a:t> mahiyette olan bir cezay</a:t>
            </a:r>
            <a:r>
              <a:rPr lang="tr-TR" u="sng" dirty="0"/>
              <a:t>ı</a:t>
            </a:r>
            <a:r>
              <a:rPr lang="tr-TR" dirty="0"/>
              <a:t> </a:t>
            </a:r>
            <a:r>
              <a:rPr lang="tr-TR" sz="2000" dirty="0"/>
              <a:t>veya emniyet tedbirini veya daha ağır bir cezayı mucip fiiller suçlunun iadesin istilzam eder. İadeyi talep eden tarafın ülkesinde bir cezaya mahkumiyet hükmü veya bir mevkufiyet kararı verilmişse, </a:t>
            </a:r>
            <a:r>
              <a:rPr lang="tr-TR" b="1" u="sng" dirty="0"/>
              <a:t>verilen ceza en aşağı dört aylık olmalıdır.”</a:t>
            </a:r>
            <a:endParaRPr lang="tr-TR" b="1" dirty="0"/>
          </a:p>
        </p:txBody>
      </p:sp>
    </p:spTree>
    <p:extLst>
      <p:ext uri="{BB962C8B-B14F-4D97-AF65-F5344CB8AC3E}">
        <p14:creationId xmlns:p14="http://schemas.microsoft.com/office/powerpoint/2010/main" val="3588193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4638"/>
            <a:ext cx="8507288" cy="6583362"/>
          </a:xfrm>
        </p:spPr>
        <p:txBody>
          <a:bodyPr>
            <a:normAutofit/>
          </a:bodyPr>
          <a:lstStyle/>
          <a:p>
            <a:pPr algn="just"/>
            <a:r>
              <a:rPr lang="tr-TR" sz="3600" b="1" dirty="0">
                <a:solidFill>
                  <a:srgbClr val="C00000"/>
                </a:solidFill>
              </a:rPr>
              <a:t>Not: </a:t>
            </a:r>
            <a:r>
              <a:rPr lang="tr-TR" sz="3600" b="1" u="sng" dirty="0">
                <a:solidFill>
                  <a:srgbClr val="00B050"/>
                </a:solidFill>
              </a:rPr>
              <a:t>Düşünce sucu, siyasi suç ve askeri suç niteliğinde suç işleyenler geri verilmez</a:t>
            </a:r>
            <a:r>
              <a:rPr lang="tr-TR" sz="3600" b="1" dirty="0"/>
              <a:t>. </a:t>
            </a:r>
            <a:br>
              <a:rPr lang="tr-TR" sz="3600" dirty="0"/>
            </a:br>
            <a:br>
              <a:rPr lang="tr-TR" sz="3600" dirty="0"/>
            </a:br>
            <a:r>
              <a:rPr lang="tr-TR" sz="3600" b="1" dirty="0">
                <a:solidFill>
                  <a:srgbClr val="C00000"/>
                </a:solidFill>
              </a:rPr>
              <a:t>Geri Vermeye Dair Avrupa Sözleşmesi m. 3’e göre</a:t>
            </a:r>
            <a:r>
              <a:rPr lang="tr-TR" sz="3600" b="1" dirty="0"/>
              <a:t>, “İade talebine sebep olan suç kendisinden iade talep edilen tarafça siyasi bir suç veya böyle bir suç ile </a:t>
            </a:r>
            <a:r>
              <a:rPr lang="tr-TR" sz="3600" b="1" dirty="0" err="1"/>
              <a:t>murtabit</a:t>
            </a:r>
            <a:r>
              <a:rPr lang="tr-TR" sz="3600" b="1" dirty="0"/>
              <a:t> fiil olarak telakki edildiği takdirde suçlu iade edilmeyecektir.”</a:t>
            </a:r>
          </a:p>
        </p:txBody>
      </p:sp>
    </p:spTree>
    <p:extLst>
      <p:ext uri="{BB962C8B-B14F-4D97-AF65-F5344CB8AC3E}">
        <p14:creationId xmlns:p14="http://schemas.microsoft.com/office/powerpoint/2010/main" val="1571905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02634"/>
          </a:xfrm>
        </p:spPr>
        <p:txBody>
          <a:bodyPr/>
          <a:lstStyle/>
          <a:p>
            <a:pPr algn="just"/>
            <a:r>
              <a:rPr lang="tr-TR" sz="3600" b="1" dirty="0">
                <a:solidFill>
                  <a:srgbClr val="C00000"/>
                </a:solidFill>
              </a:rPr>
              <a:t>Geri Vermeye Dair Avrupa Sözleşmesi m. 4’e göre </a:t>
            </a:r>
            <a:r>
              <a:rPr lang="tr-TR" sz="3600" dirty="0"/>
              <a:t>“</a:t>
            </a:r>
            <a:r>
              <a:rPr lang="tr-TR" sz="3600" b="1" dirty="0"/>
              <a:t>Cezai hukuka göre suç teşkil etmeyen askerî suçlar dolayısıyla iade işbu Sözleşmenin tatbik sahası dışındadır.”</a:t>
            </a:r>
            <a:br>
              <a:rPr lang="tr-TR" b="1" dirty="0"/>
            </a:br>
            <a:endParaRPr lang="tr-TR" b="1" dirty="0"/>
          </a:p>
        </p:txBody>
      </p:sp>
    </p:spTree>
    <p:extLst>
      <p:ext uri="{BB962C8B-B14F-4D97-AF65-F5344CB8AC3E}">
        <p14:creationId xmlns:p14="http://schemas.microsoft.com/office/powerpoint/2010/main" val="830713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4638"/>
            <a:ext cx="8784976" cy="6322714"/>
          </a:xfrm>
        </p:spPr>
        <p:txBody>
          <a:bodyPr>
            <a:normAutofit fontScale="90000"/>
          </a:bodyPr>
          <a:lstStyle/>
          <a:p>
            <a:pPr algn="l"/>
            <a:br>
              <a:rPr lang="tr-TR" b="1" dirty="0">
                <a:solidFill>
                  <a:srgbClr val="C00000"/>
                </a:solidFill>
              </a:rPr>
            </a:br>
            <a:r>
              <a:rPr lang="tr-TR" b="1" dirty="0">
                <a:solidFill>
                  <a:srgbClr val="C00000"/>
                </a:solidFill>
              </a:rPr>
              <a:t>Geri Vermeye Dair Avrupa Sözleşmesi m. 5’e göre “</a:t>
            </a:r>
            <a:r>
              <a:rPr lang="tr-TR" b="1" dirty="0"/>
              <a:t>Mali ve vergi suçu oluşturan fiilleri işleyenlerin iadesi, ancak her suç veya suç kategorisi için bu hususun Akit Taraflar arasında kararlaştırılmış olması halinde mümkündür.”</a:t>
            </a:r>
            <a:br>
              <a:rPr lang="tr-TR" b="1" dirty="0"/>
            </a:br>
            <a:r>
              <a:rPr lang="tr-TR" sz="4000" b="1" dirty="0">
                <a:solidFill>
                  <a:srgbClr val="7030A0"/>
                </a:solidFill>
              </a:rPr>
              <a:t>Vergi ve mali nitelikte suç işleyenler ancak iade isteminden önce iki devlet arasında bu suçların iadesine dair anlaşma varsa söz konusu olabilir</a:t>
            </a:r>
            <a:r>
              <a:rPr lang="tr-TR" dirty="0"/>
              <a:t>. </a:t>
            </a:r>
            <a:br>
              <a:rPr lang="tr-TR" dirty="0"/>
            </a:br>
            <a:endParaRPr lang="tr-TR" dirty="0"/>
          </a:p>
        </p:txBody>
      </p:sp>
    </p:spTree>
    <p:extLst>
      <p:ext uri="{BB962C8B-B14F-4D97-AF65-F5344CB8AC3E}">
        <p14:creationId xmlns:p14="http://schemas.microsoft.com/office/powerpoint/2010/main" val="348103279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1211</Words>
  <Application>Microsoft Office PowerPoint</Application>
  <PresentationFormat>Ekran Gösterisi (4:3)</PresentationFormat>
  <Paragraphs>24</Paragraphs>
  <Slides>24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24</vt:i4>
      </vt:variant>
    </vt:vector>
  </HeadingPairs>
  <TitlesOfParts>
    <vt:vector size="27" baseType="lpstr">
      <vt:lpstr>Arial</vt:lpstr>
      <vt:lpstr>Calibri</vt:lpstr>
      <vt:lpstr>Ofis Teması</vt:lpstr>
      <vt:lpstr>GERİ VERME</vt:lpstr>
      <vt:lpstr>Şüpheli/sanık ve hükümlülerin geri verilmesi, bulunduğu ülkede suç işledikten sonra, yargılanmaktan ve/veya cezadan kurtulmak için kaçarak başka bir ülkede yaşamını sürdürmek isteyen kişilerin yargılanmaları/mahkum oldukları cezayı çekmeleri amacıyla doğmuştur.  “Suçlunun” geri verilmesi, “ya geri ver ya cezalandır”(aut dedere aut judicare)  esasına dayanmaktadır. </vt:lpstr>
      <vt:lpstr>Geri verme konusunda Türkiye’nin taraf olduğu 13. 12. 1957 tarihli “Suçluların İadesine/Geri Vermeye  Dair Avrupa Sözleşmesi”  bu konunun temelini oluşturmaktadır</vt:lpstr>
      <vt:lpstr>Suçluların İadesine Dair Avrupa Sözleşmesi m.6’ya göre “Her Akit Taraf tebaasını iade etmemek hakkını haiz olacaktır.”  Buna göre isteyen taraf devlet vatandaşı iade edebilir. Not: Sözleşme, vatandaşın geri verilmesini yasaklamadığı gibi emretmemektedir. </vt:lpstr>
      <vt:lpstr> Ancak, Anayasamız (m. 38/son) vatandaşın geri verilmesini kabul etmemiştir  “Uluslararası Ceza Divanı’na taraf olmanın gerektirdiği yükümlülükler hariç olmak üzere, vatandaş suç sebebiyle yabancı bir ülkeye verilemez.”  NOT: Türkiye henüz Uluslararası Ceza Divanı Roma Statüsü’ne taraf olmadığı için bu hükmün uygulanma imkânı da yoktur. Türkiye vatandaşını iade etmez.  </vt:lpstr>
      <vt:lpstr>Ancak belli ağırlıktaki cezalar iade nedeni olabilir.  Geri Vermeye Dair Avrupa Sözleşmesi m. 2’ye göre, “Gerek iadeyi talep eden tarafın ve gerek kendisinden iade talep edilen tarafın kanunlarınca en aşağı bir sene müddetle hürriyeti selbedici mahiyette olan bir cezayı veya emniyet tedbirini veya daha ağır bir cezayı mucip fiiller suçlunun iadesin istilzam eder. İadeyi talep eden tarafın ülkesinde bir cezaya mahkumiyet hükmü veya bir mevkufiyet kararı verilmişse, verilen ceza en aşağı dört aylık olmalıdır.”</vt:lpstr>
      <vt:lpstr>Not: Düşünce sucu, siyasi suç ve askeri suç niteliğinde suç işleyenler geri verilmez.   Geri Vermeye Dair Avrupa Sözleşmesi m. 3’e göre, “İade talebine sebep olan suç kendisinden iade talep edilen tarafça siyasi bir suç veya böyle bir suç ile murtabit fiil olarak telakki edildiği takdirde suçlu iade edilmeyecektir.”</vt:lpstr>
      <vt:lpstr>Geri Vermeye Dair Avrupa Sözleşmesi m. 4’e göre “Cezai hukuka göre suç teşkil etmeyen askerî suçlar dolayısıyla iade işbu Sözleşmenin tatbik sahası dışındadır.” </vt:lpstr>
      <vt:lpstr> Geri Vermeye Dair Avrupa Sözleşmesi m. 5’e göre “Mali ve vergi suçu oluşturan fiilleri işleyenlerin iadesi, ancak her suç veya suç kategorisi için bu hususun Akit Taraflar arasında kararlaştırılmış olması halinde mümkündür.” Vergi ve mali nitelikte suç işleyenler ancak iade isteminden önce iki devlet arasında bu suçların iadesine dair anlaşma varsa söz konusu olabilir.  </vt:lpstr>
      <vt:lpstr>Belçika Şartı’na göre, devlet başkanı, eşi ve çocuklarına karşı suikastta bulunma fiillerinin faili geri verilir.   Geri Vermeye Dair Avrupa Sözleşmesi m. 3’e göre “İşbu Sözleşmenin tatbikatı bakımından, bir devlet reisinin veya ailesi efradından birinin hayıtına kasıt siyasî bir suç sayılmayacaktır.” </vt:lpstr>
      <vt:lpstr>Buna göre ; iadeye konu suç en az 1 yıl hapis cezası gerektirmelidir.   İadeye konu suçtan dolayı ceza verilmişse bu ceza en az 4 ay olmalıdır.     </vt:lpstr>
      <vt:lpstr>Geri Vermeye Dair Avrupa Sözleşmesi m. 11’e göre, “Talep eden tarafın kanununda iade talebine sebep olan fiilin ölüm cezasını müstelzim olmasına mukabil, kendisinden iade talep edilen tarafın mevzuatında ölüm cezasının bulunmaması veya bu memlekette ölüm cezasının umumiyetle tatbik edilmemesi halinde ancak talep eden taraf ölüm cezasının infaz edilmeyeceğine dair talep edilen tarafa kâfi teminat verdiği takdirde iade yapılabilir.” </vt:lpstr>
      <vt:lpstr>Suçluların geri verilmesinde üç sistem bulunmaktadır. Suçlunun geri verilmesine idari sistem   hükümet yetkili  adli istem     yargı yetkili  karma sistem             yargı ve hükümet yetkili</vt:lpstr>
      <vt:lpstr>Türk hukuk sistemi, geri vermede karma sistemi kabul etmiştir. </vt:lpstr>
      <vt:lpstr>Geri verme,  Türk Ceza Kanunu m. 18’de düzenlenmişti.  23/4/2016 tarih ve 6706 sayılı CEZAÎ KONULARDA ULUSLARARASI ADLÎ İŞ BİRLİĞİ KANUNU ile TCK m. 18 yürürlükten kaldırılmış ve geri vermenin usul ve esasları 6706 sayılı kanunla yeniden düzenlenmiştir.</vt:lpstr>
      <vt:lpstr>  Türkiye’den yabancı devlete iade MADDE 10-   (1) Yabancı ülkede işlenen bir suç nedeniyle hakkında adlî merciler tarafından ceza soruşturması veya kovuşturması başlatılan ya da mahkûmiyet kararı verilen bir yabancı, talep üzerine, soruşturma veya kovuşturmanın sonuçlandırılabilmesi ya da hükmedilen cezanın infazı amacıyla talep eden devlete iade edilebilir. </vt:lpstr>
      <vt:lpstr>  (2) Talep eden devlet hukuku ile Türk hukukuna göre, soruşturma veya kovuşturma aşamasında üst sınırı bir yıl veya daha fazla hürriyeti bağlayıcı cezayı gerektiren suçlardan dolayı iade talebi kabul edilebilir. Kesinleşmiş mahkûmiyet kararları bakımından iade talebinin kabul edilebilmesi için hükmolunan cezanın en az dört ay hürriyeti bağlayıcı ceza olması gerekir. İadesi istenen kişinin birden fazla suçu bulunması hâlinde, bunlardan bazılarının cezası belirtilen sürelerin altında olsa dahi birlikte iadeye konu edilebilir.  </vt:lpstr>
      <vt:lpstr>İadenin kabul edilemeyeceği hâller MADDE 11- (1) Aşağıda sayılan hâllerde iade talebi kabul edilmez: a) Uluslararası Ceza Divanına taraf olmanın gerektirdiği yükümlülükler hariç olmak üzere, iadesi talep edilen kişinin Türk vatandaşı olması. Anayasa m. 38/son </vt:lpstr>
      <vt:lpstr>  b) İadesi talep edilen kişinin ırkı, etnik kökeni, dini, vatandaşlığı, belli bir sosyal gruba mensubiyeti veya siyasî görüşleri nedeniyle bir soruşturma veya kovuşturmaya maruz bırakılacağına veya cezalandırılacağına ya da işkence veya kötü muameleye maruz kalacağına dair kuvvetli şüphe sebeplerinin bulunması. </vt:lpstr>
      <vt:lpstr> c) İade talebine esas teşkil eden fiilin; 1) Düşünce suçu, siyasî suç veya siyasî suçla bağlantılı bir suç niteliğinde olması, 2) Sırf askerî suç niteliğinde olması, 3) Türkiye Devletinin güvenliğine karşı, Türkiye Devletinin veya bir Türk vatandaşının ya da Türk kanunlarına göre kurulmuş bir tüzel kişinin zararına işlenmesi, 4) Türkiye’nin yargılama yetkisine giren bir suç olması, 5) Zamanaşımı veya affa uğramış olması. </vt:lpstr>
      <vt:lpstr>İade kararı MADDE 19- (1) Ağır ceza mahkemesince iade talebinin kabul edilebilir olduğuna karar verilmesi hâlinde, bu kararın yerine getirilmesi, Dışişleri ve İçişleri bakanlıklarının görüşü alınarak Adalet Bakanının teklifi ve Cumhurbaşkanının onayına bağlıdır.  </vt:lpstr>
      <vt:lpstr>Türkiye’den yabancı devlete iade MADDE 10-  (4) İade hâlinde, kişi ancak iade kararına dayanak teşkil eden suçlardan dolayı yargılanabilir veya kişinin mahkûm olduğu ceza infaz edilebilir. </vt:lpstr>
      <vt:lpstr>ç) İadesi talep edilen kişi hakkında, talebe konu fiil nedeniyle daha önce Türkiye’de beraat veya mahkûmiyet kararı verilmiş olması.  d) İade talebinin, ölüm cezası veya insan onuru ile bağdaşmayan bir ceza gerektiren suçlara ilişkin olması. </vt:lpstr>
      <vt:lpstr> Adlî iş birliği taleplerinin reddi MADDE 4- (1) Yabancı devletlerin adlî iş birliği talepleri; a) Türkiye’nin egemenlik hakları, millî güvenliği, kamu düzeni veya diğer temel çıkarlarının ihlal edilmesi, b) Talebe konu fiilin sırf askerî suç, düşünce suçu, siyasî suç veya siyasî suçla bağlantılı bir suç olması, c) Talebe konu kişinin ırkı, etnik kökeni, dini, vatandaşlığı, belli bir sosyal gruba mensubiyeti veya siyasî görüşleri nedeniyle bir soruşturma veya kovuşturmaya maruz bırakılacağına veya cezalandırılacağına ya da işkence veya kötü muameleye maruz kalacağına dair inandırıcı nedenlerin bulunması, ç) Talepte bulunan devlette savunma hakkına ilişkin temel güvencelerin bulunmaması,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User</cp:lastModifiedBy>
  <cp:revision>5</cp:revision>
  <dcterms:modified xsi:type="dcterms:W3CDTF">2020-02-11T19:05:21Z</dcterms:modified>
</cp:coreProperties>
</file>