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8" r:id="rId3"/>
    <p:sldId id="260" r:id="rId4"/>
    <p:sldId id="261" r:id="rId5"/>
    <p:sldId id="262" r:id="rId6"/>
    <p:sldId id="263" r:id="rId7"/>
    <p:sldId id="264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3" d="100"/>
          <a:sy n="73" d="100"/>
        </p:scale>
        <p:origin x="-175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 algn="r" eaLnBrk="1" latinLnBrk="0" hangingPunct="1"/>
            <a:fld id="{9D21D778-B565-4D7E-94D7-64010A445B68}" type="datetimeFigureOut">
              <a:rPr lang="en-US" smtClean="0"/>
              <a:pPr algn="r" eaLnBrk="1" latinLnBrk="0" hangingPunct="1"/>
              <a:t>19.01.21</a:t>
            </a:fld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sz="1600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VERGİ HUKUKU I 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err="1" smtClean="0"/>
              <a:t>Vergilendirme</a:t>
            </a:r>
            <a:r>
              <a:rPr lang="en-US" dirty="0" smtClean="0"/>
              <a:t> </a:t>
            </a:r>
            <a:r>
              <a:rPr lang="en-US" dirty="0" err="1" smtClean="0"/>
              <a:t>Yetkisi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Prof.Dr</a:t>
            </a:r>
            <a:r>
              <a:rPr lang="en-US" dirty="0" smtClean="0"/>
              <a:t>. D.ÖZKÖK ÇUBUKÇU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401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Vergilendirme</a:t>
            </a:r>
            <a:r>
              <a:rPr lang="en-US" dirty="0" smtClean="0"/>
              <a:t> </a:t>
            </a:r>
            <a:r>
              <a:rPr lang="en-US" dirty="0" err="1" smtClean="0"/>
              <a:t>Yetkisi</a:t>
            </a:r>
            <a:r>
              <a:rPr lang="en-US" dirty="0" smtClean="0"/>
              <a:t>: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Kavram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Sınıflandırma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egemenliği</a:t>
            </a:r>
            <a:r>
              <a:rPr lang="en-US" dirty="0" smtClean="0"/>
              <a:t> </a:t>
            </a:r>
          </a:p>
          <a:p>
            <a:r>
              <a:rPr lang="en-US" dirty="0" smtClean="0"/>
              <a:t>Mali </a:t>
            </a:r>
            <a:r>
              <a:rPr lang="en-US" dirty="0" err="1" smtClean="0"/>
              <a:t>yetkilerden</a:t>
            </a:r>
            <a:r>
              <a:rPr lang="en-US" dirty="0" smtClean="0"/>
              <a:t> </a:t>
            </a:r>
            <a:r>
              <a:rPr lang="en-US" dirty="0" err="1" smtClean="0"/>
              <a:t>biri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en </a:t>
            </a:r>
            <a:r>
              <a:rPr lang="en-US" dirty="0" err="1" smtClean="0"/>
              <a:t>önemlisi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koyma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toplamaya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fiili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hukuki</a:t>
            </a:r>
            <a:r>
              <a:rPr lang="en-US" dirty="0" smtClean="0"/>
              <a:t> </a:t>
            </a:r>
            <a:r>
              <a:rPr lang="en-US" dirty="0" err="1" smtClean="0"/>
              <a:t>güç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Zaman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kapsam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anlamına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değişiklikler</a:t>
            </a:r>
            <a:r>
              <a:rPr lang="en-US" dirty="0" smtClean="0"/>
              <a:t> </a:t>
            </a:r>
            <a:r>
              <a:rPr lang="en-US" dirty="0" err="1" smtClean="0"/>
              <a:t>görülmüştür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Çağdaş</a:t>
            </a:r>
            <a:r>
              <a:rPr lang="en-US" dirty="0" smtClean="0"/>
              <a:t> </a:t>
            </a:r>
            <a:r>
              <a:rPr lang="en-US" dirty="0" err="1" smtClean="0"/>
              <a:t>anlayışta</a:t>
            </a:r>
            <a:r>
              <a:rPr lang="en-US" dirty="0" smtClean="0"/>
              <a:t> </a:t>
            </a:r>
            <a:r>
              <a:rPr lang="en-US" dirty="0" err="1" smtClean="0"/>
              <a:t>vergilendirme</a:t>
            </a:r>
            <a:r>
              <a:rPr lang="en-US" dirty="0" smtClean="0"/>
              <a:t> </a:t>
            </a:r>
            <a:r>
              <a:rPr lang="en-US" dirty="0" err="1" smtClean="0"/>
              <a:t>yetkisi</a:t>
            </a:r>
            <a:r>
              <a:rPr lang="en-US" dirty="0" smtClean="0"/>
              <a:t> </a:t>
            </a:r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egemeliği</a:t>
            </a:r>
            <a:r>
              <a:rPr lang="en-US" dirty="0" smtClean="0"/>
              <a:t> </a:t>
            </a:r>
            <a:r>
              <a:rPr lang="en-US" dirty="0" err="1" smtClean="0"/>
              <a:t>kavramına</a:t>
            </a:r>
            <a:r>
              <a:rPr lang="en-US" dirty="0" smtClean="0"/>
              <a:t> </a:t>
            </a:r>
            <a:r>
              <a:rPr lang="en-US" dirty="0" err="1" smtClean="0"/>
              <a:t>dayandırılır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417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Sınıflandırma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Kapsama</a:t>
            </a:r>
            <a:r>
              <a:rPr lang="en-US" dirty="0" smtClean="0"/>
              <a:t> </a:t>
            </a:r>
            <a:r>
              <a:rPr lang="en-US" dirty="0" err="1" smtClean="0"/>
              <a:t>giren</a:t>
            </a:r>
            <a:r>
              <a:rPr lang="en-US" dirty="0" smtClean="0"/>
              <a:t> </a:t>
            </a:r>
            <a:r>
              <a:rPr lang="en-US" dirty="0" err="1" smtClean="0"/>
              <a:t>kamu</a:t>
            </a:r>
            <a:r>
              <a:rPr lang="en-US" dirty="0" smtClean="0"/>
              <a:t> </a:t>
            </a:r>
            <a:r>
              <a:rPr lang="en-US" dirty="0" err="1" smtClean="0"/>
              <a:t>geliri</a:t>
            </a:r>
            <a:r>
              <a:rPr lang="en-US" dirty="0" smtClean="0"/>
              <a:t> </a:t>
            </a:r>
            <a:r>
              <a:rPr lang="en-US" dirty="0" err="1" smtClean="0"/>
              <a:t>türlerine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Dar </a:t>
            </a:r>
            <a:r>
              <a:rPr lang="en-US" dirty="0" err="1" smtClean="0"/>
              <a:t>yetki-geniş</a:t>
            </a:r>
            <a:r>
              <a:rPr lang="en-US" dirty="0" smtClean="0"/>
              <a:t> </a:t>
            </a:r>
            <a:r>
              <a:rPr lang="en-US" dirty="0" err="1" smtClean="0"/>
              <a:t>yetki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Yerel</a:t>
            </a:r>
            <a:r>
              <a:rPr lang="en-US" dirty="0" smtClean="0"/>
              <a:t> </a:t>
            </a:r>
            <a:r>
              <a:rPr lang="en-US" dirty="0" err="1" smtClean="0"/>
              <a:t>yönetimlerle</a:t>
            </a:r>
            <a:r>
              <a:rPr lang="en-US" dirty="0" smtClean="0"/>
              <a:t> </a:t>
            </a:r>
            <a:r>
              <a:rPr lang="en-US" dirty="0" err="1" smtClean="0"/>
              <a:t>beraber</a:t>
            </a:r>
            <a:r>
              <a:rPr lang="en-US" dirty="0" smtClean="0"/>
              <a:t> </a:t>
            </a:r>
            <a:r>
              <a:rPr lang="en-US" dirty="0" err="1" smtClean="0"/>
              <a:t>kullanılması</a:t>
            </a:r>
            <a:r>
              <a:rPr lang="en-US" dirty="0" smtClean="0"/>
              <a:t> </a:t>
            </a:r>
            <a:r>
              <a:rPr lang="en-US" dirty="0" err="1" smtClean="0"/>
              <a:t>durumunda</a:t>
            </a:r>
            <a:r>
              <a:rPr lang="en-US" dirty="0" smtClean="0"/>
              <a:t>: </a:t>
            </a:r>
            <a:r>
              <a:rPr lang="en-US" dirty="0" err="1" smtClean="0"/>
              <a:t>dar</a:t>
            </a:r>
            <a:r>
              <a:rPr lang="en-US" dirty="0" smtClean="0"/>
              <a:t> </a:t>
            </a:r>
            <a:r>
              <a:rPr lang="en-US" dirty="0" err="1" smtClean="0"/>
              <a:t>mali</a:t>
            </a:r>
            <a:r>
              <a:rPr lang="en-US" dirty="0" smtClean="0"/>
              <a:t> </a:t>
            </a:r>
            <a:r>
              <a:rPr lang="en-US" dirty="0" err="1" smtClean="0"/>
              <a:t>özerklik</a:t>
            </a:r>
            <a:r>
              <a:rPr lang="en-US" dirty="0" smtClean="0"/>
              <a:t>- </a:t>
            </a:r>
            <a:r>
              <a:rPr lang="en-US" dirty="0" err="1" smtClean="0"/>
              <a:t>geniş</a:t>
            </a:r>
            <a:r>
              <a:rPr lang="en-US" dirty="0" smtClean="0"/>
              <a:t> </a:t>
            </a:r>
            <a:r>
              <a:rPr lang="en-US" dirty="0" err="1" smtClean="0"/>
              <a:t>mali</a:t>
            </a:r>
            <a:r>
              <a:rPr lang="en-US" dirty="0" smtClean="0"/>
              <a:t> </a:t>
            </a:r>
            <a:r>
              <a:rPr lang="en-US" dirty="0" err="1" smtClean="0"/>
              <a:t>özerklik-sınırlı</a:t>
            </a:r>
            <a:r>
              <a:rPr lang="en-US" dirty="0" smtClean="0"/>
              <a:t> </a:t>
            </a:r>
            <a:r>
              <a:rPr lang="en-US" dirty="0" err="1" smtClean="0"/>
              <a:t>mali</a:t>
            </a:r>
            <a:r>
              <a:rPr lang="en-US" dirty="0" smtClean="0"/>
              <a:t> </a:t>
            </a:r>
            <a:r>
              <a:rPr lang="en-US" dirty="0" err="1" smtClean="0"/>
              <a:t>özerklik</a:t>
            </a:r>
            <a:endParaRPr lang="en-US" dirty="0" smtClean="0"/>
          </a:p>
          <a:p>
            <a:r>
              <a:rPr lang="en-US" dirty="0" err="1" smtClean="0"/>
              <a:t>Vergilendirme</a:t>
            </a:r>
            <a:r>
              <a:rPr lang="en-US" dirty="0" smtClean="0"/>
              <a:t> </a:t>
            </a:r>
            <a:r>
              <a:rPr lang="en-US" dirty="0" err="1" smtClean="0"/>
              <a:t>sürecinin</a:t>
            </a:r>
            <a:r>
              <a:rPr lang="en-US" dirty="0" smtClean="0"/>
              <a:t> </a:t>
            </a:r>
            <a:r>
              <a:rPr lang="en-US" dirty="0" err="1" smtClean="0"/>
              <a:t>aşamalarına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. </a:t>
            </a:r>
            <a:r>
              <a:rPr lang="en-US" dirty="0" err="1" smtClean="0"/>
              <a:t>Yasama</a:t>
            </a:r>
            <a:r>
              <a:rPr lang="en-US" dirty="0" smtClean="0"/>
              <a:t> </a:t>
            </a:r>
            <a:r>
              <a:rPr lang="en-US" dirty="0" err="1" smtClean="0"/>
              <a:t>yetkisi</a:t>
            </a:r>
            <a:r>
              <a:rPr lang="en-US" dirty="0" smtClean="0"/>
              <a:t> (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koyma</a:t>
            </a:r>
            <a:r>
              <a:rPr lang="en-US" dirty="0" smtClean="0"/>
              <a:t>- </a:t>
            </a:r>
            <a:r>
              <a:rPr lang="en-US" dirty="0" err="1" smtClean="0"/>
              <a:t>değiştirme</a:t>
            </a:r>
            <a:r>
              <a:rPr lang="en-US" dirty="0" smtClean="0"/>
              <a:t>- </a:t>
            </a:r>
            <a:r>
              <a:rPr lang="en-US" dirty="0" err="1" smtClean="0"/>
              <a:t>kaldırma</a:t>
            </a:r>
            <a:r>
              <a:rPr lang="en-US" dirty="0" smtClean="0"/>
              <a:t>) </a:t>
            </a:r>
            <a:r>
              <a:rPr lang="mr-IN" dirty="0" smtClean="0"/>
              <a:t>–</a:t>
            </a:r>
            <a:r>
              <a:rPr lang="en-US" dirty="0" err="1" smtClean="0"/>
              <a:t>idari</a:t>
            </a:r>
            <a:r>
              <a:rPr lang="en-US" dirty="0" smtClean="0"/>
              <a:t> </a:t>
            </a:r>
            <a:r>
              <a:rPr lang="en-US" dirty="0" err="1" smtClean="0"/>
              <a:t>yetki</a:t>
            </a:r>
            <a:r>
              <a:rPr lang="en-US" dirty="0" smtClean="0"/>
              <a:t> (</a:t>
            </a:r>
            <a:r>
              <a:rPr lang="en-US" dirty="0" err="1" smtClean="0"/>
              <a:t>Tarh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tahsil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8709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Vergilendirme</a:t>
            </a:r>
            <a:r>
              <a:rPr lang="en-US" dirty="0" smtClean="0"/>
              <a:t> </a:t>
            </a:r>
            <a:r>
              <a:rPr lang="en-US" dirty="0" err="1" smtClean="0"/>
              <a:t>Yetkisi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Tarihi</a:t>
            </a:r>
            <a:r>
              <a:rPr lang="en-US" dirty="0" smtClean="0"/>
              <a:t> </a:t>
            </a:r>
            <a:r>
              <a:rPr lang="en-US" dirty="0" err="1" smtClean="0"/>
              <a:t>kökenler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Güçler</a:t>
            </a:r>
            <a:r>
              <a:rPr lang="en-US" dirty="0" smtClean="0"/>
              <a:t> </a:t>
            </a:r>
            <a:r>
              <a:rPr lang="en-US" dirty="0" err="1"/>
              <a:t>A</a:t>
            </a:r>
            <a:r>
              <a:rPr lang="en-US" dirty="0" err="1" smtClean="0"/>
              <a:t>yrılığı</a:t>
            </a:r>
            <a:r>
              <a:rPr lang="en-US" dirty="0" smtClean="0"/>
              <a:t> </a:t>
            </a:r>
            <a:r>
              <a:rPr lang="en-US" dirty="0" err="1" smtClean="0"/>
              <a:t>Teorisi</a:t>
            </a:r>
            <a:r>
              <a:rPr lang="en-US" dirty="0" smtClean="0"/>
              <a:t>- (</a:t>
            </a:r>
            <a:r>
              <a:rPr lang="en-US" dirty="0" err="1" smtClean="0"/>
              <a:t>yasallık</a:t>
            </a:r>
            <a:r>
              <a:rPr lang="en-US" dirty="0" smtClean="0"/>
              <a:t> </a:t>
            </a:r>
            <a:r>
              <a:rPr lang="en-US" dirty="0" err="1" smtClean="0"/>
              <a:t>ilkesi</a:t>
            </a:r>
            <a:r>
              <a:rPr lang="en-US" dirty="0" smtClean="0"/>
              <a:t>) </a:t>
            </a:r>
          </a:p>
          <a:p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İdaresinde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: </a:t>
            </a:r>
          </a:p>
          <a:p>
            <a:pPr marL="68580" indent="0">
              <a:buNone/>
            </a:pPr>
            <a:r>
              <a:rPr lang="en-US" dirty="0"/>
              <a:t>	</a:t>
            </a:r>
            <a:r>
              <a:rPr lang="en-US" dirty="0" smtClean="0"/>
              <a:t>- </a:t>
            </a:r>
            <a:r>
              <a:rPr lang="en-US" dirty="0" err="1" smtClean="0"/>
              <a:t>vergiye</a:t>
            </a:r>
            <a:r>
              <a:rPr lang="en-US" dirty="0" smtClean="0"/>
              <a:t> </a:t>
            </a:r>
            <a:r>
              <a:rPr lang="en-US" dirty="0" err="1" smtClean="0"/>
              <a:t>gönüllü</a:t>
            </a:r>
            <a:r>
              <a:rPr lang="en-US" dirty="0" smtClean="0"/>
              <a:t> </a:t>
            </a:r>
            <a:r>
              <a:rPr lang="en-US" dirty="0" err="1" smtClean="0"/>
              <a:t>uyum</a:t>
            </a:r>
            <a:endParaRPr lang="en-US" dirty="0" smtClean="0"/>
          </a:p>
          <a:p>
            <a:pPr marL="68580" indent="0">
              <a:buNone/>
            </a:pPr>
            <a:r>
              <a:rPr lang="en-US" dirty="0"/>
              <a:t>	</a:t>
            </a:r>
            <a:r>
              <a:rPr lang="en-US" dirty="0" smtClean="0"/>
              <a:t>- </a:t>
            </a:r>
            <a:r>
              <a:rPr lang="en-US" dirty="0" err="1" smtClean="0"/>
              <a:t>beyan</a:t>
            </a:r>
            <a:r>
              <a:rPr lang="en-US" dirty="0" smtClean="0"/>
              <a:t> </a:t>
            </a:r>
            <a:r>
              <a:rPr lang="en-US" dirty="0" err="1" smtClean="0"/>
              <a:t>yöntemi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denetim</a:t>
            </a:r>
            <a:r>
              <a:rPr lang="en-US" dirty="0" smtClean="0"/>
              <a:t> </a:t>
            </a:r>
          </a:p>
          <a:p>
            <a:pPr marL="68580" indent="0">
              <a:buNone/>
            </a:pPr>
            <a:r>
              <a:rPr lang="en-US" dirty="0"/>
              <a:t>	</a:t>
            </a:r>
            <a:r>
              <a:rPr lang="en-US" dirty="0" smtClean="0"/>
              <a:t>- </a:t>
            </a:r>
            <a:r>
              <a:rPr lang="en-US" dirty="0" err="1" smtClean="0"/>
              <a:t>matrah</a:t>
            </a:r>
            <a:r>
              <a:rPr lang="en-US" dirty="0" smtClean="0"/>
              <a:t> </a:t>
            </a:r>
            <a:r>
              <a:rPr lang="en-US" dirty="0" err="1" smtClean="0"/>
              <a:t>takdir</a:t>
            </a:r>
            <a:r>
              <a:rPr lang="en-US" dirty="0" smtClean="0"/>
              <a:t> </a:t>
            </a:r>
            <a:r>
              <a:rPr lang="en-US" dirty="0" err="1" smtClean="0"/>
              <a:t>komisyonlarında</a:t>
            </a:r>
            <a:r>
              <a:rPr lang="en-US" dirty="0" smtClean="0"/>
              <a:t> </a:t>
            </a:r>
            <a:r>
              <a:rPr lang="en-US" dirty="0" err="1" smtClean="0"/>
              <a:t>mükellef</a:t>
            </a:r>
            <a:r>
              <a:rPr lang="en-US" dirty="0" smtClean="0"/>
              <a:t> </a:t>
            </a:r>
            <a:r>
              <a:rPr lang="en-US" dirty="0" err="1" smtClean="0"/>
              <a:t>temsilcileri</a:t>
            </a:r>
            <a:r>
              <a:rPr lang="en-US" dirty="0" smtClean="0"/>
              <a:t> </a:t>
            </a:r>
          </a:p>
          <a:p>
            <a:pPr marL="68580" indent="0">
              <a:buNone/>
            </a:pPr>
            <a:r>
              <a:rPr lang="en-US" dirty="0"/>
              <a:t>	</a:t>
            </a:r>
            <a:r>
              <a:rPr lang="en-US" dirty="0" smtClean="0"/>
              <a:t>- </a:t>
            </a:r>
            <a:r>
              <a:rPr lang="en-US" dirty="0" err="1" smtClean="0"/>
              <a:t>Bakanlık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Tebliğler</a:t>
            </a:r>
            <a:r>
              <a:rPr lang="en-US" dirty="0" smtClean="0"/>
              <a:t> </a:t>
            </a:r>
            <a:r>
              <a:rPr lang="en-US" dirty="0" err="1" smtClean="0"/>
              <a:t>yöntemi</a:t>
            </a:r>
            <a:r>
              <a:rPr lang="en-US" dirty="0" smtClean="0"/>
              <a:t> </a:t>
            </a:r>
          </a:p>
          <a:p>
            <a:pPr marL="68580" indent="0">
              <a:buNone/>
            </a:pPr>
            <a:r>
              <a:rPr lang="en-US" dirty="0" smtClean="0"/>
              <a:t>	- </a:t>
            </a:r>
            <a:r>
              <a:rPr lang="en-US" dirty="0" err="1" smtClean="0"/>
              <a:t>özelgeler</a:t>
            </a:r>
            <a:r>
              <a:rPr lang="en-US" dirty="0" smtClean="0"/>
              <a:t> </a:t>
            </a:r>
          </a:p>
          <a:p>
            <a:pPr marL="68580" indent="0">
              <a:buNone/>
            </a:pPr>
            <a:r>
              <a:rPr lang="en-US" dirty="0"/>
              <a:t>	</a:t>
            </a:r>
            <a:r>
              <a:rPr lang="en-US" dirty="0" smtClean="0"/>
              <a:t>-</a:t>
            </a:r>
            <a:r>
              <a:rPr lang="en-US" dirty="0" err="1" smtClean="0"/>
              <a:t>kılavuz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mükellef</a:t>
            </a:r>
            <a:r>
              <a:rPr lang="en-US" dirty="0" smtClean="0"/>
              <a:t> </a:t>
            </a:r>
            <a:r>
              <a:rPr lang="en-US" dirty="0" err="1" smtClean="0"/>
              <a:t>hakları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3947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VERGİLENDİRME YETKİSİNİN SINIRLARI </a:t>
            </a:r>
            <a:r>
              <a:rPr lang="en-US" sz="2800" dirty="0" err="1" smtClean="0"/>
              <a:t>ve</a:t>
            </a:r>
            <a:r>
              <a:rPr lang="en-US" sz="2800" dirty="0" smtClean="0"/>
              <a:t> </a:t>
            </a:r>
            <a:r>
              <a:rPr lang="en-US" sz="2800" dirty="0" err="1" smtClean="0"/>
              <a:t>Vergilendirme</a:t>
            </a:r>
            <a:r>
              <a:rPr lang="en-US" sz="2800" dirty="0" smtClean="0"/>
              <a:t> </a:t>
            </a:r>
            <a:r>
              <a:rPr lang="en-US" sz="2800" dirty="0" err="1" smtClean="0"/>
              <a:t>İlkeleri</a:t>
            </a:r>
            <a:r>
              <a:rPr lang="en-US" sz="2800" dirty="0" smtClean="0"/>
              <a:t>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5780" indent="-457200">
              <a:buAutoNum type="arabicPeriod"/>
            </a:pPr>
            <a:r>
              <a:rPr lang="en-US" dirty="0" smtClean="0"/>
              <a:t>HUKUK DEVLETİ AÇISINDAN SINIRLARI</a:t>
            </a:r>
          </a:p>
          <a:p>
            <a:pPr marL="525780" indent="-457200">
              <a:buAutoNum type="arabicPeriod"/>
            </a:pPr>
            <a:r>
              <a:rPr lang="en-US" dirty="0" smtClean="0"/>
              <a:t>SOSYAL DEVLET AÇISINDAN SINIRLARI </a:t>
            </a:r>
          </a:p>
          <a:p>
            <a:pPr marL="525780" indent="-457200">
              <a:buAutoNum type="arabicPeriod"/>
            </a:pPr>
            <a:r>
              <a:rPr lang="en-US" dirty="0" smtClean="0"/>
              <a:t>ULUSLARARASI ALANDA SINIRLARI </a:t>
            </a:r>
          </a:p>
          <a:p>
            <a:pPr marL="525780" indent="-4572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764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I. VERGİLENDİRME YETKİSİNİN HUKUK DEVLETİ İLKESİ AÇISIDAN SINIRLANDIRILMASI 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Anayasa</a:t>
            </a:r>
            <a:r>
              <a:rPr lang="en-US" dirty="0" smtClean="0"/>
              <a:t> </a:t>
            </a:r>
            <a:r>
              <a:rPr lang="en-US" dirty="0" err="1" smtClean="0"/>
              <a:t>md.</a:t>
            </a:r>
            <a:r>
              <a:rPr lang="en-US" dirty="0" smtClean="0"/>
              <a:t> 2. TC “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hukuk</a:t>
            </a:r>
            <a:r>
              <a:rPr lang="en-US" dirty="0" smtClean="0"/>
              <a:t> </a:t>
            </a:r>
            <a:r>
              <a:rPr lang="en-US" dirty="0" err="1" smtClean="0"/>
              <a:t>devletidir</a:t>
            </a:r>
            <a:r>
              <a:rPr lang="en-US" dirty="0" smtClean="0"/>
              <a:t>”. </a:t>
            </a:r>
          </a:p>
          <a:p>
            <a:r>
              <a:rPr lang="en-US" dirty="0" err="1" smtClean="0"/>
              <a:t>Hukukun</a:t>
            </a:r>
            <a:r>
              <a:rPr lang="en-US" dirty="0" smtClean="0"/>
              <a:t> </a:t>
            </a:r>
            <a:r>
              <a:rPr lang="en-US" dirty="0" err="1" smtClean="0"/>
              <a:t>egemen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vatandaşların</a:t>
            </a:r>
            <a:r>
              <a:rPr lang="en-US" dirty="0" smtClean="0"/>
              <a:t> </a:t>
            </a:r>
            <a:r>
              <a:rPr lang="en-US" dirty="0" err="1" smtClean="0"/>
              <a:t>hukuki</a:t>
            </a:r>
            <a:r>
              <a:rPr lang="en-US" dirty="0" smtClean="0"/>
              <a:t> </a:t>
            </a:r>
            <a:r>
              <a:rPr lang="en-US" dirty="0" err="1" smtClean="0"/>
              <a:t>güvenliğe</a:t>
            </a:r>
            <a:r>
              <a:rPr lang="en-US" dirty="0" smtClean="0"/>
              <a:t> </a:t>
            </a:r>
            <a:r>
              <a:rPr lang="en-US" dirty="0" err="1" smtClean="0"/>
              <a:t>sahip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devlet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Yasaların</a:t>
            </a:r>
            <a:r>
              <a:rPr lang="en-US" dirty="0" smtClean="0"/>
              <a:t> </a:t>
            </a:r>
            <a:r>
              <a:rPr lang="en-US" dirty="0" err="1" smtClean="0"/>
              <a:t>anayasaya</a:t>
            </a:r>
            <a:r>
              <a:rPr lang="en-US" dirty="0" smtClean="0"/>
              <a:t> </a:t>
            </a:r>
            <a:r>
              <a:rPr lang="en-US" dirty="0" err="1" smtClean="0"/>
              <a:t>uygunluğu</a:t>
            </a:r>
            <a:r>
              <a:rPr lang="en-US" dirty="0" smtClean="0"/>
              <a:t> </a:t>
            </a:r>
            <a:r>
              <a:rPr lang="en-US" dirty="0" err="1" smtClean="0"/>
              <a:t>ilkesi</a:t>
            </a:r>
            <a:r>
              <a:rPr lang="en-US" dirty="0" smtClean="0"/>
              <a:t>, </a:t>
            </a:r>
            <a:r>
              <a:rPr lang="en-US" dirty="0" err="1" smtClean="0"/>
              <a:t>yasal</a:t>
            </a:r>
            <a:r>
              <a:rPr lang="en-US" dirty="0" smtClean="0"/>
              <a:t> </a:t>
            </a:r>
            <a:r>
              <a:rPr lang="en-US" dirty="0" err="1" smtClean="0"/>
              <a:t>idare</a:t>
            </a:r>
            <a:r>
              <a:rPr lang="en-US" dirty="0" smtClean="0"/>
              <a:t> </a:t>
            </a:r>
            <a:r>
              <a:rPr lang="en-US" dirty="0" err="1" smtClean="0"/>
              <a:t>ilkesi</a:t>
            </a:r>
            <a:r>
              <a:rPr lang="en-US" dirty="0" smtClean="0"/>
              <a:t>, </a:t>
            </a:r>
            <a:r>
              <a:rPr lang="en-US" dirty="0" err="1" smtClean="0"/>
              <a:t>yasaların</a:t>
            </a:r>
            <a:r>
              <a:rPr lang="en-US" dirty="0" smtClean="0"/>
              <a:t> </a:t>
            </a:r>
            <a:r>
              <a:rPr lang="en-US" dirty="0" err="1" smtClean="0"/>
              <a:t>genelliği</a:t>
            </a:r>
            <a:r>
              <a:rPr lang="en-US" dirty="0" smtClean="0"/>
              <a:t> </a:t>
            </a:r>
            <a:r>
              <a:rPr lang="en-US" dirty="0" err="1" smtClean="0"/>
              <a:t>ilkesi</a:t>
            </a:r>
            <a:r>
              <a:rPr lang="en-US" dirty="0" smtClean="0"/>
              <a:t>, </a:t>
            </a:r>
            <a:r>
              <a:rPr lang="en-US" dirty="0" err="1" smtClean="0"/>
              <a:t>yasa</a:t>
            </a:r>
            <a:r>
              <a:rPr lang="en-US" dirty="0" smtClean="0"/>
              <a:t> </a:t>
            </a:r>
            <a:r>
              <a:rPr lang="en-US" dirty="0" err="1" smtClean="0"/>
              <a:t>önünde</a:t>
            </a:r>
            <a:r>
              <a:rPr lang="en-US" dirty="0" smtClean="0"/>
              <a:t> </a:t>
            </a:r>
            <a:r>
              <a:rPr lang="en-US" dirty="0" err="1" smtClean="0"/>
              <a:t>eşitlik</a:t>
            </a:r>
            <a:r>
              <a:rPr lang="en-US" dirty="0" smtClean="0"/>
              <a:t> </a:t>
            </a:r>
            <a:r>
              <a:rPr lang="en-US" dirty="0" err="1" smtClean="0"/>
              <a:t>ilkesi</a:t>
            </a:r>
            <a:r>
              <a:rPr lang="en-US" dirty="0" smtClean="0"/>
              <a:t>, </a:t>
            </a:r>
            <a:r>
              <a:rPr lang="en-US" dirty="0" err="1" smtClean="0"/>
              <a:t>kazanılmış</a:t>
            </a:r>
            <a:r>
              <a:rPr lang="en-US" dirty="0" smtClean="0"/>
              <a:t> </a:t>
            </a:r>
            <a:r>
              <a:rPr lang="en-US" dirty="0" err="1" smtClean="0"/>
              <a:t>haklara</a:t>
            </a:r>
            <a:r>
              <a:rPr lang="en-US" dirty="0" smtClean="0"/>
              <a:t> </a:t>
            </a:r>
            <a:r>
              <a:rPr lang="en-US" dirty="0" err="1" smtClean="0"/>
              <a:t>saygı</a:t>
            </a:r>
            <a:r>
              <a:rPr lang="en-US" dirty="0" smtClean="0"/>
              <a:t> </a:t>
            </a:r>
            <a:r>
              <a:rPr lang="en-US" dirty="0" err="1" smtClean="0"/>
              <a:t>ilkesi</a:t>
            </a:r>
            <a:r>
              <a:rPr lang="en-US" dirty="0" smtClean="0"/>
              <a:t>,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özgürlüklerin</a:t>
            </a:r>
            <a:r>
              <a:rPr lang="en-US" dirty="0" smtClean="0"/>
              <a:t> </a:t>
            </a:r>
            <a:r>
              <a:rPr lang="en-US" dirty="0" err="1" smtClean="0"/>
              <a:t>güvenceye</a:t>
            </a:r>
            <a:r>
              <a:rPr lang="en-US" dirty="0" smtClean="0"/>
              <a:t> </a:t>
            </a:r>
            <a:r>
              <a:rPr lang="en-US" dirty="0" err="1" smtClean="0"/>
              <a:t>alınması</a:t>
            </a:r>
            <a:r>
              <a:rPr lang="en-US" dirty="0" smtClean="0"/>
              <a:t> </a:t>
            </a:r>
            <a:r>
              <a:rPr lang="en-US" dirty="0" err="1" smtClean="0"/>
              <a:t>ilkesi</a:t>
            </a:r>
            <a:r>
              <a:rPr lang="en-US" dirty="0" smtClean="0"/>
              <a:t>, </a:t>
            </a:r>
            <a:r>
              <a:rPr lang="en-US" dirty="0" err="1" smtClean="0"/>
              <a:t>yargı</a:t>
            </a:r>
            <a:r>
              <a:rPr lang="en-US" dirty="0" smtClean="0"/>
              <a:t> </a:t>
            </a:r>
            <a:r>
              <a:rPr lang="en-US" dirty="0" err="1" smtClean="0"/>
              <a:t>bağımıszlığı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tarafsızlığı</a:t>
            </a:r>
            <a:r>
              <a:rPr lang="en-US" dirty="0"/>
              <a:t> </a:t>
            </a:r>
            <a:r>
              <a:rPr lang="en-US" dirty="0" err="1" smtClean="0"/>
              <a:t>ilkesi</a:t>
            </a:r>
            <a:r>
              <a:rPr lang="en-US" dirty="0" smtClean="0"/>
              <a:t>, </a:t>
            </a:r>
            <a:r>
              <a:rPr lang="en-US" dirty="0" err="1" smtClean="0"/>
              <a:t>idarenin</a:t>
            </a:r>
            <a:r>
              <a:rPr lang="en-US" dirty="0" smtClean="0"/>
              <a:t> </a:t>
            </a:r>
            <a:r>
              <a:rPr lang="en-US" dirty="0" err="1" smtClean="0"/>
              <a:t>eylem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işlemlerinin</a:t>
            </a:r>
            <a:r>
              <a:rPr lang="en-US" dirty="0" smtClean="0"/>
              <a:t> </a:t>
            </a:r>
            <a:r>
              <a:rPr lang="en-US" dirty="0" err="1" smtClean="0"/>
              <a:t>yargısal</a:t>
            </a:r>
            <a:r>
              <a:rPr lang="en-US" dirty="0" smtClean="0"/>
              <a:t> </a:t>
            </a:r>
            <a:r>
              <a:rPr lang="en-US" dirty="0" err="1" smtClean="0"/>
              <a:t>denetimi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ilkeler</a:t>
            </a:r>
            <a:r>
              <a:rPr lang="en-US" dirty="0" smtClean="0"/>
              <a:t> </a:t>
            </a:r>
            <a:r>
              <a:rPr lang="en-US" dirty="0" err="1" smtClean="0"/>
              <a:t>hukuk</a:t>
            </a:r>
            <a:r>
              <a:rPr lang="en-US" dirty="0" smtClean="0"/>
              <a:t> </a:t>
            </a:r>
            <a:r>
              <a:rPr lang="en-US" dirty="0" err="1" smtClean="0"/>
              <a:t>devleti</a:t>
            </a:r>
            <a:r>
              <a:rPr lang="en-US" dirty="0" smtClean="0"/>
              <a:t> </a:t>
            </a:r>
            <a:r>
              <a:rPr lang="en-US" dirty="0" err="1" smtClean="0"/>
              <a:t>ilkesinin</a:t>
            </a:r>
            <a:r>
              <a:rPr lang="en-US" dirty="0" smtClean="0"/>
              <a:t> </a:t>
            </a:r>
            <a:r>
              <a:rPr lang="en-US" dirty="0" err="1" smtClean="0"/>
              <a:t>nitelikleri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sayılmaktadır</a:t>
            </a:r>
            <a:r>
              <a:rPr lang="en-US" dirty="0" smtClean="0"/>
              <a:t>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7862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376" y="185496"/>
            <a:ext cx="8534400" cy="1030656"/>
          </a:xfrm>
        </p:spPr>
        <p:txBody>
          <a:bodyPr>
            <a:normAutofit/>
          </a:bodyPr>
          <a:lstStyle/>
          <a:p>
            <a:r>
              <a:rPr lang="en-US" sz="2400" dirty="0"/>
              <a:t>I. VERGİLENDİRME YETKİSİNİN HUKUK DEVLETİ İLKESİ AÇISIDAN </a:t>
            </a:r>
            <a:r>
              <a:rPr lang="en-US" sz="2400" dirty="0" smtClean="0"/>
              <a:t>SINIRLANDIRILMASI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A. </a:t>
            </a:r>
            <a:r>
              <a:rPr lang="en-US" dirty="0" err="1"/>
              <a:t>Yasal</a:t>
            </a:r>
            <a:r>
              <a:rPr lang="en-US" dirty="0"/>
              <a:t> </a:t>
            </a:r>
            <a:r>
              <a:rPr lang="en-US" dirty="0" err="1"/>
              <a:t>İdare</a:t>
            </a:r>
            <a:r>
              <a:rPr lang="en-US" dirty="0"/>
              <a:t> </a:t>
            </a:r>
            <a:r>
              <a:rPr lang="en-US" dirty="0" err="1"/>
              <a:t>İlkesi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B. </a:t>
            </a:r>
            <a:r>
              <a:rPr lang="en-US" dirty="0" err="1"/>
              <a:t>Genellik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Eşitlik</a:t>
            </a:r>
            <a:r>
              <a:rPr lang="en-US" dirty="0"/>
              <a:t> </a:t>
            </a:r>
            <a:r>
              <a:rPr lang="en-US" dirty="0" err="1"/>
              <a:t>İlkesi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C.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Özgürlükler</a:t>
            </a:r>
            <a:r>
              <a:rPr lang="en-US" dirty="0"/>
              <a:t> </a:t>
            </a:r>
            <a:r>
              <a:rPr lang="en-US" dirty="0" err="1"/>
              <a:t>Yönünden</a:t>
            </a:r>
            <a:r>
              <a:rPr lang="en-US" dirty="0"/>
              <a:t> </a:t>
            </a:r>
            <a:r>
              <a:rPr lang="en-US" dirty="0" err="1" smtClean="0"/>
              <a:t>Sınırlandırma</a:t>
            </a:r>
            <a:endParaRPr lang="en-US" dirty="0" smtClean="0"/>
          </a:p>
          <a:p>
            <a:r>
              <a:rPr lang="en-US" dirty="0"/>
              <a:t>D. </a:t>
            </a:r>
            <a:r>
              <a:rPr lang="en-US" dirty="0" err="1"/>
              <a:t>Hukuki</a:t>
            </a:r>
            <a:r>
              <a:rPr lang="en-US" dirty="0"/>
              <a:t> </a:t>
            </a:r>
            <a:r>
              <a:rPr lang="en-US" dirty="0" err="1"/>
              <a:t>Güvenlik</a:t>
            </a:r>
            <a:r>
              <a:rPr lang="en-US" dirty="0"/>
              <a:t> </a:t>
            </a:r>
            <a:r>
              <a:rPr lang="en-US" dirty="0" err="1" smtClean="0"/>
              <a:t>İlkesi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- </a:t>
            </a:r>
            <a:r>
              <a:rPr lang="en-US" dirty="0" err="1"/>
              <a:t>Vergilemede</a:t>
            </a:r>
            <a:r>
              <a:rPr lang="en-US" dirty="0"/>
              <a:t> </a:t>
            </a:r>
            <a:r>
              <a:rPr lang="en-US" dirty="0" err="1" smtClean="0"/>
              <a:t>belirlilik</a:t>
            </a:r>
            <a:r>
              <a:rPr lang="en-US" dirty="0" smtClean="0"/>
              <a:t> </a:t>
            </a:r>
            <a:r>
              <a:rPr lang="en-US" dirty="0" err="1" smtClean="0"/>
              <a:t>ilkesi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-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yasalarının</a:t>
            </a:r>
            <a:r>
              <a:rPr lang="en-US" dirty="0" smtClean="0"/>
              <a:t> </a:t>
            </a:r>
            <a:r>
              <a:rPr lang="en-US" dirty="0" err="1" smtClean="0"/>
              <a:t>geriye</a:t>
            </a:r>
            <a:r>
              <a:rPr lang="en-US" dirty="0" smtClean="0"/>
              <a:t> </a:t>
            </a:r>
            <a:r>
              <a:rPr lang="en-US" dirty="0" err="1" smtClean="0"/>
              <a:t>yürümezliği</a:t>
            </a:r>
            <a:r>
              <a:rPr lang="en-US" dirty="0" smtClean="0"/>
              <a:t> </a:t>
            </a:r>
            <a:r>
              <a:rPr lang="en-US" dirty="0" err="1" smtClean="0"/>
              <a:t>ilkesi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E. </a:t>
            </a:r>
            <a:r>
              <a:rPr lang="en-US" dirty="0" err="1"/>
              <a:t>Başvurma</a:t>
            </a:r>
            <a:r>
              <a:rPr lang="en-US" dirty="0"/>
              <a:t> </a:t>
            </a:r>
            <a:r>
              <a:rPr lang="en-US" dirty="0" err="1"/>
              <a:t>Hakkı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Yargısal</a:t>
            </a:r>
            <a:r>
              <a:rPr lang="en-US" dirty="0"/>
              <a:t> </a:t>
            </a:r>
            <a:r>
              <a:rPr lang="en-US" dirty="0" err="1"/>
              <a:t>Denetim</a:t>
            </a:r>
            <a:r>
              <a:rPr lang="en-US" dirty="0"/>
              <a:t> </a:t>
            </a:r>
            <a:r>
              <a:rPr lang="en-US" dirty="0" err="1"/>
              <a:t>açısından</a:t>
            </a:r>
            <a:r>
              <a:rPr lang="en-US" dirty="0"/>
              <a:t> </a:t>
            </a:r>
            <a:r>
              <a:rPr lang="en-US" dirty="0" err="1"/>
              <a:t>sınırlar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9879423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ivic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华文新魏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Civic.thmx</Template>
  <TotalTime>12</TotalTime>
  <Words>256</Words>
  <Application>Microsoft Macintosh PowerPoint</Application>
  <PresentationFormat>On-screen Show (4:3)</PresentationFormat>
  <Paragraphs>39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Civic</vt:lpstr>
      <vt:lpstr>VERGİ HUKUKU I   Vergilendirme Yetkisi</vt:lpstr>
      <vt:lpstr>Vergilendirme Yetkisi: Genel Kavram ve Sınıflandırma </vt:lpstr>
      <vt:lpstr>Sınıflandırma</vt:lpstr>
      <vt:lpstr>Vergilendirme Yetkisi ve Demokrasi </vt:lpstr>
      <vt:lpstr>VERGİLENDİRME YETKİSİNİN SINIRLARI ve Vergilendirme İlkeleri </vt:lpstr>
      <vt:lpstr>I. VERGİLENDİRME YETKİSİNİN HUKUK DEVLETİ İLKESİ AÇISIDAN SINIRLANDIRILMASI </vt:lpstr>
      <vt:lpstr>I. VERGİLENDİRME YETKİSİNİN HUKUK DEVLETİ İLKESİ AÇISIDAN SINIRLANDIRILMASI</vt:lpstr>
    </vt:vector>
  </TitlesOfParts>
  <Company>mfa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VERGİ HUKUKU I   Vergilendirme Yetkisi</dc:title>
  <dc:creator>Dilek Özkök  Çubukçu</dc:creator>
  <cp:lastModifiedBy>Dilek Özkök  Çubukçu</cp:lastModifiedBy>
  <cp:revision>5</cp:revision>
  <dcterms:created xsi:type="dcterms:W3CDTF">2021-01-18T11:36:00Z</dcterms:created>
  <dcterms:modified xsi:type="dcterms:W3CDTF">2021-01-19T11:55:53Z</dcterms:modified>
</cp:coreProperties>
</file>