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0" r:id="rId4"/>
    <p:sldId id="261" r:id="rId5"/>
    <p:sldId id="262" r:id="rId6"/>
    <p:sldId id="263" r:id="rId7"/>
    <p:sldId id="264" r:id="rId8"/>
    <p:sldId id="265" r:id="rId9"/>
    <p:sldId id="267" r:id="rId10"/>
    <p:sldId id="268" r:id="rId11"/>
    <p:sldId id="270" r:id="rId12"/>
    <p:sldId id="271" r:id="rId13"/>
    <p:sldId id="273" r:id="rId14"/>
    <p:sldId id="274" r:id="rId15"/>
    <p:sldId id="275" r:id="rId16"/>
    <p:sldId id="276" r:id="rId17"/>
    <p:sldId id="27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6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3D0D24-168E-4D19-B6F2-077B71460EDC}" type="datetimeFigureOut">
              <a:rPr lang="tr-TR" smtClean="0"/>
              <a:t>15.12.2017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10D577-E134-4157-A888-827A440A4DB6}" type="slidenum">
              <a:rPr lang="tr-TR" smtClean="0"/>
              <a:t>‹#›</a:t>
            </a:fld>
            <a:endParaRPr lang="tr-TR"/>
          </a:p>
        </p:txBody>
      </p:sp>
    </p:spTree>
    <p:extLst>
      <p:ext uri="{BB962C8B-B14F-4D97-AF65-F5344CB8AC3E}">
        <p14:creationId xmlns:p14="http://schemas.microsoft.com/office/powerpoint/2010/main" val="2046598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lgn="r">
              <a:spcBef>
                <a:spcPct val="0"/>
              </a:spcBef>
            </a:pPr>
            <a:fld id="{8337E697-8A34-4F34-BB68-5DF391ED3540}" type="slidenum">
              <a:rPr lang="en-US" altLang="tr-TR"/>
              <a:pPr algn="r">
                <a:spcBef>
                  <a:spcPct val="0"/>
                </a:spcBef>
              </a:pPr>
              <a:t>3</a:t>
            </a:fld>
            <a:endParaRPr lang="en-US" altLang="tr-TR"/>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2897502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C0053D3-1FBB-48C7-84D4-8A802220A156}" type="slidenum">
              <a:rPr lang="en-US" altLang="tr-TR" smtClean="0"/>
              <a:pPr>
                <a:spcBef>
                  <a:spcPct val="0"/>
                </a:spcBef>
              </a:pPr>
              <a:t>12</a:t>
            </a:fld>
            <a:endParaRPr lang="en-US" altLang="tr-TR"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2613089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53B57D44-5D5D-4B49-949C-196F312CAA20}" type="slidenum">
              <a:rPr lang="en-US" altLang="tr-TR" smtClean="0"/>
              <a:pPr>
                <a:spcBef>
                  <a:spcPct val="0"/>
                </a:spcBef>
              </a:pPr>
              <a:t>13</a:t>
            </a:fld>
            <a:endParaRPr lang="en-US" altLang="tr-TR" smtClean="0"/>
          </a:p>
        </p:txBody>
      </p:sp>
      <p:sp>
        <p:nvSpPr>
          <p:cNvPr id="59395" name="Rectangle 2"/>
          <p:cNvSpPr>
            <a:spLocks noGrp="1" noRot="1" noChangeAspect="1" noChangeArrowheads="1" noTextEdit="1"/>
          </p:cNvSpPr>
          <p:nvPr>
            <p:ph type="sldImg"/>
          </p:nvPr>
        </p:nvSpPr>
        <p:spPr>
          <a:solidFill>
            <a:srgbClr val="FFFFFF"/>
          </a:solidFill>
          <a:ln/>
        </p:spPr>
      </p:sp>
      <p:sp>
        <p:nvSpPr>
          <p:cNvPr id="59396" name="Rectangle 3"/>
          <p:cNvSpPr>
            <a:spLocks noGrp="1" noChangeArrowheads="1"/>
          </p:cNvSpPr>
          <p:nvPr>
            <p:ph type="body" idx="1"/>
          </p:nvPr>
        </p:nvSpPr>
        <p:spPr>
          <a:solidFill>
            <a:srgbClr val="FFFFFF"/>
          </a:solidFill>
          <a:ln>
            <a:solidFill>
              <a:srgbClr val="000000"/>
            </a:solidFill>
          </a:ln>
        </p:spPr>
        <p:txBody>
          <a:bodyPr/>
          <a:lstStyle/>
          <a:p>
            <a:pPr eaLnBrk="1" hangingPunct="1">
              <a:lnSpc>
                <a:spcPct val="90000"/>
              </a:lnSpc>
            </a:pPr>
            <a:endParaRPr lang="tr-TR" altLang="tr-TR" smtClean="0">
              <a:latin typeface="Times" panose="02020603050405020304" pitchFamily="18" charset="0"/>
            </a:endParaRPr>
          </a:p>
        </p:txBody>
      </p:sp>
    </p:spTree>
    <p:extLst>
      <p:ext uri="{BB962C8B-B14F-4D97-AF65-F5344CB8AC3E}">
        <p14:creationId xmlns:p14="http://schemas.microsoft.com/office/powerpoint/2010/main" val="2475580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1BDE115-9325-46D1-A7DF-2E7C6D9FE830}" type="slidenum">
              <a:rPr lang="en-US" altLang="tr-TR" smtClean="0"/>
              <a:pPr>
                <a:spcBef>
                  <a:spcPct val="0"/>
                </a:spcBef>
              </a:pPr>
              <a:t>15</a:t>
            </a:fld>
            <a:endParaRPr lang="en-US" altLang="tr-TR"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3185518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D9C11FDB-6A26-4E30-8C67-4C7B871B57F3}" type="slidenum">
              <a:rPr lang="en-US" altLang="tr-TR" smtClean="0"/>
              <a:pPr>
                <a:spcBef>
                  <a:spcPct val="0"/>
                </a:spcBef>
              </a:pPr>
              <a:t>16</a:t>
            </a:fld>
            <a:endParaRPr lang="en-US" altLang="tr-TR"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tr-TR" altLang="tr-TR" smtClean="0">
              <a:latin typeface="Times" panose="02020603050405020304" pitchFamily="18" charset="0"/>
            </a:endParaRPr>
          </a:p>
        </p:txBody>
      </p:sp>
    </p:spTree>
    <p:extLst>
      <p:ext uri="{BB962C8B-B14F-4D97-AF65-F5344CB8AC3E}">
        <p14:creationId xmlns:p14="http://schemas.microsoft.com/office/powerpoint/2010/main" val="4049622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8AB2FC9-1B1E-47B5-B795-281D40750FB7}" type="slidenum">
              <a:rPr lang="en-US" altLang="tr-TR" smtClean="0"/>
              <a:pPr>
                <a:spcBef>
                  <a:spcPct val="0"/>
                </a:spcBef>
              </a:pPr>
              <a:t>17</a:t>
            </a:fld>
            <a:endParaRPr lang="en-US" altLang="tr-TR"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2093160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3E7FE4E-5905-4909-88EF-D03B2739B6EE}" type="slidenum">
              <a:rPr lang="en-US" altLang="tr-TR" smtClean="0"/>
              <a:pPr>
                <a:spcBef>
                  <a:spcPct val="0"/>
                </a:spcBef>
              </a:pPr>
              <a:t>4</a:t>
            </a:fld>
            <a:endParaRPr lang="en-US" altLang="tr-TR" smtClean="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1706697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5B30420-D840-4E2E-8130-CC9D96AC3BA0}" type="slidenum">
              <a:rPr lang="en-US" altLang="tr-TR" smtClean="0"/>
              <a:pPr>
                <a:spcBef>
                  <a:spcPct val="0"/>
                </a:spcBef>
              </a:pPr>
              <a:t>5</a:t>
            </a:fld>
            <a:endParaRPr lang="en-US" altLang="tr-TR" smtClean="0"/>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lnSpc>
                <a:spcPct val="90000"/>
              </a:lnSpc>
            </a:pPr>
            <a:endParaRPr lang="tr-TR" altLang="tr-TR" smtClean="0">
              <a:latin typeface="Times" panose="02020603050405020304" pitchFamily="18" charset="0"/>
            </a:endParaRPr>
          </a:p>
        </p:txBody>
      </p:sp>
    </p:spTree>
    <p:extLst>
      <p:ext uri="{BB962C8B-B14F-4D97-AF65-F5344CB8AC3E}">
        <p14:creationId xmlns:p14="http://schemas.microsoft.com/office/powerpoint/2010/main" val="1555076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A6C3117-DD53-4829-9ED1-1BED987AED75}" type="slidenum">
              <a:rPr lang="en-US" altLang="tr-TR" smtClean="0"/>
              <a:pPr>
                <a:spcBef>
                  <a:spcPct val="0"/>
                </a:spcBef>
              </a:pPr>
              <a:t>6</a:t>
            </a:fld>
            <a:endParaRPr lang="en-US" altLang="tr-TR"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3450214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C4A8F5C1-1350-43C6-B0B2-B66DC5CE1CD2}" type="slidenum">
              <a:rPr lang="en-US" altLang="tr-TR" smtClean="0"/>
              <a:pPr>
                <a:spcBef>
                  <a:spcPct val="0"/>
                </a:spcBef>
              </a:pPr>
              <a:t>7</a:t>
            </a:fld>
            <a:endParaRPr lang="en-US" altLang="tr-TR"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1100867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7298599-F69A-49FD-9997-3E7AD3FD6042}" type="slidenum">
              <a:rPr lang="en-US" altLang="tr-TR" smtClean="0"/>
              <a:pPr>
                <a:spcBef>
                  <a:spcPct val="0"/>
                </a:spcBef>
              </a:pPr>
              <a:t>8</a:t>
            </a:fld>
            <a:endParaRPr lang="en-US" altLang="tr-TR"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1165707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ayt Görüntüsü Yer Tutucusu 1"/>
          <p:cNvSpPr>
            <a:spLocks noGrp="1" noRot="1" noChangeAspect="1" noTextEdit="1"/>
          </p:cNvSpPr>
          <p:nvPr>
            <p:ph type="sldImg"/>
          </p:nvPr>
        </p:nvSpPr>
        <p:spPr>
          <a:ln/>
        </p:spPr>
      </p:sp>
      <p:sp>
        <p:nvSpPr>
          <p:cNvPr id="48131" name="Not Yer Tutucusu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Times" panose="02020603050405020304" pitchFamily="18" charset="0"/>
            </a:endParaRPr>
          </a:p>
        </p:txBody>
      </p:sp>
      <p:sp>
        <p:nvSpPr>
          <p:cNvPr id="48132" name="Slayt Numarası Yer Tutucus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fld id="{5DAC4F0C-C467-4C63-9279-53CA18B8EF71}" type="slidenum">
              <a:rPr lang="en-US" altLang="tr-TR" sz="1200" smtClean="0"/>
              <a:pPr/>
              <a:t>9</a:t>
            </a:fld>
            <a:endParaRPr lang="en-US" altLang="tr-TR" sz="1200" smtClean="0"/>
          </a:p>
        </p:txBody>
      </p:sp>
    </p:spTree>
    <p:extLst>
      <p:ext uri="{BB962C8B-B14F-4D97-AF65-F5344CB8AC3E}">
        <p14:creationId xmlns:p14="http://schemas.microsoft.com/office/powerpoint/2010/main" val="4188450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A8E85A1-5299-479E-A294-5C6C04F830B0}" type="slidenum">
              <a:rPr lang="en-US" altLang="tr-TR" smtClean="0"/>
              <a:pPr>
                <a:spcBef>
                  <a:spcPct val="0"/>
                </a:spcBef>
              </a:pPr>
              <a:t>10</a:t>
            </a:fld>
            <a:endParaRPr lang="en-US" altLang="tr-TR"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3849613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CE8CAAA-17E3-4518-BD39-70CD318501A7}" type="slidenum">
              <a:rPr lang="en-US" altLang="tr-TR" smtClean="0"/>
              <a:pPr>
                <a:spcBef>
                  <a:spcPct val="0"/>
                </a:spcBef>
              </a:pPr>
              <a:t>11</a:t>
            </a:fld>
            <a:endParaRPr lang="en-US" altLang="tr-TR"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Times" panose="02020603050405020304" pitchFamily="18" charset="0"/>
            </a:endParaRPr>
          </a:p>
        </p:txBody>
      </p:sp>
    </p:spTree>
    <p:extLst>
      <p:ext uri="{BB962C8B-B14F-4D97-AF65-F5344CB8AC3E}">
        <p14:creationId xmlns:p14="http://schemas.microsoft.com/office/powerpoint/2010/main" val="1182893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7FAA2B5-3FC8-4983-938E-BCEA9056DB46}" type="datetimeFigureOut">
              <a:rPr lang="tr-TR" smtClean="0"/>
              <a:t>15.12.2017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4011448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FAA2B5-3FC8-4983-938E-BCEA9056DB46}" type="datetimeFigureOut">
              <a:rPr lang="tr-TR" smtClean="0"/>
              <a:t>15.12.2017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2456121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FAA2B5-3FC8-4983-938E-BCEA9056DB46}" type="datetimeFigureOut">
              <a:rPr lang="tr-TR" smtClean="0"/>
              <a:t>15.12.2017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3873049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564217" y="457200"/>
            <a:ext cx="10363200" cy="1143000"/>
          </a:xfrm>
        </p:spPr>
        <p:txBody>
          <a:bodyPr/>
          <a:lstStyle/>
          <a:p>
            <a:r>
              <a:rPr lang="tr-TR" smtClean="0"/>
              <a:t>Asıl başlık stili için tıklatın</a:t>
            </a:r>
            <a:endParaRPr lang="en-US"/>
          </a:p>
        </p:txBody>
      </p:sp>
      <p:sp>
        <p:nvSpPr>
          <p:cNvPr id="3" name="Text Placeholder 2"/>
          <p:cNvSpPr>
            <a:spLocks noGrp="1"/>
          </p:cNvSpPr>
          <p:nvPr>
            <p:ph type="body" sz="half" idx="1"/>
          </p:nvPr>
        </p:nvSpPr>
        <p:spPr>
          <a:xfrm>
            <a:off x="1564217"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847417"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pPr>
              <a:defRPr/>
            </a:pPr>
            <a:fld id="{BDDFA373-1363-4672-B387-A32D5C835CBF}" type="slidenum">
              <a:rPr lang="en-US" altLang="tr-TR"/>
              <a:pPr>
                <a:defRPr/>
              </a:pPr>
              <a:t>‹#›</a:t>
            </a:fld>
            <a:endParaRPr lang="en-US" altLang="tr-TR"/>
          </a:p>
        </p:txBody>
      </p:sp>
    </p:spTree>
    <p:extLst>
      <p:ext uri="{BB962C8B-B14F-4D97-AF65-F5344CB8AC3E}">
        <p14:creationId xmlns:p14="http://schemas.microsoft.com/office/powerpoint/2010/main" val="86035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FAA2B5-3FC8-4983-938E-BCEA9056DB46}" type="datetimeFigureOut">
              <a:rPr lang="tr-TR" smtClean="0"/>
              <a:t>15.12.2017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507019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7FAA2B5-3FC8-4983-938E-BCEA9056DB46}" type="datetimeFigureOut">
              <a:rPr lang="tr-TR" smtClean="0"/>
              <a:t>15.12.2017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3351961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7FAA2B5-3FC8-4983-938E-BCEA9056DB46}" type="datetimeFigureOut">
              <a:rPr lang="tr-TR" smtClean="0"/>
              <a:t>15.12.2017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1732494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7FAA2B5-3FC8-4983-938E-BCEA9056DB46}" type="datetimeFigureOut">
              <a:rPr lang="tr-TR" smtClean="0"/>
              <a:t>15.12.2017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369547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7FAA2B5-3FC8-4983-938E-BCEA9056DB46}" type="datetimeFigureOut">
              <a:rPr lang="tr-TR" smtClean="0"/>
              <a:t>15.12.2017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1958549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7FAA2B5-3FC8-4983-938E-BCEA9056DB46}" type="datetimeFigureOut">
              <a:rPr lang="tr-TR" smtClean="0"/>
              <a:t>15.12.2017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1083663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7FAA2B5-3FC8-4983-938E-BCEA9056DB46}" type="datetimeFigureOut">
              <a:rPr lang="tr-TR" smtClean="0"/>
              <a:t>15.12.2017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37485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7FAA2B5-3FC8-4983-938E-BCEA9056DB46}" type="datetimeFigureOut">
              <a:rPr lang="tr-TR" smtClean="0"/>
              <a:t>15.12.2017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F79CD1-CA10-4AB8-A422-35AEFF658553}" type="slidenum">
              <a:rPr lang="tr-TR" smtClean="0"/>
              <a:t>‹#›</a:t>
            </a:fld>
            <a:endParaRPr lang="tr-TR"/>
          </a:p>
        </p:txBody>
      </p:sp>
    </p:spTree>
    <p:extLst>
      <p:ext uri="{BB962C8B-B14F-4D97-AF65-F5344CB8AC3E}">
        <p14:creationId xmlns:p14="http://schemas.microsoft.com/office/powerpoint/2010/main" val="344024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AA2B5-3FC8-4983-938E-BCEA9056DB46}" type="datetimeFigureOut">
              <a:rPr lang="tr-TR" smtClean="0"/>
              <a:t>15.12.2017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F79CD1-CA10-4AB8-A422-35AEFF658553}" type="slidenum">
              <a:rPr lang="tr-TR" smtClean="0"/>
              <a:t>‹#›</a:t>
            </a:fld>
            <a:endParaRPr lang="tr-TR"/>
          </a:p>
        </p:txBody>
      </p:sp>
    </p:spTree>
    <p:extLst>
      <p:ext uri="{BB962C8B-B14F-4D97-AF65-F5344CB8AC3E}">
        <p14:creationId xmlns:p14="http://schemas.microsoft.com/office/powerpoint/2010/main" val="2098576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ctrTitle"/>
          </p:nvPr>
        </p:nvSpPr>
        <p:spPr/>
        <p:txBody>
          <a:bodyPr/>
          <a:lstStyle/>
          <a:p>
            <a:pPr algn="ctr" eaLnBrk="1" hangingPunct="1"/>
            <a:r>
              <a:rPr lang="tr-TR" altLang="tr-TR" dirty="0" err="1" smtClean="0"/>
              <a:t>Biyoteknoloji</a:t>
            </a:r>
            <a:r>
              <a:rPr lang="tr-TR" altLang="tr-TR" dirty="0" smtClean="0"/>
              <a:t> İçin Mikrobiyoloji 1</a:t>
            </a:r>
            <a:endParaRPr lang="tr-TR" altLang="tr-TR" dirty="0" smtClean="0"/>
          </a:p>
        </p:txBody>
      </p:sp>
      <p:sp>
        <p:nvSpPr>
          <p:cNvPr id="4099" name="2 Alt Başlık"/>
          <p:cNvSpPr>
            <a:spLocks noGrp="1"/>
          </p:cNvSpPr>
          <p:nvPr>
            <p:ph type="subTitle" idx="1"/>
          </p:nvPr>
        </p:nvSpPr>
        <p:spPr/>
        <p:txBody>
          <a:bodyPr/>
          <a:lstStyle/>
          <a:p>
            <a:pPr algn="ctr" eaLnBrk="1" hangingPunct="1">
              <a:buFont typeface="Wingdings" panose="05000000000000000000" pitchFamily="2" charset="2"/>
              <a:buNone/>
            </a:pPr>
            <a:endParaRPr lang="tr-TR" altLang="tr-TR" dirty="0" smtClean="0"/>
          </a:p>
          <a:p>
            <a:pPr eaLnBrk="1" hangingPunct="1">
              <a:buFont typeface="Wingdings" panose="05000000000000000000" pitchFamily="2" charset="2"/>
              <a:buNone/>
            </a:pPr>
            <a:endParaRPr lang="tr-TR" altLang="tr-TR" dirty="0" smtClean="0"/>
          </a:p>
        </p:txBody>
      </p:sp>
    </p:spTree>
    <p:extLst>
      <p:ext uri="{BB962C8B-B14F-4D97-AF65-F5344CB8AC3E}">
        <p14:creationId xmlns:p14="http://schemas.microsoft.com/office/powerpoint/2010/main" val="373756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a:spLocks noGrp="1" noChangeArrowheads="1"/>
          </p:cNvSpPr>
          <p:nvPr>
            <p:ph type="body" sz="half" idx="1"/>
          </p:nvPr>
        </p:nvSpPr>
        <p:spPr>
          <a:xfrm>
            <a:off x="4273997" y="1215690"/>
            <a:ext cx="4140200" cy="5472112"/>
          </a:xfrm>
        </p:spPr>
        <p:txBody>
          <a:bodyPr/>
          <a:lstStyle/>
          <a:p>
            <a:pPr eaLnBrk="1" hangingPunct="1">
              <a:lnSpc>
                <a:spcPct val="150000"/>
              </a:lnSpc>
            </a:pPr>
            <a:r>
              <a:rPr lang="tr-TR" altLang="tr-TR" sz="2400" dirty="0"/>
              <a:t>Sadece </a:t>
            </a:r>
            <a:r>
              <a:rPr lang="tr-TR" altLang="tr-TR" sz="2400" b="1" i="1" dirty="0"/>
              <a:t>gıdaların bozulması</a:t>
            </a:r>
            <a:r>
              <a:rPr lang="tr-TR" altLang="tr-TR" sz="2400" dirty="0"/>
              <a:t> ile her yıl büyük ekonomik kayıplar oluşmaktadır.</a:t>
            </a:r>
          </a:p>
          <a:p>
            <a:pPr eaLnBrk="1" hangingPunct="1">
              <a:lnSpc>
                <a:spcPct val="150000"/>
              </a:lnSpc>
            </a:pPr>
            <a:r>
              <a:rPr lang="tr-TR" altLang="tr-TR" sz="2400" dirty="0"/>
              <a:t>Gıdalarla bulaşan hastalıklar da önemli sorunlara yol açmaktadır.</a:t>
            </a:r>
          </a:p>
          <a:p>
            <a:pPr eaLnBrk="1" hangingPunct="1">
              <a:lnSpc>
                <a:spcPct val="150000"/>
              </a:lnSpc>
            </a:pPr>
            <a:r>
              <a:rPr lang="tr-TR" altLang="tr-TR" sz="2400" dirty="0"/>
              <a:t>Peynir, yoğurt, </a:t>
            </a:r>
            <a:r>
              <a:rPr lang="tr-TR" altLang="tr-TR" sz="2400" dirty="0" err="1"/>
              <a:t>tereyağ</a:t>
            </a:r>
            <a:r>
              <a:rPr lang="tr-TR" altLang="tr-TR" sz="2400" dirty="0"/>
              <a:t>… </a:t>
            </a:r>
            <a:endParaRPr lang="en-US" altLang="tr-TR" sz="2400" dirty="0"/>
          </a:p>
        </p:txBody>
      </p:sp>
      <p:sp>
        <p:nvSpPr>
          <p:cNvPr id="4" name="3 Metin kutusu"/>
          <p:cNvSpPr txBox="1"/>
          <p:nvPr/>
        </p:nvSpPr>
        <p:spPr>
          <a:xfrm>
            <a:off x="2711450" y="404813"/>
            <a:ext cx="6769100" cy="369332"/>
          </a:xfrm>
          <a:prstGeom prst="rect">
            <a:avLst/>
          </a:prstGeom>
          <a:noFill/>
        </p:spPr>
        <p:txBody>
          <a:bodyPr>
            <a:spAutoFit/>
          </a:bodyPr>
          <a:lstStyle/>
          <a:p>
            <a:pPr algn="ctr" eaLnBrk="1" hangingPunct="1">
              <a:defRPr/>
            </a:pPr>
            <a:r>
              <a:rPr lang="tr-TR" dirty="0">
                <a:solidFill>
                  <a:schemeClr val="tx2">
                    <a:lumMod val="60000"/>
                    <a:lumOff val="40000"/>
                  </a:schemeClr>
                </a:solidFill>
              </a:rPr>
              <a:t>Mikroorganizmalar ve Gıda</a:t>
            </a:r>
          </a:p>
        </p:txBody>
      </p:sp>
    </p:spTree>
    <p:extLst>
      <p:ext uri="{BB962C8B-B14F-4D97-AF65-F5344CB8AC3E}">
        <p14:creationId xmlns:p14="http://schemas.microsoft.com/office/powerpoint/2010/main" val="787528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566988" y="188914"/>
            <a:ext cx="7772400" cy="1025525"/>
          </a:xfrm>
          <a:prstGeom prst="rect">
            <a:avLst/>
          </a:prstGeom>
        </p:spPr>
        <p:txBody>
          <a:bodyPr/>
          <a:lstStyle/>
          <a:p>
            <a:pPr algn="ctr" eaLnBrk="1" hangingPunct="1">
              <a:defRPr/>
            </a:pPr>
            <a:r>
              <a:rPr lang="tr-TR" sz="4400" kern="0" dirty="0">
                <a:solidFill>
                  <a:schemeClr val="tx2"/>
                </a:solidFill>
                <a:latin typeface="+mj-lt"/>
                <a:ea typeface="+mj-ea"/>
                <a:cs typeface="+mj-cs"/>
              </a:rPr>
              <a:t>Enerji ve Çevre</a:t>
            </a:r>
            <a:endParaRPr lang="en-US" sz="4400" kern="0" dirty="0">
              <a:solidFill>
                <a:schemeClr val="tx2"/>
              </a:solidFill>
              <a:latin typeface="+mj-lt"/>
              <a:ea typeface="+mj-ea"/>
              <a:cs typeface="+mj-cs"/>
            </a:endParaRPr>
          </a:p>
        </p:txBody>
      </p:sp>
      <p:sp>
        <p:nvSpPr>
          <p:cNvPr id="52228" name="4 Metin kutusu"/>
          <p:cNvSpPr txBox="1">
            <a:spLocks noChangeArrowheads="1"/>
          </p:cNvSpPr>
          <p:nvPr/>
        </p:nvSpPr>
        <p:spPr bwMode="auto">
          <a:xfrm>
            <a:off x="4292958" y="1214439"/>
            <a:ext cx="4572000" cy="517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 typeface="Arial" panose="020B0604020202020204" pitchFamily="34" charset="0"/>
              <a:buChar char="•"/>
            </a:pPr>
            <a:r>
              <a:rPr lang="tr-TR" altLang="tr-TR" sz="2200" dirty="0">
                <a:latin typeface="Comic Sans MS" panose="030F0702030302020204" pitchFamily="66" charset="0"/>
              </a:rPr>
              <a:t>Metan (doğal gaz) </a:t>
            </a:r>
            <a:r>
              <a:rPr lang="tr-TR" altLang="tr-TR" sz="2200" b="1" i="1" dirty="0" err="1">
                <a:latin typeface="Comic Sans MS" panose="030F0702030302020204" pitchFamily="66" charset="0"/>
              </a:rPr>
              <a:t>metanojenik</a:t>
            </a:r>
            <a:r>
              <a:rPr lang="tr-TR" altLang="tr-TR" sz="2200" b="1" i="1" dirty="0">
                <a:latin typeface="Comic Sans MS" panose="030F0702030302020204" pitchFamily="66" charset="0"/>
              </a:rPr>
              <a:t> </a:t>
            </a:r>
          </a:p>
          <a:p>
            <a:pPr eaLnBrk="1" hangingPunct="1">
              <a:spcBef>
                <a:spcPct val="0"/>
              </a:spcBef>
              <a:buClrTx/>
              <a:buSzTx/>
              <a:buFontTx/>
              <a:buNone/>
            </a:pPr>
            <a:r>
              <a:rPr lang="tr-TR" altLang="tr-TR" sz="2200" dirty="0">
                <a:latin typeface="Comic Sans MS" panose="030F0702030302020204" pitchFamily="66" charset="0"/>
              </a:rPr>
              <a:t>mikroorganizmaların </a:t>
            </a:r>
          </a:p>
          <a:p>
            <a:pPr eaLnBrk="1" hangingPunct="1">
              <a:spcBef>
                <a:spcPct val="0"/>
              </a:spcBef>
              <a:buClrTx/>
              <a:buSzTx/>
              <a:buFontTx/>
              <a:buNone/>
            </a:pPr>
            <a:r>
              <a:rPr lang="tr-TR" altLang="tr-TR" sz="2200" dirty="0">
                <a:latin typeface="Comic Sans MS" panose="030F0702030302020204" pitchFamily="66" charset="0"/>
              </a:rPr>
              <a:t>metabolizmasıyla oluşur.</a:t>
            </a:r>
          </a:p>
          <a:p>
            <a:pPr eaLnBrk="1" hangingPunct="1">
              <a:spcBef>
                <a:spcPct val="0"/>
              </a:spcBef>
              <a:buClrTx/>
              <a:buSzTx/>
              <a:buFontTx/>
              <a:buNone/>
            </a:pPr>
            <a:endParaRPr lang="tr-TR" altLang="tr-TR" sz="2200" dirty="0">
              <a:latin typeface="Comic Sans MS" panose="030F0702030302020204" pitchFamily="66" charset="0"/>
            </a:endParaRPr>
          </a:p>
          <a:p>
            <a:pPr eaLnBrk="1" hangingPunct="1">
              <a:spcBef>
                <a:spcPct val="0"/>
              </a:spcBef>
              <a:buClrTx/>
              <a:buSzTx/>
              <a:buFontTx/>
              <a:buNone/>
            </a:pPr>
            <a:r>
              <a:rPr lang="tr-TR" altLang="tr-TR" sz="2200" dirty="0">
                <a:latin typeface="Comic Sans MS" panose="030F0702030302020204" pitchFamily="66" charset="0"/>
              </a:rPr>
              <a:t>*Mikroorganizmalar evrensel atık, tahıl atığı, hayvan atıkları gibi atıkları </a:t>
            </a:r>
          </a:p>
          <a:p>
            <a:pPr eaLnBrk="1" hangingPunct="1">
              <a:spcBef>
                <a:spcPct val="0"/>
              </a:spcBef>
              <a:buClrTx/>
              <a:buSzTx/>
              <a:buFontTx/>
              <a:buNone/>
            </a:pPr>
            <a:r>
              <a:rPr lang="tr-TR" altLang="tr-TR" sz="2200" b="1" i="1" dirty="0" err="1">
                <a:latin typeface="Comic Sans MS" panose="030F0702030302020204" pitchFamily="66" charset="0"/>
              </a:rPr>
              <a:t>biyoyakıtlara</a:t>
            </a:r>
            <a:r>
              <a:rPr lang="tr-TR" altLang="tr-TR" sz="2200" b="1" i="1" dirty="0">
                <a:latin typeface="Comic Sans MS" panose="030F0702030302020204" pitchFamily="66" charset="0"/>
              </a:rPr>
              <a:t> </a:t>
            </a:r>
            <a:r>
              <a:rPr lang="tr-TR" altLang="tr-TR" sz="2200" dirty="0">
                <a:latin typeface="Comic Sans MS" panose="030F0702030302020204" pitchFamily="66" charset="0"/>
              </a:rPr>
              <a:t>dönüştürebilirler.</a:t>
            </a:r>
          </a:p>
          <a:p>
            <a:pPr eaLnBrk="1" hangingPunct="1">
              <a:spcBef>
                <a:spcPct val="0"/>
              </a:spcBef>
              <a:buClrTx/>
              <a:buSzTx/>
              <a:buFontTx/>
              <a:buNone/>
            </a:pPr>
            <a:endParaRPr lang="tr-TR" altLang="tr-TR" sz="2200" dirty="0">
              <a:latin typeface="Comic Sans MS" panose="030F0702030302020204" pitchFamily="66" charset="0"/>
            </a:endParaRPr>
          </a:p>
          <a:p>
            <a:pPr eaLnBrk="1" hangingPunct="1">
              <a:spcBef>
                <a:spcPct val="0"/>
              </a:spcBef>
              <a:buClrTx/>
              <a:buSzTx/>
              <a:buFont typeface="Arial" panose="020B0604020202020204" pitchFamily="34" charset="0"/>
              <a:buChar char="•"/>
            </a:pPr>
            <a:r>
              <a:rPr lang="tr-TR" altLang="tr-TR" sz="2200" b="1" i="1" dirty="0" err="1">
                <a:latin typeface="Comic Sans MS" panose="030F0702030302020204" pitchFamily="66" charset="0"/>
              </a:rPr>
              <a:t>Biyoiyileştirme</a:t>
            </a:r>
            <a:r>
              <a:rPr lang="tr-TR" altLang="tr-TR" sz="2200" dirty="0">
                <a:latin typeface="Comic Sans MS" panose="030F0702030302020204" pitchFamily="66" charset="0"/>
              </a:rPr>
              <a:t> olarak bilinen işlemlerle</a:t>
            </a:r>
          </a:p>
          <a:p>
            <a:pPr eaLnBrk="1" hangingPunct="1">
              <a:spcBef>
                <a:spcPct val="0"/>
              </a:spcBef>
              <a:buClrTx/>
              <a:buSzTx/>
              <a:buFontTx/>
              <a:buNone/>
            </a:pPr>
            <a:r>
              <a:rPr lang="tr-TR" altLang="tr-TR" sz="2200" dirty="0">
                <a:latin typeface="Comic Sans MS" panose="030F0702030302020204" pitchFamily="66" charset="0"/>
              </a:rPr>
              <a:t>mikroorganizmalar insan etkisiyle oluşan </a:t>
            </a:r>
          </a:p>
          <a:p>
            <a:pPr eaLnBrk="1" hangingPunct="1">
              <a:spcBef>
                <a:spcPct val="0"/>
              </a:spcBef>
              <a:buClrTx/>
              <a:buSzTx/>
              <a:buFontTx/>
              <a:buNone/>
            </a:pPr>
            <a:r>
              <a:rPr lang="tr-TR" altLang="tr-TR" sz="2200" dirty="0">
                <a:latin typeface="Comic Sans MS" panose="030F0702030302020204" pitchFamily="66" charset="0"/>
              </a:rPr>
              <a:t>kirliliğin temizlenmesinde yardımcı olarak kullanılırlar.</a:t>
            </a:r>
          </a:p>
        </p:txBody>
      </p:sp>
    </p:spTree>
    <p:extLst>
      <p:ext uri="{BB962C8B-B14F-4D97-AF65-F5344CB8AC3E}">
        <p14:creationId xmlns:p14="http://schemas.microsoft.com/office/powerpoint/2010/main" val="3213067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640014" y="476251"/>
            <a:ext cx="7272337" cy="646113"/>
          </a:xfrm>
          <a:prstGeom prst="rect">
            <a:avLst/>
          </a:prstGeom>
          <a:noFill/>
        </p:spPr>
        <p:txBody>
          <a:bodyPr>
            <a:spAutoFit/>
          </a:bodyPr>
          <a:lstStyle/>
          <a:p>
            <a:pPr algn="ctr" eaLnBrk="1" hangingPunct="1">
              <a:defRPr/>
            </a:pPr>
            <a:r>
              <a:rPr lang="tr-TR" sz="3600" dirty="0" err="1">
                <a:solidFill>
                  <a:schemeClr val="tx2">
                    <a:lumMod val="60000"/>
                    <a:lumOff val="40000"/>
                  </a:schemeClr>
                </a:solidFill>
              </a:rPr>
              <a:t>Biyoteknoloji</a:t>
            </a:r>
            <a:endParaRPr lang="tr-TR" sz="3600" dirty="0">
              <a:solidFill>
                <a:schemeClr val="tx2">
                  <a:lumMod val="60000"/>
                  <a:lumOff val="40000"/>
                </a:schemeClr>
              </a:solidFill>
            </a:endParaRPr>
          </a:p>
        </p:txBody>
      </p:sp>
      <p:sp>
        <p:nvSpPr>
          <p:cNvPr id="54276" name="4 Metin kutusu"/>
          <p:cNvSpPr txBox="1">
            <a:spLocks noChangeArrowheads="1"/>
          </p:cNvSpPr>
          <p:nvPr/>
        </p:nvSpPr>
        <p:spPr bwMode="auto">
          <a:xfrm>
            <a:off x="2534186" y="2450921"/>
            <a:ext cx="8172450"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tr-TR" altLang="tr-TR" sz="2200" b="1" i="1" dirty="0" err="1">
                <a:solidFill>
                  <a:srgbClr val="FF0000"/>
                </a:solidFill>
                <a:latin typeface="Comic Sans MS" panose="030F0702030302020204" pitchFamily="66" charset="0"/>
              </a:rPr>
              <a:t>Biyoteknoloji</a:t>
            </a:r>
            <a:r>
              <a:rPr lang="tr-TR" altLang="tr-TR" sz="2200" dirty="0">
                <a:latin typeface="Comic Sans MS" panose="030F0702030302020204" pitchFamily="66" charset="0"/>
              </a:rPr>
              <a:t>, canlı ve canlı sistemleri kullanılarak mal ve hizmet üretimidir.</a:t>
            </a:r>
          </a:p>
          <a:p>
            <a:pPr eaLnBrk="1" hangingPunct="1">
              <a:spcBef>
                <a:spcPct val="0"/>
              </a:spcBef>
              <a:buClrTx/>
              <a:buSzTx/>
              <a:buFontTx/>
              <a:buNone/>
            </a:pPr>
            <a:endParaRPr lang="tr-TR" altLang="tr-TR" sz="2200" dirty="0">
              <a:latin typeface="Comic Sans MS" panose="030F0702030302020204" pitchFamily="66" charset="0"/>
            </a:endParaRPr>
          </a:p>
          <a:p>
            <a:pPr eaLnBrk="1" hangingPunct="1">
              <a:spcBef>
                <a:spcPct val="0"/>
              </a:spcBef>
              <a:buClrTx/>
              <a:buSzTx/>
              <a:buFontTx/>
              <a:buNone/>
            </a:pPr>
            <a:r>
              <a:rPr lang="tr-TR" altLang="tr-TR" sz="2200" dirty="0" err="1">
                <a:latin typeface="Comic Sans MS" panose="030F0702030302020204" pitchFamily="66" charset="0"/>
              </a:rPr>
              <a:t>Biyoteknoloji</a:t>
            </a:r>
            <a:r>
              <a:rPr lang="tr-TR" altLang="tr-TR" sz="2200" dirty="0">
                <a:latin typeface="Comic Sans MS" panose="030F0702030302020204" pitchFamily="66" charset="0"/>
              </a:rPr>
              <a:t>, gen ve gen ürünlerinin manipülasyonu olan </a:t>
            </a:r>
            <a:r>
              <a:rPr lang="tr-TR" altLang="tr-TR" sz="2200" b="1" i="1" dirty="0">
                <a:solidFill>
                  <a:srgbClr val="FF0000"/>
                </a:solidFill>
                <a:latin typeface="Comic Sans MS" panose="030F0702030302020204" pitchFamily="66" charset="0"/>
              </a:rPr>
              <a:t>genetik mühendisliğine </a:t>
            </a:r>
            <a:r>
              <a:rPr lang="tr-TR" altLang="tr-TR" sz="2200" dirty="0">
                <a:latin typeface="Comic Sans MS" panose="030F0702030302020204" pitchFamily="66" charset="0"/>
              </a:rPr>
              <a:t>büyük oranda bağımlıdır.</a:t>
            </a:r>
          </a:p>
        </p:txBody>
      </p:sp>
    </p:spTree>
    <p:extLst>
      <p:ext uri="{BB962C8B-B14F-4D97-AF65-F5344CB8AC3E}">
        <p14:creationId xmlns:p14="http://schemas.microsoft.com/office/powerpoint/2010/main" val="3676923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eaLnBrk="1" hangingPunct="1"/>
            <a:r>
              <a:rPr lang="tr-TR" altLang="tr-TR" smtClean="0"/>
              <a:t>Mikrobiyolojinin Doğusu</a:t>
            </a:r>
            <a:r>
              <a:rPr lang="en-US" altLang="tr-TR" smtClean="0"/>
              <a:t>: </a:t>
            </a:r>
            <a:r>
              <a:rPr lang="tr-TR" altLang="tr-TR" smtClean="0"/>
              <a:t>Mikrobiyolojide Keşif Yolları</a:t>
            </a:r>
            <a:endParaRPr lang="en-US" altLang="tr-TR" smtClean="0"/>
          </a:p>
        </p:txBody>
      </p:sp>
      <p:sp>
        <p:nvSpPr>
          <p:cNvPr id="58371" name="Rectangle 3"/>
          <p:cNvSpPr>
            <a:spLocks noGrp="1" noChangeArrowheads="1"/>
          </p:cNvSpPr>
          <p:nvPr>
            <p:ph type="body" idx="1"/>
          </p:nvPr>
        </p:nvSpPr>
        <p:spPr>
          <a:xfrm>
            <a:off x="2667000" y="2057400"/>
            <a:ext cx="7772400" cy="4114800"/>
          </a:xfrm>
        </p:spPr>
        <p:txBody>
          <a:bodyPr/>
          <a:lstStyle/>
          <a:p>
            <a:pPr eaLnBrk="1" hangingPunct="1"/>
            <a:r>
              <a:rPr lang="tr-TR" altLang="tr-TR" dirty="0" smtClean="0"/>
              <a:t>19. yy kadar mikrobiyolojide gelişme olmamıştır</a:t>
            </a:r>
            <a:endParaRPr lang="en-US" altLang="tr-TR" dirty="0" smtClean="0"/>
          </a:p>
          <a:p>
            <a:pPr eaLnBrk="1" hangingPunct="1"/>
            <a:r>
              <a:rPr lang="tr-TR" altLang="tr-TR" dirty="0" smtClean="0"/>
              <a:t>İki olay</a:t>
            </a:r>
            <a:r>
              <a:rPr lang="en-US" altLang="tr-TR" dirty="0" smtClean="0"/>
              <a:t>:</a:t>
            </a:r>
          </a:p>
          <a:p>
            <a:pPr lvl="1" eaLnBrk="1" hangingPunct="1"/>
            <a:r>
              <a:rPr lang="tr-TR" altLang="tr-TR" dirty="0" smtClean="0"/>
              <a:t>Mikroskobun keşfi</a:t>
            </a:r>
            <a:endParaRPr lang="en-US" altLang="tr-TR" dirty="0" smtClean="0"/>
          </a:p>
          <a:p>
            <a:pPr lvl="1" eaLnBrk="1" hangingPunct="1"/>
            <a:r>
              <a:rPr lang="tr-TR" altLang="tr-TR" dirty="0" err="1" smtClean="0"/>
              <a:t>Spontan</a:t>
            </a:r>
            <a:r>
              <a:rPr lang="tr-TR" altLang="tr-TR" dirty="0" smtClean="0"/>
              <a:t> jenerasyon tartışmaları</a:t>
            </a:r>
            <a:endParaRPr lang="en-US" altLang="tr-TR" dirty="0" smtClean="0"/>
          </a:p>
          <a:p>
            <a:pPr eaLnBrk="1" hangingPunct="1"/>
            <a:r>
              <a:rPr lang="tr-TR" altLang="tr-TR" dirty="0" smtClean="0"/>
              <a:t>Mikrobiyolojinin Tarihsel Kökleri</a:t>
            </a:r>
            <a:r>
              <a:rPr lang="en-US" altLang="tr-TR" dirty="0" smtClean="0"/>
              <a:t>:</a:t>
            </a:r>
            <a:endParaRPr lang="tr-TR" altLang="tr-TR" dirty="0" smtClean="0"/>
          </a:p>
          <a:p>
            <a:pPr eaLnBrk="1" hangingPunct="1">
              <a:buFont typeface="Wingdings" panose="05000000000000000000" pitchFamily="2" charset="2"/>
              <a:buNone/>
            </a:pPr>
            <a:r>
              <a:rPr lang="en-US" altLang="tr-TR" dirty="0" smtClean="0"/>
              <a:t> Hooke, van Leeuwenhoek, </a:t>
            </a:r>
            <a:r>
              <a:rPr lang="tr-TR" altLang="tr-TR" dirty="0" smtClean="0"/>
              <a:t>ve </a:t>
            </a:r>
            <a:r>
              <a:rPr lang="en-US" altLang="tr-TR" dirty="0" smtClean="0"/>
              <a:t>Cohn</a:t>
            </a:r>
          </a:p>
          <a:p>
            <a:pPr eaLnBrk="1" hangingPunct="1"/>
            <a:endParaRPr lang="en-US" altLang="tr-TR" dirty="0" smtClean="0"/>
          </a:p>
        </p:txBody>
      </p:sp>
    </p:spTree>
    <p:extLst>
      <p:ext uri="{BB962C8B-B14F-4D97-AF65-F5344CB8AC3E}">
        <p14:creationId xmlns:p14="http://schemas.microsoft.com/office/powerpoint/2010/main" val="3423934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60113" y="1174005"/>
            <a:ext cx="8362682" cy="1323439"/>
          </a:xfrm>
          <a:prstGeom prst="rect">
            <a:avLst/>
          </a:prstGeom>
        </p:spPr>
        <p:txBody>
          <a:bodyPr wrap="square">
            <a:spAutoFit/>
          </a:bodyPr>
          <a:lstStyle/>
          <a:p>
            <a:pPr marL="571500" indent="-571500">
              <a:buFont typeface="Arial" panose="020B0604020202020204" pitchFamily="34" charset="0"/>
              <a:buChar char="•"/>
            </a:pPr>
            <a:r>
              <a:rPr lang="en-US" altLang="tr-TR" sz="4000" dirty="0" smtClean="0"/>
              <a:t>Ferdinand Cohn (1828-1898): </a:t>
            </a:r>
            <a:br>
              <a:rPr lang="en-US" altLang="tr-TR" sz="4000" dirty="0" smtClean="0"/>
            </a:br>
            <a:r>
              <a:rPr lang="tr-TR" altLang="tr-TR" sz="4000" dirty="0" smtClean="0"/>
              <a:t>Bakteriyoloji Bilimi</a:t>
            </a:r>
            <a:endParaRPr lang="tr-TR" sz="4000" dirty="0"/>
          </a:p>
        </p:txBody>
      </p:sp>
      <p:sp>
        <p:nvSpPr>
          <p:cNvPr id="5" name="Rectangle 2"/>
          <p:cNvSpPr>
            <a:spLocks noGrp="1" noChangeArrowheads="1"/>
          </p:cNvSpPr>
          <p:nvPr>
            <p:ph type="title"/>
          </p:nvPr>
        </p:nvSpPr>
        <p:spPr>
          <a:xfrm>
            <a:off x="1864217" y="2881648"/>
            <a:ext cx="7772400" cy="1143000"/>
          </a:xfrm>
        </p:spPr>
        <p:txBody>
          <a:bodyPr/>
          <a:lstStyle/>
          <a:p>
            <a:pPr marL="571500" indent="-571500" eaLnBrk="1" hangingPunct="1">
              <a:buFont typeface="Arial" panose="020B0604020202020204" pitchFamily="34" charset="0"/>
              <a:buChar char="•"/>
            </a:pPr>
            <a:r>
              <a:rPr lang="en-US" altLang="tr-TR" sz="4000" dirty="0" smtClean="0"/>
              <a:t>Louis Pasteur (1822-1895)</a:t>
            </a:r>
          </a:p>
        </p:txBody>
      </p:sp>
    </p:spTree>
    <p:extLst>
      <p:ext uri="{BB962C8B-B14F-4D97-AF65-F5344CB8AC3E}">
        <p14:creationId xmlns:p14="http://schemas.microsoft.com/office/powerpoint/2010/main" val="2362883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r>
              <a:rPr lang="en-US" altLang="tr-TR" smtClean="0">
                <a:latin typeface="Calibri" panose="020F0502020204030204" pitchFamily="34" charset="0"/>
                <a:cs typeface="Calibri" panose="020F0502020204030204" pitchFamily="34" charset="0"/>
              </a:rPr>
              <a:t>Mi</a:t>
            </a:r>
            <a:r>
              <a:rPr lang="tr-TR" altLang="tr-TR" smtClean="0">
                <a:latin typeface="Calibri" panose="020F0502020204030204" pitchFamily="34" charset="0"/>
                <a:cs typeface="Calibri" panose="020F0502020204030204" pitchFamily="34" charset="0"/>
              </a:rPr>
              <a:t>k</a:t>
            </a:r>
            <a:r>
              <a:rPr lang="en-US" altLang="tr-TR" smtClean="0">
                <a:latin typeface="Calibri" panose="020F0502020204030204" pitchFamily="34" charset="0"/>
                <a:cs typeface="Calibri" panose="020F0502020204030204" pitchFamily="34" charset="0"/>
              </a:rPr>
              <a:t>robi</a:t>
            </a:r>
            <a:r>
              <a:rPr lang="tr-TR" altLang="tr-TR" smtClean="0">
                <a:latin typeface="Calibri" panose="020F0502020204030204" pitchFamily="34" charset="0"/>
                <a:cs typeface="Calibri" panose="020F0502020204030204" pitchFamily="34" charset="0"/>
              </a:rPr>
              <a:t>yal Çeşitlilik ve Genel Mikrobiyolojinin Yükselişi</a:t>
            </a:r>
            <a:endParaRPr lang="en-US" altLang="tr-TR" smtClean="0">
              <a:latin typeface="Calibri" panose="020F0502020204030204" pitchFamily="34" charset="0"/>
              <a:cs typeface="Calibri" panose="020F0502020204030204" pitchFamily="34" charset="0"/>
            </a:endParaRPr>
          </a:p>
        </p:txBody>
      </p:sp>
      <p:sp>
        <p:nvSpPr>
          <p:cNvPr id="99331" name="Rectangle 4"/>
          <p:cNvSpPr>
            <a:spLocks noChangeArrowheads="1"/>
          </p:cNvSpPr>
          <p:nvPr/>
        </p:nvSpPr>
        <p:spPr bwMode="auto">
          <a:xfrm>
            <a:off x="12988925" y="5410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endParaRPr lang="tr-TR" altLang="tr-TR" sz="2400">
              <a:latin typeface="Times" panose="02020603050405020304" pitchFamily="18" charset="0"/>
            </a:endParaRPr>
          </a:p>
        </p:txBody>
      </p:sp>
      <p:sp>
        <p:nvSpPr>
          <p:cNvPr id="99332" name="Rectangle 5"/>
          <p:cNvSpPr>
            <a:spLocks noGrp="1" noChangeArrowheads="1"/>
          </p:cNvSpPr>
          <p:nvPr>
            <p:ph type="body" idx="1"/>
          </p:nvPr>
        </p:nvSpPr>
        <p:spPr/>
        <p:txBody>
          <a:bodyPr/>
          <a:lstStyle/>
          <a:p>
            <a:pPr eaLnBrk="1" hangingPunct="1">
              <a:lnSpc>
                <a:spcPct val="150000"/>
              </a:lnSpc>
            </a:pPr>
            <a:r>
              <a:rPr lang="tr-TR" altLang="tr-TR" sz="2400">
                <a:latin typeface="Calibri" panose="020F0502020204030204" pitchFamily="34" charset="0"/>
                <a:cs typeface="Calibri" panose="020F0502020204030204" pitchFamily="34" charset="0"/>
              </a:rPr>
              <a:t>19. yy’dan 20. yy’a geçildikçe, mikrobiyal çeşitliliği anlamamız arttı.</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tr-TR" altLang="tr-TR" sz="2400">
                <a:latin typeface="Calibri" panose="020F0502020204030204" pitchFamily="34" charset="0"/>
                <a:cs typeface="Calibri" panose="020F0502020204030204" pitchFamily="34" charset="0"/>
              </a:rPr>
              <a:t>Mikrobiyolojide bazı alt dallar ortaya çıkarak günümüzdeki “moleküler mikrobiyoloji” ye yönelmiştir.</a:t>
            </a:r>
          </a:p>
        </p:txBody>
      </p:sp>
    </p:spTree>
    <p:extLst>
      <p:ext uri="{BB962C8B-B14F-4D97-AF65-F5344CB8AC3E}">
        <p14:creationId xmlns:p14="http://schemas.microsoft.com/office/powerpoint/2010/main" val="38485132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tr-TR" altLang="tr-TR" sz="4000">
                <a:latin typeface="Calibri" panose="020F0502020204030204" pitchFamily="34" charset="0"/>
                <a:cs typeface="Calibri" panose="020F0502020204030204" pitchFamily="34" charset="0"/>
              </a:rPr>
              <a:t>Mikrobiyolojinin Modern Dönemi</a:t>
            </a:r>
            <a:endParaRPr lang="en-US" altLang="tr-TR" sz="4000">
              <a:latin typeface="Calibri" panose="020F0502020204030204" pitchFamily="34" charset="0"/>
              <a:cs typeface="Calibri" panose="020F0502020204030204" pitchFamily="34" charset="0"/>
            </a:endParaRPr>
          </a:p>
        </p:txBody>
      </p:sp>
      <p:sp>
        <p:nvSpPr>
          <p:cNvPr id="101379" name="Rectangle 4"/>
          <p:cNvSpPr>
            <a:spLocks noGrp="1" noChangeArrowheads="1"/>
          </p:cNvSpPr>
          <p:nvPr>
            <p:ph type="body" idx="1"/>
          </p:nvPr>
        </p:nvSpPr>
        <p:spPr>
          <a:xfrm>
            <a:off x="2640013" y="1412875"/>
            <a:ext cx="7772400" cy="4114800"/>
          </a:xfrm>
        </p:spPr>
        <p:txBody>
          <a:bodyPr>
            <a:normAutofit fontScale="85000" lnSpcReduction="20000"/>
          </a:bodyPr>
          <a:lstStyle/>
          <a:p>
            <a:pPr eaLnBrk="1" hangingPunct="1">
              <a:lnSpc>
                <a:spcPct val="150000"/>
              </a:lnSpc>
            </a:pPr>
            <a:r>
              <a:rPr lang="tr-TR" altLang="tr-TR" sz="2400">
                <a:latin typeface="Calibri" panose="020F0502020204030204" pitchFamily="34" charset="0"/>
                <a:cs typeface="Calibri" panose="020F0502020204030204" pitchFamily="34" charset="0"/>
              </a:rPr>
              <a:t>Uygulamalı Mikrobiyoloji Ve Temel Mikrobiyoloji alanları hızla gelişmiştir:</a:t>
            </a:r>
            <a:endParaRPr lang="en-US" altLang="tr-TR" sz="2400">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Tıbbi mikrobiyoloji (Koch)</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İ</a:t>
            </a:r>
            <a:r>
              <a:rPr lang="en-US" altLang="tr-TR">
                <a:latin typeface="Calibri" panose="020F0502020204030204" pitchFamily="34" charset="0"/>
                <a:cs typeface="Calibri" panose="020F0502020204030204" pitchFamily="34" charset="0"/>
              </a:rPr>
              <a:t>mm</a:t>
            </a:r>
            <a:r>
              <a:rPr lang="tr-TR" altLang="tr-TR">
                <a:latin typeface="Calibri" panose="020F0502020204030204" pitchFamily="34" charset="0"/>
                <a:cs typeface="Calibri" panose="020F0502020204030204" pitchFamily="34" charset="0"/>
              </a:rPr>
              <a:t>ünoloji (Koch)</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Tarımsal mikrobiyoloji</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Endüstriyel mikrobiyoloji</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Sucul mikrobiyoloji</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tr-TR" altLang="tr-TR">
                <a:latin typeface="Calibri" panose="020F0502020204030204" pitchFamily="34" charset="0"/>
                <a:cs typeface="Calibri" panose="020F0502020204030204" pitchFamily="34" charset="0"/>
              </a:rPr>
              <a:t>Denizel mikrobiyoloji</a:t>
            </a:r>
            <a:endParaRPr lang="en-US" altLang="tr-TR">
              <a:latin typeface="Calibri" panose="020F0502020204030204" pitchFamily="34" charset="0"/>
              <a:cs typeface="Calibri" panose="020F0502020204030204" pitchFamily="34" charset="0"/>
            </a:endParaRPr>
          </a:p>
          <a:p>
            <a:pPr lvl="1" eaLnBrk="1" hangingPunct="1">
              <a:lnSpc>
                <a:spcPct val="150000"/>
              </a:lnSpc>
            </a:pPr>
            <a:r>
              <a:rPr lang="en-US" altLang="tr-TR">
                <a:latin typeface="Calibri" panose="020F0502020204030204" pitchFamily="34" charset="0"/>
                <a:cs typeface="Calibri" panose="020F0502020204030204" pitchFamily="34" charset="0"/>
              </a:rPr>
              <a:t>Mi</a:t>
            </a:r>
            <a:r>
              <a:rPr lang="tr-TR" altLang="tr-TR">
                <a:latin typeface="Calibri" panose="020F0502020204030204" pitchFamily="34" charset="0"/>
                <a:cs typeface="Calibri" panose="020F0502020204030204" pitchFamily="34" charset="0"/>
              </a:rPr>
              <a:t>k</a:t>
            </a:r>
            <a:r>
              <a:rPr lang="en-US" altLang="tr-TR">
                <a:latin typeface="Calibri" panose="020F0502020204030204" pitchFamily="34" charset="0"/>
                <a:cs typeface="Calibri" panose="020F0502020204030204" pitchFamily="34" charset="0"/>
              </a:rPr>
              <a:t>robi</a:t>
            </a:r>
            <a:r>
              <a:rPr lang="tr-TR" altLang="tr-TR">
                <a:latin typeface="Calibri" panose="020F0502020204030204" pitchFamily="34" charset="0"/>
                <a:cs typeface="Calibri" panose="020F0502020204030204" pitchFamily="34" charset="0"/>
              </a:rPr>
              <a:t>yal ekoloji</a:t>
            </a:r>
            <a:endParaRPr lang="en-US" altLang="tr-TR">
              <a:latin typeface="Calibri" panose="020F0502020204030204" pitchFamily="34" charset="0"/>
              <a:cs typeface="Calibri" panose="020F0502020204030204" pitchFamily="34" charset="0"/>
            </a:endParaRPr>
          </a:p>
          <a:p>
            <a:pPr eaLnBrk="1" hangingPunct="1">
              <a:lnSpc>
                <a:spcPct val="90000"/>
              </a:lnSpc>
            </a:pPr>
            <a:endParaRPr lang="en-US" altLang="tr-TR"/>
          </a:p>
        </p:txBody>
      </p:sp>
    </p:spTree>
    <p:extLst>
      <p:ext uri="{BB962C8B-B14F-4D97-AF65-F5344CB8AC3E}">
        <p14:creationId xmlns:p14="http://schemas.microsoft.com/office/powerpoint/2010/main" val="3287464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algn="ctr" eaLnBrk="1" hangingPunct="1"/>
            <a:r>
              <a:rPr lang="tr-TR" altLang="tr-TR" smtClean="0">
                <a:latin typeface="Calibri" panose="020F0502020204030204" pitchFamily="34" charset="0"/>
                <a:cs typeface="Calibri" panose="020F0502020204030204" pitchFamily="34" charset="0"/>
              </a:rPr>
              <a:t>Mikrobiyolojide Temel Alt Birimler</a:t>
            </a:r>
            <a:endParaRPr lang="en-US" altLang="tr-TR" smtClean="0">
              <a:latin typeface="Calibri" panose="020F0502020204030204" pitchFamily="34" charset="0"/>
              <a:cs typeface="Calibri" panose="020F0502020204030204" pitchFamily="34" charset="0"/>
            </a:endParaRPr>
          </a:p>
        </p:txBody>
      </p:sp>
      <p:sp>
        <p:nvSpPr>
          <p:cNvPr id="103427" name="Rectangle 4"/>
          <p:cNvSpPr>
            <a:spLocks noGrp="1" noChangeArrowheads="1"/>
          </p:cNvSpPr>
          <p:nvPr>
            <p:ph type="body" idx="1"/>
          </p:nvPr>
        </p:nvSpPr>
        <p:spPr/>
        <p:txBody>
          <a:bodyPr>
            <a:normAutofit fontScale="92500" lnSpcReduction="10000"/>
          </a:bodyPr>
          <a:lstStyle/>
          <a:p>
            <a:pPr eaLnBrk="1" hangingPunct="1">
              <a:lnSpc>
                <a:spcPct val="150000"/>
              </a:lnSpc>
            </a:pPr>
            <a:r>
              <a:rPr lang="en-US" altLang="tr-TR" sz="2400">
                <a:latin typeface="Calibri" panose="020F0502020204030204" pitchFamily="34" charset="0"/>
                <a:cs typeface="Calibri" panose="020F0502020204030204" pitchFamily="34" charset="0"/>
              </a:rPr>
              <a:t>Mi</a:t>
            </a:r>
            <a:r>
              <a:rPr lang="tr-TR" altLang="tr-TR" sz="2400">
                <a:latin typeface="Calibri" panose="020F0502020204030204" pitchFamily="34" charset="0"/>
                <a:cs typeface="Calibri" panose="020F0502020204030204" pitchFamily="34" charset="0"/>
              </a:rPr>
              <a:t>k</a:t>
            </a:r>
            <a:r>
              <a:rPr lang="en-US" altLang="tr-TR" sz="2400">
                <a:latin typeface="Calibri" panose="020F0502020204030204" pitchFamily="34" charset="0"/>
                <a:cs typeface="Calibri" panose="020F0502020204030204" pitchFamily="34" charset="0"/>
              </a:rPr>
              <a:t>robi</a:t>
            </a:r>
            <a:r>
              <a:rPr lang="tr-TR" altLang="tr-TR" sz="2400">
                <a:latin typeface="Calibri" panose="020F0502020204030204" pitchFamily="34" charset="0"/>
                <a:cs typeface="Calibri" panose="020F0502020204030204" pitchFamily="34" charset="0"/>
              </a:rPr>
              <a:t>y</a:t>
            </a:r>
            <a:r>
              <a:rPr lang="en-US" altLang="tr-TR" sz="2400">
                <a:latin typeface="Calibri" panose="020F0502020204030204" pitchFamily="34" charset="0"/>
                <a:cs typeface="Calibri" panose="020F0502020204030204" pitchFamily="34" charset="0"/>
              </a:rPr>
              <a:t>al </a:t>
            </a:r>
            <a:r>
              <a:rPr lang="tr-TR" altLang="tr-TR" sz="2400">
                <a:latin typeface="Calibri" panose="020F0502020204030204" pitchFamily="34" charset="0"/>
                <a:cs typeface="Calibri" panose="020F0502020204030204" pitchFamily="34" charset="0"/>
              </a:rPr>
              <a:t>sistematik</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en-US" altLang="tr-TR" sz="2400">
                <a:latin typeface="Calibri" panose="020F0502020204030204" pitchFamily="34" charset="0"/>
                <a:cs typeface="Calibri" panose="020F0502020204030204" pitchFamily="34" charset="0"/>
              </a:rPr>
              <a:t>Mi</a:t>
            </a:r>
            <a:r>
              <a:rPr lang="tr-TR" altLang="tr-TR" sz="2400">
                <a:latin typeface="Calibri" panose="020F0502020204030204" pitchFamily="34" charset="0"/>
                <a:cs typeface="Calibri" panose="020F0502020204030204" pitchFamily="34" charset="0"/>
              </a:rPr>
              <a:t>k</a:t>
            </a:r>
            <a:r>
              <a:rPr lang="en-US" altLang="tr-TR" sz="2400">
                <a:latin typeface="Calibri" panose="020F0502020204030204" pitchFamily="34" charset="0"/>
                <a:cs typeface="Calibri" panose="020F0502020204030204" pitchFamily="34" charset="0"/>
              </a:rPr>
              <a:t>robi</a:t>
            </a:r>
            <a:r>
              <a:rPr lang="tr-TR" altLang="tr-TR" sz="2400">
                <a:latin typeface="Calibri" panose="020F0502020204030204" pitchFamily="34" charset="0"/>
                <a:cs typeface="Calibri" panose="020F0502020204030204" pitchFamily="34" charset="0"/>
              </a:rPr>
              <a:t>y</a:t>
            </a:r>
            <a:r>
              <a:rPr lang="en-US" altLang="tr-TR" sz="2400">
                <a:latin typeface="Calibri" panose="020F0502020204030204" pitchFamily="34" charset="0"/>
                <a:cs typeface="Calibri" panose="020F0502020204030204" pitchFamily="34" charset="0"/>
              </a:rPr>
              <a:t>al </a:t>
            </a:r>
            <a:r>
              <a:rPr lang="tr-TR" altLang="tr-TR" sz="2400">
                <a:latin typeface="Calibri" panose="020F0502020204030204" pitchFamily="34" charset="0"/>
                <a:cs typeface="Calibri" panose="020F0502020204030204" pitchFamily="34" charset="0"/>
              </a:rPr>
              <a:t>fizyoloji</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tr-TR" altLang="tr-TR" sz="2400">
                <a:latin typeface="Calibri" panose="020F0502020204030204" pitchFamily="34" charset="0"/>
                <a:cs typeface="Calibri" panose="020F0502020204030204" pitchFamily="34" charset="0"/>
              </a:rPr>
              <a:t>Sitoloji</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en-US" altLang="tr-TR" sz="2400">
                <a:latin typeface="Calibri" panose="020F0502020204030204" pitchFamily="34" charset="0"/>
                <a:cs typeface="Calibri" panose="020F0502020204030204" pitchFamily="34" charset="0"/>
              </a:rPr>
              <a:t>Mi</a:t>
            </a:r>
            <a:r>
              <a:rPr lang="tr-TR" altLang="tr-TR" sz="2400">
                <a:latin typeface="Calibri" panose="020F0502020204030204" pitchFamily="34" charset="0"/>
                <a:cs typeface="Calibri" panose="020F0502020204030204" pitchFamily="34" charset="0"/>
              </a:rPr>
              <a:t>k</a:t>
            </a:r>
            <a:r>
              <a:rPr lang="en-US" altLang="tr-TR" sz="2400">
                <a:latin typeface="Calibri" panose="020F0502020204030204" pitchFamily="34" charset="0"/>
                <a:cs typeface="Calibri" panose="020F0502020204030204" pitchFamily="34" charset="0"/>
              </a:rPr>
              <a:t>robi</a:t>
            </a:r>
            <a:r>
              <a:rPr lang="tr-TR" altLang="tr-TR" sz="2400">
                <a:latin typeface="Calibri" panose="020F0502020204030204" pitchFamily="34" charset="0"/>
                <a:cs typeface="Calibri" panose="020F0502020204030204" pitchFamily="34" charset="0"/>
              </a:rPr>
              <a:t>y</a:t>
            </a:r>
            <a:r>
              <a:rPr lang="en-US" altLang="tr-TR" sz="2400">
                <a:latin typeface="Calibri" panose="020F0502020204030204" pitchFamily="34" charset="0"/>
                <a:cs typeface="Calibri" panose="020F0502020204030204" pitchFamily="34" charset="0"/>
              </a:rPr>
              <a:t>al </a:t>
            </a:r>
            <a:r>
              <a:rPr lang="tr-TR" altLang="tr-TR" sz="2400">
                <a:latin typeface="Calibri" panose="020F0502020204030204" pitchFamily="34" charset="0"/>
                <a:cs typeface="Calibri" panose="020F0502020204030204" pitchFamily="34" charset="0"/>
              </a:rPr>
              <a:t>biyokimya</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en-US" altLang="tr-TR" sz="2400">
                <a:latin typeface="Calibri" panose="020F0502020204030204" pitchFamily="34" charset="0"/>
                <a:cs typeface="Calibri" panose="020F0502020204030204" pitchFamily="34" charset="0"/>
              </a:rPr>
              <a:t>Ba</a:t>
            </a:r>
            <a:r>
              <a:rPr lang="tr-TR" altLang="tr-TR" sz="2400">
                <a:latin typeface="Calibri" panose="020F0502020204030204" pitchFamily="34" charset="0"/>
                <a:cs typeface="Calibri" panose="020F0502020204030204" pitchFamily="34" charset="0"/>
              </a:rPr>
              <a:t>k</a:t>
            </a:r>
            <a:r>
              <a:rPr lang="en-US" altLang="tr-TR" sz="2400">
                <a:latin typeface="Calibri" panose="020F0502020204030204" pitchFamily="34" charset="0"/>
                <a:cs typeface="Calibri" panose="020F0502020204030204" pitchFamily="34" charset="0"/>
              </a:rPr>
              <a:t>teri</a:t>
            </a:r>
            <a:r>
              <a:rPr lang="tr-TR" altLang="tr-TR" sz="2400">
                <a:latin typeface="Calibri" panose="020F0502020204030204" pitchFamily="34" charset="0"/>
                <a:cs typeface="Calibri" panose="020F0502020204030204" pitchFamily="34" charset="0"/>
              </a:rPr>
              <a:t>y</a:t>
            </a:r>
            <a:r>
              <a:rPr lang="en-US" altLang="tr-TR" sz="2400">
                <a:latin typeface="Calibri" panose="020F0502020204030204" pitchFamily="34" charset="0"/>
                <a:cs typeface="Calibri" panose="020F0502020204030204" pitchFamily="34" charset="0"/>
              </a:rPr>
              <a:t>al </a:t>
            </a:r>
            <a:r>
              <a:rPr lang="tr-TR" altLang="tr-TR" sz="2400">
                <a:latin typeface="Calibri" panose="020F0502020204030204" pitchFamily="34" charset="0"/>
                <a:cs typeface="Calibri" panose="020F0502020204030204" pitchFamily="34" charset="0"/>
              </a:rPr>
              <a:t>genetikler</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en-US" altLang="tr-TR" sz="2400">
                <a:latin typeface="Calibri" panose="020F0502020204030204" pitchFamily="34" charset="0"/>
                <a:cs typeface="Calibri" panose="020F0502020204030204" pitchFamily="34" charset="0"/>
              </a:rPr>
              <a:t>Mole</a:t>
            </a:r>
            <a:r>
              <a:rPr lang="tr-TR" altLang="tr-TR" sz="2400">
                <a:latin typeface="Calibri" panose="020F0502020204030204" pitchFamily="34" charset="0"/>
                <a:cs typeface="Calibri" panose="020F0502020204030204" pitchFamily="34" charset="0"/>
              </a:rPr>
              <a:t>kü</a:t>
            </a:r>
            <a:r>
              <a:rPr lang="en-US" altLang="tr-TR" sz="2400">
                <a:latin typeface="Calibri" panose="020F0502020204030204" pitchFamily="34" charset="0"/>
                <a:cs typeface="Calibri" panose="020F0502020204030204" pitchFamily="34" charset="0"/>
              </a:rPr>
              <a:t>l</a:t>
            </a:r>
            <a:r>
              <a:rPr lang="tr-TR" altLang="tr-TR" sz="2400">
                <a:latin typeface="Calibri" panose="020F0502020204030204" pitchFamily="34" charset="0"/>
                <a:cs typeface="Calibri" panose="020F0502020204030204" pitchFamily="34" charset="0"/>
              </a:rPr>
              <a:t>e</a:t>
            </a:r>
            <a:r>
              <a:rPr lang="en-US" altLang="tr-TR" sz="2400">
                <a:latin typeface="Calibri" panose="020F0502020204030204" pitchFamily="34" charset="0"/>
                <a:cs typeface="Calibri" panose="020F0502020204030204" pitchFamily="34" charset="0"/>
              </a:rPr>
              <a:t>r b</a:t>
            </a:r>
            <a:r>
              <a:rPr lang="tr-TR" altLang="tr-TR" sz="2400">
                <a:latin typeface="Calibri" panose="020F0502020204030204" pitchFamily="34" charset="0"/>
                <a:cs typeface="Calibri" panose="020F0502020204030204" pitchFamily="34" charset="0"/>
              </a:rPr>
              <a:t>iyoloji</a:t>
            </a:r>
            <a:endParaRPr lang="en-US" altLang="tr-TR" sz="2400">
              <a:latin typeface="Calibri" panose="020F0502020204030204" pitchFamily="34" charset="0"/>
              <a:cs typeface="Calibri" panose="020F0502020204030204" pitchFamily="34" charset="0"/>
            </a:endParaRPr>
          </a:p>
          <a:p>
            <a:pPr eaLnBrk="1" hangingPunct="1">
              <a:lnSpc>
                <a:spcPct val="150000"/>
              </a:lnSpc>
            </a:pPr>
            <a:r>
              <a:rPr lang="en-US" altLang="tr-TR" sz="2400">
                <a:latin typeface="Calibri" panose="020F0502020204030204" pitchFamily="34" charset="0"/>
                <a:cs typeface="Calibri" panose="020F0502020204030204" pitchFamily="34" charset="0"/>
              </a:rPr>
              <a:t>Virolo</a:t>
            </a:r>
            <a:r>
              <a:rPr lang="tr-TR" altLang="tr-TR" sz="2400">
                <a:latin typeface="Calibri" panose="020F0502020204030204" pitchFamily="34" charset="0"/>
                <a:cs typeface="Calibri" panose="020F0502020204030204" pitchFamily="34" charset="0"/>
              </a:rPr>
              <a:t>ji</a:t>
            </a:r>
            <a:endParaRPr lang="en-US" altLang="tr-TR" sz="24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3271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pPr eaLnBrk="1" hangingPunct="1"/>
            <a:r>
              <a:rPr lang="tr-TR" altLang="tr-TR" smtClean="0"/>
              <a:t>Mikrobiyoloji neden ilgimizi çeksin?</a:t>
            </a:r>
          </a:p>
        </p:txBody>
      </p:sp>
      <p:sp>
        <p:nvSpPr>
          <p:cNvPr id="7171" name="2 İçerik Yer Tutucusu"/>
          <p:cNvSpPr>
            <a:spLocks noGrp="1"/>
          </p:cNvSpPr>
          <p:nvPr>
            <p:ph idx="1"/>
          </p:nvPr>
        </p:nvSpPr>
        <p:spPr/>
        <p:txBody>
          <a:bodyPr/>
          <a:lstStyle/>
          <a:p>
            <a:pPr eaLnBrk="1" hangingPunct="1"/>
            <a:r>
              <a:rPr lang="tr-TR" altLang="tr-TR" dirty="0" smtClean="0"/>
              <a:t>Mikroorganizmalar zararlı olabilecekleri gibi hayatımızda önemli rolleri vardır.</a:t>
            </a:r>
          </a:p>
          <a:p>
            <a:pPr eaLnBrk="1" hangingPunct="1"/>
            <a:endParaRPr lang="tr-TR" altLang="tr-TR" dirty="0" smtClean="0"/>
          </a:p>
          <a:p>
            <a:pPr lvl="1" eaLnBrk="1" hangingPunct="1"/>
            <a:r>
              <a:rPr lang="tr-TR" altLang="tr-TR" dirty="0" smtClean="0"/>
              <a:t>Şu anda soluduğumuz oksijen bile geçmişteki </a:t>
            </a:r>
            <a:r>
              <a:rPr lang="tr-TR" altLang="tr-TR" dirty="0" err="1" smtClean="0"/>
              <a:t>mikrobiyal</a:t>
            </a:r>
            <a:r>
              <a:rPr lang="tr-TR" altLang="tr-TR" dirty="0" smtClean="0"/>
              <a:t> aktivitenin bir sonucudur.</a:t>
            </a:r>
          </a:p>
        </p:txBody>
      </p:sp>
    </p:spTree>
    <p:extLst>
      <p:ext uri="{BB962C8B-B14F-4D97-AF65-F5344CB8AC3E}">
        <p14:creationId xmlns:p14="http://schemas.microsoft.com/office/powerpoint/2010/main" val="3637295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idx="4294967295"/>
          </p:nvPr>
        </p:nvSpPr>
        <p:spPr>
          <a:xfrm>
            <a:off x="2667000" y="2667000"/>
            <a:ext cx="7772400" cy="1112838"/>
          </a:xfrm>
        </p:spPr>
        <p:txBody>
          <a:bodyPr>
            <a:normAutofit fontScale="90000"/>
          </a:bodyPr>
          <a:lstStyle/>
          <a:p>
            <a:pPr algn="ctr" eaLnBrk="1" hangingPunct="1"/>
            <a:r>
              <a:rPr lang="en-US" altLang="tr-TR" smtClean="0"/>
              <a:t>“</a:t>
            </a:r>
            <a:r>
              <a:rPr lang="tr-TR" altLang="tr-TR" sz="6600"/>
              <a:t>Doğada sonsuz </a:t>
            </a:r>
            <a:br>
              <a:rPr lang="tr-TR" altLang="tr-TR" sz="6600"/>
            </a:br>
            <a:r>
              <a:rPr lang="tr-TR" altLang="tr-TR" sz="2000"/>
              <a:t>küçüklüktekinin</a:t>
            </a:r>
            <a:r>
              <a:rPr lang="tr-TR" altLang="tr-TR" sz="6600"/>
              <a:t>     </a:t>
            </a:r>
            <a:br>
              <a:rPr lang="tr-TR" altLang="tr-TR" sz="6600"/>
            </a:br>
            <a:r>
              <a:rPr lang="tr-TR" altLang="tr-TR" sz="6600"/>
              <a:t>rolü sonsuz </a:t>
            </a:r>
            <a:r>
              <a:rPr lang="tr-TR" altLang="tr-TR" sz="8800"/>
              <a:t>BÜYÜKTÜR</a:t>
            </a:r>
            <a:r>
              <a:rPr lang="en-US" altLang="tr-TR" smtClean="0"/>
              <a:t>”</a:t>
            </a:r>
            <a:r>
              <a:rPr lang="tr-TR" altLang="tr-TR" smtClean="0"/>
              <a:t/>
            </a:r>
            <a:br>
              <a:rPr lang="tr-TR" altLang="tr-TR" smtClean="0"/>
            </a:br>
            <a:r>
              <a:rPr lang="tr-TR" altLang="tr-TR" smtClean="0"/>
              <a:t/>
            </a:r>
            <a:br>
              <a:rPr lang="tr-TR" altLang="tr-TR" smtClean="0"/>
            </a:br>
            <a:r>
              <a:rPr lang="en-US" altLang="tr-TR" smtClean="0"/>
              <a:t> --Louis Pasteur</a:t>
            </a:r>
          </a:p>
        </p:txBody>
      </p:sp>
    </p:spTree>
    <p:extLst>
      <p:ext uri="{BB962C8B-B14F-4D97-AF65-F5344CB8AC3E}">
        <p14:creationId xmlns:p14="http://schemas.microsoft.com/office/powerpoint/2010/main" val="100876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altLang="tr-TR" smtClean="0"/>
              <a:t>Mikrobiyoloji ne dekmektir?</a:t>
            </a:r>
            <a:endParaRPr lang="en-US" altLang="tr-TR" smtClean="0"/>
          </a:p>
        </p:txBody>
      </p:sp>
      <p:sp>
        <p:nvSpPr>
          <p:cNvPr id="14339" name="Rectangle 3"/>
          <p:cNvSpPr>
            <a:spLocks noGrp="1" noChangeArrowheads="1"/>
          </p:cNvSpPr>
          <p:nvPr>
            <p:ph type="body" idx="1"/>
          </p:nvPr>
        </p:nvSpPr>
        <p:spPr/>
        <p:txBody>
          <a:bodyPr/>
          <a:lstStyle/>
          <a:p>
            <a:pPr eaLnBrk="1" hangingPunct="1"/>
            <a:r>
              <a:rPr lang="en-US" altLang="tr-TR"/>
              <a:t>Micro – </a:t>
            </a:r>
            <a:r>
              <a:rPr lang="tr-TR" altLang="tr-TR"/>
              <a:t>Gözle görülmeyecek kadar küçük</a:t>
            </a:r>
          </a:p>
          <a:p>
            <a:pPr eaLnBrk="1" hangingPunct="1">
              <a:buFont typeface="Wingdings" panose="05000000000000000000" pitchFamily="2" charset="2"/>
              <a:buNone/>
            </a:pPr>
            <a:endParaRPr lang="en-US" altLang="tr-TR"/>
          </a:p>
          <a:p>
            <a:pPr eaLnBrk="1" hangingPunct="1"/>
            <a:r>
              <a:rPr lang="en-US" altLang="tr-TR"/>
              <a:t>Bio – </a:t>
            </a:r>
            <a:r>
              <a:rPr lang="tr-TR" altLang="tr-TR"/>
              <a:t>Yaşam</a:t>
            </a:r>
          </a:p>
          <a:p>
            <a:pPr eaLnBrk="1" hangingPunct="1">
              <a:buFont typeface="Wingdings" panose="05000000000000000000" pitchFamily="2" charset="2"/>
              <a:buNone/>
            </a:pPr>
            <a:endParaRPr lang="en-US" altLang="tr-TR"/>
          </a:p>
          <a:p>
            <a:pPr eaLnBrk="1" hangingPunct="1"/>
            <a:r>
              <a:rPr lang="en-US" altLang="tr-TR"/>
              <a:t>ology – </a:t>
            </a:r>
            <a:r>
              <a:rPr lang="tr-TR" altLang="tr-TR"/>
              <a:t>Çalışma (Araştırma)</a:t>
            </a:r>
            <a:endParaRPr lang="en-US" altLang="tr-TR"/>
          </a:p>
          <a:p>
            <a:pPr eaLnBrk="1" hangingPunct="1">
              <a:lnSpc>
                <a:spcPct val="90000"/>
              </a:lnSpc>
              <a:buFont typeface="Wingdings" panose="05000000000000000000" pitchFamily="2" charset="2"/>
              <a:buNone/>
            </a:pPr>
            <a:endParaRPr lang="tr-TR" altLang="tr-TR" b="1"/>
          </a:p>
          <a:p>
            <a:pPr eaLnBrk="1" hangingPunct="1">
              <a:lnSpc>
                <a:spcPct val="90000"/>
              </a:lnSpc>
            </a:pPr>
            <a:endParaRPr lang="tr-TR" altLang="tr-TR" b="1"/>
          </a:p>
          <a:p>
            <a:pPr eaLnBrk="1" hangingPunct="1">
              <a:lnSpc>
                <a:spcPct val="90000"/>
              </a:lnSpc>
            </a:pPr>
            <a:endParaRPr lang="tr-TR" altLang="tr-TR" b="1"/>
          </a:p>
        </p:txBody>
      </p:sp>
    </p:spTree>
    <p:extLst>
      <p:ext uri="{BB962C8B-B14F-4D97-AF65-F5344CB8AC3E}">
        <p14:creationId xmlns:p14="http://schemas.microsoft.com/office/powerpoint/2010/main" val="3425440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altLang="tr-TR" smtClean="0"/>
              <a:t>Hücre olarak Mikroorganizmalar</a:t>
            </a:r>
            <a:endParaRPr lang="en-US" altLang="tr-TR" smtClean="0"/>
          </a:p>
        </p:txBody>
      </p:sp>
      <p:sp>
        <p:nvSpPr>
          <p:cNvPr id="17411" name="Rectangle 3"/>
          <p:cNvSpPr>
            <a:spLocks noGrp="1" noChangeArrowheads="1"/>
          </p:cNvSpPr>
          <p:nvPr>
            <p:ph type="body" sz="half" idx="1"/>
          </p:nvPr>
        </p:nvSpPr>
        <p:spPr/>
        <p:txBody>
          <a:bodyPr/>
          <a:lstStyle/>
          <a:p>
            <a:pPr eaLnBrk="1" hangingPunct="1"/>
            <a:r>
              <a:rPr lang="tr-TR" altLang="tr-TR" sz="2400" b="1">
                <a:solidFill>
                  <a:srgbClr val="7030A0"/>
                </a:solidFill>
              </a:rPr>
              <a:t>Hücre</a:t>
            </a:r>
            <a:r>
              <a:rPr lang="tr-TR" altLang="tr-TR" sz="2400"/>
              <a:t> yaşamın temel birimidir</a:t>
            </a:r>
            <a:endParaRPr lang="en-US" altLang="tr-TR" sz="2400"/>
          </a:p>
          <a:p>
            <a:pPr eaLnBrk="1" hangingPunct="1"/>
            <a:r>
              <a:rPr lang="tr-TR" altLang="tr-TR" sz="2400"/>
              <a:t>Bölümlere ayrılmıştır</a:t>
            </a:r>
            <a:endParaRPr lang="en-US" altLang="tr-TR" sz="2400"/>
          </a:p>
          <a:p>
            <a:pPr eaLnBrk="1" hangingPunct="1"/>
            <a:r>
              <a:rPr lang="tr-TR" altLang="tr-TR" sz="2400"/>
              <a:t>Dinamik sistemlerdir</a:t>
            </a:r>
          </a:p>
          <a:p>
            <a:pPr eaLnBrk="1" hangingPunct="1"/>
            <a:r>
              <a:rPr lang="tr-TR" altLang="tr-TR" sz="2400"/>
              <a:t>Hücreler çevreyle iletişim kurarlar, madde alışverişinde bulunurlar ve sürekli değişim içindedirler</a:t>
            </a:r>
            <a:endParaRPr lang="en-US" altLang="tr-TR" sz="2400"/>
          </a:p>
          <a:p>
            <a:pPr eaLnBrk="1" hangingPunct="1"/>
            <a:endParaRPr lang="en-US" altLang="tr-TR" sz="2400"/>
          </a:p>
        </p:txBody>
      </p:sp>
    </p:spTree>
    <p:extLst>
      <p:ext uri="{BB962C8B-B14F-4D97-AF65-F5344CB8AC3E}">
        <p14:creationId xmlns:p14="http://schemas.microsoft.com/office/powerpoint/2010/main" val="3545347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tLang="tr-TR" dirty="0" smtClean="0"/>
              <a:t>Hücre yapısı ve anahtar yapılar</a:t>
            </a:r>
            <a:endParaRPr lang="en-US" altLang="tr-TR" dirty="0" smtClean="0"/>
          </a:p>
        </p:txBody>
      </p:sp>
      <p:sp>
        <p:nvSpPr>
          <p:cNvPr id="19459" name="Rectangle 4"/>
          <p:cNvSpPr>
            <a:spLocks noGrp="1" noChangeArrowheads="1"/>
          </p:cNvSpPr>
          <p:nvPr>
            <p:ph type="body" idx="1"/>
          </p:nvPr>
        </p:nvSpPr>
        <p:spPr/>
        <p:txBody>
          <a:bodyPr/>
          <a:lstStyle/>
          <a:p>
            <a:pPr eaLnBrk="1" hangingPunct="1"/>
            <a:r>
              <a:rPr lang="tr-TR" altLang="tr-TR"/>
              <a:t> Dört temel bileşen </a:t>
            </a:r>
            <a:r>
              <a:rPr lang="en-US" altLang="tr-TR"/>
              <a:t>(ma</a:t>
            </a:r>
            <a:r>
              <a:rPr lang="tr-TR" altLang="tr-TR"/>
              <a:t>k</a:t>
            </a:r>
            <a:r>
              <a:rPr lang="en-US" altLang="tr-TR"/>
              <a:t>romo</a:t>
            </a:r>
            <a:r>
              <a:rPr lang="tr-TR" altLang="tr-TR"/>
              <a:t>leküller</a:t>
            </a:r>
            <a:r>
              <a:rPr lang="en-US" altLang="tr-TR"/>
              <a:t>):</a:t>
            </a:r>
          </a:p>
          <a:p>
            <a:pPr lvl="1" eaLnBrk="1" hangingPunct="1"/>
            <a:r>
              <a:rPr lang="en-US" altLang="tr-TR"/>
              <a:t>Protein</a:t>
            </a:r>
            <a:r>
              <a:rPr lang="tr-TR" altLang="tr-TR"/>
              <a:t>ler</a:t>
            </a:r>
            <a:endParaRPr lang="en-US" altLang="tr-TR"/>
          </a:p>
          <a:p>
            <a:pPr lvl="1" eaLnBrk="1" hangingPunct="1"/>
            <a:r>
              <a:rPr lang="en-US" altLang="tr-TR"/>
              <a:t>N</a:t>
            </a:r>
            <a:r>
              <a:rPr lang="tr-TR" altLang="tr-TR"/>
              <a:t>ük</a:t>
            </a:r>
            <a:r>
              <a:rPr lang="en-US" altLang="tr-TR"/>
              <a:t>lei</a:t>
            </a:r>
            <a:r>
              <a:rPr lang="tr-TR" altLang="tr-TR"/>
              <a:t>k</a:t>
            </a:r>
            <a:r>
              <a:rPr lang="en-US" altLang="tr-TR"/>
              <a:t> a</a:t>
            </a:r>
            <a:r>
              <a:rPr lang="tr-TR" altLang="tr-TR"/>
              <a:t>sitler</a:t>
            </a:r>
            <a:endParaRPr lang="en-US" altLang="tr-TR"/>
          </a:p>
          <a:p>
            <a:pPr lvl="1" eaLnBrk="1" hangingPunct="1"/>
            <a:r>
              <a:rPr lang="en-US" altLang="tr-TR"/>
              <a:t>Lipi</a:t>
            </a:r>
            <a:r>
              <a:rPr lang="tr-TR" altLang="tr-TR"/>
              <a:t>tler</a:t>
            </a:r>
            <a:endParaRPr lang="en-US" altLang="tr-TR"/>
          </a:p>
          <a:p>
            <a:pPr lvl="1" eaLnBrk="1" hangingPunct="1"/>
            <a:r>
              <a:rPr lang="en-US" altLang="tr-TR"/>
              <a:t>Pol</a:t>
            </a:r>
            <a:r>
              <a:rPr lang="tr-TR" altLang="tr-TR"/>
              <a:t>isakkaritler</a:t>
            </a:r>
            <a:endParaRPr lang="en-US" altLang="tr-TR"/>
          </a:p>
          <a:p>
            <a:pPr eaLnBrk="1" hangingPunct="1"/>
            <a:r>
              <a:rPr lang="tr-TR" altLang="tr-TR"/>
              <a:t>Anahtar yapılar</a:t>
            </a:r>
            <a:r>
              <a:rPr lang="en-US" altLang="tr-TR"/>
              <a:t>:</a:t>
            </a:r>
          </a:p>
          <a:p>
            <a:pPr lvl="1" eaLnBrk="1" hangingPunct="1"/>
            <a:r>
              <a:rPr lang="tr-TR" altLang="tr-TR"/>
              <a:t>Sitoplazmik membran (zar)</a:t>
            </a:r>
            <a:endParaRPr lang="en-US" altLang="tr-TR"/>
          </a:p>
          <a:p>
            <a:pPr lvl="1" eaLnBrk="1" hangingPunct="1"/>
            <a:r>
              <a:rPr lang="tr-TR" altLang="tr-TR"/>
              <a:t>Sitoplazma</a:t>
            </a:r>
            <a:endParaRPr lang="en-US" altLang="tr-TR"/>
          </a:p>
          <a:p>
            <a:pPr lvl="1" eaLnBrk="1" hangingPunct="1"/>
            <a:r>
              <a:rPr lang="en-US" altLang="tr-TR"/>
              <a:t>N</a:t>
            </a:r>
            <a:r>
              <a:rPr lang="tr-TR" altLang="tr-TR"/>
              <a:t>ükleus</a:t>
            </a:r>
            <a:endParaRPr lang="en-US" altLang="tr-TR"/>
          </a:p>
        </p:txBody>
      </p:sp>
    </p:spTree>
    <p:extLst>
      <p:ext uri="{BB962C8B-B14F-4D97-AF65-F5344CB8AC3E}">
        <p14:creationId xmlns:p14="http://schemas.microsoft.com/office/powerpoint/2010/main" val="3244186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hangingPunct="1"/>
            <a:r>
              <a:rPr lang="en-US" altLang="tr-TR" sz="4000">
                <a:solidFill>
                  <a:schemeClr val="accent2"/>
                </a:solidFill>
              </a:rPr>
              <a:t>1.4 </a:t>
            </a:r>
            <a:r>
              <a:rPr lang="tr-TR" altLang="tr-TR" sz="4000">
                <a:solidFill>
                  <a:schemeClr val="accent2"/>
                </a:solidFill>
              </a:rPr>
              <a:t>Mikroorganizmaların insanlar üzerine etkisi</a:t>
            </a:r>
            <a:endParaRPr lang="en-US" altLang="tr-TR" sz="4000">
              <a:solidFill>
                <a:schemeClr val="accent2"/>
              </a:solidFill>
            </a:endParaRPr>
          </a:p>
        </p:txBody>
      </p:sp>
      <p:sp>
        <p:nvSpPr>
          <p:cNvPr id="40963" name="Rectangle 4"/>
          <p:cNvSpPr>
            <a:spLocks noGrp="1" noChangeArrowheads="1"/>
          </p:cNvSpPr>
          <p:nvPr>
            <p:ph type="body" idx="1"/>
          </p:nvPr>
        </p:nvSpPr>
        <p:spPr>
          <a:xfrm>
            <a:off x="2351088" y="1700213"/>
            <a:ext cx="8101012" cy="4824412"/>
          </a:xfrm>
        </p:spPr>
        <p:txBody>
          <a:bodyPr>
            <a:normAutofit lnSpcReduction="10000"/>
          </a:bodyPr>
          <a:lstStyle/>
          <a:p>
            <a:pPr eaLnBrk="1" hangingPunct="1">
              <a:lnSpc>
                <a:spcPct val="200000"/>
              </a:lnSpc>
            </a:pPr>
            <a:r>
              <a:rPr lang="tr-TR" altLang="tr-TR"/>
              <a:t>Hastalık Etkenleri Olarak Mikroorganizmalar </a:t>
            </a:r>
            <a:endParaRPr lang="en-US" altLang="tr-TR"/>
          </a:p>
          <a:p>
            <a:pPr eaLnBrk="1" hangingPunct="1">
              <a:lnSpc>
                <a:spcPct val="200000"/>
              </a:lnSpc>
            </a:pPr>
            <a:r>
              <a:rPr lang="tr-TR" altLang="tr-TR"/>
              <a:t>Tarım</a:t>
            </a:r>
            <a:endParaRPr lang="en-US" altLang="tr-TR"/>
          </a:p>
          <a:p>
            <a:pPr eaLnBrk="1" hangingPunct="1">
              <a:lnSpc>
                <a:spcPct val="200000"/>
              </a:lnSpc>
            </a:pPr>
            <a:r>
              <a:rPr lang="tr-TR" altLang="tr-TR"/>
              <a:t>Gıda</a:t>
            </a:r>
          </a:p>
          <a:p>
            <a:pPr eaLnBrk="1" hangingPunct="1">
              <a:lnSpc>
                <a:spcPct val="200000"/>
              </a:lnSpc>
            </a:pPr>
            <a:r>
              <a:rPr lang="tr-TR" altLang="tr-TR"/>
              <a:t>Enerji ve Çevre</a:t>
            </a:r>
          </a:p>
          <a:p>
            <a:pPr eaLnBrk="1" hangingPunct="1">
              <a:lnSpc>
                <a:spcPct val="200000"/>
              </a:lnSpc>
            </a:pPr>
            <a:r>
              <a:rPr lang="tr-TR" altLang="tr-TR"/>
              <a:t>Gelecek: Biyoteknoloji</a:t>
            </a:r>
          </a:p>
        </p:txBody>
      </p:sp>
    </p:spTree>
    <p:extLst>
      <p:ext uri="{BB962C8B-B14F-4D97-AF65-F5344CB8AC3E}">
        <p14:creationId xmlns:p14="http://schemas.microsoft.com/office/powerpoint/2010/main" val="3888798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2855914" y="404814"/>
            <a:ext cx="6631111" cy="800219"/>
          </a:xfrm>
          <a:prstGeom prst="rect">
            <a:avLst/>
          </a:prstGeom>
          <a:noFill/>
        </p:spPr>
        <p:txBody>
          <a:bodyPr wrap="none">
            <a:spAutoFit/>
          </a:bodyPr>
          <a:lstStyle/>
          <a:p>
            <a:pPr eaLnBrk="1" hangingPunct="1">
              <a:defRPr/>
            </a:pPr>
            <a:r>
              <a:rPr lang="tr-TR" sz="2800" dirty="0">
                <a:solidFill>
                  <a:schemeClr val="tx2">
                    <a:lumMod val="60000"/>
                    <a:lumOff val="40000"/>
                  </a:schemeClr>
                </a:solidFill>
              </a:rPr>
              <a:t>Hastalık Etkenleri Olarak Mikroorganizmalar </a:t>
            </a:r>
            <a:endParaRPr lang="en-US" sz="2800" dirty="0">
              <a:solidFill>
                <a:schemeClr val="tx2">
                  <a:lumMod val="60000"/>
                  <a:lumOff val="40000"/>
                </a:schemeClr>
              </a:solidFill>
            </a:endParaRPr>
          </a:p>
          <a:p>
            <a:pPr eaLnBrk="1" hangingPunct="1">
              <a:defRPr/>
            </a:pPr>
            <a:endParaRPr lang="tr-TR" dirty="0"/>
          </a:p>
        </p:txBody>
      </p:sp>
      <p:sp>
        <p:nvSpPr>
          <p:cNvPr id="43012" name="5 Metin kutusu"/>
          <p:cNvSpPr txBox="1">
            <a:spLocks noChangeArrowheads="1"/>
          </p:cNvSpPr>
          <p:nvPr/>
        </p:nvSpPr>
        <p:spPr bwMode="auto">
          <a:xfrm>
            <a:off x="2391631" y="1715910"/>
            <a:ext cx="7559675" cy="320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 typeface="Arial" panose="020B0604020202020204" pitchFamily="34" charset="0"/>
              <a:buChar char="•"/>
            </a:pPr>
            <a:r>
              <a:rPr lang="tr-TR" altLang="tr-TR" sz="2400" dirty="0">
                <a:latin typeface="Times" panose="02020603050405020304" pitchFamily="18" charset="0"/>
              </a:rPr>
              <a:t>Enfeksiyon hastalıkları </a:t>
            </a:r>
            <a:r>
              <a:rPr lang="tr-TR" altLang="tr-TR" sz="2400" b="1" i="1" dirty="0">
                <a:latin typeface="Times" panose="02020603050405020304" pitchFamily="18" charset="0"/>
              </a:rPr>
              <a:t>patojenler</a:t>
            </a:r>
            <a:r>
              <a:rPr lang="tr-TR" altLang="tr-TR" sz="2400" dirty="0">
                <a:latin typeface="Times" panose="02020603050405020304" pitchFamily="18" charset="0"/>
              </a:rPr>
              <a:t> tarafından oluşturulur.</a:t>
            </a:r>
          </a:p>
          <a:p>
            <a:pPr eaLnBrk="1" hangingPunct="1">
              <a:spcBef>
                <a:spcPct val="0"/>
              </a:spcBef>
              <a:buClrTx/>
              <a:buSzTx/>
              <a:buFontTx/>
              <a:buNone/>
            </a:pPr>
            <a:endParaRPr lang="tr-TR" altLang="tr-TR" sz="2400" dirty="0">
              <a:latin typeface="Times" panose="02020603050405020304" pitchFamily="18" charset="0"/>
            </a:endParaRPr>
          </a:p>
          <a:p>
            <a:pPr eaLnBrk="1" hangingPunct="1">
              <a:spcBef>
                <a:spcPct val="0"/>
              </a:spcBef>
              <a:buClrTx/>
              <a:buSzTx/>
              <a:buFont typeface="Arial" panose="020B0604020202020204" pitchFamily="34" charset="0"/>
              <a:buChar char="•"/>
            </a:pPr>
            <a:r>
              <a:rPr lang="tr-TR" altLang="tr-TR" sz="2200" dirty="0">
                <a:latin typeface="Times" panose="02020603050405020304" pitchFamily="18" charset="0"/>
              </a:rPr>
              <a:t>Çiçek hastalığı yeryüzünden silinmişken halen </a:t>
            </a:r>
            <a:r>
              <a:rPr lang="tr-TR" altLang="tr-TR" sz="2200" b="1" dirty="0">
                <a:latin typeface="Times" panose="02020603050405020304" pitchFamily="18" charset="0"/>
              </a:rPr>
              <a:t>sıtma</a:t>
            </a:r>
            <a:r>
              <a:rPr lang="tr-TR" altLang="tr-TR" sz="2200" dirty="0">
                <a:latin typeface="Times" panose="02020603050405020304" pitchFamily="18" charset="0"/>
              </a:rPr>
              <a:t>, </a:t>
            </a:r>
            <a:r>
              <a:rPr lang="tr-TR" altLang="tr-TR" sz="2200" b="1" dirty="0">
                <a:latin typeface="Times" panose="02020603050405020304" pitchFamily="18" charset="0"/>
              </a:rPr>
              <a:t>verem</a:t>
            </a:r>
            <a:r>
              <a:rPr lang="tr-TR" altLang="tr-TR" sz="2200" dirty="0">
                <a:latin typeface="Times" panose="02020603050405020304" pitchFamily="18" charset="0"/>
              </a:rPr>
              <a:t>, </a:t>
            </a:r>
            <a:r>
              <a:rPr lang="tr-TR" altLang="tr-TR" sz="2200" b="1" dirty="0">
                <a:latin typeface="Times" panose="02020603050405020304" pitchFamily="18" charset="0"/>
              </a:rPr>
              <a:t>kolera</a:t>
            </a:r>
            <a:r>
              <a:rPr lang="tr-TR" altLang="tr-TR" sz="2200" dirty="0">
                <a:latin typeface="Times" panose="02020603050405020304" pitchFamily="18" charset="0"/>
              </a:rPr>
              <a:t> gibi hastalıklardan ölümler olmaktadır.</a:t>
            </a:r>
          </a:p>
          <a:p>
            <a:pPr eaLnBrk="1" hangingPunct="1">
              <a:spcBef>
                <a:spcPct val="0"/>
              </a:spcBef>
              <a:buClrTx/>
              <a:buSzTx/>
              <a:buFont typeface="Arial" panose="020B0604020202020204" pitchFamily="34" charset="0"/>
              <a:buChar char="•"/>
            </a:pPr>
            <a:r>
              <a:rPr lang="tr-TR" altLang="tr-TR" sz="2200" dirty="0">
                <a:latin typeface="Times" panose="02020603050405020304" pitchFamily="18" charset="0"/>
              </a:rPr>
              <a:t>1966'da WHO'nun başlattığı kampanya sonucu tüm Dünya ülkelerinde çiçek aşısı yapılarak, hastalık görünmez oldu ve çiçek aşısı zorunlu aşı programından çıkarıldı. Ancak 1976'da Etiyopya ve Somali'de iki çiçek olgusu bildirildi. Çiçek hastalığı, bildirimi zorunlu hastalıklardandır </a:t>
            </a:r>
          </a:p>
        </p:txBody>
      </p:sp>
    </p:spTree>
    <p:extLst>
      <p:ext uri="{BB962C8B-B14F-4D97-AF65-F5344CB8AC3E}">
        <p14:creationId xmlns:p14="http://schemas.microsoft.com/office/powerpoint/2010/main" val="1313454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711450" y="404813"/>
            <a:ext cx="6769100" cy="369332"/>
          </a:xfrm>
          <a:prstGeom prst="rect">
            <a:avLst/>
          </a:prstGeom>
          <a:noFill/>
        </p:spPr>
        <p:txBody>
          <a:bodyPr>
            <a:spAutoFit/>
          </a:bodyPr>
          <a:lstStyle/>
          <a:p>
            <a:pPr algn="ctr" eaLnBrk="1" hangingPunct="1">
              <a:defRPr/>
            </a:pPr>
            <a:r>
              <a:rPr lang="tr-TR" dirty="0">
                <a:solidFill>
                  <a:schemeClr val="tx2">
                    <a:lumMod val="60000"/>
                    <a:lumOff val="40000"/>
                  </a:schemeClr>
                </a:solidFill>
              </a:rPr>
              <a:t>Mikroorganizmalar ve Gıda</a:t>
            </a:r>
          </a:p>
        </p:txBody>
      </p:sp>
      <p:sp>
        <p:nvSpPr>
          <p:cNvPr id="47108" name="3 Metin kutusu"/>
          <p:cNvSpPr txBox="1">
            <a:spLocks noChangeArrowheads="1"/>
          </p:cNvSpPr>
          <p:nvPr/>
        </p:nvSpPr>
        <p:spPr bwMode="auto">
          <a:xfrm>
            <a:off x="3322750" y="1084106"/>
            <a:ext cx="5009881"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50000"/>
              </a:lnSpc>
              <a:spcBef>
                <a:spcPct val="0"/>
              </a:spcBef>
              <a:buClrTx/>
              <a:buSzTx/>
              <a:buFont typeface="Arial" panose="020B0604020202020204" pitchFamily="34" charset="0"/>
              <a:buChar char="•"/>
            </a:pPr>
            <a:r>
              <a:rPr lang="tr-TR" altLang="tr-TR" sz="1800" dirty="0">
                <a:latin typeface="Comic Sans MS" panose="030F0702030302020204" pitchFamily="66" charset="0"/>
              </a:rPr>
              <a:t>Mikroorganizmalar tarımda</a:t>
            </a:r>
          </a:p>
          <a:p>
            <a:pPr eaLnBrk="1" hangingPunct="1">
              <a:lnSpc>
                <a:spcPct val="150000"/>
              </a:lnSpc>
              <a:spcBef>
                <a:spcPct val="0"/>
              </a:spcBef>
              <a:buClrTx/>
              <a:buSzTx/>
              <a:buFontTx/>
              <a:buNone/>
            </a:pPr>
            <a:r>
              <a:rPr lang="tr-TR" altLang="tr-TR" sz="1800" dirty="0">
                <a:latin typeface="Comic Sans MS" panose="030F0702030302020204" pitchFamily="66" charset="0"/>
              </a:rPr>
              <a:t> Azot (N), Karbon (C) ve Kükürt (S)</a:t>
            </a:r>
          </a:p>
          <a:p>
            <a:pPr eaLnBrk="1" hangingPunct="1">
              <a:lnSpc>
                <a:spcPct val="150000"/>
              </a:lnSpc>
              <a:spcBef>
                <a:spcPct val="0"/>
              </a:spcBef>
              <a:buClrTx/>
              <a:buSzTx/>
              <a:buFontTx/>
              <a:buNone/>
            </a:pPr>
            <a:r>
              <a:rPr lang="tr-TR" altLang="tr-TR" sz="1800" dirty="0">
                <a:latin typeface="Comic Sans MS" panose="030F0702030302020204" pitchFamily="66" charset="0"/>
              </a:rPr>
              <a:t>döngüsünde önemli rol oynarlar.</a:t>
            </a:r>
          </a:p>
          <a:p>
            <a:pPr eaLnBrk="1" hangingPunct="1">
              <a:lnSpc>
                <a:spcPct val="150000"/>
              </a:lnSpc>
              <a:spcBef>
                <a:spcPct val="0"/>
              </a:spcBef>
              <a:buClrTx/>
              <a:buSzTx/>
              <a:buFont typeface="Arial" panose="020B0604020202020204" pitchFamily="34" charset="0"/>
              <a:buChar char="•"/>
            </a:pPr>
            <a:r>
              <a:rPr lang="tr-TR" altLang="tr-TR" sz="1800" dirty="0">
                <a:latin typeface="Comic Sans MS" panose="030F0702030302020204" pitchFamily="66" charset="0"/>
              </a:rPr>
              <a:t>Elementleri bitkilerin kullanacakları</a:t>
            </a:r>
          </a:p>
          <a:p>
            <a:pPr eaLnBrk="1" hangingPunct="1">
              <a:lnSpc>
                <a:spcPct val="150000"/>
              </a:lnSpc>
              <a:spcBef>
                <a:spcPct val="0"/>
              </a:spcBef>
              <a:buClrTx/>
              <a:buSzTx/>
              <a:buFontTx/>
              <a:buNone/>
            </a:pPr>
            <a:r>
              <a:rPr lang="tr-TR" altLang="tr-TR" sz="1800" dirty="0">
                <a:latin typeface="Comic Sans MS" panose="030F0702030302020204" pitchFamily="66" charset="0"/>
              </a:rPr>
              <a:t>formlara dönüştürürler.</a:t>
            </a:r>
          </a:p>
          <a:p>
            <a:pPr eaLnBrk="1" hangingPunct="1">
              <a:lnSpc>
                <a:spcPct val="150000"/>
              </a:lnSpc>
              <a:spcBef>
                <a:spcPct val="0"/>
              </a:spcBef>
              <a:buClrTx/>
              <a:buSzTx/>
              <a:buFontTx/>
              <a:buNone/>
            </a:pPr>
            <a:r>
              <a:rPr lang="tr-TR" altLang="tr-TR" sz="1800" dirty="0">
                <a:latin typeface="Comic Sans MS" panose="030F0702030302020204" pitchFamily="66" charset="0"/>
              </a:rPr>
              <a:t>Örneğin; baklagillerde kök nodüllerindeki</a:t>
            </a:r>
          </a:p>
          <a:p>
            <a:pPr eaLnBrk="1" hangingPunct="1">
              <a:lnSpc>
                <a:spcPct val="150000"/>
              </a:lnSpc>
              <a:spcBef>
                <a:spcPct val="0"/>
              </a:spcBef>
              <a:buClrTx/>
              <a:buSzTx/>
              <a:buFontTx/>
              <a:buNone/>
            </a:pPr>
            <a:r>
              <a:rPr lang="tr-TR" altLang="tr-TR" sz="1800" dirty="0">
                <a:latin typeface="Comic Sans MS" panose="030F0702030302020204" pitchFamily="66" charset="0"/>
              </a:rPr>
              <a:t>Bakteriler atmosferik azot (N</a:t>
            </a:r>
            <a:r>
              <a:rPr lang="tr-TR" altLang="tr-TR" sz="1800" baseline="-25000" dirty="0">
                <a:latin typeface="Comic Sans MS" panose="030F0702030302020204" pitchFamily="66" charset="0"/>
              </a:rPr>
              <a:t>2</a:t>
            </a:r>
            <a:r>
              <a:rPr lang="tr-TR" altLang="tr-TR" sz="1800" dirty="0">
                <a:latin typeface="Comic Sans MS" panose="030F0702030302020204" pitchFamily="66" charset="0"/>
              </a:rPr>
              <a:t>), bitkinin</a:t>
            </a:r>
          </a:p>
          <a:p>
            <a:pPr eaLnBrk="1" hangingPunct="1">
              <a:lnSpc>
                <a:spcPct val="150000"/>
              </a:lnSpc>
              <a:spcBef>
                <a:spcPct val="0"/>
              </a:spcBef>
              <a:buClrTx/>
              <a:buSzTx/>
              <a:buFontTx/>
              <a:buNone/>
            </a:pPr>
            <a:r>
              <a:rPr lang="tr-TR" altLang="tr-TR" sz="1800" dirty="0">
                <a:latin typeface="Comic Sans MS" panose="030F0702030302020204" pitchFamily="66" charset="0"/>
              </a:rPr>
              <a:t>Gelişmek için kullandığı </a:t>
            </a:r>
            <a:r>
              <a:rPr lang="tr-TR" altLang="tr-TR" sz="1800" u="sng" dirty="0" err="1">
                <a:latin typeface="Comic Sans MS" panose="030F0702030302020204" pitchFamily="66" charset="0"/>
              </a:rPr>
              <a:t>fikse</a:t>
            </a:r>
            <a:r>
              <a:rPr lang="tr-TR" altLang="tr-TR" sz="1800" u="sng" dirty="0">
                <a:latin typeface="Comic Sans MS" panose="030F0702030302020204" pitchFamily="66" charset="0"/>
              </a:rPr>
              <a:t> edilmiş azota </a:t>
            </a:r>
          </a:p>
          <a:p>
            <a:pPr eaLnBrk="1" hangingPunct="1">
              <a:lnSpc>
                <a:spcPct val="150000"/>
              </a:lnSpc>
              <a:spcBef>
                <a:spcPct val="0"/>
              </a:spcBef>
              <a:buClrTx/>
              <a:buSzTx/>
              <a:buFontTx/>
              <a:buNone/>
            </a:pPr>
            <a:r>
              <a:rPr lang="tr-TR" altLang="tr-TR" sz="1800" dirty="0">
                <a:latin typeface="Comic Sans MS" panose="030F0702030302020204" pitchFamily="66" charset="0"/>
              </a:rPr>
              <a:t>(NH</a:t>
            </a:r>
            <a:r>
              <a:rPr lang="tr-TR" altLang="tr-TR" sz="1800" baseline="-25000" dirty="0">
                <a:latin typeface="Comic Sans MS" panose="030F0702030302020204" pitchFamily="66" charset="0"/>
              </a:rPr>
              <a:t>3</a:t>
            </a:r>
            <a:r>
              <a:rPr lang="tr-TR" altLang="tr-TR" sz="1800" dirty="0">
                <a:latin typeface="Comic Sans MS" panose="030F0702030302020204" pitchFamily="66" charset="0"/>
              </a:rPr>
              <a:t>) dönüştürür.</a:t>
            </a:r>
          </a:p>
          <a:p>
            <a:pPr eaLnBrk="1" hangingPunct="1">
              <a:lnSpc>
                <a:spcPct val="150000"/>
              </a:lnSpc>
              <a:spcBef>
                <a:spcPct val="0"/>
              </a:spcBef>
              <a:buClrTx/>
              <a:buSzTx/>
              <a:buFont typeface="Arial" panose="020B0604020202020204" pitchFamily="34" charset="0"/>
              <a:buChar char="•"/>
            </a:pPr>
            <a:r>
              <a:rPr lang="tr-TR" altLang="tr-TR" sz="1800" dirty="0" err="1">
                <a:latin typeface="Comic Sans MS" panose="030F0702030302020204" pitchFamily="66" charset="0"/>
              </a:rPr>
              <a:t>Mikrobiyal</a:t>
            </a:r>
            <a:r>
              <a:rPr lang="tr-TR" altLang="tr-TR" sz="1800" dirty="0">
                <a:latin typeface="Comic Sans MS" panose="030F0702030302020204" pitchFamily="66" charset="0"/>
              </a:rPr>
              <a:t> bitki ve hayvan hastalıkları</a:t>
            </a:r>
          </a:p>
          <a:p>
            <a:pPr eaLnBrk="1" hangingPunct="1">
              <a:lnSpc>
                <a:spcPct val="150000"/>
              </a:lnSpc>
              <a:spcBef>
                <a:spcPct val="0"/>
              </a:spcBef>
              <a:buClrTx/>
              <a:buSzTx/>
              <a:buFont typeface="Wingdings" panose="05000000000000000000" pitchFamily="2" charset="2"/>
              <a:buNone/>
            </a:pPr>
            <a:r>
              <a:rPr lang="tr-TR" altLang="tr-TR" sz="1800" dirty="0">
                <a:latin typeface="Comic Sans MS" panose="030F0702030302020204" pitchFamily="66" charset="0"/>
              </a:rPr>
              <a:t> tarım endüstrisinde ekonomik açıdan önemli </a:t>
            </a:r>
          </a:p>
          <a:p>
            <a:pPr eaLnBrk="1" hangingPunct="1">
              <a:lnSpc>
                <a:spcPct val="150000"/>
              </a:lnSpc>
              <a:spcBef>
                <a:spcPct val="0"/>
              </a:spcBef>
              <a:buClrTx/>
              <a:buSzTx/>
              <a:buFontTx/>
              <a:buNone/>
            </a:pPr>
            <a:r>
              <a:rPr lang="tr-TR" altLang="tr-TR" sz="1800" dirty="0">
                <a:latin typeface="Comic Sans MS" panose="030F0702030302020204" pitchFamily="66" charset="0"/>
              </a:rPr>
              <a:t>zararlara yol açarlar.</a:t>
            </a:r>
          </a:p>
          <a:p>
            <a:pPr eaLnBrk="1" hangingPunct="1">
              <a:spcBef>
                <a:spcPct val="0"/>
              </a:spcBef>
              <a:buClrTx/>
              <a:buSzTx/>
              <a:buFontTx/>
              <a:buNone/>
            </a:pPr>
            <a:endParaRPr lang="tr-TR" altLang="tr-TR" sz="1800" dirty="0">
              <a:latin typeface="Comic Sans MS" panose="030F0702030302020204" pitchFamily="66" charset="0"/>
            </a:endParaRPr>
          </a:p>
        </p:txBody>
      </p:sp>
    </p:spTree>
    <p:extLst>
      <p:ext uri="{BB962C8B-B14F-4D97-AF65-F5344CB8AC3E}">
        <p14:creationId xmlns:p14="http://schemas.microsoft.com/office/powerpoint/2010/main" val="2794719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526</Words>
  <Application>Microsoft Office PowerPoint</Application>
  <PresentationFormat>Geniş ekran</PresentationFormat>
  <Paragraphs>114</Paragraphs>
  <Slides>17</Slides>
  <Notes>14</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Calibri Light</vt:lpstr>
      <vt:lpstr>Comic Sans MS</vt:lpstr>
      <vt:lpstr>Times</vt:lpstr>
      <vt:lpstr>Wingdings</vt:lpstr>
      <vt:lpstr>Office Teması</vt:lpstr>
      <vt:lpstr>Biyoteknoloji İçin Mikrobiyoloji 1</vt:lpstr>
      <vt:lpstr>Mikrobiyoloji neden ilgimizi çeksin?</vt:lpstr>
      <vt:lpstr>“Doğada sonsuz  küçüklüktekinin      rolü sonsuz BÜYÜKTÜR”   --Louis Pasteur</vt:lpstr>
      <vt:lpstr>Mikrobiyoloji ne dekmektir?</vt:lpstr>
      <vt:lpstr>Hücre olarak Mikroorganizmalar</vt:lpstr>
      <vt:lpstr>Hücre yapısı ve anahtar yapılar</vt:lpstr>
      <vt:lpstr>1.4 Mikroorganizmaların insanlar üzerine etkisi</vt:lpstr>
      <vt:lpstr>PowerPoint Sunusu</vt:lpstr>
      <vt:lpstr>PowerPoint Sunusu</vt:lpstr>
      <vt:lpstr>PowerPoint Sunusu</vt:lpstr>
      <vt:lpstr>PowerPoint Sunusu</vt:lpstr>
      <vt:lpstr>PowerPoint Sunusu</vt:lpstr>
      <vt:lpstr>Mikrobiyolojinin Doğusu: Mikrobiyolojide Keşif Yolları</vt:lpstr>
      <vt:lpstr>Louis Pasteur (1822-1895)</vt:lpstr>
      <vt:lpstr>Mikrobiyal Çeşitlilik ve Genel Mikrobiyolojinin Yükselişi</vt:lpstr>
      <vt:lpstr>Mikrobiyolojinin Modern Dönemi</vt:lpstr>
      <vt:lpstr>Mikrobiyolojide Temel Alt Birimler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Biyoteknoloji İçin Mikrobiyoloji 1</dc:title>
  <dc:creator>iso</dc:creator>
  <cp:lastModifiedBy>iso</cp:lastModifiedBy>
  <cp:revision>1</cp:revision>
  <dcterms:created xsi:type="dcterms:W3CDTF">2017-12-15T10:55:12Z</dcterms:created>
  <dcterms:modified xsi:type="dcterms:W3CDTF">2017-12-15T10:55:36Z</dcterms:modified>
</cp:coreProperties>
</file>