
<file path=[Content_Types].xml><?xml version="1.0" encoding="utf-8"?>
<Types xmlns="http://schemas.openxmlformats.org/package/2006/content-types">
  <Override PartName="/ppt/slides/slide29.xml" ContentType="application/vnd.openxmlformats-officedocument.presentationml.slide+xml"/>
  <Override PartName="/ppt/slides/slide47.xml" ContentType="application/vnd.openxmlformats-officedocument.presentationml.slide+xml"/>
  <Override PartName="/ppt/slides/slide58.xml" ContentType="application/vnd.openxmlformats-officedocument.presentationml.slide+xml"/>
  <Override PartName="/ppt/slides/slide76.xml" ContentType="application/vnd.openxmlformats-officedocument.presentationml.slide+xml"/>
  <Override PartName="/ppt/slides/slide94.xml" ContentType="application/vnd.openxmlformats-officedocument.presentationml.slide+xml"/>
  <Override PartName="/ppt/slides/slide113.xml" ContentType="application/vnd.openxmlformats-officedocument.presentationml.slide+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s/slide54.xml" ContentType="application/vnd.openxmlformats-officedocument.presentationml.slide+xml"/>
  <Override PartName="/ppt/slides/slide65.xml" ContentType="application/vnd.openxmlformats-officedocument.presentationml.slide+xml"/>
  <Override PartName="/ppt/slides/slide83.xml" ContentType="application/vnd.openxmlformats-officedocument.presentationml.slide+xml"/>
  <Override PartName="/ppt/slides/slide102.xml" ContentType="application/vnd.openxmlformats-officedocument.presentationml.slide+xml"/>
  <Override PartName="/ppt/slideLayouts/slideLayout6.xml" ContentType="application/vnd.openxmlformats-officedocument.presentationml.slideLayout+xml"/>
  <Override PartName="/ppt/slides/slide25.xml" ContentType="application/vnd.openxmlformats-officedocument.presentationml.slide+xml"/>
  <Override PartName="/ppt/slides/slide43.xml" ContentType="application/vnd.openxmlformats-officedocument.presentationml.slide+xml"/>
  <Override PartName="/ppt/slides/slide72.xml" ContentType="application/vnd.openxmlformats-officedocument.presentationml.slide+xml"/>
  <Override PartName="/ppt/slides/slide90.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xml" ContentType="application/xml"/>
  <Override PartName="/ppt/slides/slide14.xml" ContentType="application/vnd.openxmlformats-officedocument.presentationml.slide+xml"/>
  <Override PartName="/ppt/slides/slide32.xml" ContentType="application/vnd.openxmlformats-officedocument.presentationml.slide+xml"/>
  <Override PartName="/ppt/slides/slide50.xml" ContentType="application/vnd.openxmlformats-officedocument.presentationml.slide+xml"/>
  <Override PartName="/ppt/slides/slide61.xml" ContentType="application/vnd.openxmlformats-officedocument.presentationml.slide+xml"/>
  <Override PartName="/ppt/slides/slide1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s/slide99.xml" ContentType="application/vnd.openxmlformats-officedocument.presentationml.slide+xml"/>
  <Override PartName="/ppt/slides/slide7.xml" ContentType="application/vnd.openxmlformats-officedocument.presentationml.slide+xml"/>
  <Override PartName="/ppt/slides/slide9.xml" ContentType="application/vnd.openxmlformats-officedocument.presentationml.slide+xml"/>
  <Override PartName="/ppt/slides/slide59.xml" ContentType="application/vnd.openxmlformats-officedocument.presentationml.slide+xml"/>
  <Override PartName="/ppt/slides/slide68.xml" ContentType="application/vnd.openxmlformats-officedocument.presentationml.slide+xml"/>
  <Override PartName="/ppt/slides/slide77.xml" ContentType="application/vnd.openxmlformats-officedocument.presentationml.slide+xml"/>
  <Override PartName="/ppt/slides/slide88.xml" ContentType="application/vnd.openxmlformats-officedocument.presentationml.slide+xml"/>
  <Override PartName="/ppt/slides/slide97.xml" ContentType="application/vnd.openxmlformats-officedocument.presentationml.slide+xml"/>
  <Override PartName="/ppt/slides/slide107.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s/slide57.xml" ContentType="application/vnd.openxmlformats-officedocument.presentationml.slide+xml"/>
  <Override PartName="/ppt/slides/slide66.xml" ContentType="application/vnd.openxmlformats-officedocument.presentationml.slide+xml"/>
  <Override PartName="/ppt/slides/slide75.xml" ContentType="application/vnd.openxmlformats-officedocument.presentationml.slide+xml"/>
  <Override PartName="/ppt/slides/slide86.xml" ContentType="application/vnd.openxmlformats-officedocument.presentationml.slide+xml"/>
  <Override PartName="/ppt/slides/slide95.xml" ContentType="application/vnd.openxmlformats-officedocument.presentationml.slide+xml"/>
  <Override PartName="/ppt/slides/slide103.xml" ContentType="application/vnd.openxmlformats-officedocument.presentationml.slide+xml"/>
  <Override PartName="/ppt/slides/slide105.xml" ContentType="application/vnd.openxmlformats-officedocument.presentationml.slide+xml"/>
  <Override PartName="/ppt/slides/slide114.xml" ContentType="application/vnd.openxmlformats-officedocument.presentationml.slide+xml"/>
  <Override PartName="/ppt/slideLayouts/slideLayout7.xml" ContentType="application/vnd.openxmlformats-officedocument.presentationml.slideLayout+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slides/slide55.xml" ContentType="application/vnd.openxmlformats-officedocument.presentationml.slide+xml"/>
  <Override PartName="/ppt/slides/slide64.xml" ContentType="application/vnd.openxmlformats-officedocument.presentationml.slide+xml"/>
  <Override PartName="/ppt/slides/slide73.xml" ContentType="application/vnd.openxmlformats-officedocument.presentationml.slide+xml"/>
  <Override PartName="/ppt/slides/slide84.xml" ContentType="application/vnd.openxmlformats-officedocument.presentationml.slide+xml"/>
  <Override PartName="/ppt/slides/slide93.xml" ContentType="application/vnd.openxmlformats-officedocument.presentationml.slide+xml"/>
  <Override PartName="/ppt/slides/slide101.xml" ContentType="application/vnd.openxmlformats-officedocument.presentationml.slide+xml"/>
  <Override PartName="/ppt/slides/slide112.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Override PartName="/ppt/slides/slide62.xml" ContentType="application/vnd.openxmlformats-officedocument.presentationml.slide+xml"/>
  <Override PartName="/ppt/slides/slide71.xml" ContentType="application/vnd.openxmlformats-officedocument.presentationml.slide+xml"/>
  <Override PartName="/ppt/slides/slide80.xml" ContentType="application/vnd.openxmlformats-officedocument.presentationml.slide+xml"/>
  <Override PartName="/ppt/slides/slide82.xml" ContentType="application/vnd.openxmlformats-officedocument.presentationml.slide+xml"/>
  <Override PartName="/ppt/slides/slide91.xml" ContentType="application/vnd.openxmlformats-officedocument.presentationml.slide+xml"/>
  <Override PartName="/ppt/slides/slide110.xml" ContentType="application/vnd.openxmlformats-officedocument.presentationml.slide+xml"/>
  <Override PartName="/ppt/slideLayouts/slideLayout3.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0.xml" ContentType="application/vnd.openxmlformats-officedocument.presentationml.slideLayout+xml"/>
  <Override PartName="/ppt/slides/slide89.xml" ContentType="application/vnd.openxmlformats-officedocument.presentationml.slide+xml"/>
  <Override PartName="/ppt/slides/slide98.xml" ContentType="application/vnd.openxmlformats-officedocument.presentationml.slide+xml"/>
  <Override PartName="/ppt/slides/slide108.xml" ContentType="application/vnd.openxmlformats-officedocument.presentationml.slide+xml"/>
  <Override PartName="/ppt/slides/slide8.xml" ContentType="application/vnd.openxmlformats-officedocument.presentationml.slide+xml"/>
  <Override PartName="/ppt/slides/slide49.xml" ContentType="application/vnd.openxmlformats-officedocument.presentationml.slide+xml"/>
  <Override PartName="/ppt/slides/slide69.xml" ContentType="application/vnd.openxmlformats-officedocument.presentationml.slide+xml"/>
  <Override PartName="/ppt/slides/slide78.xml" ContentType="application/vnd.openxmlformats-officedocument.presentationml.slide+xml"/>
  <Override PartName="/ppt/slides/slide87.xml" ContentType="application/vnd.openxmlformats-officedocument.presentationml.slide+xml"/>
  <Override PartName="/ppt/slides/slide96.xml" ContentType="application/vnd.openxmlformats-officedocument.presentationml.slide+xml"/>
  <Override PartName="/ppt/slides/slide106.xml" ContentType="application/vnd.openxmlformats-officedocument.presentationml.slide+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s/slide56.xml" ContentType="application/vnd.openxmlformats-officedocument.presentationml.slide+xml"/>
  <Override PartName="/ppt/slides/slide67.xml" ContentType="application/vnd.openxmlformats-officedocument.presentationml.slide+xml"/>
  <Override PartName="/ppt/slides/slide85.xml" ContentType="application/vnd.openxmlformats-officedocument.presentationml.slide+xml"/>
  <Override PartName="/ppt/slides/slide104.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27.xml" ContentType="application/vnd.openxmlformats-officedocument.presentationml.slide+xml"/>
  <Override PartName="/ppt/slides/slide45.xml" ContentType="application/vnd.openxmlformats-officedocument.presentationml.slide+xml"/>
  <Override PartName="/ppt/slides/slide74.xml" ContentType="application/vnd.openxmlformats-officedocument.presentationml.slide+xml"/>
  <Override PartName="/ppt/slides/slide92.xml" ContentType="application/vnd.openxmlformats-officedocument.presentationml.slide+xml"/>
  <Override PartName="/ppt/slides/slide111.xml" ContentType="application/vnd.openxmlformats-officedocument.presentationml.slide+xml"/>
  <Override PartName="/ppt/slideLayouts/slideLayout4.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Override PartName="/ppt/slides/slide52.xml" ContentType="application/vnd.openxmlformats-officedocument.presentationml.slide+xml"/>
  <Override PartName="/ppt/slides/slide63.xml" ContentType="application/vnd.openxmlformats-officedocument.presentationml.slide+xml"/>
  <Override PartName="/ppt/slides/slide81.xml" ContentType="application/vnd.openxmlformats-officedocument.presentationml.slide+xml"/>
  <Override PartName="/ppt/slides/slide100.xml" ContentType="application/vnd.openxmlformats-officedocument.presentationml.slide+xml"/>
  <Default Extension="rels" ContentType="application/vnd.openxmlformats-package.relationships+xml"/>
  <Override PartName="/ppt/slides/slide23.xml" ContentType="application/vnd.openxmlformats-officedocument.presentationml.slide+xml"/>
  <Override PartName="/ppt/slides/slide41.xml" ContentType="application/vnd.openxmlformats-officedocument.presentationml.slide+xml"/>
  <Override PartName="/ppt/slides/slide70.xml" ContentType="application/vnd.openxmlformats-officedocument.presentationml.slide+xml"/>
  <Override PartName="/ppt/slides/slide12.xml" ContentType="application/vnd.openxmlformats-officedocument.presentationml.slide+xml"/>
  <Override PartName="/ppt/slides/slide30.xml" ContentType="application/vnd.openxmlformats-officedocument.presentationml.slide+xml"/>
  <Override PartName="/ppt/slideLayouts/slideLayout11.xml" ContentType="application/vnd.openxmlformats-officedocument.presentationml.slideLayout+xml"/>
  <Override PartName="/ppt/slides/slide79.xml" ContentType="application/vnd.openxmlformats-officedocument.presentationml.slide+xml"/>
  <Override PartName="/ppt/slides/slide109.xml" ContentType="application/vnd.openxmlformats-officedocument.presentationml.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8" r:id="rId3"/>
    <p:sldId id="294" r:id="rId4"/>
    <p:sldId id="269" r:id="rId5"/>
    <p:sldId id="259" r:id="rId6"/>
    <p:sldId id="260" r:id="rId7"/>
    <p:sldId id="262" r:id="rId8"/>
    <p:sldId id="263" r:id="rId9"/>
    <p:sldId id="264" r:id="rId10"/>
    <p:sldId id="289" r:id="rId11"/>
    <p:sldId id="290" r:id="rId12"/>
    <p:sldId id="291" r:id="rId13"/>
    <p:sldId id="292" r:id="rId14"/>
    <p:sldId id="293" r:id="rId15"/>
    <p:sldId id="297" r:id="rId16"/>
    <p:sldId id="298" r:id="rId17"/>
    <p:sldId id="265" r:id="rId18"/>
    <p:sldId id="266" r:id="rId19"/>
    <p:sldId id="270" r:id="rId20"/>
    <p:sldId id="299" r:id="rId21"/>
    <p:sldId id="300" r:id="rId22"/>
    <p:sldId id="304" r:id="rId23"/>
    <p:sldId id="305" r:id="rId24"/>
    <p:sldId id="307" r:id="rId25"/>
    <p:sldId id="308" r:id="rId26"/>
    <p:sldId id="309" r:id="rId27"/>
    <p:sldId id="301" r:id="rId28"/>
    <p:sldId id="302" r:id="rId29"/>
    <p:sldId id="303" r:id="rId30"/>
    <p:sldId id="359" r:id="rId31"/>
    <p:sldId id="272" r:id="rId32"/>
    <p:sldId id="396" r:id="rId33"/>
    <p:sldId id="273" r:id="rId34"/>
    <p:sldId id="274" r:id="rId35"/>
    <p:sldId id="275" r:id="rId36"/>
    <p:sldId id="397" r:id="rId37"/>
    <p:sldId id="276" r:id="rId38"/>
    <p:sldId id="398" r:id="rId39"/>
    <p:sldId id="277" r:id="rId40"/>
    <p:sldId id="278" r:id="rId41"/>
    <p:sldId id="279" r:id="rId42"/>
    <p:sldId id="280" r:id="rId43"/>
    <p:sldId id="399" r:id="rId44"/>
    <p:sldId id="360" r:id="rId45"/>
    <p:sldId id="281" r:id="rId46"/>
    <p:sldId id="310" r:id="rId47"/>
    <p:sldId id="311" r:id="rId48"/>
    <p:sldId id="312" r:id="rId49"/>
    <p:sldId id="313" r:id="rId50"/>
    <p:sldId id="314" r:id="rId51"/>
    <p:sldId id="315" r:id="rId52"/>
    <p:sldId id="282" r:id="rId53"/>
    <p:sldId id="319" r:id="rId54"/>
    <p:sldId id="320" r:id="rId55"/>
    <p:sldId id="321" r:id="rId56"/>
    <p:sldId id="322" r:id="rId57"/>
    <p:sldId id="323" r:id="rId58"/>
    <p:sldId id="324" r:id="rId59"/>
    <p:sldId id="326" r:id="rId60"/>
    <p:sldId id="327" r:id="rId61"/>
    <p:sldId id="284" r:id="rId62"/>
    <p:sldId id="285" r:id="rId63"/>
    <p:sldId id="286" r:id="rId64"/>
    <p:sldId id="287" r:id="rId65"/>
    <p:sldId id="328" r:id="rId66"/>
    <p:sldId id="331" r:id="rId67"/>
    <p:sldId id="332" r:id="rId68"/>
    <p:sldId id="333" r:id="rId69"/>
    <p:sldId id="335" r:id="rId70"/>
    <p:sldId id="339" r:id="rId71"/>
    <p:sldId id="337" r:id="rId72"/>
    <p:sldId id="338" r:id="rId73"/>
    <p:sldId id="358" r:id="rId74"/>
    <p:sldId id="368" r:id="rId75"/>
    <p:sldId id="340" r:id="rId76"/>
    <p:sldId id="347" r:id="rId77"/>
    <p:sldId id="361" r:id="rId78"/>
    <p:sldId id="362" r:id="rId79"/>
    <p:sldId id="363" r:id="rId80"/>
    <p:sldId id="364" r:id="rId81"/>
    <p:sldId id="365" r:id="rId82"/>
    <p:sldId id="366" r:id="rId83"/>
    <p:sldId id="341" r:id="rId84"/>
    <p:sldId id="342" r:id="rId85"/>
    <p:sldId id="344" r:id="rId86"/>
    <p:sldId id="345" r:id="rId87"/>
    <p:sldId id="346" r:id="rId88"/>
    <p:sldId id="349" r:id="rId89"/>
    <p:sldId id="377" r:id="rId90"/>
    <p:sldId id="378" r:id="rId91"/>
    <p:sldId id="379" r:id="rId92"/>
    <p:sldId id="380" r:id="rId93"/>
    <p:sldId id="381" r:id="rId94"/>
    <p:sldId id="385" r:id="rId95"/>
    <p:sldId id="382" r:id="rId96"/>
    <p:sldId id="383" r:id="rId97"/>
    <p:sldId id="384" r:id="rId98"/>
    <p:sldId id="387" r:id="rId99"/>
    <p:sldId id="388" r:id="rId100"/>
    <p:sldId id="389" r:id="rId101"/>
    <p:sldId id="374" r:id="rId102"/>
    <p:sldId id="351" r:id="rId103"/>
    <p:sldId id="375" r:id="rId104"/>
    <p:sldId id="376" r:id="rId105"/>
    <p:sldId id="352" r:id="rId106"/>
    <p:sldId id="390" r:id="rId107"/>
    <p:sldId id="391" r:id="rId108"/>
    <p:sldId id="392" r:id="rId109"/>
    <p:sldId id="393" r:id="rId110"/>
    <p:sldId id="394" r:id="rId111"/>
    <p:sldId id="395" r:id="rId112"/>
    <p:sldId id="355" r:id="rId113"/>
    <p:sldId id="267" r:id="rId114"/>
    <p:sldId id="268" r:id="rId115"/>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Stil Yok, Kılavuz Yok">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Stil Yok, Tablo Kılavuzu">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117" Type="http://schemas.openxmlformats.org/officeDocument/2006/relationships/viewProps" Target="viewProps.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112" Type="http://schemas.openxmlformats.org/officeDocument/2006/relationships/slide" Target="slides/slide111.xml"/><Relationship Id="rId16" Type="http://schemas.openxmlformats.org/officeDocument/2006/relationships/slide" Target="slides/slide15.xml"/><Relationship Id="rId107" Type="http://schemas.openxmlformats.org/officeDocument/2006/relationships/slide" Target="slides/slide106.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79" Type="http://schemas.openxmlformats.org/officeDocument/2006/relationships/slide" Target="slides/slide78.xml"/><Relationship Id="rId87" Type="http://schemas.openxmlformats.org/officeDocument/2006/relationships/slide" Target="slides/slide86.xml"/><Relationship Id="rId102" Type="http://schemas.openxmlformats.org/officeDocument/2006/relationships/slide" Target="slides/slide101.xml"/><Relationship Id="rId110" Type="http://schemas.openxmlformats.org/officeDocument/2006/relationships/slide" Target="slides/slide109.xml"/><Relationship Id="rId115" Type="http://schemas.openxmlformats.org/officeDocument/2006/relationships/slide" Target="slides/slide114.xml"/><Relationship Id="rId5" Type="http://schemas.openxmlformats.org/officeDocument/2006/relationships/slide" Target="slides/slide4.xml"/><Relationship Id="rId61" Type="http://schemas.openxmlformats.org/officeDocument/2006/relationships/slide" Target="slides/slide60.xml"/><Relationship Id="rId82" Type="http://schemas.openxmlformats.org/officeDocument/2006/relationships/slide" Target="slides/slide81.xml"/><Relationship Id="rId90" Type="http://schemas.openxmlformats.org/officeDocument/2006/relationships/slide" Target="slides/slide89.xml"/><Relationship Id="rId95" Type="http://schemas.openxmlformats.org/officeDocument/2006/relationships/slide" Target="slides/slide94.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113" Type="http://schemas.openxmlformats.org/officeDocument/2006/relationships/slide" Target="slides/slide112.xml"/><Relationship Id="rId118" Type="http://schemas.openxmlformats.org/officeDocument/2006/relationships/theme" Target="theme/theme1.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slide" Target="slides/slide84.xml"/><Relationship Id="rId93" Type="http://schemas.openxmlformats.org/officeDocument/2006/relationships/slide" Target="slides/slide92.xml"/><Relationship Id="rId98" Type="http://schemas.openxmlformats.org/officeDocument/2006/relationships/slide" Target="slides/slide9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103" Type="http://schemas.openxmlformats.org/officeDocument/2006/relationships/slide" Target="slides/slide102.xml"/><Relationship Id="rId108" Type="http://schemas.openxmlformats.org/officeDocument/2006/relationships/slide" Target="slides/slide107.xml"/><Relationship Id="rId116" Type="http://schemas.openxmlformats.org/officeDocument/2006/relationships/presProps" Target="presProp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slide" Target="slides/slide90.xml"/><Relationship Id="rId96" Type="http://schemas.openxmlformats.org/officeDocument/2006/relationships/slide" Target="slides/slide95.xml"/><Relationship Id="rId111" Type="http://schemas.openxmlformats.org/officeDocument/2006/relationships/slide" Target="slides/slide110.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6" Type="http://schemas.openxmlformats.org/officeDocument/2006/relationships/slide" Target="slides/slide105.xml"/><Relationship Id="rId114" Type="http://schemas.openxmlformats.org/officeDocument/2006/relationships/slide" Target="slides/slide113.xml"/><Relationship Id="rId119" Type="http://schemas.openxmlformats.org/officeDocument/2006/relationships/tableStyles" Target="tableStyles.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slide" Target="slides/slide10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29" Type="http://schemas.openxmlformats.org/officeDocument/2006/relationships/slide" Target="slides/slide2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A9547916-0530-4F06-8895-B7F04B2CC097}" type="datetimeFigureOut">
              <a:rPr lang="tr-TR" smtClean="0"/>
              <a:pPr/>
              <a:t>18.03.2020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E034628B-88DB-4268-9BBE-96CA12C02F50}"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9547916-0530-4F06-8895-B7F04B2CC097}" type="datetimeFigureOut">
              <a:rPr lang="tr-TR" smtClean="0"/>
              <a:pPr/>
              <a:t>18.03.2020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E034628B-88DB-4268-9BBE-96CA12C02F50}"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9547916-0530-4F06-8895-B7F04B2CC097}" type="datetimeFigureOut">
              <a:rPr lang="tr-TR" smtClean="0"/>
              <a:pPr/>
              <a:t>18.03.2020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E034628B-88DB-4268-9BBE-96CA12C02F50}"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9547916-0530-4F06-8895-B7F04B2CC097}" type="datetimeFigureOut">
              <a:rPr lang="tr-TR" smtClean="0"/>
              <a:pPr/>
              <a:t>18.03.2020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E034628B-88DB-4268-9BBE-96CA12C02F50}"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A9547916-0530-4F06-8895-B7F04B2CC097}" type="datetimeFigureOut">
              <a:rPr lang="tr-TR" smtClean="0"/>
              <a:pPr/>
              <a:t>18.03.2020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E034628B-88DB-4268-9BBE-96CA12C02F50}"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A9547916-0530-4F06-8895-B7F04B2CC097}" type="datetimeFigureOut">
              <a:rPr lang="tr-TR" smtClean="0"/>
              <a:pPr/>
              <a:t>18.03.2020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E034628B-88DB-4268-9BBE-96CA12C02F50}"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A9547916-0530-4F06-8895-B7F04B2CC097}" type="datetimeFigureOut">
              <a:rPr lang="tr-TR" smtClean="0"/>
              <a:pPr/>
              <a:t>18.03.2020</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E034628B-88DB-4268-9BBE-96CA12C02F50}"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A9547916-0530-4F06-8895-B7F04B2CC097}" type="datetimeFigureOut">
              <a:rPr lang="tr-TR" smtClean="0"/>
              <a:pPr/>
              <a:t>18.03.2020</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E034628B-88DB-4268-9BBE-96CA12C02F50}"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A9547916-0530-4F06-8895-B7F04B2CC097}" type="datetimeFigureOut">
              <a:rPr lang="tr-TR" smtClean="0"/>
              <a:pPr/>
              <a:t>18.03.2020</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E034628B-88DB-4268-9BBE-96CA12C02F50}"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A9547916-0530-4F06-8895-B7F04B2CC097}" type="datetimeFigureOut">
              <a:rPr lang="tr-TR" smtClean="0"/>
              <a:pPr/>
              <a:t>18.03.2020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E034628B-88DB-4268-9BBE-96CA12C02F50}"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A9547916-0530-4F06-8895-B7F04B2CC097}" type="datetimeFigureOut">
              <a:rPr lang="tr-TR" smtClean="0"/>
              <a:pPr/>
              <a:t>18.03.2020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E034628B-88DB-4268-9BBE-96CA12C02F50}"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9547916-0530-4F06-8895-B7F04B2CC097}" type="datetimeFigureOut">
              <a:rPr lang="tr-TR" smtClean="0"/>
              <a:pPr/>
              <a:t>18.03.2020</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034628B-88DB-4268-9BBE-96CA12C02F50}"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0.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0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0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p:txBody>
          <a:bodyPr/>
          <a:lstStyle/>
          <a:p>
            <a:r>
              <a:rPr lang="tr-TR" b="1" dirty="0" smtClean="0"/>
              <a:t>Üriner Boşaltım </a:t>
            </a:r>
            <a:endParaRPr lang="tr-TR" b="1" dirty="0"/>
          </a:p>
        </p:txBody>
      </p:sp>
      <p:sp>
        <p:nvSpPr>
          <p:cNvPr id="3" name="2 Alt Başlık"/>
          <p:cNvSpPr>
            <a:spLocks noGrp="1"/>
          </p:cNvSpPr>
          <p:nvPr>
            <p:ph type="subTitle" idx="1"/>
          </p:nvPr>
        </p:nvSpPr>
        <p:spPr/>
        <p:txBody>
          <a:bodyPr/>
          <a:lstStyle/>
          <a:p>
            <a:pPr algn="r"/>
            <a:r>
              <a:rPr lang="tr-TR" dirty="0" smtClean="0">
                <a:solidFill>
                  <a:schemeClr val="tx1"/>
                </a:solidFill>
              </a:rPr>
              <a:t>Öğretim Görevlisi</a:t>
            </a:r>
          </a:p>
          <a:p>
            <a:pPr algn="r"/>
            <a:r>
              <a:rPr lang="tr-TR" dirty="0" smtClean="0">
                <a:solidFill>
                  <a:schemeClr val="tx1"/>
                </a:solidFill>
              </a:rPr>
              <a:t>Meltem ÖZDUYAN KILIÇ</a:t>
            </a:r>
            <a:endParaRPr lang="tr-TR" dirty="0">
              <a:solidFill>
                <a:schemeClr val="tx1"/>
              </a:solidFill>
            </a:endParaRPr>
          </a:p>
        </p:txBody>
      </p:sp>
      <p:pic>
        <p:nvPicPr>
          <p:cNvPr id="7" name="6 Resim" descr="images (1).jfif"/>
          <p:cNvPicPr>
            <a:picLocks noChangeAspect="1"/>
          </p:cNvPicPr>
          <p:nvPr/>
        </p:nvPicPr>
        <p:blipFill>
          <a:blip r:embed="rId2" cstate="print"/>
          <a:stretch>
            <a:fillRect/>
          </a:stretch>
        </p:blipFill>
        <p:spPr>
          <a:xfrm>
            <a:off x="3275856" y="476672"/>
            <a:ext cx="2733675" cy="1800200"/>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79512" y="274638"/>
            <a:ext cx="8640960" cy="1143000"/>
          </a:xfrm>
        </p:spPr>
        <p:txBody>
          <a:bodyPr>
            <a:normAutofit fontScale="90000"/>
          </a:bodyPr>
          <a:lstStyle/>
          <a:p>
            <a:r>
              <a:rPr lang="tr-TR" b="1" dirty="0" smtClean="0"/>
              <a:t>Üriner Sistem Anatomisi – Böbrek (Ren)</a:t>
            </a:r>
            <a:endParaRPr lang="tr-TR" dirty="0"/>
          </a:p>
        </p:txBody>
      </p:sp>
      <p:sp>
        <p:nvSpPr>
          <p:cNvPr id="3" name="2 İçerik Yer Tutucusu"/>
          <p:cNvSpPr>
            <a:spLocks noGrp="1"/>
          </p:cNvSpPr>
          <p:nvPr>
            <p:ph idx="1"/>
          </p:nvPr>
        </p:nvSpPr>
        <p:spPr/>
        <p:txBody>
          <a:bodyPr>
            <a:normAutofit lnSpcReduction="10000"/>
          </a:bodyPr>
          <a:lstStyle/>
          <a:p>
            <a:pPr algn="just">
              <a:lnSpc>
                <a:spcPct val="150000"/>
              </a:lnSpc>
            </a:pPr>
            <a:r>
              <a:rPr lang="tr-TR" dirty="0" err="1" smtClean="0">
                <a:solidFill>
                  <a:srgbClr val="FF0000"/>
                </a:solidFill>
              </a:rPr>
              <a:t>Nefron</a:t>
            </a:r>
            <a:endParaRPr lang="tr-TR" dirty="0" smtClean="0">
              <a:solidFill>
                <a:srgbClr val="FF0000"/>
              </a:solidFill>
            </a:endParaRPr>
          </a:p>
          <a:p>
            <a:pPr algn="just"/>
            <a:r>
              <a:rPr lang="tr-TR" dirty="0" err="1" smtClean="0"/>
              <a:t>Proksimal</a:t>
            </a:r>
            <a:r>
              <a:rPr lang="tr-TR" dirty="0" smtClean="0"/>
              <a:t> Kıvrımlı </a:t>
            </a:r>
            <a:r>
              <a:rPr lang="tr-TR" dirty="0" err="1" smtClean="0"/>
              <a:t>Tübül</a:t>
            </a:r>
            <a:r>
              <a:rPr lang="tr-TR" dirty="0" smtClean="0"/>
              <a:t>: </a:t>
            </a:r>
            <a:r>
              <a:rPr lang="tr-TR" dirty="0" err="1" smtClean="0"/>
              <a:t>Nefronun</a:t>
            </a:r>
            <a:r>
              <a:rPr lang="tr-TR" dirty="0" smtClean="0"/>
              <a:t> bu bölümünün </a:t>
            </a:r>
            <a:r>
              <a:rPr lang="tr-TR" dirty="0" err="1" smtClean="0"/>
              <a:t>epitel</a:t>
            </a:r>
            <a:r>
              <a:rPr lang="tr-TR" dirty="0" smtClean="0"/>
              <a:t> hücrelerinin yüzeyi yoğun bir şekilde </a:t>
            </a:r>
            <a:r>
              <a:rPr lang="tr-TR" dirty="0" err="1" smtClean="0"/>
              <a:t>mikrovilluslar</a:t>
            </a:r>
            <a:r>
              <a:rPr lang="tr-TR" dirty="0" smtClean="0"/>
              <a:t> ile kaplıdır. </a:t>
            </a:r>
            <a:r>
              <a:rPr lang="tr-TR" dirty="0" err="1" smtClean="0"/>
              <a:t>Mikrovilluslar</a:t>
            </a:r>
            <a:r>
              <a:rPr lang="tr-TR" dirty="0" smtClean="0"/>
              <a:t> emme işlevini kolaylaştırmak için hücre yüzeyini arttırırlar. </a:t>
            </a:r>
            <a:r>
              <a:rPr lang="tr-TR" dirty="0" err="1" smtClean="0"/>
              <a:t>Mikrovillus</a:t>
            </a:r>
            <a:r>
              <a:rPr lang="tr-TR" dirty="0" smtClean="0"/>
              <a:t> zarları çok sayıda sodyum pompası içerir ve </a:t>
            </a:r>
            <a:r>
              <a:rPr lang="tr-TR" dirty="0" err="1" smtClean="0"/>
              <a:t>filtrattan</a:t>
            </a:r>
            <a:r>
              <a:rPr lang="tr-TR" dirty="0" smtClean="0"/>
              <a:t> su, tuz ve </a:t>
            </a:r>
            <a:r>
              <a:rPr lang="tr-TR" dirty="0" err="1" smtClean="0"/>
              <a:t>glukozun</a:t>
            </a:r>
            <a:r>
              <a:rPr lang="tr-TR" dirty="0" smtClean="0"/>
              <a:t> emilimi bu bölümde meydana gelir. </a:t>
            </a:r>
            <a:endParaRPr lang="tr-TR" dirty="0"/>
          </a:p>
        </p:txBody>
      </p:sp>
    </p:spTree>
    <p:extLst>
      <p:ext uri="{BB962C8B-B14F-4D97-AF65-F5344CB8AC3E}">
        <p14:creationId xmlns:p14="http://schemas.microsoft.com/office/powerpoint/2010/main" xmlns="" val="3936639867"/>
      </p:ext>
    </p:extLst>
  </p:cSld>
  <p:clrMapOvr>
    <a:masterClrMapping/>
  </p:clrMapOvr>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pic>
        <p:nvPicPr>
          <p:cNvPr id="4" name="3 İçerik Yer Tutucusu" descr="indir (5).jfif"/>
          <p:cNvPicPr>
            <a:picLocks noGrp="1" noChangeAspect="1"/>
          </p:cNvPicPr>
          <p:nvPr>
            <p:ph idx="1"/>
          </p:nvPr>
        </p:nvPicPr>
        <p:blipFill>
          <a:blip r:embed="rId2" cstate="print"/>
          <a:stretch>
            <a:fillRect/>
          </a:stretch>
        </p:blipFill>
        <p:spPr>
          <a:xfrm>
            <a:off x="683568" y="404664"/>
            <a:ext cx="8064896" cy="6120679"/>
          </a:xfrm>
        </p:spPr>
      </p:pic>
    </p:spTree>
  </p:cSld>
  <p:clrMapOvr>
    <a:masterClrMapping/>
  </p:clrMapOvr>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28650" y="640081"/>
            <a:ext cx="6995160" cy="5029200"/>
          </a:xfrm>
        </p:spPr>
        <p:txBody>
          <a:bodyPr>
            <a:normAutofit/>
          </a:bodyPr>
          <a:lstStyle/>
          <a:p>
            <a:endParaRPr lang="tr-TR" dirty="0"/>
          </a:p>
          <a:p>
            <a:r>
              <a:rPr lang="tr-TR" b="1" dirty="0"/>
              <a:t>İdrar sondasının belirli aralıklarla değiştirilmesi </a:t>
            </a:r>
            <a:r>
              <a:rPr lang="tr-TR" b="1" dirty="0" smtClean="0"/>
              <a:t>gerekmez!!! </a:t>
            </a:r>
          </a:p>
          <a:p>
            <a:pPr marL="0" indent="0">
              <a:buNone/>
            </a:pPr>
            <a:endParaRPr lang="tr-TR" dirty="0"/>
          </a:p>
          <a:p>
            <a:pPr marL="0" indent="0">
              <a:buNone/>
            </a:pPr>
            <a:endParaRPr lang="tr-TR" dirty="0"/>
          </a:p>
          <a:p>
            <a:pPr marL="0" indent="0">
              <a:buNone/>
            </a:pPr>
            <a:endParaRPr lang="tr-TR" dirty="0"/>
          </a:p>
          <a:p>
            <a:r>
              <a:rPr lang="tr-TR" b="1" dirty="0"/>
              <a:t>Yapışıklık, tıkanıklık gibi bir zorunluluk dışında sonda </a:t>
            </a:r>
            <a:r>
              <a:rPr lang="tr-TR" dirty="0">
                <a:solidFill>
                  <a:srgbClr val="FF0000"/>
                </a:solidFill>
              </a:rPr>
              <a:t>DEĞİŞTİRİLMEZ</a:t>
            </a:r>
          </a:p>
        </p:txBody>
      </p:sp>
    </p:spTree>
    <p:extLst>
      <p:ext uri="{BB962C8B-B14F-4D97-AF65-F5344CB8AC3E}">
        <p14:creationId xmlns:p14="http://schemas.microsoft.com/office/powerpoint/2010/main" xmlns="" val="1038691422"/>
      </p:ext>
    </p:extLst>
  </p:cSld>
  <p:clrMapOvr>
    <a:masterClrMapping/>
  </p:clrMapOvr>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b="1" dirty="0" err="1" smtClean="0"/>
              <a:t>Katater</a:t>
            </a:r>
            <a:r>
              <a:rPr lang="tr-TR" b="1" dirty="0" smtClean="0"/>
              <a:t> İlişkili Enfeksiyonları Önleme</a:t>
            </a:r>
            <a:endParaRPr lang="tr-TR" b="1" dirty="0"/>
          </a:p>
        </p:txBody>
      </p:sp>
      <p:sp>
        <p:nvSpPr>
          <p:cNvPr id="3" name="İçerik Yer Tutucusu 2"/>
          <p:cNvSpPr>
            <a:spLocks noGrp="1"/>
          </p:cNvSpPr>
          <p:nvPr>
            <p:ph idx="1"/>
          </p:nvPr>
        </p:nvSpPr>
        <p:spPr>
          <a:xfrm>
            <a:off x="457200" y="1600200"/>
            <a:ext cx="8229600" cy="4781128"/>
          </a:xfrm>
        </p:spPr>
        <p:txBody>
          <a:bodyPr>
            <a:normAutofit fontScale="92500" lnSpcReduction="20000"/>
          </a:bodyPr>
          <a:lstStyle/>
          <a:p>
            <a:pPr algn="just"/>
            <a:r>
              <a:rPr lang="tr-TR" dirty="0" smtClean="0">
                <a:solidFill>
                  <a:srgbClr val="FF0000"/>
                </a:solidFill>
              </a:rPr>
              <a:t>Bir enfeksiyon kontrol programı olmalıdır.</a:t>
            </a:r>
          </a:p>
          <a:p>
            <a:pPr algn="just"/>
            <a:r>
              <a:rPr lang="tr-TR" dirty="0" smtClean="0">
                <a:solidFill>
                  <a:srgbClr val="FF0000"/>
                </a:solidFill>
              </a:rPr>
              <a:t>Hastalar yalnızca gerekli olduğunda ve aseptik teknik,steril </a:t>
            </a:r>
            <a:r>
              <a:rPr lang="tr-TR" dirty="0" err="1" smtClean="0">
                <a:solidFill>
                  <a:srgbClr val="FF0000"/>
                </a:solidFill>
              </a:rPr>
              <a:t>malzemeve</a:t>
            </a:r>
            <a:r>
              <a:rPr lang="tr-TR" dirty="0" smtClean="0">
                <a:solidFill>
                  <a:srgbClr val="FF0000"/>
                </a:solidFill>
              </a:rPr>
              <a:t> eğitimli profesyoneller tarafından yapılan uygulama ile mesane </a:t>
            </a:r>
            <a:r>
              <a:rPr lang="tr-TR" dirty="0" err="1" smtClean="0">
                <a:solidFill>
                  <a:srgbClr val="FF0000"/>
                </a:solidFill>
              </a:rPr>
              <a:t>kateterizasyonu</a:t>
            </a:r>
            <a:r>
              <a:rPr lang="tr-TR" dirty="0" smtClean="0">
                <a:solidFill>
                  <a:srgbClr val="FF0000"/>
                </a:solidFill>
              </a:rPr>
              <a:t> yapılmalıdır. </a:t>
            </a:r>
            <a:endParaRPr lang="en-US" dirty="0">
              <a:solidFill>
                <a:srgbClr val="FF0000"/>
              </a:solidFill>
            </a:endParaRPr>
          </a:p>
          <a:p>
            <a:pPr algn="just"/>
            <a:r>
              <a:rPr lang="tr-TR" dirty="0" smtClean="0">
                <a:solidFill>
                  <a:srgbClr val="FF0000"/>
                </a:solidFill>
              </a:rPr>
              <a:t>Sitemin sterilliği korunmalıdır ve torba ve </a:t>
            </a:r>
            <a:r>
              <a:rPr lang="tr-TR" dirty="0" err="1" smtClean="0">
                <a:solidFill>
                  <a:srgbClr val="FF0000"/>
                </a:solidFill>
              </a:rPr>
              <a:t>katater</a:t>
            </a:r>
            <a:r>
              <a:rPr lang="tr-TR" dirty="0" smtClean="0">
                <a:solidFill>
                  <a:srgbClr val="FF0000"/>
                </a:solidFill>
              </a:rPr>
              <a:t> birbirinden ayrılmamalıdır</a:t>
            </a:r>
            <a:r>
              <a:rPr lang="en-US" dirty="0" smtClean="0">
                <a:solidFill>
                  <a:srgbClr val="FF0000"/>
                </a:solidFill>
              </a:rPr>
              <a:t>.</a:t>
            </a:r>
            <a:endParaRPr lang="en-US" dirty="0">
              <a:solidFill>
                <a:srgbClr val="FF0000"/>
              </a:solidFill>
            </a:endParaRPr>
          </a:p>
          <a:p>
            <a:pPr algn="just"/>
            <a:r>
              <a:rPr lang="tr-TR" dirty="0" err="1" smtClean="0">
                <a:solidFill>
                  <a:srgbClr val="FF0000"/>
                </a:solidFill>
              </a:rPr>
              <a:t>Kateter</a:t>
            </a:r>
            <a:r>
              <a:rPr lang="tr-TR" dirty="0" smtClean="0">
                <a:solidFill>
                  <a:srgbClr val="FF0000"/>
                </a:solidFill>
              </a:rPr>
              <a:t> mümkün olduğunca çabuk çıkartılmalıdır.</a:t>
            </a:r>
            <a:endParaRPr lang="en-US" dirty="0">
              <a:solidFill>
                <a:srgbClr val="FF0000"/>
              </a:solidFill>
            </a:endParaRPr>
          </a:p>
          <a:p>
            <a:pPr algn="just"/>
            <a:r>
              <a:rPr lang="tr-TR" dirty="0" smtClean="0">
                <a:solidFill>
                  <a:srgbClr val="FF0000"/>
                </a:solidFill>
              </a:rPr>
              <a:t>Perine ve </a:t>
            </a:r>
            <a:r>
              <a:rPr lang="tr-TR" dirty="0" err="1" smtClean="0">
                <a:solidFill>
                  <a:srgbClr val="FF0000"/>
                </a:solidFill>
              </a:rPr>
              <a:t>kateter</a:t>
            </a:r>
            <a:r>
              <a:rPr lang="tr-TR" dirty="0" smtClean="0">
                <a:solidFill>
                  <a:srgbClr val="FF0000"/>
                </a:solidFill>
              </a:rPr>
              <a:t> bakımı düzenli aralıklarla ve uygun teknikle yapılmalıdır.</a:t>
            </a:r>
            <a:r>
              <a:rPr lang="en-US" dirty="0" smtClean="0">
                <a:solidFill>
                  <a:srgbClr val="FF0000"/>
                </a:solidFill>
              </a:rPr>
              <a:t>.</a:t>
            </a:r>
            <a:endParaRPr lang="en-US" dirty="0">
              <a:solidFill>
                <a:srgbClr val="FF0000"/>
              </a:solidFill>
            </a:endParaRPr>
          </a:p>
          <a:p>
            <a:pPr algn="just"/>
            <a:r>
              <a:rPr lang="tr-TR" dirty="0" err="1" smtClean="0">
                <a:solidFill>
                  <a:srgbClr val="FF0000"/>
                </a:solidFill>
              </a:rPr>
              <a:t>Kateterin</a:t>
            </a:r>
            <a:r>
              <a:rPr lang="tr-TR" dirty="0" smtClean="0">
                <a:solidFill>
                  <a:srgbClr val="FF0000"/>
                </a:solidFill>
              </a:rPr>
              <a:t> </a:t>
            </a:r>
            <a:r>
              <a:rPr lang="tr-TR" dirty="0" err="1" smtClean="0">
                <a:solidFill>
                  <a:srgbClr val="FF0000"/>
                </a:solidFill>
              </a:rPr>
              <a:t>feçes</a:t>
            </a:r>
            <a:r>
              <a:rPr lang="tr-TR" dirty="0" smtClean="0">
                <a:solidFill>
                  <a:srgbClr val="FF0000"/>
                </a:solidFill>
              </a:rPr>
              <a:t> ile </a:t>
            </a:r>
            <a:r>
              <a:rPr lang="tr-TR" dirty="0" err="1" smtClean="0">
                <a:solidFill>
                  <a:srgbClr val="FF0000"/>
                </a:solidFill>
              </a:rPr>
              <a:t>kontaminasyonu</a:t>
            </a:r>
            <a:r>
              <a:rPr lang="tr-TR" dirty="0" smtClean="0">
                <a:solidFill>
                  <a:srgbClr val="FF0000"/>
                </a:solidFill>
              </a:rPr>
              <a:t> önlenmelidir. </a:t>
            </a:r>
            <a:endParaRPr lang="tr-TR" dirty="0">
              <a:solidFill>
                <a:srgbClr val="FF0000"/>
              </a:solidFill>
            </a:endParaRPr>
          </a:p>
        </p:txBody>
      </p:sp>
    </p:spTree>
    <p:extLst>
      <p:ext uri="{BB962C8B-B14F-4D97-AF65-F5344CB8AC3E}">
        <p14:creationId xmlns:p14="http://schemas.microsoft.com/office/powerpoint/2010/main" xmlns="" val="4276354677"/>
      </p:ext>
    </p:extLst>
  </p:cSld>
  <p:clrMapOvr>
    <a:masterClrMapping/>
  </p:clrMapOvr>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t>Mesane </a:t>
            </a:r>
            <a:r>
              <a:rPr lang="tr-TR" b="1" dirty="0" err="1" smtClean="0"/>
              <a:t>Kateterizasyonu</a:t>
            </a:r>
            <a:r>
              <a:rPr lang="tr-TR" b="1" dirty="0" smtClean="0"/>
              <a:t> Bakımı </a:t>
            </a:r>
            <a:endParaRPr lang="tr-TR" b="1" dirty="0"/>
          </a:p>
        </p:txBody>
      </p:sp>
      <p:sp>
        <p:nvSpPr>
          <p:cNvPr id="3" name="2 İçerik Yer Tutucusu"/>
          <p:cNvSpPr>
            <a:spLocks noGrp="1"/>
          </p:cNvSpPr>
          <p:nvPr>
            <p:ph idx="1"/>
          </p:nvPr>
        </p:nvSpPr>
        <p:spPr/>
        <p:txBody>
          <a:bodyPr>
            <a:normAutofit fontScale="92500" lnSpcReduction="20000"/>
          </a:bodyPr>
          <a:lstStyle/>
          <a:p>
            <a:pPr marL="0" indent="0">
              <a:buNone/>
            </a:pPr>
            <a:r>
              <a:rPr lang="tr-TR" dirty="0" smtClean="0"/>
              <a:t> </a:t>
            </a:r>
            <a:r>
              <a:rPr lang="tr-TR" b="1" u="sng" dirty="0" smtClean="0"/>
              <a:t>Araç Gereç</a:t>
            </a:r>
          </a:p>
          <a:p>
            <a:r>
              <a:rPr lang="tr-TR" dirty="0" err="1" smtClean="0"/>
              <a:t>Nonsteril</a:t>
            </a:r>
            <a:r>
              <a:rPr lang="tr-TR" dirty="0" smtClean="0"/>
              <a:t> eldiven</a:t>
            </a:r>
          </a:p>
          <a:p>
            <a:r>
              <a:rPr lang="tr-TR" dirty="0" smtClean="0"/>
              <a:t>Yatak koruyucu örtü, </a:t>
            </a:r>
          </a:p>
          <a:p>
            <a:r>
              <a:rPr lang="tr-TR" dirty="0" smtClean="0"/>
              <a:t>Çarşaf</a:t>
            </a:r>
            <a:endParaRPr lang="tr-TR" b="1" dirty="0" smtClean="0"/>
          </a:p>
          <a:p>
            <a:r>
              <a:rPr lang="tr-TR" dirty="0" smtClean="0"/>
              <a:t>Sabun</a:t>
            </a:r>
          </a:p>
          <a:p>
            <a:r>
              <a:rPr lang="tr-TR" dirty="0" err="1" smtClean="0"/>
              <a:t>Spanç</a:t>
            </a:r>
            <a:endParaRPr lang="tr-TR" dirty="0" smtClean="0"/>
          </a:p>
          <a:p>
            <a:r>
              <a:rPr lang="tr-TR" dirty="0" smtClean="0"/>
              <a:t>Böbrek küvet</a:t>
            </a:r>
          </a:p>
          <a:p>
            <a:r>
              <a:rPr lang="tr-TR" dirty="0" smtClean="0"/>
              <a:t>Su</a:t>
            </a:r>
          </a:p>
          <a:p>
            <a:r>
              <a:rPr lang="tr-TR" dirty="0" smtClean="0"/>
              <a:t>İdrar boşaltma kabı</a:t>
            </a:r>
          </a:p>
          <a:p>
            <a:endParaRPr lang="tr-TR" dirty="0"/>
          </a:p>
        </p:txBody>
      </p:sp>
    </p:spTree>
  </p:cSld>
  <p:clrMapOvr>
    <a:masterClrMapping/>
  </p:clrMapOvr>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79512" y="260648"/>
            <a:ext cx="8640960" cy="1143000"/>
          </a:xfrm>
        </p:spPr>
        <p:txBody>
          <a:bodyPr>
            <a:normAutofit fontScale="90000"/>
          </a:bodyPr>
          <a:lstStyle/>
          <a:p>
            <a:r>
              <a:rPr lang="tr-TR" b="1" dirty="0" smtClean="0"/>
              <a:t>Mesane </a:t>
            </a:r>
            <a:r>
              <a:rPr lang="tr-TR" b="1" dirty="0" err="1" smtClean="0"/>
              <a:t>Kateterizasyonunun</a:t>
            </a:r>
            <a:r>
              <a:rPr lang="tr-TR" b="1" dirty="0" smtClean="0"/>
              <a:t> Çıkarılması </a:t>
            </a:r>
            <a:endParaRPr lang="tr-TR" b="1" dirty="0"/>
          </a:p>
        </p:txBody>
      </p:sp>
      <p:sp>
        <p:nvSpPr>
          <p:cNvPr id="3" name="2 İçerik Yer Tutucusu"/>
          <p:cNvSpPr>
            <a:spLocks noGrp="1"/>
          </p:cNvSpPr>
          <p:nvPr>
            <p:ph idx="1"/>
          </p:nvPr>
        </p:nvSpPr>
        <p:spPr/>
        <p:txBody>
          <a:bodyPr>
            <a:normAutofit/>
          </a:bodyPr>
          <a:lstStyle/>
          <a:p>
            <a:pPr marL="0" indent="0">
              <a:buNone/>
            </a:pPr>
            <a:r>
              <a:rPr lang="tr-TR" dirty="0" smtClean="0"/>
              <a:t> </a:t>
            </a:r>
            <a:r>
              <a:rPr lang="tr-TR" b="1" u="sng" dirty="0" smtClean="0"/>
              <a:t>Araç Gereç</a:t>
            </a:r>
          </a:p>
          <a:p>
            <a:r>
              <a:rPr lang="tr-TR" dirty="0" err="1" smtClean="0"/>
              <a:t>Nonsteril</a:t>
            </a:r>
            <a:r>
              <a:rPr lang="tr-TR" dirty="0" smtClean="0"/>
              <a:t> eldiven</a:t>
            </a:r>
          </a:p>
          <a:p>
            <a:r>
              <a:rPr lang="tr-TR" dirty="0" smtClean="0"/>
              <a:t>Yatak koruyucu örtü, </a:t>
            </a:r>
          </a:p>
          <a:p>
            <a:r>
              <a:rPr lang="tr-TR" dirty="0" smtClean="0"/>
              <a:t>Çarşaf</a:t>
            </a:r>
            <a:endParaRPr lang="tr-TR" b="1" dirty="0" smtClean="0"/>
          </a:p>
          <a:p>
            <a:r>
              <a:rPr lang="tr-TR" dirty="0" smtClean="0"/>
              <a:t>Uygun hacimde enjektör</a:t>
            </a:r>
          </a:p>
          <a:p>
            <a:r>
              <a:rPr lang="tr-TR" dirty="0" smtClean="0"/>
              <a:t>Hasta alt bezi</a:t>
            </a:r>
          </a:p>
        </p:txBody>
      </p:sp>
    </p:spTree>
  </p:cSld>
  <p:clrMapOvr>
    <a:masterClrMapping/>
  </p:clrMapOvr>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Mesane </a:t>
            </a:r>
            <a:r>
              <a:rPr lang="tr-TR" dirty="0" err="1" smtClean="0"/>
              <a:t>İrrigasyonu</a:t>
            </a:r>
            <a:r>
              <a:rPr lang="tr-TR" dirty="0" smtClean="0"/>
              <a:t> </a:t>
            </a:r>
            <a:endParaRPr lang="tr-TR" dirty="0"/>
          </a:p>
        </p:txBody>
      </p:sp>
      <p:pic>
        <p:nvPicPr>
          <p:cNvPr id="4" name="İçerik Yer Tutucusu 3"/>
          <p:cNvPicPr>
            <a:picLocks noGrp="1" noChangeAspect="1"/>
          </p:cNvPicPr>
          <p:nvPr>
            <p:ph idx="1"/>
          </p:nvPr>
        </p:nvPicPr>
        <p:blipFill>
          <a:blip r:embed="rId2" cstate="print">
            <a:extLst>
              <a:ext uri="{28A0092B-C50C-407E-A947-70E740481C1C}">
                <a14:useLocalDpi xmlns:a14="http://schemas.microsoft.com/office/drawing/2010/main" xmlns="" val="0"/>
              </a:ext>
            </a:extLst>
          </a:blip>
          <a:stretch>
            <a:fillRect/>
          </a:stretch>
        </p:blipFill>
        <p:spPr>
          <a:xfrm>
            <a:off x="1115616" y="1556792"/>
            <a:ext cx="7056784" cy="4824536"/>
          </a:xfrm>
        </p:spPr>
      </p:pic>
    </p:spTree>
    <p:extLst>
      <p:ext uri="{BB962C8B-B14F-4D97-AF65-F5344CB8AC3E}">
        <p14:creationId xmlns:p14="http://schemas.microsoft.com/office/powerpoint/2010/main" xmlns="" val="3907391468"/>
      </p:ext>
    </p:extLst>
  </p:cSld>
  <p:clrMapOvr>
    <a:masterClrMapping/>
  </p:clrMapOvr>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b="1" dirty="0" smtClean="0"/>
              <a:t>Mesane </a:t>
            </a:r>
            <a:r>
              <a:rPr lang="tr-TR" b="1" dirty="0" err="1" smtClean="0"/>
              <a:t>İrrigasyonu</a:t>
            </a:r>
            <a:r>
              <a:rPr lang="tr-TR" b="1" dirty="0" smtClean="0"/>
              <a:t> Uygulama Basamakları</a:t>
            </a:r>
            <a:endParaRPr lang="tr-TR" b="1" dirty="0"/>
          </a:p>
        </p:txBody>
      </p:sp>
      <p:graphicFrame>
        <p:nvGraphicFramePr>
          <p:cNvPr id="4" name="3 İçerik Yer Tutucusu"/>
          <p:cNvGraphicFramePr>
            <a:graphicFrameLocks noGrp="1"/>
          </p:cNvGraphicFramePr>
          <p:nvPr>
            <p:ph idx="1"/>
          </p:nvPr>
        </p:nvGraphicFramePr>
        <p:xfrm>
          <a:off x="467544" y="1412776"/>
          <a:ext cx="8229600" cy="5183886"/>
        </p:xfrm>
        <a:graphic>
          <a:graphicData uri="http://schemas.openxmlformats.org/drawingml/2006/table">
            <a:tbl>
              <a:tblPr firstRow="1" bandRow="1">
                <a:tableStyleId>{5940675A-B579-460E-94D1-54222C63F5DA}</a:tableStyleId>
              </a:tblPr>
              <a:tblGrid>
                <a:gridCol w="4114800"/>
                <a:gridCol w="4114800"/>
              </a:tblGrid>
              <a:tr h="370840">
                <a:tc>
                  <a:txBody>
                    <a:bodyPr/>
                    <a:lstStyle/>
                    <a:p>
                      <a:pPr algn="ctr">
                        <a:lnSpc>
                          <a:spcPct val="106000"/>
                        </a:lnSpc>
                        <a:spcAft>
                          <a:spcPts val="0"/>
                        </a:spcAft>
                      </a:pPr>
                      <a:r>
                        <a:rPr lang="tr-TR" sz="1400" b="1" dirty="0">
                          <a:latin typeface="Times New Roman"/>
                          <a:ea typeface="Calibri"/>
                          <a:cs typeface="Times New Roman"/>
                        </a:rPr>
                        <a:t>Uygulama Basamakları</a:t>
                      </a:r>
                      <a:endParaRPr lang="tr-TR" sz="1400" dirty="0">
                        <a:latin typeface="Calibri"/>
                        <a:ea typeface="Calibri"/>
                        <a:cs typeface="Times New Roman"/>
                      </a:endParaRPr>
                    </a:p>
                  </a:txBody>
                  <a:tcPr marL="68580" marR="68580" marT="0" marB="0"/>
                </a:tc>
                <a:tc>
                  <a:txBody>
                    <a:bodyPr/>
                    <a:lstStyle/>
                    <a:p>
                      <a:pPr algn="ctr">
                        <a:lnSpc>
                          <a:spcPct val="106000"/>
                        </a:lnSpc>
                        <a:spcAft>
                          <a:spcPts val="0"/>
                        </a:spcAft>
                      </a:pPr>
                      <a:r>
                        <a:rPr lang="tr-TR" sz="1400" b="1" dirty="0">
                          <a:latin typeface="Times New Roman"/>
                          <a:ea typeface="Calibri"/>
                          <a:cs typeface="Times New Roman"/>
                        </a:rPr>
                        <a:t>Gerekçe </a:t>
                      </a:r>
                      <a:endParaRPr lang="tr-TR" sz="1400" dirty="0">
                        <a:latin typeface="Calibri"/>
                        <a:ea typeface="Calibri"/>
                        <a:cs typeface="Times New Roman"/>
                      </a:endParaRPr>
                    </a:p>
                  </a:txBody>
                  <a:tcPr marL="68580" marR="68580" marT="0" marB="0"/>
                </a:tc>
              </a:tr>
              <a:tr h="370840">
                <a:tc>
                  <a:txBody>
                    <a:bodyPr/>
                    <a:lstStyle/>
                    <a:p>
                      <a:pPr algn="just">
                        <a:lnSpc>
                          <a:spcPct val="106000"/>
                        </a:lnSpc>
                        <a:spcAft>
                          <a:spcPts val="0"/>
                        </a:spcAft>
                      </a:pPr>
                      <a:r>
                        <a:rPr lang="tr-TR" sz="1400" dirty="0">
                          <a:latin typeface="Times New Roman"/>
                          <a:ea typeface="Calibri"/>
                          <a:cs typeface="Times New Roman"/>
                        </a:rPr>
                        <a:t>Hastanın yanındaki sehpa/masaya gerekli malzemeler hazırlanır </a:t>
                      </a:r>
                      <a:endParaRPr lang="tr-TR" sz="1400" dirty="0">
                        <a:latin typeface="Calibri"/>
                        <a:ea typeface="Calibri"/>
                        <a:cs typeface="Times New Roman"/>
                      </a:endParaRPr>
                    </a:p>
                    <a:p>
                      <a:pPr algn="just">
                        <a:lnSpc>
                          <a:spcPct val="106000"/>
                        </a:lnSpc>
                        <a:spcAft>
                          <a:spcPts val="0"/>
                        </a:spcAft>
                      </a:pPr>
                      <a:r>
                        <a:rPr lang="tr-TR" sz="1400" u="sng" dirty="0">
                          <a:latin typeface="Times New Roman"/>
                          <a:ea typeface="Calibri"/>
                          <a:cs typeface="Times New Roman"/>
                        </a:rPr>
                        <a:t>Kullanılacak malzemeler: </a:t>
                      </a:r>
                      <a:endParaRPr lang="tr-TR" sz="1400" dirty="0">
                        <a:latin typeface="Calibri"/>
                        <a:ea typeface="Calibri"/>
                        <a:cs typeface="Times New Roman"/>
                      </a:endParaRPr>
                    </a:p>
                    <a:p>
                      <a:pPr algn="just">
                        <a:lnSpc>
                          <a:spcPct val="106000"/>
                        </a:lnSpc>
                        <a:spcAft>
                          <a:spcPts val="0"/>
                        </a:spcAft>
                      </a:pPr>
                      <a:r>
                        <a:rPr lang="tr-TR" sz="1400" dirty="0">
                          <a:latin typeface="Times New Roman"/>
                          <a:ea typeface="Calibri"/>
                          <a:cs typeface="Times New Roman"/>
                        </a:rPr>
                        <a:t>-Steril </a:t>
                      </a:r>
                      <a:r>
                        <a:rPr lang="tr-TR" sz="1400" dirty="0" err="1">
                          <a:latin typeface="Times New Roman"/>
                          <a:ea typeface="Calibri"/>
                          <a:cs typeface="Times New Roman"/>
                        </a:rPr>
                        <a:t>irrigasyon</a:t>
                      </a:r>
                      <a:r>
                        <a:rPr lang="tr-TR" sz="1400" dirty="0">
                          <a:latin typeface="Times New Roman"/>
                          <a:ea typeface="Calibri"/>
                          <a:cs typeface="Times New Roman"/>
                        </a:rPr>
                        <a:t> solüsyonu</a:t>
                      </a:r>
                      <a:endParaRPr lang="tr-TR" sz="1400" dirty="0">
                        <a:latin typeface="Calibri"/>
                        <a:ea typeface="Calibri"/>
                        <a:cs typeface="Times New Roman"/>
                      </a:endParaRPr>
                    </a:p>
                    <a:p>
                      <a:pPr algn="just">
                        <a:lnSpc>
                          <a:spcPct val="106000"/>
                        </a:lnSpc>
                        <a:spcAft>
                          <a:spcPts val="0"/>
                        </a:spcAft>
                      </a:pPr>
                      <a:r>
                        <a:rPr lang="tr-TR" sz="1400" dirty="0">
                          <a:latin typeface="Times New Roman"/>
                          <a:ea typeface="Calibri"/>
                          <a:cs typeface="Times New Roman"/>
                        </a:rPr>
                        <a:t>-</a:t>
                      </a:r>
                      <a:r>
                        <a:rPr lang="tr-TR" sz="1400" dirty="0" err="1">
                          <a:latin typeface="Times New Roman"/>
                          <a:ea typeface="Calibri"/>
                          <a:cs typeface="Times New Roman"/>
                        </a:rPr>
                        <a:t>Klempli</a:t>
                      </a:r>
                      <a:r>
                        <a:rPr lang="tr-TR" sz="1400" dirty="0">
                          <a:latin typeface="Times New Roman"/>
                          <a:ea typeface="Calibri"/>
                          <a:cs typeface="Times New Roman"/>
                        </a:rPr>
                        <a:t> steril set</a:t>
                      </a:r>
                      <a:endParaRPr lang="tr-TR" sz="1400" dirty="0">
                        <a:latin typeface="Calibri"/>
                        <a:ea typeface="Calibri"/>
                        <a:cs typeface="Times New Roman"/>
                      </a:endParaRPr>
                    </a:p>
                    <a:p>
                      <a:pPr algn="just">
                        <a:lnSpc>
                          <a:spcPct val="106000"/>
                        </a:lnSpc>
                        <a:spcAft>
                          <a:spcPts val="0"/>
                        </a:spcAft>
                      </a:pPr>
                      <a:r>
                        <a:rPr lang="tr-TR" sz="1400" dirty="0">
                          <a:latin typeface="Times New Roman"/>
                          <a:ea typeface="Calibri"/>
                          <a:cs typeface="Times New Roman"/>
                        </a:rPr>
                        <a:t>-IV uç</a:t>
                      </a:r>
                      <a:endParaRPr lang="tr-TR" sz="1400" dirty="0">
                        <a:latin typeface="Calibri"/>
                        <a:ea typeface="Calibri"/>
                        <a:cs typeface="Times New Roman"/>
                      </a:endParaRPr>
                    </a:p>
                    <a:p>
                      <a:pPr algn="just">
                        <a:lnSpc>
                          <a:spcPct val="106000"/>
                        </a:lnSpc>
                        <a:spcAft>
                          <a:spcPts val="0"/>
                        </a:spcAft>
                      </a:pPr>
                      <a:r>
                        <a:rPr lang="tr-TR" sz="1400" dirty="0">
                          <a:latin typeface="Times New Roman"/>
                          <a:ea typeface="Calibri"/>
                          <a:cs typeface="Times New Roman"/>
                        </a:rPr>
                        <a:t>- IV pompa (gerekli ise)</a:t>
                      </a:r>
                      <a:endParaRPr lang="tr-TR" sz="1400" dirty="0">
                        <a:latin typeface="Calibri"/>
                        <a:ea typeface="Calibri"/>
                        <a:cs typeface="Times New Roman"/>
                      </a:endParaRPr>
                    </a:p>
                    <a:p>
                      <a:pPr algn="just">
                        <a:lnSpc>
                          <a:spcPct val="106000"/>
                        </a:lnSpc>
                        <a:spcAft>
                          <a:spcPts val="0"/>
                        </a:spcAft>
                      </a:pPr>
                      <a:r>
                        <a:rPr lang="tr-TR" sz="1400" dirty="0">
                          <a:latin typeface="Times New Roman"/>
                          <a:ea typeface="Calibri"/>
                          <a:cs typeface="Times New Roman"/>
                        </a:rPr>
                        <a:t>- Hastanın mesanesine yerleştirilmiş olan 3 lümenli </a:t>
                      </a:r>
                      <a:r>
                        <a:rPr lang="tr-TR" sz="1400" dirty="0" err="1">
                          <a:latin typeface="Times New Roman"/>
                          <a:ea typeface="Calibri"/>
                          <a:cs typeface="Times New Roman"/>
                        </a:rPr>
                        <a:t>kateter</a:t>
                      </a:r>
                      <a:r>
                        <a:rPr lang="tr-TR" sz="1400" dirty="0">
                          <a:latin typeface="Times New Roman"/>
                          <a:ea typeface="Calibri"/>
                          <a:cs typeface="Times New Roman"/>
                        </a:rPr>
                        <a:t> </a:t>
                      </a:r>
                      <a:endParaRPr lang="tr-TR" sz="1400" dirty="0">
                        <a:latin typeface="Calibri"/>
                        <a:ea typeface="Calibri"/>
                        <a:cs typeface="Times New Roman"/>
                      </a:endParaRPr>
                    </a:p>
                    <a:p>
                      <a:pPr algn="just">
                        <a:lnSpc>
                          <a:spcPct val="106000"/>
                        </a:lnSpc>
                        <a:spcAft>
                          <a:spcPts val="0"/>
                        </a:spcAft>
                      </a:pPr>
                      <a:r>
                        <a:rPr lang="tr-TR" sz="1400" dirty="0">
                          <a:latin typeface="Times New Roman"/>
                          <a:ea typeface="Calibri"/>
                          <a:cs typeface="Times New Roman"/>
                        </a:rPr>
                        <a:t>-İdrar torbası</a:t>
                      </a:r>
                      <a:endParaRPr lang="tr-TR" sz="1400" dirty="0">
                        <a:latin typeface="Calibri"/>
                        <a:ea typeface="Calibri"/>
                        <a:cs typeface="Times New Roman"/>
                      </a:endParaRPr>
                    </a:p>
                    <a:p>
                      <a:pPr algn="just">
                        <a:lnSpc>
                          <a:spcPct val="106000"/>
                        </a:lnSpc>
                        <a:spcAft>
                          <a:spcPts val="0"/>
                        </a:spcAft>
                      </a:pPr>
                      <a:r>
                        <a:rPr lang="tr-TR" sz="1400" dirty="0">
                          <a:latin typeface="Times New Roman"/>
                          <a:ea typeface="Calibri"/>
                          <a:cs typeface="Times New Roman"/>
                        </a:rPr>
                        <a:t>- Banyo örtüsü</a:t>
                      </a:r>
                      <a:endParaRPr lang="tr-TR" sz="1400" dirty="0">
                        <a:latin typeface="Calibri"/>
                        <a:ea typeface="Calibri"/>
                        <a:cs typeface="Times New Roman"/>
                      </a:endParaRPr>
                    </a:p>
                    <a:p>
                      <a:pPr algn="just">
                        <a:lnSpc>
                          <a:spcPct val="106000"/>
                        </a:lnSpc>
                        <a:spcAft>
                          <a:spcPts val="0"/>
                        </a:spcAft>
                      </a:pPr>
                      <a:r>
                        <a:rPr lang="tr-TR" sz="1400" dirty="0">
                          <a:latin typeface="Times New Roman"/>
                          <a:ea typeface="Calibri"/>
                          <a:cs typeface="Times New Roman"/>
                        </a:rPr>
                        <a:t>-Tek kullanımlık eldiven</a:t>
                      </a:r>
                      <a:endParaRPr lang="tr-TR" sz="1400" dirty="0">
                        <a:latin typeface="Calibri"/>
                        <a:ea typeface="Calibri"/>
                        <a:cs typeface="Times New Roman"/>
                      </a:endParaRPr>
                    </a:p>
                    <a:p>
                      <a:pPr algn="just">
                        <a:lnSpc>
                          <a:spcPct val="106000"/>
                        </a:lnSpc>
                        <a:spcAft>
                          <a:spcPts val="0"/>
                        </a:spcAft>
                      </a:pPr>
                      <a:r>
                        <a:rPr lang="tr-TR" sz="1400" dirty="0">
                          <a:latin typeface="Times New Roman"/>
                          <a:ea typeface="Calibri"/>
                          <a:cs typeface="Times New Roman"/>
                        </a:rPr>
                        <a:t>- KKE</a:t>
                      </a:r>
                      <a:endParaRPr lang="tr-TR" sz="1400" dirty="0">
                        <a:latin typeface="Calibri"/>
                        <a:ea typeface="Calibri"/>
                        <a:cs typeface="Times New Roman"/>
                      </a:endParaRPr>
                    </a:p>
                  </a:txBody>
                  <a:tcPr marL="68580" marR="68580" marT="0" marB="0"/>
                </a:tc>
                <a:tc>
                  <a:txBody>
                    <a:bodyPr/>
                    <a:lstStyle/>
                    <a:p>
                      <a:pPr>
                        <a:lnSpc>
                          <a:spcPct val="106000"/>
                        </a:lnSpc>
                        <a:spcAft>
                          <a:spcPts val="0"/>
                        </a:spcAft>
                      </a:pPr>
                      <a:r>
                        <a:rPr lang="tr-TR" sz="1400">
                          <a:latin typeface="Times New Roman"/>
                          <a:ea typeface="Calibri"/>
                          <a:cs typeface="Times New Roman"/>
                        </a:rPr>
                        <a:t>Malzemeleri hazırlamak ve yatağın yanına yerleştirmek zaman ve enerji tasarrufu sağlar. </a:t>
                      </a:r>
                      <a:endParaRPr lang="tr-TR" sz="1400">
                        <a:latin typeface="Calibri"/>
                        <a:ea typeface="Calibri"/>
                        <a:cs typeface="Times New Roman"/>
                      </a:endParaRPr>
                    </a:p>
                  </a:txBody>
                  <a:tcPr marL="68580" marR="68580" marT="0" marB="0"/>
                </a:tc>
              </a:tr>
              <a:tr h="370840">
                <a:tc>
                  <a:txBody>
                    <a:bodyPr/>
                    <a:lstStyle/>
                    <a:p>
                      <a:pPr algn="just">
                        <a:lnSpc>
                          <a:spcPct val="106000"/>
                        </a:lnSpc>
                        <a:spcAft>
                          <a:spcPts val="0"/>
                        </a:spcAft>
                      </a:pPr>
                      <a:r>
                        <a:rPr lang="tr-TR" sz="1400">
                          <a:latin typeface="Times New Roman"/>
                          <a:ea typeface="Calibri"/>
                          <a:cs typeface="Times New Roman"/>
                        </a:rPr>
                        <a:t>Doktor istemi kontrol edilir. </a:t>
                      </a:r>
                      <a:endParaRPr lang="tr-TR" sz="1400">
                        <a:latin typeface="Calibri"/>
                        <a:ea typeface="Calibri"/>
                        <a:cs typeface="Times New Roman"/>
                      </a:endParaRPr>
                    </a:p>
                  </a:txBody>
                  <a:tcPr marL="68580" marR="68580" marT="0" marB="0"/>
                </a:tc>
                <a:tc>
                  <a:txBody>
                    <a:bodyPr/>
                    <a:lstStyle/>
                    <a:p>
                      <a:pPr>
                        <a:lnSpc>
                          <a:spcPct val="106000"/>
                        </a:lnSpc>
                        <a:spcAft>
                          <a:spcPts val="0"/>
                        </a:spcAft>
                      </a:pPr>
                      <a:r>
                        <a:rPr lang="tr-TR" sz="1400">
                          <a:latin typeface="Times New Roman"/>
                          <a:ea typeface="Calibri"/>
                          <a:cs typeface="Times New Roman"/>
                        </a:rPr>
                        <a:t>İstemin doğrulanması hatalı uygulamaları önler.</a:t>
                      </a:r>
                      <a:endParaRPr lang="tr-TR" sz="1400">
                        <a:latin typeface="Calibri"/>
                        <a:ea typeface="Calibri"/>
                        <a:cs typeface="Times New Roman"/>
                      </a:endParaRPr>
                    </a:p>
                  </a:txBody>
                  <a:tcPr marL="68580" marR="68580" marT="0" marB="0"/>
                </a:tc>
              </a:tr>
              <a:tr h="370840">
                <a:tc>
                  <a:txBody>
                    <a:bodyPr/>
                    <a:lstStyle/>
                    <a:p>
                      <a:pPr algn="just">
                        <a:lnSpc>
                          <a:spcPct val="106000"/>
                        </a:lnSpc>
                        <a:spcAft>
                          <a:spcPts val="0"/>
                        </a:spcAft>
                      </a:pPr>
                      <a:r>
                        <a:rPr lang="tr-TR" sz="1400">
                          <a:latin typeface="Times New Roman"/>
                          <a:ea typeface="Calibri"/>
                          <a:cs typeface="Times New Roman"/>
                        </a:rPr>
                        <a:t>El hijyeni sağlanır, kişisel koruyucu ekipman giyilir.</a:t>
                      </a:r>
                      <a:endParaRPr lang="tr-TR" sz="1400">
                        <a:latin typeface="Calibri"/>
                        <a:ea typeface="Calibri"/>
                        <a:cs typeface="Times New Roman"/>
                      </a:endParaRPr>
                    </a:p>
                  </a:txBody>
                  <a:tcPr marL="68580" marR="68580" marT="0" marB="0"/>
                </a:tc>
                <a:tc>
                  <a:txBody>
                    <a:bodyPr/>
                    <a:lstStyle/>
                    <a:p>
                      <a:pPr>
                        <a:lnSpc>
                          <a:spcPct val="106000"/>
                        </a:lnSpc>
                        <a:spcAft>
                          <a:spcPts val="0"/>
                        </a:spcAft>
                      </a:pPr>
                      <a:r>
                        <a:rPr lang="tr-TR" sz="1400">
                          <a:latin typeface="Times New Roman"/>
                          <a:ea typeface="Calibri"/>
                          <a:cs typeface="Times New Roman"/>
                        </a:rPr>
                        <a:t>Mikroorganizmaların yayılmasını önler.</a:t>
                      </a:r>
                      <a:endParaRPr lang="tr-TR" sz="1400">
                        <a:latin typeface="Calibri"/>
                        <a:ea typeface="Calibri"/>
                        <a:cs typeface="Times New Roman"/>
                      </a:endParaRPr>
                    </a:p>
                  </a:txBody>
                  <a:tcPr marL="68580" marR="68580" marT="0" marB="0"/>
                </a:tc>
              </a:tr>
              <a:tr h="370840">
                <a:tc>
                  <a:txBody>
                    <a:bodyPr/>
                    <a:lstStyle/>
                    <a:p>
                      <a:pPr algn="just">
                        <a:lnSpc>
                          <a:spcPct val="106000"/>
                        </a:lnSpc>
                        <a:spcAft>
                          <a:spcPts val="0"/>
                        </a:spcAft>
                      </a:pPr>
                      <a:r>
                        <a:rPr lang="tr-TR" sz="1400">
                          <a:latin typeface="Times New Roman"/>
                          <a:ea typeface="Calibri"/>
                          <a:cs typeface="Times New Roman"/>
                        </a:rPr>
                        <a:t>Hastanın kimliği doğrulanır.</a:t>
                      </a:r>
                      <a:endParaRPr lang="tr-TR" sz="1400">
                        <a:latin typeface="Calibri"/>
                        <a:ea typeface="Calibri"/>
                        <a:cs typeface="Times New Roman"/>
                      </a:endParaRPr>
                    </a:p>
                  </a:txBody>
                  <a:tcPr marL="68580" marR="68580" marT="0" marB="0"/>
                </a:tc>
                <a:tc>
                  <a:txBody>
                    <a:bodyPr/>
                    <a:lstStyle/>
                    <a:p>
                      <a:pPr>
                        <a:lnSpc>
                          <a:spcPct val="106000"/>
                        </a:lnSpc>
                        <a:spcAft>
                          <a:spcPts val="0"/>
                        </a:spcAft>
                      </a:pPr>
                      <a:r>
                        <a:rPr lang="tr-TR" sz="1400" dirty="0">
                          <a:latin typeface="Times New Roman"/>
                          <a:ea typeface="Calibri"/>
                          <a:cs typeface="Times New Roman"/>
                        </a:rPr>
                        <a:t>Doğru hastaya girişim yapılmasını sağlar ve hataları önlemeye yardım eder.</a:t>
                      </a:r>
                      <a:endParaRPr lang="tr-TR" sz="1400" dirty="0">
                        <a:latin typeface="Calibri"/>
                        <a:ea typeface="Calibri"/>
                        <a:cs typeface="Times New Roman"/>
                      </a:endParaRPr>
                    </a:p>
                  </a:txBody>
                  <a:tcPr marL="68580" marR="68580" marT="0" marB="0"/>
                </a:tc>
              </a:tr>
              <a:tr h="370840">
                <a:tc>
                  <a:txBody>
                    <a:bodyPr/>
                    <a:lstStyle/>
                    <a:p>
                      <a:pPr algn="just">
                        <a:lnSpc>
                          <a:spcPct val="106000"/>
                        </a:lnSpc>
                        <a:spcAft>
                          <a:spcPts val="0"/>
                        </a:spcAft>
                      </a:pPr>
                      <a:r>
                        <a:rPr lang="tr-TR" sz="1400">
                          <a:latin typeface="Times New Roman"/>
                          <a:ea typeface="Calibri"/>
                          <a:cs typeface="Times New Roman"/>
                        </a:rPr>
                        <a:t>Mümkünse yatak çevresindeki perde ve hasta odasının kapısı kapatılır. Hastaya yapılacak olan işlem açıklanır. (Hasta uyanık olmasa bile). </a:t>
                      </a:r>
                      <a:endParaRPr lang="tr-TR" sz="1400">
                        <a:latin typeface="Calibri"/>
                        <a:ea typeface="Calibri"/>
                        <a:cs typeface="Times New Roman"/>
                      </a:endParaRPr>
                    </a:p>
                  </a:txBody>
                  <a:tcPr marL="68580" marR="68580" marT="0" marB="0"/>
                </a:tc>
                <a:tc>
                  <a:txBody>
                    <a:bodyPr/>
                    <a:lstStyle/>
                    <a:p>
                      <a:pPr>
                        <a:lnSpc>
                          <a:spcPct val="106000"/>
                        </a:lnSpc>
                        <a:spcAft>
                          <a:spcPts val="0"/>
                        </a:spcAft>
                      </a:pPr>
                      <a:r>
                        <a:rPr lang="tr-TR" sz="1400" dirty="0">
                          <a:latin typeface="Times New Roman"/>
                          <a:ea typeface="Calibri"/>
                          <a:cs typeface="Times New Roman"/>
                        </a:rPr>
                        <a:t>Hasta mahremiyetini sağlar. Hastaya işlemi açıklama güven verici ortamı sağlar ve hastanın uyumunu arttırır. </a:t>
                      </a:r>
                      <a:endParaRPr lang="tr-TR" sz="1400" dirty="0">
                        <a:latin typeface="Calibri"/>
                        <a:ea typeface="Calibri"/>
                        <a:cs typeface="Times New Roman"/>
                      </a:endParaRPr>
                    </a:p>
                  </a:txBody>
                  <a:tcPr marL="68580" marR="68580" marT="0" marB="0"/>
                </a:tc>
              </a:tr>
            </a:tbl>
          </a:graphicData>
        </a:graphic>
      </p:graphicFrame>
    </p:spTree>
  </p:cSld>
  <p:clrMapOvr>
    <a:masterClrMapping/>
  </p:clrMapOvr>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b="1" dirty="0" smtClean="0"/>
              <a:t>Mesane </a:t>
            </a:r>
            <a:r>
              <a:rPr lang="tr-TR" b="1" dirty="0" err="1" smtClean="0"/>
              <a:t>İrrigasyonu</a:t>
            </a:r>
            <a:r>
              <a:rPr lang="tr-TR" b="1" dirty="0" smtClean="0"/>
              <a:t> Uygulama Basamakları</a:t>
            </a:r>
            <a:endParaRPr lang="tr-TR" b="1" dirty="0"/>
          </a:p>
        </p:txBody>
      </p:sp>
      <p:graphicFrame>
        <p:nvGraphicFramePr>
          <p:cNvPr id="4" name="3 İçerik Yer Tutucusu"/>
          <p:cNvGraphicFramePr>
            <a:graphicFrameLocks noGrp="1"/>
          </p:cNvGraphicFramePr>
          <p:nvPr>
            <p:ph idx="1"/>
          </p:nvPr>
        </p:nvGraphicFramePr>
        <p:xfrm>
          <a:off x="457200" y="1600200"/>
          <a:ext cx="8229600" cy="4668393"/>
        </p:xfrm>
        <a:graphic>
          <a:graphicData uri="http://schemas.openxmlformats.org/drawingml/2006/table">
            <a:tbl>
              <a:tblPr firstRow="1" bandRow="1">
                <a:tableStyleId>{5940675A-B579-460E-94D1-54222C63F5DA}</a:tableStyleId>
              </a:tblPr>
              <a:tblGrid>
                <a:gridCol w="4114800"/>
                <a:gridCol w="4114800"/>
              </a:tblGrid>
              <a:tr h="370840">
                <a:tc>
                  <a:txBody>
                    <a:bodyPr/>
                    <a:lstStyle/>
                    <a:p>
                      <a:pPr algn="ctr">
                        <a:lnSpc>
                          <a:spcPct val="106000"/>
                        </a:lnSpc>
                        <a:spcAft>
                          <a:spcPts val="0"/>
                        </a:spcAft>
                      </a:pPr>
                      <a:r>
                        <a:rPr lang="tr-TR" sz="1400" b="1" dirty="0">
                          <a:latin typeface="Times New Roman"/>
                          <a:ea typeface="Calibri"/>
                          <a:cs typeface="Times New Roman"/>
                        </a:rPr>
                        <a:t>Uygulama Basamakları</a:t>
                      </a:r>
                      <a:endParaRPr lang="tr-TR" sz="1400" dirty="0">
                        <a:latin typeface="Calibri"/>
                        <a:ea typeface="Calibri"/>
                        <a:cs typeface="Times New Roman"/>
                      </a:endParaRPr>
                    </a:p>
                  </a:txBody>
                  <a:tcPr marL="68580" marR="68580" marT="0" marB="0"/>
                </a:tc>
                <a:tc>
                  <a:txBody>
                    <a:bodyPr/>
                    <a:lstStyle/>
                    <a:p>
                      <a:pPr algn="ctr">
                        <a:lnSpc>
                          <a:spcPct val="106000"/>
                        </a:lnSpc>
                        <a:spcAft>
                          <a:spcPts val="0"/>
                        </a:spcAft>
                      </a:pPr>
                      <a:r>
                        <a:rPr lang="tr-TR" sz="1400" b="1" dirty="0">
                          <a:latin typeface="Times New Roman"/>
                          <a:ea typeface="Calibri"/>
                          <a:cs typeface="Times New Roman"/>
                        </a:rPr>
                        <a:t>Gerekçe </a:t>
                      </a:r>
                      <a:endParaRPr lang="tr-TR" sz="1400" dirty="0">
                        <a:latin typeface="Calibri"/>
                        <a:ea typeface="Calibri"/>
                        <a:cs typeface="Times New Roman"/>
                      </a:endParaRPr>
                    </a:p>
                  </a:txBody>
                  <a:tcPr marL="68580" marR="68580" marT="0" marB="0"/>
                </a:tc>
              </a:tr>
              <a:tr h="370840">
                <a:tc>
                  <a:txBody>
                    <a:bodyPr/>
                    <a:lstStyle/>
                    <a:p>
                      <a:pPr algn="just">
                        <a:lnSpc>
                          <a:spcPct val="106000"/>
                        </a:lnSpc>
                        <a:spcAft>
                          <a:spcPts val="0"/>
                        </a:spcAft>
                      </a:pPr>
                      <a:r>
                        <a:rPr lang="tr-TR" sz="1400" dirty="0">
                          <a:latin typeface="Times New Roman"/>
                          <a:ea typeface="Calibri"/>
                          <a:cs typeface="Times New Roman"/>
                        </a:rPr>
                        <a:t>Yatak rahat çalışılabilecek yüksekliğe getirilir, genellikle bakım vericinin dirsek yüksekliğine ayarlanır. </a:t>
                      </a:r>
                      <a:endParaRPr lang="tr-TR" sz="1400" dirty="0">
                        <a:latin typeface="Calibri"/>
                        <a:ea typeface="Calibri"/>
                        <a:cs typeface="Times New Roman"/>
                      </a:endParaRPr>
                    </a:p>
                  </a:txBody>
                  <a:tcPr marL="68580" marR="68580" marT="0" marB="0"/>
                </a:tc>
                <a:tc>
                  <a:txBody>
                    <a:bodyPr/>
                    <a:lstStyle/>
                    <a:p>
                      <a:pPr>
                        <a:lnSpc>
                          <a:spcPct val="106000"/>
                        </a:lnSpc>
                        <a:spcAft>
                          <a:spcPts val="0"/>
                        </a:spcAft>
                      </a:pPr>
                      <a:r>
                        <a:rPr lang="tr-TR" sz="1400">
                          <a:latin typeface="Times New Roman"/>
                          <a:ea typeface="Calibri"/>
                          <a:cs typeface="Times New Roman"/>
                        </a:rPr>
                        <a:t>Yatağın uygun yükseklikte olması sırt ve kas gerilmesini önler. </a:t>
                      </a:r>
                      <a:endParaRPr lang="tr-TR" sz="1400">
                        <a:latin typeface="Calibri"/>
                        <a:ea typeface="Calibri"/>
                        <a:cs typeface="Times New Roman"/>
                      </a:endParaRPr>
                    </a:p>
                  </a:txBody>
                  <a:tcPr marL="68580" marR="68580" marT="0" marB="0"/>
                </a:tc>
              </a:tr>
              <a:tr h="370840">
                <a:tc>
                  <a:txBody>
                    <a:bodyPr/>
                    <a:lstStyle/>
                    <a:p>
                      <a:pPr algn="just">
                        <a:lnSpc>
                          <a:spcPct val="106000"/>
                        </a:lnSpc>
                        <a:spcAft>
                          <a:spcPts val="0"/>
                        </a:spcAft>
                      </a:pPr>
                      <a:r>
                        <a:rPr lang="tr-TR" sz="1400">
                          <a:latin typeface="Times New Roman"/>
                          <a:ea typeface="Calibri"/>
                          <a:cs typeface="Times New Roman"/>
                        </a:rPr>
                        <a:t>İdrar drenaj torbası boşaltılır, idrar miktarı kaydedilir. </a:t>
                      </a:r>
                      <a:endParaRPr lang="tr-TR" sz="1400">
                        <a:latin typeface="Calibri"/>
                        <a:ea typeface="Calibri"/>
                        <a:cs typeface="Times New Roman"/>
                      </a:endParaRPr>
                    </a:p>
                  </a:txBody>
                  <a:tcPr marL="68580" marR="68580" marT="0" marB="0"/>
                </a:tc>
                <a:tc>
                  <a:txBody>
                    <a:bodyPr/>
                    <a:lstStyle/>
                    <a:p>
                      <a:pPr>
                        <a:lnSpc>
                          <a:spcPct val="106000"/>
                        </a:lnSpc>
                        <a:spcAft>
                          <a:spcPts val="0"/>
                        </a:spcAft>
                      </a:pPr>
                      <a:r>
                        <a:rPr lang="tr-TR" sz="1400">
                          <a:latin typeface="Times New Roman"/>
                          <a:ea typeface="Calibri"/>
                          <a:cs typeface="Times New Roman"/>
                        </a:rPr>
                        <a:t>İdrarı boşaltmak, drenajın doğru değerlendirilmesi için gereklidir. </a:t>
                      </a:r>
                      <a:endParaRPr lang="tr-TR" sz="1400">
                        <a:latin typeface="Calibri"/>
                        <a:ea typeface="Calibri"/>
                        <a:cs typeface="Times New Roman"/>
                      </a:endParaRPr>
                    </a:p>
                  </a:txBody>
                  <a:tcPr marL="68580" marR="68580" marT="0" marB="0"/>
                </a:tc>
              </a:tr>
              <a:tr h="370840">
                <a:tc>
                  <a:txBody>
                    <a:bodyPr/>
                    <a:lstStyle/>
                    <a:p>
                      <a:pPr algn="just">
                        <a:lnSpc>
                          <a:spcPct val="106000"/>
                        </a:lnSpc>
                        <a:spcAft>
                          <a:spcPts val="0"/>
                        </a:spcAft>
                      </a:pPr>
                      <a:r>
                        <a:rPr lang="tr-TR" sz="1400">
                          <a:latin typeface="Times New Roman"/>
                          <a:ea typeface="Calibri"/>
                          <a:cs typeface="Times New Roman"/>
                        </a:rPr>
                        <a:t>Hastaya rahat bir pozsiyon verilir ve kateterin port girişi açıkta bırakılacak şekilde ortaya çıkartılır. Portun altına su geçirmez örtü yerleştirilir. </a:t>
                      </a:r>
                      <a:endParaRPr lang="tr-TR" sz="1400">
                        <a:latin typeface="Calibri"/>
                        <a:ea typeface="Calibri"/>
                        <a:cs typeface="Times New Roman"/>
                      </a:endParaRPr>
                    </a:p>
                  </a:txBody>
                  <a:tcPr marL="68580" marR="68580" marT="0" marB="0"/>
                </a:tc>
                <a:tc>
                  <a:txBody>
                    <a:bodyPr/>
                    <a:lstStyle/>
                    <a:p>
                      <a:pPr>
                        <a:lnSpc>
                          <a:spcPct val="106000"/>
                        </a:lnSpc>
                        <a:spcAft>
                          <a:spcPts val="0"/>
                        </a:spcAft>
                      </a:pPr>
                      <a:r>
                        <a:rPr lang="tr-TR" sz="1400">
                          <a:latin typeface="Times New Roman"/>
                          <a:ea typeface="Calibri"/>
                          <a:cs typeface="Times New Roman"/>
                        </a:rPr>
                        <a:t>Doğru pozisyon rahatça görmeyi sağlar. Su geçirmez örtü hastayı ve yatağını sızıntıdan korur. </a:t>
                      </a:r>
                      <a:endParaRPr lang="tr-TR" sz="1400">
                        <a:latin typeface="Calibri"/>
                        <a:ea typeface="Calibri"/>
                        <a:cs typeface="Times New Roman"/>
                      </a:endParaRPr>
                    </a:p>
                  </a:txBody>
                  <a:tcPr marL="68580" marR="68580" marT="0" marB="0"/>
                </a:tc>
              </a:tr>
              <a:tr h="370840">
                <a:tc>
                  <a:txBody>
                    <a:bodyPr/>
                    <a:lstStyle/>
                    <a:p>
                      <a:pPr algn="just">
                        <a:lnSpc>
                          <a:spcPct val="106000"/>
                        </a:lnSpc>
                        <a:spcAft>
                          <a:spcPts val="0"/>
                        </a:spcAft>
                      </a:pPr>
                      <a:r>
                        <a:rPr lang="tr-TR" sz="1400">
                          <a:latin typeface="Times New Roman"/>
                          <a:ea typeface="Calibri"/>
                          <a:cs typeface="Times New Roman"/>
                        </a:rPr>
                        <a:t>İrrigasyon torbası set ile birleştirilerek hazırlanır, üzerine tarih, sat, solüsyonun özelliği, hastanın adını içeren bir etiket tporbanın üzerine yapıştırılır ve hastanın mesane seviyesinden yukarıda olacak şekilde serum askısına yerleştirilir.  Setin havası alınır ve koruyucu ucu yerleştirilir. </a:t>
                      </a:r>
                      <a:endParaRPr lang="tr-TR" sz="1400">
                        <a:latin typeface="Calibri"/>
                        <a:ea typeface="Calibri"/>
                        <a:cs typeface="Times New Roman"/>
                      </a:endParaRPr>
                    </a:p>
                  </a:txBody>
                  <a:tcPr marL="68580" marR="68580" marT="0" marB="0"/>
                </a:tc>
                <a:tc>
                  <a:txBody>
                    <a:bodyPr/>
                    <a:lstStyle/>
                    <a:p>
                      <a:pPr>
                        <a:lnSpc>
                          <a:spcPct val="106000"/>
                        </a:lnSpc>
                        <a:spcAft>
                          <a:spcPts val="0"/>
                        </a:spcAft>
                      </a:pPr>
                      <a:r>
                        <a:rPr lang="tr-TR" sz="1400">
                          <a:latin typeface="Times New Roman"/>
                          <a:ea typeface="Calibri"/>
                          <a:cs typeface="Times New Roman"/>
                        </a:rPr>
                        <a:t>Doğru etiketleme, bakım vericiler için doğru bilgilendirmeyi sağlar. Açıldıktan 24 saat sonra steril solüsyon kullanılmamalıdır. Sette havanın olması mesanede distansiyona neden olur. </a:t>
                      </a:r>
                      <a:endParaRPr lang="tr-TR" sz="1400">
                        <a:latin typeface="Calibri"/>
                        <a:ea typeface="Calibri"/>
                        <a:cs typeface="Times New Roman"/>
                      </a:endParaRPr>
                    </a:p>
                  </a:txBody>
                  <a:tcPr marL="68580" marR="68580" marT="0" marB="0"/>
                </a:tc>
              </a:tr>
              <a:tr h="370840">
                <a:tc>
                  <a:txBody>
                    <a:bodyPr/>
                    <a:lstStyle/>
                    <a:p>
                      <a:pPr algn="just">
                        <a:lnSpc>
                          <a:spcPct val="106000"/>
                        </a:lnSpc>
                        <a:spcAft>
                          <a:spcPts val="0"/>
                        </a:spcAft>
                      </a:pPr>
                      <a:r>
                        <a:rPr lang="tr-TR" sz="1400">
                          <a:latin typeface="Times New Roman"/>
                          <a:ea typeface="Calibri"/>
                          <a:cs typeface="Times New Roman"/>
                        </a:rPr>
                        <a:t>Temiz eldiven giyilir ve kateterin irrigasyon portu temizlenir. İrrigasyon portuna irrigasyon seti bağlanır.  </a:t>
                      </a:r>
                      <a:endParaRPr lang="tr-TR" sz="1400">
                        <a:latin typeface="Calibri"/>
                        <a:ea typeface="Calibri"/>
                        <a:cs typeface="Times New Roman"/>
                      </a:endParaRPr>
                    </a:p>
                  </a:txBody>
                  <a:tcPr marL="68580" marR="68580" marT="0" marB="0"/>
                </a:tc>
                <a:tc>
                  <a:txBody>
                    <a:bodyPr/>
                    <a:lstStyle/>
                    <a:p>
                      <a:pPr>
                        <a:lnSpc>
                          <a:spcPct val="106000"/>
                        </a:lnSpc>
                        <a:spcAft>
                          <a:spcPts val="0"/>
                        </a:spcAft>
                      </a:pPr>
                      <a:r>
                        <a:rPr lang="tr-TR" sz="1400">
                          <a:latin typeface="Times New Roman"/>
                          <a:ea typeface="Calibri"/>
                          <a:cs typeface="Times New Roman"/>
                        </a:rPr>
                        <a:t>Eldiven kan ve vücut sıvılarına maruziyeti önler. Temizleme işlemi, üretra içerisine mikroorganizmaların irrigasyonla geçişini önler. </a:t>
                      </a:r>
                      <a:endParaRPr lang="tr-TR" sz="1400">
                        <a:latin typeface="Calibri"/>
                        <a:ea typeface="Calibri"/>
                        <a:cs typeface="Times New Roman"/>
                      </a:endParaRPr>
                    </a:p>
                  </a:txBody>
                  <a:tcPr marL="68580" marR="68580" marT="0" marB="0"/>
                </a:tc>
              </a:tr>
              <a:tr h="370840">
                <a:tc>
                  <a:txBody>
                    <a:bodyPr/>
                    <a:lstStyle/>
                    <a:p>
                      <a:pPr algn="just">
                        <a:lnSpc>
                          <a:spcPct val="106000"/>
                        </a:lnSpc>
                        <a:spcAft>
                          <a:spcPts val="0"/>
                        </a:spcAft>
                      </a:pPr>
                      <a:r>
                        <a:rPr lang="tr-TR" sz="1400">
                          <a:latin typeface="Times New Roman"/>
                          <a:ea typeface="Calibri"/>
                          <a:cs typeface="Times New Roman"/>
                        </a:rPr>
                        <a:t>İrrigasyon setinin klembi açılır ya da pompa seti ayarlanarak akış hızı ayarlanır.</a:t>
                      </a:r>
                      <a:endParaRPr lang="tr-TR" sz="1400">
                        <a:latin typeface="Calibri"/>
                        <a:ea typeface="Calibri"/>
                        <a:cs typeface="Times New Roman"/>
                      </a:endParaRPr>
                    </a:p>
                  </a:txBody>
                  <a:tcPr marL="68580" marR="68580" marT="0" marB="0"/>
                </a:tc>
                <a:tc>
                  <a:txBody>
                    <a:bodyPr/>
                    <a:lstStyle/>
                    <a:p>
                      <a:pPr>
                        <a:lnSpc>
                          <a:spcPct val="106000"/>
                        </a:lnSpc>
                        <a:spcAft>
                          <a:spcPts val="0"/>
                        </a:spcAft>
                      </a:pPr>
                      <a:r>
                        <a:rPr lang="tr-TR" sz="1400" dirty="0" err="1">
                          <a:latin typeface="Times New Roman"/>
                          <a:ea typeface="Calibri"/>
                          <a:cs typeface="Times New Roman"/>
                        </a:rPr>
                        <a:t>İrrigasyonun</a:t>
                      </a:r>
                      <a:r>
                        <a:rPr lang="tr-TR" sz="1400" dirty="0">
                          <a:latin typeface="Times New Roman"/>
                          <a:ea typeface="Calibri"/>
                          <a:cs typeface="Times New Roman"/>
                        </a:rPr>
                        <a:t> sorunsuz sürdürülmesini sağlar. </a:t>
                      </a:r>
                      <a:endParaRPr lang="tr-TR" sz="1400" dirty="0">
                        <a:latin typeface="Calibri"/>
                        <a:ea typeface="Calibri"/>
                        <a:cs typeface="Times New Roman"/>
                      </a:endParaRPr>
                    </a:p>
                  </a:txBody>
                  <a:tcPr marL="68580" marR="68580" marT="0" marB="0"/>
                </a:tc>
              </a:tr>
            </a:tbl>
          </a:graphicData>
        </a:graphic>
      </p:graphicFrame>
    </p:spTree>
  </p:cSld>
  <p:clrMapOvr>
    <a:masterClrMapping/>
  </p:clrMapOvr>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b="1" dirty="0" smtClean="0"/>
              <a:t>Mesane </a:t>
            </a:r>
            <a:r>
              <a:rPr lang="tr-TR" b="1" dirty="0" err="1" smtClean="0"/>
              <a:t>İrrigasyonu</a:t>
            </a:r>
            <a:r>
              <a:rPr lang="tr-TR" b="1" dirty="0" smtClean="0"/>
              <a:t> Uygulama Basamakları</a:t>
            </a:r>
            <a:endParaRPr lang="tr-TR" b="1" dirty="0"/>
          </a:p>
        </p:txBody>
      </p:sp>
      <p:graphicFrame>
        <p:nvGraphicFramePr>
          <p:cNvPr id="4" name="3 İçerik Yer Tutucusu"/>
          <p:cNvGraphicFramePr>
            <a:graphicFrameLocks noGrp="1"/>
          </p:cNvGraphicFramePr>
          <p:nvPr>
            <p:ph idx="1"/>
          </p:nvPr>
        </p:nvGraphicFramePr>
        <p:xfrm>
          <a:off x="457200" y="1600200"/>
          <a:ext cx="8229600" cy="4349079"/>
        </p:xfrm>
        <a:graphic>
          <a:graphicData uri="http://schemas.openxmlformats.org/drawingml/2006/table">
            <a:tbl>
              <a:tblPr firstRow="1" bandRow="1">
                <a:tableStyleId>{5940675A-B579-460E-94D1-54222C63F5DA}</a:tableStyleId>
              </a:tblPr>
              <a:tblGrid>
                <a:gridCol w="4114800"/>
                <a:gridCol w="4114800"/>
              </a:tblGrid>
              <a:tr h="474040">
                <a:tc>
                  <a:txBody>
                    <a:bodyPr/>
                    <a:lstStyle/>
                    <a:p>
                      <a:pPr algn="ctr">
                        <a:lnSpc>
                          <a:spcPct val="106000"/>
                        </a:lnSpc>
                        <a:spcAft>
                          <a:spcPts val="0"/>
                        </a:spcAft>
                      </a:pPr>
                      <a:r>
                        <a:rPr lang="tr-TR" sz="1400" b="1" dirty="0">
                          <a:latin typeface="Times New Roman"/>
                          <a:ea typeface="Calibri"/>
                          <a:cs typeface="Times New Roman"/>
                        </a:rPr>
                        <a:t>Uygulama Basamakları</a:t>
                      </a:r>
                      <a:endParaRPr lang="tr-TR" sz="1400" dirty="0">
                        <a:latin typeface="Calibri"/>
                        <a:ea typeface="Calibri"/>
                        <a:cs typeface="Times New Roman"/>
                      </a:endParaRPr>
                    </a:p>
                  </a:txBody>
                  <a:tcPr marL="68580" marR="68580" marT="0" marB="0"/>
                </a:tc>
                <a:tc>
                  <a:txBody>
                    <a:bodyPr/>
                    <a:lstStyle/>
                    <a:p>
                      <a:pPr algn="ctr">
                        <a:lnSpc>
                          <a:spcPct val="106000"/>
                        </a:lnSpc>
                        <a:spcAft>
                          <a:spcPts val="0"/>
                        </a:spcAft>
                      </a:pPr>
                      <a:r>
                        <a:rPr lang="tr-TR" sz="1400" b="1" dirty="0">
                          <a:latin typeface="Times New Roman"/>
                          <a:ea typeface="Calibri"/>
                          <a:cs typeface="Times New Roman"/>
                        </a:rPr>
                        <a:t>Gerekçe </a:t>
                      </a:r>
                      <a:endParaRPr lang="tr-TR" sz="1400" dirty="0">
                        <a:latin typeface="Calibri"/>
                        <a:ea typeface="Calibri"/>
                        <a:cs typeface="Times New Roman"/>
                      </a:endParaRPr>
                    </a:p>
                  </a:txBody>
                  <a:tcPr marL="68580" marR="68580" marT="0" marB="0"/>
                </a:tc>
              </a:tr>
              <a:tr h="853679">
                <a:tc>
                  <a:txBody>
                    <a:bodyPr/>
                    <a:lstStyle/>
                    <a:p>
                      <a:pPr algn="just">
                        <a:lnSpc>
                          <a:spcPct val="106000"/>
                        </a:lnSpc>
                        <a:spcAft>
                          <a:spcPts val="0"/>
                        </a:spcAft>
                      </a:pPr>
                      <a:r>
                        <a:rPr lang="tr-TR" sz="1400" dirty="0">
                          <a:latin typeface="Times New Roman"/>
                          <a:ea typeface="Calibri"/>
                          <a:cs typeface="Times New Roman"/>
                        </a:rPr>
                        <a:t>Eldivenler çıkartılır, hastaya uygun </a:t>
                      </a:r>
                      <a:r>
                        <a:rPr lang="tr-TR" sz="1400" dirty="0" err="1">
                          <a:latin typeface="Times New Roman"/>
                          <a:ea typeface="Calibri"/>
                          <a:cs typeface="Times New Roman"/>
                        </a:rPr>
                        <a:t>pozsiyon</a:t>
                      </a:r>
                      <a:r>
                        <a:rPr lang="tr-TR" sz="1400" dirty="0">
                          <a:latin typeface="Times New Roman"/>
                          <a:ea typeface="Calibri"/>
                          <a:cs typeface="Times New Roman"/>
                        </a:rPr>
                        <a:t> verilir, hastanın üzeri örtülür ve yatak en alçak konuma getirilir. </a:t>
                      </a:r>
                      <a:endParaRPr lang="tr-TR" sz="1400" dirty="0">
                        <a:latin typeface="Calibri"/>
                        <a:ea typeface="Calibri"/>
                        <a:cs typeface="Times New Roman"/>
                      </a:endParaRPr>
                    </a:p>
                  </a:txBody>
                  <a:tcPr marL="68580" marR="68580" marT="0" marB="0"/>
                </a:tc>
                <a:tc>
                  <a:txBody>
                    <a:bodyPr/>
                    <a:lstStyle/>
                    <a:p>
                      <a:pPr>
                        <a:lnSpc>
                          <a:spcPct val="106000"/>
                        </a:lnSpc>
                        <a:spcAft>
                          <a:spcPts val="0"/>
                        </a:spcAft>
                      </a:pPr>
                      <a:r>
                        <a:rPr lang="tr-TR" sz="1400">
                          <a:latin typeface="Times New Roman"/>
                          <a:ea typeface="Calibri"/>
                          <a:cs typeface="Times New Roman"/>
                        </a:rPr>
                        <a:t>Mikroorganizmaların yayılmasını önler. Hastanın örtülmesi, hastanın üşümesini önler. </a:t>
                      </a:r>
                      <a:endParaRPr lang="tr-TR" sz="1400">
                        <a:latin typeface="Calibri"/>
                        <a:ea typeface="Calibri"/>
                        <a:cs typeface="Times New Roman"/>
                      </a:endParaRPr>
                    </a:p>
                  </a:txBody>
                  <a:tcPr marL="68580" marR="68580" marT="0" marB="0"/>
                </a:tc>
              </a:tr>
              <a:tr h="564547">
                <a:tc>
                  <a:txBody>
                    <a:bodyPr/>
                    <a:lstStyle/>
                    <a:p>
                      <a:pPr algn="just">
                        <a:lnSpc>
                          <a:spcPct val="106000"/>
                        </a:lnSpc>
                        <a:spcAft>
                          <a:spcPts val="0"/>
                        </a:spcAft>
                      </a:pPr>
                      <a:r>
                        <a:rPr lang="tr-TR" sz="1400">
                          <a:latin typeface="Times New Roman"/>
                          <a:ea typeface="Calibri"/>
                          <a:cs typeface="Times New Roman"/>
                        </a:rPr>
                        <a:t>Hastanın drenaj miktarı, özelliği, hastanın işleme cevabıu değerlendirilir. </a:t>
                      </a:r>
                      <a:endParaRPr lang="tr-TR" sz="1400">
                        <a:latin typeface="Calibri"/>
                        <a:ea typeface="Calibri"/>
                        <a:cs typeface="Times New Roman"/>
                      </a:endParaRPr>
                    </a:p>
                  </a:txBody>
                  <a:tcPr marL="68580" marR="68580" marT="0" marB="0"/>
                </a:tc>
                <a:tc>
                  <a:txBody>
                    <a:bodyPr/>
                    <a:lstStyle/>
                    <a:p>
                      <a:pPr>
                        <a:lnSpc>
                          <a:spcPct val="106000"/>
                        </a:lnSpc>
                        <a:spcAft>
                          <a:spcPts val="0"/>
                        </a:spcAft>
                      </a:pPr>
                      <a:r>
                        <a:rPr lang="tr-TR" sz="1400">
                          <a:latin typeface="Times New Roman"/>
                          <a:ea typeface="Calibri"/>
                          <a:cs typeface="Times New Roman"/>
                        </a:rPr>
                        <a:t>Yapılan işlemin etkinliğini değerlendirme açısından önemlidir. </a:t>
                      </a:r>
                      <a:endParaRPr lang="tr-TR" sz="1400">
                        <a:latin typeface="Calibri"/>
                        <a:ea typeface="Calibri"/>
                        <a:cs typeface="Times New Roman"/>
                      </a:endParaRPr>
                    </a:p>
                  </a:txBody>
                  <a:tcPr marL="68580" marR="68580" marT="0" marB="0"/>
                </a:tc>
              </a:tr>
              <a:tr h="564547">
                <a:tc>
                  <a:txBody>
                    <a:bodyPr/>
                    <a:lstStyle/>
                    <a:p>
                      <a:pPr algn="just">
                        <a:lnSpc>
                          <a:spcPct val="106000"/>
                        </a:lnSpc>
                        <a:spcAft>
                          <a:spcPts val="0"/>
                        </a:spcAft>
                      </a:pPr>
                      <a:r>
                        <a:rPr lang="tr-TR" sz="1400">
                          <a:latin typeface="Times New Roman"/>
                          <a:ea typeface="Calibri"/>
                          <a:cs typeface="Times New Roman"/>
                        </a:rPr>
                        <a:t>Kişisel koruyucu ekipmanlar çıkarılır, atıklar uygun şekilde uzaklaştırılır.</a:t>
                      </a:r>
                      <a:endParaRPr lang="tr-TR" sz="1400">
                        <a:latin typeface="Calibri"/>
                        <a:ea typeface="Calibri"/>
                        <a:cs typeface="Times New Roman"/>
                      </a:endParaRPr>
                    </a:p>
                  </a:txBody>
                  <a:tcPr marL="68580" marR="68580" marT="0" marB="0"/>
                </a:tc>
                <a:tc>
                  <a:txBody>
                    <a:bodyPr/>
                    <a:lstStyle/>
                    <a:p>
                      <a:pPr>
                        <a:lnSpc>
                          <a:spcPct val="106000"/>
                        </a:lnSpc>
                        <a:spcAft>
                          <a:spcPts val="0"/>
                        </a:spcAft>
                      </a:pPr>
                      <a:r>
                        <a:rPr lang="tr-TR" sz="1400">
                          <a:latin typeface="Times New Roman"/>
                          <a:ea typeface="Calibri"/>
                          <a:cs typeface="Times New Roman"/>
                        </a:rPr>
                        <a:t>Malzemelerin uygun şekilde uzaklaştırılması mikrroganizmaların yayılımını önler. </a:t>
                      </a:r>
                      <a:endParaRPr lang="tr-TR" sz="1400">
                        <a:latin typeface="Calibri"/>
                        <a:ea typeface="Calibri"/>
                        <a:cs typeface="Times New Roman"/>
                      </a:endParaRPr>
                    </a:p>
                  </a:txBody>
                  <a:tcPr marL="68580" marR="68580" marT="0" marB="0"/>
                </a:tc>
              </a:tr>
              <a:tr h="564547">
                <a:tc>
                  <a:txBody>
                    <a:bodyPr/>
                    <a:lstStyle/>
                    <a:p>
                      <a:pPr algn="just">
                        <a:lnSpc>
                          <a:spcPct val="106000"/>
                        </a:lnSpc>
                        <a:spcAft>
                          <a:spcPts val="0"/>
                        </a:spcAft>
                      </a:pPr>
                      <a:r>
                        <a:rPr lang="tr-TR" sz="1400">
                          <a:latin typeface="Times New Roman"/>
                          <a:ea typeface="Calibri"/>
                          <a:cs typeface="Times New Roman"/>
                        </a:rPr>
                        <a:t>İrrigasyon sıvısı, işleme devam ettikçe, mesaneye hava geçişini önleyecek şekilde değiştirilir. </a:t>
                      </a:r>
                      <a:endParaRPr lang="tr-TR" sz="1400">
                        <a:latin typeface="Calibri"/>
                        <a:ea typeface="Calibri"/>
                        <a:cs typeface="Times New Roman"/>
                      </a:endParaRPr>
                    </a:p>
                  </a:txBody>
                  <a:tcPr marL="68580" marR="68580" marT="0" marB="0"/>
                </a:tc>
                <a:tc>
                  <a:txBody>
                    <a:bodyPr/>
                    <a:lstStyle/>
                    <a:p>
                      <a:pPr>
                        <a:lnSpc>
                          <a:spcPct val="106000"/>
                        </a:lnSpc>
                        <a:spcAft>
                          <a:spcPts val="0"/>
                        </a:spcAft>
                      </a:pPr>
                      <a:r>
                        <a:rPr lang="tr-TR" sz="1400">
                          <a:latin typeface="Times New Roman"/>
                          <a:ea typeface="Calibri"/>
                          <a:cs typeface="Times New Roman"/>
                        </a:rPr>
                        <a:t>Mesane distansiyonunu önler.</a:t>
                      </a:r>
                      <a:endParaRPr lang="tr-TR" sz="1400">
                        <a:latin typeface="Calibri"/>
                        <a:ea typeface="Calibri"/>
                        <a:cs typeface="Times New Roman"/>
                      </a:endParaRPr>
                    </a:p>
                  </a:txBody>
                  <a:tcPr marL="68580" marR="68580" marT="0" marB="0"/>
                </a:tc>
              </a:tr>
              <a:tr h="474040">
                <a:tc>
                  <a:txBody>
                    <a:bodyPr/>
                    <a:lstStyle/>
                    <a:p>
                      <a:pPr algn="just">
                        <a:lnSpc>
                          <a:spcPct val="106000"/>
                        </a:lnSpc>
                        <a:spcAft>
                          <a:spcPts val="0"/>
                        </a:spcAft>
                      </a:pPr>
                      <a:r>
                        <a:rPr lang="tr-TR" sz="1400">
                          <a:latin typeface="Times New Roman"/>
                          <a:ea typeface="Calibri"/>
                          <a:cs typeface="Times New Roman"/>
                        </a:rPr>
                        <a:t>Eldivenler çıkarılır, el hijyeni sağlanır.</a:t>
                      </a:r>
                      <a:endParaRPr lang="tr-TR" sz="1400">
                        <a:latin typeface="Calibri"/>
                        <a:ea typeface="Calibri"/>
                        <a:cs typeface="Times New Roman"/>
                      </a:endParaRPr>
                    </a:p>
                  </a:txBody>
                  <a:tcPr marL="68580" marR="68580" marT="0" marB="0"/>
                </a:tc>
                <a:tc>
                  <a:txBody>
                    <a:bodyPr/>
                    <a:lstStyle/>
                    <a:p>
                      <a:pPr>
                        <a:lnSpc>
                          <a:spcPct val="106000"/>
                        </a:lnSpc>
                        <a:spcAft>
                          <a:spcPts val="0"/>
                        </a:spcAft>
                      </a:pPr>
                      <a:r>
                        <a:rPr lang="tr-TR" sz="1400">
                          <a:latin typeface="Times New Roman"/>
                          <a:ea typeface="Calibri"/>
                          <a:cs typeface="Times New Roman"/>
                        </a:rPr>
                        <a:t>Mikroorganizmaların yayılmasını önler.</a:t>
                      </a:r>
                      <a:endParaRPr lang="tr-TR" sz="1400">
                        <a:latin typeface="Calibri"/>
                        <a:ea typeface="Calibri"/>
                        <a:cs typeface="Times New Roman"/>
                      </a:endParaRPr>
                    </a:p>
                  </a:txBody>
                  <a:tcPr marL="68580" marR="68580" marT="0" marB="0"/>
                </a:tc>
              </a:tr>
              <a:tr h="853679">
                <a:tc>
                  <a:txBody>
                    <a:bodyPr/>
                    <a:lstStyle/>
                    <a:p>
                      <a:pPr algn="just">
                        <a:lnSpc>
                          <a:spcPct val="106000"/>
                        </a:lnSpc>
                        <a:spcAft>
                          <a:spcPts val="0"/>
                        </a:spcAft>
                      </a:pPr>
                      <a:r>
                        <a:rPr lang="tr-TR" sz="1400">
                          <a:latin typeface="Times New Roman"/>
                          <a:ea typeface="Calibri"/>
                          <a:cs typeface="Times New Roman"/>
                        </a:rPr>
                        <a:t>Tarih, saat, mesanenin durumu, mesane irrigasyonu yapılma nedeni, gelen drenajın özelliğine dair bilgileri içeren kayıt gözleme kaydedilir. </a:t>
                      </a:r>
                      <a:endParaRPr lang="tr-TR" sz="1400">
                        <a:latin typeface="Calibri"/>
                        <a:ea typeface="Calibri"/>
                        <a:cs typeface="Times New Roman"/>
                      </a:endParaRPr>
                    </a:p>
                  </a:txBody>
                  <a:tcPr marL="68580" marR="68580" marT="0" marB="0"/>
                </a:tc>
                <a:tc>
                  <a:txBody>
                    <a:bodyPr/>
                    <a:lstStyle/>
                    <a:p>
                      <a:pPr>
                        <a:lnSpc>
                          <a:spcPct val="106000"/>
                        </a:lnSpc>
                        <a:spcAft>
                          <a:spcPts val="0"/>
                        </a:spcAft>
                      </a:pPr>
                      <a:r>
                        <a:rPr lang="tr-TR" sz="1400" dirty="0">
                          <a:latin typeface="Times New Roman"/>
                          <a:ea typeface="Calibri"/>
                          <a:cs typeface="Times New Roman"/>
                        </a:rPr>
                        <a:t>Uygun kayıt hasta bakımının sürdürülebilirliği ve hemşirelik uygulamalarının görünürlüğü için önemlidir.</a:t>
                      </a:r>
                      <a:endParaRPr lang="tr-TR" sz="1400" dirty="0">
                        <a:latin typeface="Calibri"/>
                        <a:ea typeface="Calibri"/>
                        <a:cs typeface="Times New Roman"/>
                      </a:endParaRPr>
                    </a:p>
                  </a:txBody>
                  <a:tcPr marL="68580" marR="68580" marT="0" marB="0"/>
                </a:tc>
              </a:tr>
            </a:tbl>
          </a:graphicData>
        </a:graphic>
      </p:graphicFrame>
    </p:spTree>
  </p:cSld>
  <p:clrMapOvr>
    <a:masterClrMapping/>
  </p:clrMapOvr>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b="1" dirty="0" err="1" smtClean="0"/>
              <a:t>Suprapubik</a:t>
            </a:r>
            <a:r>
              <a:rPr lang="tr-TR" b="1" dirty="0" smtClean="0"/>
              <a:t> </a:t>
            </a:r>
            <a:r>
              <a:rPr lang="tr-TR" b="1" dirty="0" err="1" smtClean="0"/>
              <a:t>Katater</a:t>
            </a:r>
            <a:r>
              <a:rPr lang="tr-TR" b="1" dirty="0" smtClean="0"/>
              <a:t> Bakımı Uygulama Basamakları</a:t>
            </a:r>
            <a:endParaRPr lang="tr-TR" b="1" dirty="0"/>
          </a:p>
        </p:txBody>
      </p:sp>
      <p:graphicFrame>
        <p:nvGraphicFramePr>
          <p:cNvPr id="4" name="3 İçerik Yer Tutucusu"/>
          <p:cNvGraphicFramePr>
            <a:graphicFrameLocks noGrp="1"/>
          </p:cNvGraphicFramePr>
          <p:nvPr>
            <p:ph idx="1"/>
          </p:nvPr>
        </p:nvGraphicFramePr>
        <p:xfrm>
          <a:off x="457200" y="1600200"/>
          <a:ext cx="8229600" cy="4894580"/>
        </p:xfrm>
        <a:graphic>
          <a:graphicData uri="http://schemas.openxmlformats.org/drawingml/2006/table">
            <a:tbl>
              <a:tblPr firstRow="1" bandRow="1">
                <a:tableStyleId>{5940675A-B579-460E-94D1-54222C63F5DA}</a:tableStyleId>
              </a:tblPr>
              <a:tblGrid>
                <a:gridCol w="4114800"/>
                <a:gridCol w="4114800"/>
              </a:tblGrid>
              <a:tr h="370840">
                <a:tc>
                  <a:txBody>
                    <a:bodyPr/>
                    <a:lstStyle/>
                    <a:p>
                      <a:pPr algn="ctr">
                        <a:lnSpc>
                          <a:spcPct val="106000"/>
                        </a:lnSpc>
                        <a:spcAft>
                          <a:spcPts val="0"/>
                        </a:spcAft>
                      </a:pPr>
                      <a:r>
                        <a:rPr lang="tr-TR" sz="1400" b="1" dirty="0">
                          <a:latin typeface="Times New Roman"/>
                          <a:ea typeface="Calibri"/>
                          <a:cs typeface="Times New Roman"/>
                        </a:rPr>
                        <a:t>Uygulama Basamakları</a:t>
                      </a:r>
                      <a:endParaRPr lang="tr-TR" sz="1400" dirty="0">
                        <a:latin typeface="Calibri"/>
                        <a:ea typeface="Calibri"/>
                        <a:cs typeface="Times New Roman"/>
                      </a:endParaRPr>
                    </a:p>
                  </a:txBody>
                  <a:tcPr marL="68580" marR="68580" marT="0" marB="0"/>
                </a:tc>
                <a:tc>
                  <a:txBody>
                    <a:bodyPr/>
                    <a:lstStyle/>
                    <a:p>
                      <a:pPr algn="ctr">
                        <a:lnSpc>
                          <a:spcPct val="106000"/>
                        </a:lnSpc>
                        <a:spcAft>
                          <a:spcPts val="0"/>
                        </a:spcAft>
                      </a:pPr>
                      <a:r>
                        <a:rPr lang="tr-TR" sz="1400" b="1" dirty="0">
                          <a:latin typeface="Times New Roman"/>
                          <a:ea typeface="Calibri"/>
                          <a:cs typeface="Times New Roman"/>
                        </a:rPr>
                        <a:t>Gerekçe / Açıklama</a:t>
                      </a:r>
                      <a:endParaRPr lang="tr-TR" sz="1400" dirty="0">
                        <a:latin typeface="Calibri"/>
                        <a:ea typeface="Calibri"/>
                        <a:cs typeface="Times New Roman"/>
                      </a:endParaRPr>
                    </a:p>
                  </a:txBody>
                  <a:tcPr marL="68580" marR="68580" marT="0" marB="0"/>
                </a:tc>
              </a:tr>
              <a:tr h="370840">
                <a:tc>
                  <a:txBody>
                    <a:bodyPr/>
                    <a:lstStyle/>
                    <a:p>
                      <a:pPr algn="just">
                        <a:lnSpc>
                          <a:spcPct val="106000"/>
                        </a:lnSpc>
                        <a:spcAft>
                          <a:spcPts val="0"/>
                        </a:spcAft>
                      </a:pPr>
                      <a:r>
                        <a:rPr lang="tr-TR" sz="1400" dirty="0">
                          <a:latin typeface="Times New Roman"/>
                          <a:ea typeface="Calibri"/>
                          <a:cs typeface="Times New Roman"/>
                        </a:rPr>
                        <a:t>Hastanın yanındaki sehpa/masaya gerekli malzemeler hazırlanır </a:t>
                      </a:r>
                      <a:endParaRPr lang="tr-TR" sz="1400" dirty="0">
                        <a:latin typeface="Calibri"/>
                        <a:ea typeface="Calibri"/>
                        <a:cs typeface="Times New Roman"/>
                      </a:endParaRPr>
                    </a:p>
                    <a:p>
                      <a:pPr algn="just">
                        <a:lnSpc>
                          <a:spcPct val="106000"/>
                        </a:lnSpc>
                        <a:spcAft>
                          <a:spcPts val="0"/>
                        </a:spcAft>
                      </a:pPr>
                      <a:r>
                        <a:rPr lang="tr-TR" sz="1400" u="sng" dirty="0">
                          <a:latin typeface="Times New Roman"/>
                          <a:ea typeface="Calibri"/>
                          <a:cs typeface="Times New Roman"/>
                        </a:rPr>
                        <a:t>Kullanılacak malzemeler: </a:t>
                      </a:r>
                      <a:endParaRPr lang="tr-TR" sz="1400" dirty="0">
                        <a:latin typeface="Calibri"/>
                        <a:ea typeface="Calibri"/>
                        <a:cs typeface="Times New Roman"/>
                      </a:endParaRPr>
                    </a:p>
                    <a:p>
                      <a:pPr algn="just">
                        <a:lnSpc>
                          <a:spcPct val="106000"/>
                        </a:lnSpc>
                        <a:spcAft>
                          <a:spcPts val="0"/>
                        </a:spcAft>
                      </a:pPr>
                      <a:r>
                        <a:rPr lang="tr-TR" sz="1400" dirty="0">
                          <a:latin typeface="Times New Roman"/>
                          <a:ea typeface="Calibri"/>
                          <a:cs typeface="Times New Roman"/>
                        </a:rPr>
                        <a:t>-Küçük el bezi</a:t>
                      </a:r>
                      <a:endParaRPr lang="tr-TR" sz="1400" dirty="0">
                        <a:latin typeface="Calibri"/>
                        <a:ea typeface="Calibri"/>
                        <a:cs typeface="Times New Roman"/>
                      </a:endParaRPr>
                    </a:p>
                    <a:p>
                      <a:pPr algn="just">
                        <a:lnSpc>
                          <a:spcPct val="106000"/>
                        </a:lnSpc>
                        <a:spcAft>
                          <a:spcPts val="0"/>
                        </a:spcAft>
                      </a:pPr>
                      <a:r>
                        <a:rPr lang="tr-TR" sz="1400" dirty="0">
                          <a:latin typeface="Times New Roman"/>
                          <a:ea typeface="Calibri"/>
                          <a:cs typeface="Times New Roman"/>
                        </a:rPr>
                        <a:t>- Sabun ve cilt temizleyici</a:t>
                      </a:r>
                      <a:endParaRPr lang="tr-TR" sz="1400" dirty="0">
                        <a:latin typeface="Calibri"/>
                        <a:ea typeface="Calibri"/>
                        <a:cs typeface="Times New Roman"/>
                      </a:endParaRPr>
                    </a:p>
                    <a:p>
                      <a:pPr algn="just">
                        <a:lnSpc>
                          <a:spcPct val="106000"/>
                        </a:lnSpc>
                        <a:spcAft>
                          <a:spcPts val="0"/>
                        </a:spcAft>
                      </a:pPr>
                      <a:r>
                        <a:rPr lang="tr-TR" sz="1400" dirty="0">
                          <a:latin typeface="Times New Roman"/>
                          <a:ea typeface="Calibri"/>
                          <a:cs typeface="Times New Roman"/>
                        </a:rPr>
                        <a:t>- Bant</a:t>
                      </a:r>
                      <a:endParaRPr lang="tr-TR" sz="1400" dirty="0">
                        <a:latin typeface="Calibri"/>
                        <a:ea typeface="Calibri"/>
                        <a:cs typeface="Times New Roman"/>
                      </a:endParaRPr>
                    </a:p>
                    <a:p>
                      <a:pPr algn="just">
                        <a:lnSpc>
                          <a:spcPct val="106000"/>
                        </a:lnSpc>
                        <a:spcAft>
                          <a:spcPts val="0"/>
                        </a:spcAft>
                      </a:pPr>
                      <a:r>
                        <a:rPr lang="tr-TR" sz="1400" dirty="0">
                          <a:latin typeface="Times New Roman"/>
                          <a:ea typeface="Calibri"/>
                          <a:cs typeface="Times New Roman"/>
                        </a:rPr>
                        <a:t>- Gerekli ise drenaj süngeri </a:t>
                      </a:r>
                      <a:endParaRPr lang="tr-TR" sz="1400" dirty="0">
                        <a:latin typeface="Calibri"/>
                        <a:ea typeface="Calibri"/>
                        <a:cs typeface="Times New Roman"/>
                      </a:endParaRPr>
                    </a:p>
                    <a:p>
                      <a:pPr algn="just">
                        <a:lnSpc>
                          <a:spcPct val="106000"/>
                        </a:lnSpc>
                        <a:spcAft>
                          <a:spcPts val="0"/>
                        </a:spcAft>
                      </a:pPr>
                      <a:r>
                        <a:rPr lang="tr-TR" sz="1400" dirty="0">
                          <a:latin typeface="Times New Roman"/>
                          <a:ea typeface="Calibri"/>
                          <a:cs typeface="Times New Roman"/>
                        </a:rPr>
                        <a:t>- Steril pamuk üçlü </a:t>
                      </a:r>
                      <a:r>
                        <a:rPr lang="tr-TR" sz="1400" dirty="0" err="1">
                          <a:latin typeface="Times New Roman"/>
                          <a:ea typeface="Calibri"/>
                          <a:cs typeface="Times New Roman"/>
                        </a:rPr>
                        <a:t>aplikatör</a:t>
                      </a:r>
                      <a:endParaRPr lang="tr-TR" sz="1400" dirty="0">
                        <a:latin typeface="Calibri"/>
                        <a:ea typeface="Calibri"/>
                        <a:cs typeface="Times New Roman"/>
                      </a:endParaRPr>
                    </a:p>
                    <a:p>
                      <a:pPr algn="just">
                        <a:lnSpc>
                          <a:spcPct val="106000"/>
                        </a:lnSpc>
                        <a:spcAft>
                          <a:spcPts val="0"/>
                        </a:spcAft>
                      </a:pPr>
                      <a:r>
                        <a:rPr lang="tr-TR" sz="1400" dirty="0">
                          <a:latin typeface="Times New Roman"/>
                          <a:ea typeface="Calibri"/>
                          <a:cs typeface="Times New Roman"/>
                        </a:rPr>
                        <a:t>- Serum Fizyolojik (gerekli ise)</a:t>
                      </a:r>
                      <a:endParaRPr lang="tr-TR" sz="1400" dirty="0">
                        <a:latin typeface="Calibri"/>
                        <a:ea typeface="Calibri"/>
                        <a:cs typeface="Times New Roman"/>
                      </a:endParaRPr>
                    </a:p>
                    <a:p>
                      <a:pPr algn="just">
                        <a:lnSpc>
                          <a:spcPct val="106000"/>
                        </a:lnSpc>
                        <a:spcAft>
                          <a:spcPts val="0"/>
                        </a:spcAft>
                      </a:pPr>
                      <a:r>
                        <a:rPr lang="tr-TR" sz="1400" dirty="0">
                          <a:latin typeface="Times New Roman"/>
                          <a:ea typeface="Calibri"/>
                          <a:cs typeface="Times New Roman"/>
                        </a:rPr>
                        <a:t>- KKE</a:t>
                      </a:r>
                      <a:endParaRPr lang="tr-TR" sz="1400" dirty="0">
                        <a:latin typeface="Calibri"/>
                        <a:ea typeface="Calibri"/>
                        <a:cs typeface="Times New Roman"/>
                      </a:endParaRPr>
                    </a:p>
                  </a:txBody>
                  <a:tcPr marL="68580" marR="68580" marT="0" marB="0"/>
                </a:tc>
                <a:tc>
                  <a:txBody>
                    <a:bodyPr/>
                    <a:lstStyle/>
                    <a:p>
                      <a:pPr>
                        <a:lnSpc>
                          <a:spcPct val="106000"/>
                        </a:lnSpc>
                        <a:spcAft>
                          <a:spcPts val="0"/>
                        </a:spcAft>
                      </a:pPr>
                      <a:r>
                        <a:rPr lang="tr-TR" sz="1400">
                          <a:latin typeface="Times New Roman"/>
                          <a:ea typeface="Calibri"/>
                          <a:cs typeface="Times New Roman"/>
                        </a:rPr>
                        <a:t>Malzemeleri hazırlamak ve yatağın yanına yerleştirmek zaman ve enerji tasarrufu sağlar. </a:t>
                      </a:r>
                      <a:endParaRPr lang="tr-TR" sz="1400">
                        <a:latin typeface="Calibri"/>
                        <a:ea typeface="Calibri"/>
                        <a:cs typeface="Times New Roman"/>
                      </a:endParaRPr>
                    </a:p>
                  </a:txBody>
                  <a:tcPr marL="68580" marR="68580" marT="0" marB="0"/>
                </a:tc>
              </a:tr>
              <a:tr h="370840">
                <a:tc>
                  <a:txBody>
                    <a:bodyPr/>
                    <a:lstStyle/>
                    <a:p>
                      <a:pPr algn="just">
                        <a:lnSpc>
                          <a:spcPct val="106000"/>
                        </a:lnSpc>
                        <a:spcAft>
                          <a:spcPts val="0"/>
                        </a:spcAft>
                      </a:pPr>
                      <a:r>
                        <a:rPr lang="tr-TR" sz="1400">
                          <a:latin typeface="Times New Roman"/>
                          <a:ea typeface="Calibri"/>
                          <a:cs typeface="Times New Roman"/>
                        </a:rPr>
                        <a:t>El hijyeni sağlanır, eldivenler ve gerekli ise kişisel koruyucu ekipman giyilir.</a:t>
                      </a:r>
                      <a:endParaRPr lang="tr-TR" sz="1400">
                        <a:latin typeface="Calibri"/>
                        <a:ea typeface="Calibri"/>
                        <a:cs typeface="Times New Roman"/>
                      </a:endParaRPr>
                    </a:p>
                  </a:txBody>
                  <a:tcPr marL="68580" marR="68580" marT="0" marB="0"/>
                </a:tc>
                <a:tc>
                  <a:txBody>
                    <a:bodyPr/>
                    <a:lstStyle/>
                    <a:p>
                      <a:pPr>
                        <a:lnSpc>
                          <a:spcPct val="106000"/>
                        </a:lnSpc>
                        <a:spcAft>
                          <a:spcPts val="0"/>
                        </a:spcAft>
                      </a:pPr>
                      <a:r>
                        <a:rPr lang="tr-TR" sz="1400">
                          <a:latin typeface="Times New Roman"/>
                          <a:ea typeface="Calibri"/>
                          <a:cs typeface="Times New Roman"/>
                        </a:rPr>
                        <a:t>Mikroorganizmaların yayılmasını önler.</a:t>
                      </a:r>
                      <a:endParaRPr lang="tr-TR" sz="1400">
                        <a:latin typeface="Calibri"/>
                        <a:ea typeface="Calibri"/>
                        <a:cs typeface="Times New Roman"/>
                      </a:endParaRPr>
                    </a:p>
                  </a:txBody>
                  <a:tcPr marL="68580" marR="68580" marT="0" marB="0"/>
                </a:tc>
              </a:tr>
              <a:tr h="370840">
                <a:tc>
                  <a:txBody>
                    <a:bodyPr/>
                    <a:lstStyle/>
                    <a:p>
                      <a:pPr algn="just">
                        <a:lnSpc>
                          <a:spcPct val="106000"/>
                        </a:lnSpc>
                        <a:spcAft>
                          <a:spcPts val="0"/>
                        </a:spcAft>
                      </a:pPr>
                      <a:r>
                        <a:rPr lang="tr-TR" sz="1400">
                          <a:latin typeface="Times New Roman"/>
                          <a:ea typeface="Calibri"/>
                          <a:cs typeface="Times New Roman"/>
                        </a:rPr>
                        <a:t>Hastanın kimliği doğrulanır.</a:t>
                      </a:r>
                      <a:endParaRPr lang="tr-TR" sz="1400">
                        <a:latin typeface="Calibri"/>
                        <a:ea typeface="Calibri"/>
                        <a:cs typeface="Times New Roman"/>
                      </a:endParaRPr>
                    </a:p>
                  </a:txBody>
                  <a:tcPr marL="68580" marR="68580" marT="0" marB="0"/>
                </a:tc>
                <a:tc>
                  <a:txBody>
                    <a:bodyPr/>
                    <a:lstStyle/>
                    <a:p>
                      <a:pPr>
                        <a:lnSpc>
                          <a:spcPct val="106000"/>
                        </a:lnSpc>
                        <a:spcAft>
                          <a:spcPts val="0"/>
                        </a:spcAft>
                      </a:pPr>
                      <a:r>
                        <a:rPr lang="tr-TR" sz="1400">
                          <a:latin typeface="Times New Roman"/>
                          <a:ea typeface="Calibri"/>
                          <a:cs typeface="Times New Roman"/>
                        </a:rPr>
                        <a:t>Doğru hastaya girişim yapılmasını sağlar ve hataları önlemeye yardım eder.</a:t>
                      </a:r>
                      <a:endParaRPr lang="tr-TR" sz="1400">
                        <a:latin typeface="Calibri"/>
                        <a:ea typeface="Calibri"/>
                        <a:cs typeface="Times New Roman"/>
                      </a:endParaRPr>
                    </a:p>
                  </a:txBody>
                  <a:tcPr marL="68580" marR="68580" marT="0" marB="0"/>
                </a:tc>
              </a:tr>
              <a:tr h="370840">
                <a:tc>
                  <a:txBody>
                    <a:bodyPr/>
                    <a:lstStyle/>
                    <a:p>
                      <a:pPr algn="just">
                        <a:lnSpc>
                          <a:spcPct val="106000"/>
                        </a:lnSpc>
                        <a:spcAft>
                          <a:spcPts val="0"/>
                        </a:spcAft>
                      </a:pPr>
                      <a:r>
                        <a:rPr lang="tr-TR" sz="1400">
                          <a:latin typeface="Times New Roman"/>
                          <a:ea typeface="Calibri"/>
                          <a:cs typeface="Times New Roman"/>
                        </a:rPr>
                        <a:t>Mümkünse yatak çevresindeki perde ve hasta odasının kapısı kapatılır. Hastaya yapılacak olan işlem açıklanır. (Hasta uyanık olmasa bile). </a:t>
                      </a:r>
                      <a:endParaRPr lang="tr-TR" sz="1400">
                        <a:latin typeface="Calibri"/>
                        <a:ea typeface="Calibri"/>
                        <a:cs typeface="Times New Roman"/>
                      </a:endParaRPr>
                    </a:p>
                  </a:txBody>
                  <a:tcPr marL="68580" marR="68580" marT="0" marB="0"/>
                </a:tc>
                <a:tc>
                  <a:txBody>
                    <a:bodyPr/>
                    <a:lstStyle/>
                    <a:p>
                      <a:pPr>
                        <a:lnSpc>
                          <a:spcPct val="106000"/>
                        </a:lnSpc>
                        <a:spcAft>
                          <a:spcPts val="0"/>
                        </a:spcAft>
                      </a:pPr>
                      <a:r>
                        <a:rPr lang="tr-TR" sz="1400">
                          <a:latin typeface="Times New Roman"/>
                          <a:ea typeface="Calibri"/>
                          <a:cs typeface="Times New Roman"/>
                        </a:rPr>
                        <a:t>Hasta mahremiyetini sağlar. Hastaya işlemi açıklama güven verici ortamı sağlar ve hastanın uyumunu arttırır. </a:t>
                      </a:r>
                      <a:endParaRPr lang="tr-TR" sz="1400">
                        <a:latin typeface="Calibri"/>
                        <a:ea typeface="Calibri"/>
                        <a:cs typeface="Times New Roman"/>
                      </a:endParaRPr>
                    </a:p>
                  </a:txBody>
                  <a:tcPr marL="68580" marR="68580" marT="0" marB="0"/>
                </a:tc>
              </a:tr>
              <a:tr h="370840">
                <a:tc>
                  <a:txBody>
                    <a:bodyPr/>
                    <a:lstStyle/>
                    <a:p>
                      <a:pPr algn="just">
                        <a:lnSpc>
                          <a:spcPct val="106000"/>
                        </a:lnSpc>
                        <a:spcAft>
                          <a:spcPts val="0"/>
                        </a:spcAft>
                      </a:pPr>
                      <a:r>
                        <a:rPr lang="tr-TR" sz="1400">
                          <a:latin typeface="Times New Roman"/>
                          <a:ea typeface="Calibri"/>
                          <a:cs typeface="Times New Roman"/>
                        </a:rPr>
                        <a:t>Yatak rahat çalışılabilecek yüksekliğe getirilir, genellikle bakım vericinin dirsek yüksekliğine ayarlanır. </a:t>
                      </a:r>
                      <a:endParaRPr lang="tr-TR" sz="1400">
                        <a:latin typeface="Calibri"/>
                        <a:ea typeface="Calibri"/>
                        <a:cs typeface="Times New Roman"/>
                      </a:endParaRPr>
                    </a:p>
                  </a:txBody>
                  <a:tcPr marL="68580" marR="68580" marT="0" marB="0"/>
                </a:tc>
                <a:tc>
                  <a:txBody>
                    <a:bodyPr/>
                    <a:lstStyle/>
                    <a:p>
                      <a:pPr>
                        <a:lnSpc>
                          <a:spcPct val="106000"/>
                        </a:lnSpc>
                        <a:spcAft>
                          <a:spcPts val="0"/>
                        </a:spcAft>
                      </a:pPr>
                      <a:r>
                        <a:rPr lang="tr-TR" sz="1400" dirty="0">
                          <a:latin typeface="Times New Roman"/>
                          <a:ea typeface="Calibri"/>
                          <a:cs typeface="Times New Roman"/>
                        </a:rPr>
                        <a:t>Yatağın uygun yükseklikte olması sırt ve kas gerilmesini önler. </a:t>
                      </a:r>
                      <a:endParaRPr lang="tr-TR" sz="1400" dirty="0">
                        <a:latin typeface="Calibri"/>
                        <a:ea typeface="Calibri"/>
                        <a:cs typeface="Times New Roman"/>
                      </a:endParaRPr>
                    </a:p>
                  </a:txBody>
                  <a:tcPr marL="68580" marR="68580" marT="0" marB="0"/>
                </a:tc>
              </a:tr>
            </a:tbl>
          </a:graphicData>
        </a:graphic>
      </p:graphicFrame>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79512" y="274638"/>
            <a:ext cx="8640960" cy="1143000"/>
          </a:xfrm>
        </p:spPr>
        <p:txBody>
          <a:bodyPr>
            <a:normAutofit fontScale="90000"/>
          </a:bodyPr>
          <a:lstStyle/>
          <a:p>
            <a:r>
              <a:rPr lang="tr-TR" b="1" dirty="0" smtClean="0"/>
              <a:t>Üriner Sistem Anatomisi – Böbrek (Ren)</a:t>
            </a:r>
            <a:endParaRPr lang="tr-TR" dirty="0"/>
          </a:p>
        </p:txBody>
      </p:sp>
      <p:sp>
        <p:nvSpPr>
          <p:cNvPr id="3" name="2 İçerik Yer Tutucusu"/>
          <p:cNvSpPr>
            <a:spLocks noGrp="1"/>
          </p:cNvSpPr>
          <p:nvPr>
            <p:ph idx="1"/>
          </p:nvPr>
        </p:nvSpPr>
        <p:spPr>
          <a:xfrm>
            <a:off x="457200" y="1340768"/>
            <a:ext cx="8229600" cy="5040560"/>
          </a:xfrm>
        </p:spPr>
        <p:txBody>
          <a:bodyPr>
            <a:normAutofit fontScale="85000" lnSpcReduction="20000"/>
          </a:bodyPr>
          <a:lstStyle/>
          <a:p>
            <a:pPr algn="just">
              <a:lnSpc>
                <a:spcPct val="150000"/>
              </a:lnSpc>
            </a:pPr>
            <a:r>
              <a:rPr lang="tr-TR" dirty="0" err="1" smtClean="0">
                <a:solidFill>
                  <a:srgbClr val="FF0000"/>
                </a:solidFill>
              </a:rPr>
              <a:t>Nefron</a:t>
            </a:r>
            <a:endParaRPr lang="tr-TR" dirty="0" smtClean="0">
              <a:solidFill>
                <a:srgbClr val="FF0000"/>
              </a:solidFill>
            </a:endParaRPr>
          </a:p>
          <a:p>
            <a:pPr algn="just">
              <a:lnSpc>
                <a:spcPct val="150000"/>
              </a:lnSpc>
            </a:pPr>
            <a:r>
              <a:rPr lang="tr-TR" dirty="0" err="1" smtClean="0"/>
              <a:t>Henle</a:t>
            </a:r>
            <a:r>
              <a:rPr lang="tr-TR" dirty="0" smtClean="0"/>
              <a:t> </a:t>
            </a:r>
            <a:r>
              <a:rPr lang="tr-TR" dirty="0" err="1" smtClean="0"/>
              <a:t>Kulbu</a:t>
            </a:r>
            <a:r>
              <a:rPr lang="tr-TR" dirty="0" smtClean="0"/>
              <a:t>: </a:t>
            </a:r>
            <a:r>
              <a:rPr lang="tr-TR" dirty="0" err="1" smtClean="0"/>
              <a:t>Medulla</a:t>
            </a:r>
            <a:r>
              <a:rPr lang="tr-TR" dirty="0" smtClean="0"/>
              <a:t> içinde korteksten aşağı inen ve sonra kortekse dönen </a:t>
            </a:r>
            <a:r>
              <a:rPr lang="tr-TR" dirty="0" err="1" smtClean="0"/>
              <a:t>tübülün</a:t>
            </a:r>
            <a:r>
              <a:rPr lang="tr-TR" dirty="0" smtClean="0"/>
              <a:t> bir parçasıdır. İnen ve çıkan kolları vardır (inen çıkandan kalın). Görevi; böbreğin </a:t>
            </a:r>
            <a:r>
              <a:rPr lang="tr-TR" dirty="0" err="1" smtClean="0"/>
              <a:t>medullasında</a:t>
            </a:r>
            <a:r>
              <a:rPr lang="tr-TR" dirty="0" smtClean="0"/>
              <a:t> yüksek potasyum konsantrasyon </a:t>
            </a:r>
            <a:r>
              <a:rPr lang="tr-TR" dirty="0" err="1" smtClean="0"/>
              <a:t>gradiendi</a:t>
            </a:r>
            <a:r>
              <a:rPr lang="tr-TR" dirty="0" smtClean="0"/>
              <a:t> meydana getirmektir. </a:t>
            </a:r>
          </a:p>
          <a:p>
            <a:pPr lvl="1" algn="just">
              <a:lnSpc>
                <a:spcPct val="150000"/>
              </a:lnSpc>
            </a:pPr>
            <a:r>
              <a:rPr lang="tr-TR" dirty="0" smtClean="0"/>
              <a:t>İnen parçası= su için yüksek geçirgenlik, üre ve iyonlar için düşük geçirgenlik</a:t>
            </a:r>
          </a:p>
          <a:p>
            <a:pPr lvl="1" algn="just">
              <a:lnSpc>
                <a:spcPct val="150000"/>
              </a:lnSpc>
            </a:pPr>
            <a:r>
              <a:rPr lang="tr-TR" dirty="0" smtClean="0"/>
              <a:t>Çıkan parçası= İyonlar için geçirgen, su için geçirgen değil.  </a:t>
            </a:r>
          </a:p>
        </p:txBody>
      </p:sp>
    </p:spTree>
    <p:extLst>
      <p:ext uri="{BB962C8B-B14F-4D97-AF65-F5344CB8AC3E}">
        <p14:creationId xmlns:p14="http://schemas.microsoft.com/office/powerpoint/2010/main" xmlns="" val="4021600996"/>
      </p:ext>
    </p:extLst>
  </p:cSld>
  <p:clrMapOvr>
    <a:masterClrMapping/>
  </p:clrMapOvr>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b="1" dirty="0" err="1" smtClean="0"/>
              <a:t>Suprapubik</a:t>
            </a:r>
            <a:r>
              <a:rPr lang="tr-TR" b="1" dirty="0" smtClean="0"/>
              <a:t> </a:t>
            </a:r>
            <a:r>
              <a:rPr lang="tr-TR" b="1" dirty="0" err="1" smtClean="0"/>
              <a:t>Katater</a:t>
            </a:r>
            <a:r>
              <a:rPr lang="tr-TR" b="1" dirty="0" smtClean="0"/>
              <a:t> Bakımı Uygulama Basamakları</a:t>
            </a:r>
            <a:endParaRPr lang="tr-TR" b="1" dirty="0"/>
          </a:p>
        </p:txBody>
      </p:sp>
      <p:graphicFrame>
        <p:nvGraphicFramePr>
          <p:cNvPr id="4" name="3 İçerik Yer Tutucusu"/>
          <p:cNvGraphicFramePr>
            <a:graphicFrameLocks noGrp="1"/>
          </p:cNvGraphicFramePr>
          <p:nvPr>
            <p:ph idx="1"/>
          </p:nvPr>
        </p:nvGraphicFramePr>
        <p:xfrm>
          <a:off x="457200" y="1600200"/>
          <a:ext cx="8229600" cy="4421089"/>
        </p:xfrm>
        <a:graphic>
          <a:graphicData uri="http://schemas.openxmlformats.org/drawingml/2006/table">
            <a:tbl>
              <a:tblPr firstRow="1" bandRow="1">
                <a:tableStyleId>{5940675A-B579-460E-94D1-54222C63F5DA}</a:tableStyleId>
              </a:tblPr>
              <a:tblGrid>
                <a:gridCol w="4114800"/>
                <a:gridCol w="4114800"/>
              </a:tblGrid>
              <a:tr h="480374">
                <a:tc>
                  <a:txBody>
                    <a:bodyPr/>
                    <a:lstStyle/>
                    <a:p>
                      <a:pPr algn="ctr">
                        <a:lnSpc>
                          <a:spcPct val="106000"/>
                        </a:lnSpc>
                        <a:spcAft>
                          <a:spcPts val="0"/>
                        </a:spcAft>
                      </a:pPr>
                      <a:r>
                        <a:rPr lang="tr-TR" sz="1400" b="1" dirty="0">
                          <a:latin typeface="Times New Roman"/>
                          <a:ea typeface="Calibri"/>
                          <a:cs typeface="Times New Roman"/>
                        </a:rPr>
                        <a:t>Uygulama Basamakları</a:t>
                      </a:r>
                      <a:endParaRPr lang="tr-TR" sz="1400" dirty="0">
                        <a:latin typeface="Calibri"/>
                        <a:ea typeface="Calibri"/>
                        <a:cs typeface="Times New Roman"/>
                      </a:endParaRPr>
                    </a:p>
                  </a:txBody>
                  <a:tcPr marL="68580" marR="68580" marT="0" marB="0"/>
                </a:tc>
                <a:tc>
                  <a:txBody>
                    <a:bodyPr/>
                    <a:lstStyle/>
                    <a:p>
                      <a:pPr algn="ctr">
                        <a:lnSpc>
                          <a:spcPct val="106000"/>
                        </a:lnSpc>
                        <a:spcAft>
                          <a:spcPts val="0"/>
                        </a:spcAft>
                      </a:pPr>
                      <a:r>
                        <a:rPr lang="tr-TR" sz="1400" b="1" dirty="0">
                          <a:latin typeface="Times New Roman"/>
                          <a:ea typeface="Calibri"/>
                          <a:cs typeface="Times New Roman"/>
                        </a:rPr>
                        <a:t>Gerekçe / Açıklama</a:t>
                      </a:r>
                      <a:endParaRPr lang="tr-TR" sz="1400" dirty="0">
                        <a:latin typeface="Calibri"/>
                        <a:ea typeface="Calibri"/>
                        <a:cs typeface="Times New Roman"/>
                      </a:endParaRPr>
                    </a:p>
                  </a:txBody>
                  <a:tcPr marL="68580" marR="68580" marT="0" marB="0"/>
                </a:tc>
              </a:tr>
              <a:tr h="572090">
                <a:tc>
                  <a:txBody>
                    <a:bodyPr/>
                    <a:lstStyle/>
                    <a:p>
                      <a:pPr algn="just">
                        <a:lnSpc>
                          <a:spcPct val="106000"/>
                        </a:lnSpc>
                        <a:spcAft>
                          <a:spcPts val="0"/>
                        </a:spcAft>
                      </a:pPr>
                      <a:r>
                        <a:rPr lang="tr-TR" sz="1400" dirty="0">
                          <a:latin typeface="Times New Roman"/>
                          <a:ea typeface="Calibri"/>
                          <a:cs typeface="Times New Roman"/>
                        </a:rPr>
                        <a:t>Eski pansuman nazikçe kaldırılır. Eldivenler çıkartılır ve el hijyeni sağlanır.  </a:t>
                      </a:r>
                      <a:endParaRPr lang="tr-TR" sz="1400" dirty="0">
                        <a:latin typeface="Calibri"/>
                        <a:ea typeface="Calibri"/>
                        <a:cs typeface="Times New Roman"/>
                      </a:endParaRPr>
                    </a:p>
                  </a:txBody>
                  <a:tcPr marL="68580" marR="68580" marT="0" marB="0"/>
                </a:tc>
                <a:tc>
                  <a:txBody>
                    <a:bodyPr/>
                    <a:lstStyle/>
                    <a:p>
                      <a:pPr>
                        <a:lnSpc>
                          <a:spcPct val="106000"/>
                        </a:lnSpc>
                        <a:spcAft>
                          <a:spcPts val="0"/>
                        </a:spcAft>
                      </a:pPr>
                      <a:r>
                        <a:rPr lang="tr-TR" sz="1400">
                          <a:latin typeface="Times New Roman"/>
                          <a:ea typeface="Calibri"/>
                          <a:cs typeface="Times New Roman"/>
                        </a:rPr>
                        <a:t>Kontamine pansumanın atılması, mikrroganizmaların yayılımını önler.</a:t>
                      </a:r>
                      <a:endParaRPr lang="tr-TR" sz="1400">
                        <a:latin typeface="Calibri"/>
                        <a:ea typeface="Calibri"/>
                        <a:cs typeface="Times New Roman"/>
                      </a:endParaRPr>
                    </a:p>
                  </a:txBody>
                  <a:tcPr marL="68580" marR="68580" marT="0" marB="0"/>
                </a:tc>
              </a:tr>
              <a:tr h="572090">
                <a:tc>
                  <a:txBody>
                    <a:bodyPr/>
                    <a:lstStyle/>
                    <a:p>
                      <a:pPr algn="just">
                        <a:lnSpc>
                          <a:spcPct val="106000"/>
                        </a:lnSpc>
                        <a:spcAft>
                          <a:spcPts val="0"/>
                        </a:spcAft>
                      </a:pPr>
                      <a:r>
                        <a:rPr lang="tr-TR" sz="1400">
                          <a:latin typeface="Times New Roman"/>
                          <a:ea typeface="Calibri"/>
                          <a:cs typeface="Times New Roman"/>
                        </a:rPr>
                        <a:t>Kateterin yerleşim alanı ve çevreleyen cilt değerlendirilir. </a:t>
                      </a:r>
                      <a:endParaRPr lang="tr-TR" sz="1400">
                        <a:latin typeface="Calibri"/>
                        <a:ea typeface="Calibri"/>
                        <a:cs typeface="Times New Roman"/>
                      </a:endParaRPr>
                    </a:p>
                  </a:txBody>
                  <a:tcPr marL="68580" marR="68580" marT="0" marB="0"/>
                </a:tc>
                <a:tc>
                  <a:txBody>
                    <a:bodyPr/>
                    <a:lstStyle/>
                    <a:p>
                      <a:pPr>
                        <a:lnSpc>
                          <a:spcPct val="106000"/>
                        </a:lnSpc>
                        <a:spcAft>
                          <a:spcPts val="0"/>
                        </a:spcAft>
                      </a:pPr>
                      <a:r>
                        <a:rPr lang="tr-TR" sz="1400">
                          <a:latin typeface="Times New Roman"/>
                          <a:ea typeface="Calibri"/>
                          <a:cs typeface="Times New Roman"/>
                        </a:rPr>
                        <a:t>Saptanan herhangi bir değişiklik enfeksiyon açısından düşündürücüdür. . </a:t>
                      </a:r>
                      <a:endParaRPr lang="tr-TR" sz="1400">
                        <a:latin typeface="Calibri"/>
                        <a:ea typeface="Calibri"/>
                        <a:cs typeface="Times New Roman"/>
                      </a:endParaRPr>
                    </a:p>
                  </a:txBody>
                  <a:tcPr marL="68580" marR="68580" marT="0" marB="0"/>
                </a:tc>
              </a:tr>
              <a:tr h="1451076">
                <a:tc>
                  <a:txBody>
                    <a:bodyPr/>
                    <a:lstStyle/>
                    <a:p>
                      <a:pPr algn="just">
                        <a:lnSpc>
                          <a:spcPct val="106000"/>
                        </a:lnSpc>
                        <a:spcAft>
                          <a:spcPts val="0"/>
                        </a:spcAft>
                      </a:pPr>
                      <a:r>
                        <a:rPr lang="tr-TR" sz="1400">
                          <a:latin typeface="Times New Roman"/>
                          <a:ea typeface="Calibri"/>
                          <a:cs typeface="Times New Roman"/>
                        </a:rPr>
                        <a:t>Ilık su ile bez ıslatılır , cilt temizleyici uygulanır ve cilt nazikçe temizlenir. Suprapubik bölgede kabuk oluşumu engellenir. Serum fizyolojik ile aplikatör ıslatılır ve yerleşim yerinden dışa doğru dairesel hareketlerle temizlenir. </a:t>
                      </a:r>
                      <a:endParaRPr lang="tr-TR" sz="1400">
                        <a:latin typeface="Calibri"/>
                        <a:ea typeface="Calibri"/>
                        <a:cs typeface="Times New Roman"/>
                      </a:endParaRPr>
                    </a:p>
                  </a:txBody>
                  <a:tcPr marL="68580" marR="68580" marT="0" marB="0"/>
                </a:tc>
                <a:tc>
                  <a:txBody>
                    <a:bodyPr/>
                    <a:lstStyle/>
                    <a:p>
                      <a:pPr>
                        <a:lnSpc>
                          <a:spcPct val="106000"/>
                        </a:lnSpc>
                        <a:spcAft>
                          <a:spcPts val="0"/>
                        </a:spcAft>
                      </a:pPr>
                      <a:r>
                        <a:rPr lang="tr-TR" sz="1400">
                          <a:latin typeface="Times New Roman"/>
                          <a:ea typeface="Calibri"/>
                          <a:cs typeface="Times New Roman"/>
                        </a:rPr>
                        <a:t>Cilt temizleyici kullanımı cildin korunmasına yardım eder. Kabuklaşma olması, bakteri üremesine neden olur. </a:t>
                      </a:r>
                      <a:endParaRPr lang="tr-TR" sz="1400">
                        <a:latin typeface="Calibri"/>
                        <a:ea typeface="Calibri"/>
                        <a:cs typeface="Times New Roman"/>
                      </a:endParaRPr>
                    </a:p>
                  </a:txBody>
                  <a:tcPr marL="68580" marR="68580" marT="0" marB="0"/>
                </a:tc>
              </a:tr>
              <a:tr h="480374">
                <a:tc>
                  <a:txBody>
                    <a:bodyPr/>
                    <a:lstStyle/>
                    <a:p>
                      <a:pPr algn="just">
                        <a:lnSpc>
                          <a:spcPct val="106000"/>
                        </a:lnSpc>
                        <a:spcAft>
                          <a:spcPts val="0"/>
                        </a:spcAft>
                      </a:pPr>
                      <a:r>
                        <a:rPr lang="tr-TR" sz="1400">
                          <a:latin typeface="Times New Roman"/>
                          <a:ea typeface="Calibri"/>
                          <a:cs typeface="Times New Roman"/>
                        </a:rPr>
                        <a:t>Temizlenen alan durulanır ve kurulanır.</a:t>
                      </a:r>
                      <a:endParaRPr lang="tr-TR" sz="1400">
                        <a:latin typeface="Calibri"/>
                        <a:ea typeface="Calibri"/>
                        <a:cs typeface="Times New Roman"/>
                      </a:endParaRPr>
                    </a:p>
                  </a:txBody>
                  <a:tcPr marL="68580" marR="68580" marT="0" marB="0"/>
                </a:tc>
                <a:tc>
                  <a:txBody>
                    <a:bodyPr/>
                    <a:lstStyle/>
                    <a:p>
                      <a:pPr>
                        <a:lnSpc>
                          <a:spcPct val="106000"/>
                        </a:lnSpc>
                        <a:spcAft>
                          <a:spcPts val="0"/>
                        </a:spcAft>
                      </a:pPr>
                      <a:r>
                        <a:rPr lang="tr-TR" sz="1400">
                          <a:latin typeface="Times New Roman"/>
                          <a:ea typeface="Calibri"/>
                          <a:cs typeface="Times New Roman"/>
                        </a:rPr>
                        <a:t>Durulanmazsa ciltte tahriş meydana gelebilir.  </a:t>
                      </a:r>
                      <a:endParaRPr lang="tr-TR" sz="1400">
                        <a:latin typeface="Calibri"/>
                        <a:ea typeface="Calibri"/>
                        <a:cs typeface="Times New Roman"/>
                      </a:endParaRPr>
                    </a:p>
                  </a:txBody>
                  <a:tcPr marL="68580" marR="68580" marT="0" marB="0"/>
                </a:tc>
              </a:tr>
              <a:tr h="865085">
                <a:tc>
                  <a:txBody>
                    <a:bodyPr/>
                    <a:lstStyle/>
                    <a:p>
                      <a:pPr algn="just">
                        <a:lnSpc>
                          <a:spcPct val="106000"/>
                        </a:lnSpc>
                        <a:spcAft>
                          <a:spcPts val="0"/>
                        </a:spcAft>
                      </a:pPr>
                      <a:r>
                        <a:rPr lang="tr-TR" sz="1400">
                          <a:latin typeface="Times New Roman"/>
                          <a:ea typeface="Calibri"/>
                          <a:cs typeface="Times New Roman"/>
                        </a:rPr>
                        <a:t>Giriş yerinde drenaj varsa, drenaj bezi yerleştirilir. Drenaj bezi yoksa, gazlı bez kesilmez. İki bez karşılıklı kullanılır.</a:t>
                      </a:r>
                      <a:endParaRPr lang="tr-TR" sz="1400">
                        <a:latin typeface="Calibri"/>
                        <a:ea typeface="Calibri"/>
                        <a:cs typeface="Times New Roman"/>
                      </a:endParaRPr>
                    </a:p>
                  </a:txBody>
                  <a:tcPr marL="68580" marR="68580" marT="0" marB="0"/>
                </a:tc>
                <a:tc>
                  <a:txBody>
                    <a:bodyPr/>
                    <a:lstStyle/>
                    <a:p>
                      <a:pPr>
                        <a:lnSpc>
                          <a:spcPct val="106000"/>
                        </a:lnSpc>
                        <a:spcAft>
                          <a:spcPts val="0"/>
                        </a:spcAft>
                      </a:pPr>
                      <a:r>
                        <a:rPr lang="tr-TR" sz="1400" dirty="0">
                          <a:latin typeface="Times New Roman"/>
                          <a:ea typeface="Calibri"/>
                          <a:cs typeface="Times New Roman"/>
                        </a:rPr>
                        <a:t>Giriş yerinden bir miktar drenaj olması normaldir. Drenaj bezi, kirlendikçe değiştirilmelidir.  </a:t>
                      </a:r>
                      <a:endParaRPr lang="tr-TR" sz="1400" dirty="0">
                        <a:latin typeface="Calibri"/>
                        <a:ea typeface="Calibri"/>
                        <a:cs typeface="Times New Roman"/>
                      </a:endParaRPr>
                    </a:p>
                  </a:txBody>
                  <a:tcPr marL="68580" marR="68580" marT="0" marB="0"/>
                </a:tc>
              </a:tr>
            </a:tbl>
          </a:graphicData>
        </a:graphic>
      </p:graphicFrame>
    </p:spTree>
  </p:cSld>
  <p:clrMapOvr>
    <a:masterClrMapping/>
  </p:clrMapOvr>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b="1" dirty="0" err="1" smtClean="0"/>
              <a:t>Suprapubik</a:t>
            </a:r>
            <a:r>
              <a:rPr lang="tr-TR" b="1" dirty="0" smtClean="0"/>
              <a:t> </a:t>
            </a:r>
            <a:r>
              <a:rPr lang="tr-TR" b="1" dirty="0" err="1" smtClean="0"/>
              <a:t>Katater</a:t>
            </a:r>
            <a:r>
              <a:rPr lang="tr-TR" b="1" dirty="0" smtClean="0"/>
              <a:t> Bakımı Uygulama Basamakları</a:t>
            </a:r>
            <a:endParaRPr lang="tr-TR" b="1" dirty="0"/>
          </a:p>
        </p:txBody>
      </p:sp>
      <p:graphicFrame>
        <p:nvGraphicFramePr>
          <p:cNvPr id="4" name="3 İçerik Yer Tutucusu"/>
          <p:cNvGraphicFramePr>
            <a:graphicFrameLocks noGrp="1"/>
          </p:cNvGraphicFramePr>
          <p:nvPr>
            <p:ph idx="1"/>
          </p:nvPr>
        </p:nvGraphicFramePr>
        <p:xfrm>
          <a:off x="457200" y="1600200"/>
          <a:ext cx="8229600" cy="3845025"/>
        </p:xfrm>
        <a:graphic>
          <a:graphicData uri="http://schemas.openxmlformats.org/drawingml/2006/table">
            <a:tbl>
              <a:tblPr firstRow="1" bandRow="1">
                <a:tableStyleId>{5940675A-B579-460E-94D1-54222C63F5DA}</a:tableStyleId>
              </a:tblPr>
              <a:tblGrid>
                <a:gridCol w="4114800"/>
                <a:gridCol w="4114800"/>
              </a:tblGrid>
              <a:tr h="729672">
                <a:tc>
                  <a:txBody>
                    <a:bodyPr/>
                    <a:lstStyle/>
                    <a:p>
                      <a:pPr algn="ctr">
                        <a:lnSpc>
                          <a:spcPct val="106000"/>
                        </a:lnSpc>
                        <a:spcAft>
                          <a:spcPts val="0"/>
                        </a:spcAft>
                      </a:pPr>
                      <a:r>
                        <a:rPr lang="tr-TR" sz="1400" b="1" dirty="0">
                          <a:latin typeface="Times New Roman"/>
                          <a:ea typeface="Calibri"/>
                          <a:cs typeface="Times New Roman"/>
                        </a:rPr>
                        <a:t>Uygulama Basamakları</a:t>
                      </a:r>
                      <a:endParaRPr lang="tr-TR" sz="1400" dirty="0">
                        <a:latin typeface="Calibri"/>
                        <a:ea typeface="Calibri"/>
                        <a:cs typeface="Times New Roman"/>
                      </a:endParaRPr>
                    </a:p>
                  </a:txBody>
                  <a:tcPr marL="68580" marR="68580" marT="0" marB="0"/>
                </a:tc>
                <a:tc>
                  <a:txBody>
                    <a:bodyPr/>
                    <a:lstStyle/>
                    <a:p>
                      <a:pPr algn="ctr">
                        <a:lnSpc>
                          <a:spcPct val="106000"/>
                        </a:lnSpc>
                        <a:spcAft>
                          <a:spcPts val="0"/>
                        </a:spcAft>
                      </a:pPr>
                      <a:r>
                        <a:rPr lang="tr-TR" sz="1400" b="1" dirty="0">
                          <a:latin typeface="Times New Roman"/>
                          <a:ea typeface="Calibri"/>
                          <a:cs typeface="Times New Roman"/>
                        </a:rPr>
                        <a:t>Gerekçe / Açıklama</a:t>
                      </a:r>
                      <a:endParaRPr lang="tr-TR" sz="1400" dirty="0">
                        <a:latin typeface="Calibri"/>
                        <a:ea typeface="Calibri"/>
                        <a:cs typeface="Times New Roman"/>
                      </a:endParaRPr>
                    </a:p>
                  </a:txBody>
                  <a:tcPr marL="68580" marR="68580" marT="0" marB="0"/>
                </a:tc>
              </a:tr>
              <a:tr h="890101">
                <a:tc>
                  <a:txBody>
                    <a:bodyPr/>
                    <a:lstStyle/>
                    <a:p>
                      <a:pPr algn="just">
                        <a:lnSpc>
                          <a:spcPct val="106000"/>
                        </a:lnSpc>
                        <a:spcAft>
                          <a:spcPts val="0"/>
                        </a:spcAft>
                      </a:pPr>
                      <a:r>
                        <a:rPr lang="tr-TR" sz="1400" dirty="0">
                          <a:latin typeface="Times New Roman"/>
                          <a:ea typeface="Calibri"/>
                          <a:cs typeface="Times New Roman"/>
                        </a:rPr>
                        <a:t>Eldivenler çıkarılır, tüp halka şeklinde biçimlendirilir ve abdomenin üzerine sabitlenir. </a:t>
                      </a:r>
                      <a:endParaRPr lang="tr-TR" sz="1400" dirty="0">
                        <a:latin typeface="Calibri"/>
                        <a:ea typeface="Calibri"/>
                        <a:cs typeface="Times New Roman"/>
                      </a:endParaRPr>
                    </a:p>
                  </a:txBody>
                  <a:tcPr marL="68580" marR="68580" marT="0" marB="0"/>
                </a:tc>
                <a:tc>
                  <a:txBody>
                    <a:bodyPr/>
                    <a:lstStyle/>
                    <a:p>
                      <a:pPr>
                        <a:lnSpc>
                          <a:spcPct val="106000"/>
                        </a:lnSpc>
                        <a:spcAft>
                          <a:spcPts val="0"/>
                        </a:spcAft>
                      </a:pPr>
                      <a:r>
                        <a:rPr lang="tr-TR" sz="1400">
                          <a:latin typeface="Times New Roman"/>
                          <a:ea typeface="Calibri"/>
                          <a:cs typeface="Times New Roman"/>
                        </a:rPr>
                        <a:t>Mesane ve ciltte tahrişi ve gerilimi önler.</a:t>
                      </a:r>
                      <a:endParaRPr lang="tr-TR" sz="1400">
                        <a:latin typeface="Calibri"/>
                        <a:ea typeface="Calibri"/>
                        <a:cs typeface="Times New Roman"/>
                      </a:endParaRPr>
                    </a:p>
                  </a:txBody>
                  <a:tcPr marL="68580" marR="68580" marT="0" marB="0"/>
                </a:tc>
              </a:tr>
              <a:tr h="890101">
                <a:tc>
                  <a:txBody>
                    <a:bodyPr/>
                    <a:lstStyle/>
                    <a:p>
                      <a:pPr algn="just">
                        <a:lnSpc>
                          <a:spcPct val="106000"/>
                        </a:lnSpc>
                        <a:spcAft>
                          <a:spcPts val="0"/>
                        </a:spcAft>
                      </a:pPr>
                      <a:r>
                        <a:rPr lang="tr-TR" sz="1400">
                          <a:latin typeface="Times New Roman"/>
                          <a:ea typeface="Calibri"/>
                          <a:cs typeface="Times New Roman"/>
                        </a:rPr>
                        <a:t>Hastaya rahat bir pozisyon verilir, hastanın üzeri örtülür ve yatak en alçak pozisyona getirilir. </a:t>
                      </a:r>
                      <a:endParaRPr lang="tr-TR" sz="1400">
                        <a:latin typeface="Calibri"/>
                        <a:ea typeface="Calibri"/>
                        <a:cs typeface="Times New Roman"/>
                      </a:endParaRPr>
                    </a:p>
                  </a:txBody>
                  <a:tcPr marL="68580" marR="68580" marT="0" marB="0"/>
                </a:tc>
                <a:tc>
                  <a:txBody>
                    <a:bodyPr/>
                    <a:lstStyle/>
                    <a:p>
                      <a:pPr>
                        <a:lnSpc>
                          <a:spcPct val="106000"/>
                        </a:lnSpc>
                        <a:spcAft>
                          <a:spcPts val="0"/>
                        </a:spcAft>
                      </a:pPr>
                      <a:r>
                        <a:rPr lang="tr-TR" sz="1400">
                          <a:latin typeface="Times New Roman"/>
                          <a:ea typeface="Calibri"/>
                          <a:cs typeface="Times New Roman"/>
                        </a:rPr>
                        <a:t>Hastanın konforunu ve üşümemesini sağlar. </a:t>
                      </a:r>
                      <a:endParaRPr lang="tr-TR" sz="1400">
                        <a:latin typeface="Calibri"/>
                        <a:ea typeface="Calibri"/>
                        <a:cs typeface="Times New Roman"/>
                      </a:endParaRPr>
                    </a:p>
                  </a:txBody>
                  <a:tcPr marL="68580" marR="68580" marT="0" marB="0"/>
                </a:tc>
              </a:tr>
              <a:tr h="1335151">
                <a:tc>
                  <a:txBody>
                    <a:bodyPr/>
                    <a:lstStyle/>
                    <a:p>
                      <a:pPr algn="just">
                        <a:lnSpc>
                          <a:spcPct val="106000"/>
                        </a:lnSpc>
                        <a:spcAft>
                          <a:spcPts val="0"/>
                        </a:spcAft>
                      </a:pPr>
                      <a:r>
                        <a:rPr lang="tr-TR" sz="1400">
                          <a:latin typeface="Times New Roman"/>
                          <a:ea typeface="Calibri"/>
                          <a:cs typeface="Times New Roman"/>
                        </a:rPr>
                        <a:t>Tarih, saat, suprapubik kateterin giriş bölgesinin değerlendirilmesi, drenaj miktarı ve özelliğine dair bilgileri içeren kayıt gözleme kaydedilir. </a:t>
                      </a:r>
                      <a:endParaRPr lang="tr-TR" sz="1400">
                        <a:latin typeface="Calibri"/>
                        <a:ea typeface="Calibri"/>
                        <a:cs typeface="Times New Roman"/>
                      </a:endParaRPr>
                    </a:p>
                  </a:txBody>
                  <a:tcPr marL="68580" marR="68580" marT="0" marB="0"/>
                </a:tc>
                <a:tc>
                  <a:txBody>
                    <a:bodyPr/>
                    <a:lstStyle/>
                    <a:p>
                      <a:pPr>
                        <a:lnSpc>
                          <a:spcPct val="106000"/>
                        </a:lnSpc>
                        <a:spcAft>
                          <a:spcPts val="0"/>
                        </a:spcAft>
                      </a:pPr>
                      <a:r>
                        <a:rPr lang="tr-TR" sz="1400" dirty="0">
                          <a:latin typeface="Times New Roman"/>
                          <a:ea typeface="Calibri"/>
                          <a:cs typeface="Times New Roman"/>
                        </a:rPr>
                        <a:t>Uygun kayıt hasta bakımının sürdürülebilirliği ve hemşirelik uygulamalarının görünürlüğü için önemlidir.</a:t>
                      </a:r>
                      <a:endParaRPr lang="tr-TR" sz="1400" dirty="0">
                        <a:latin typeface="Calibri"/>
                        <a:ea typeface="Calibri"/>
                        <a:cs typeface="Times New Roman"/>
                      </a:endParaRPr>
                    </a:p>
                  </a:txBody>
                  <a:tcPr marL="68580" marR="68580" marT="0" marB="0"/>
                </a:tc>
              </a:tr>
            </a:tbl>
          </a:graphicData>
        </a:graphic>
      </p:graphicFrame>
    </p:spTree>
  </p:cSld>
  <p:clrMapOvr>
    <a:masterClrMapping/>
  </p:clrMapOvr>
</p:sld>
</file>

<file path=ppt/slides/slide1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r>
              <a:rPr lang="tr-TR" sz="6000" i="1" dirty="0" smtClean="0"/>
              <a:t>Sorular</a:t>
            </a:r>
          </a:p>
          <a:p>
            <a:r>
              <a:rPr lang="tr-TR" sz="6000" i="1" dirty="0" smtClean="0"/>
              <a:t>Katkılar </a:t>
            </a:r>
            <a:endParaRPr lang="tr-TR" sz="6000" i="1" dirty="0"/>
          </a:p>
        </p:txBody>
      </p:sp>
    </p:spTree>
    <p:extLst>
      <p:ext uri="{BB962C8B-B14F-4D97-AF65-F5344CB8AC3E}">
        <p14:creationId xmlns:p14="http://schemas.microsoft.com/office/powerpoint/2010/main" xmlns="" val="827138406"/>
      </p:ext>
    </p:extLst>
  </p:cSld>
  <p:clrMapOvr>
    <a:masterClrMapping/>
  </p:clrMapOvr>
</p:sld>
</file>

<file path=ppt/slides/slide1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pic>
        <p:nvPicPr>
          <p:cNvPr id="4" name="3 İçerik Yer Tutucusu" descr="indir.png"/>
          <p:cNvPicPr>
            <a:picLocks noGrp="1" noChangeAspect="1"/>
          </p:cNvPicPr>
          <p:nvPr>
            <p:ph idx="1"/>
          </p:nvPr>
        </p:nvPicPr>
        <p:blipFill>
          <a:blip r:embed="rId2" cstate="print"/>
          <a:stretch>
            <a:fillRect/>
          </a:stretch>
        </p:blipFill>
        <p:spPr>
          <a:xfrm>
            <a:off x="467544" y="404664"/>
            <a:ext cx="8280920" cy="6048672"/>
          </a:xfrm>
        </p:spPr>
      </p:pic>
    </p:spTree>
  </p:cSld>
  <p:clrMapOvr>
    <a:masterClrMapping/>
  </p:clrMapOvr>
</p:sld>
</file>

<file path=ppt/slides/slide1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Kaynaklar </a:t>
            </a:r>
            <a:endParaRPr lang="tr-TR" dirty="0"/>
          </a:p>
        </p:txBody>
      </p:sp>
      <p:sp>
        <p:nvSpPr>
          <p:cNvPr id="3" name="2 İçerik Yer Tutucusu"/>
          <p:cNvSpPr>
            <a:spLocks noGrp="1"/>
          </p:cNvSpPr>
          <p:nvPr>
            <p:ph idx="1"/>
          </p:nvPr>
        </p:nvSpPr>
        <p:spPr/>
        <p:txBody>
          <a:bodyPr>
            <a:normAutofit fontScale="70000" lnSpcReduction="20000"/>
          </a:bodyPr>
          <a:lstStyle/>
          <a:p>
            <a:pPr marL="285750" indent="-285750" algn="just"/>
            <a:r>
              <a:rPr lang="tr-TR" dirty="0" err="1" smtClean="0">
                <a:latin typeface="Times New Roman" pitchFamily="18" charset="0"/>
                <a:cs typeface="Times New Roman" pitchFamily="18" charset="0"/>
              </a:rPr>
              <a:t>Berman</a:t>
            </a:r>
            <a:r>
              <a:rPr lang="tr-TR" dirty="0" smtClean="0">
                <a:latin typeface="Times New Roman" pitchFamily="18" charset="0"/>
                <a:cs typeface="Times New Roman" pitchFamily="18" charset="0"/>
              </a:rPr>
              <a:t>, A., </a:t>
            </a:r>
            <a:r>
              <a:rPr lang="tr-TR" dirty="0" err="1" smtClean="0">
                <a:latin typeface="Times New Roman" pitchFamily="18" charset="0"/>
                <a:cs typeface="Times New Roman" pitchFamily="18" charset="0"/>
              </a:rPr>
              <a:t>Snyder</a:t>
            </a:r>
            <a:r>
              <a:rPr lang="tr-TR" dirty="0" smtClean="0">
                <a:latin typeface="Times New Roman" pitchFamily="18" charset="0"/>
                <a:cs typeface="Times New Roman" pitchFamily="18" charset="0"/>
              </a:rPr>
              <a:t>, S. J., </a:t>
            </a:r>
            <a:r>
              <a:rPr lang="tr-TR" dirty="0" err="1" smtClean="0">
                <a:latin typeface="Times New Roman" pitchFamily="18" charset="0"/>
                <a:cs typeface="Times New Roman" pitchFamily="18" charset="0"/>
              </a:rPr>
              <a:t>Kozier</a:t>
            </a:r>
            <a:r>
              <a:rPr lang="tr-TR" dirty="0" smtClean="0">
                <a:latin typeface="Times New Roman" pitchFamily="18" charset="0"/>
                <a:cs typeface="Times New Roman" pitchFamily="18" charset="0"/>
              </a:rPr>
              <a:t>, B., </a:t>
            </a:r>
            <a:r>
              <a:rPr lang="tr-TR" dirty="0" err="1" smtClean="0">
                <a:latin typeface="Times New Roman" pitchFamily="18" charset="0"/>
                <a:cs typeface="Times New Roman" pitchFamily="18" charset="0"/>
              </a:rPr>
              <a:t>Erb</a:t>
            </a:r>
            <a:r>
              <a:rPr lang="tr-TR" dirty="0" smtClean="0">
                <a:latin typeface="Times New Roman" pitchFamily="18" charset="0"/>
                <a:cs typeface="Times New Roman" pitchFamily="18" charset="0"/>
              </a:rPr>
              <a:t>, G., </a:t>
            </a:r>
            <a:r>
              <a:rPr lang="tr-TR" dirty="0" err="1" smtClean="0">
                <a:latin typeface="Times New Roman" pitchFamily="18" charset="0"/>
                <a:cs typeface="Times New Roman" pitchFamily="18" charset="0"/>
              </a:rPr>
              <a:t>Levett</a:t>
            </a:r>
            <a:r>
              <a:rPr lang="tr-TR" dirty="0" smtClean="0">
                <a:latin typeface="Times New Roman" pitchFamily="18" charset="0"/>
                <a:cs typeface="Times New Roman" pitchFamily="18" charset="0"/>
              </a:rPr>
              <a:t>-</a:t>
            </a:r>
            <a:r>
              <a:rPr lang="tr-TR" dirty="0" err="1" smtClean="0">
                <a:latin typeface="Times New Roman" pitchFamily="18" charset="0"/>
                <a:cs typeface="Times New Roman" pitchFamily="18" charset="0"/>
              </a:rPr>
              <a:t>Jones</a:t>
            </a:r>
            <a:r>
              <a:rPr lang="tr-TR" dirty="0" smtClean="0">
                <a:latin typeface="Times New Roman" pitchFamily="18" charset="0"/>
                <a:cs typeface="Times New Roman" pitchFamily="18" charset="0"/>
              </a:rPr>
              <a:t>, T., </a:t>
            </a:r>
            <a:r>
              <a:rPr lang="tr-TR" dirty="0" err="1" smtClean="0">
                <a:latin typeface="Times New Roman" pitchFamily="18" charset="0"/>
                <a:cs typeface="Times New Roman" pitchFamily="18" charset="0"/>
              </a:rPr>
              <a:t>Dwyer</a:t>
            </a:r>
            <a:r>
              <a:rPr lang="tr-TR" dirty="0" smtClean="0">
                <a:latin typeface="Times New Roman" pitchFamily="18" charset="0"/>
                <a:cs typeface="Times New Roman" pitchFamily="18" charset="0"/>
              </a:rPr>
              <a:t>, T., ... &amp; Park, T. (2010). </a:t>
            </a:r>
            <a:r>
              <a:rPr lang="tr-TR" i="1" dirty="0" err="1" smtClean="0">
                <a:latin typeface="Times New Roman" pitchFamily="18" charset="0"/>
                <a:cs typeface="Times New Roman" pitchFamily="18" charset="0"/>
              </a:rPr>
              <a:t>Kozier</a:t>
            </a:r>
            <a:r>
              <a:rPr lang="tr-TR" i="1" dirty="0" smtClean="0">
                <a:latin typeface="Times New Roman" pitchFamily="18" charset="0"/>
                <a:cs typeface="Times New Roman" pitchFamily="18" charset="0"/>
              </a:rPr>
              <a:t> </a:t>
            </a:r>
            <a:r>
              <a:rPr lang="tr-TR" i="1" dirty="0" err="1" smtClean="0">
                <a:latin typeface="Times New Roman" pitchFamily="18" charset="0"/>
                <a:cs typeface="Times New Roman" pitchFamily="18" charset="0"/>
              </a:rPr>
              <a:t>and</a:t>
            </a:r>
            <a:r>
              <a:rPr lang="tr-TR" i="1" dirty="0" smtClean="0">
                <a:latin typeface="Times New Roman" pitchFamily="18" charset="0"/>
                <a:cs typeface="Times New Roman" pitchFamily="18" charset="0"/>
              </a:rPr>
              <a:t> </a:t>
            </a:r>
            <a:r>
              <a:rPr lang="tr-TR" i="1" dirty="0" err="1" smtClean="0">
                <a:latin typeface="Times New Roman" pitchFamily="18" charset="0"/>
                <a:cs typeface="Times New Roman" pitchFamily="18" charset="0"/>
              </a:rPr>
              <a:t>Erb's</a:t>
            </a:r>
            <a:r>
              <a:rPr lang="tr-TR" i="1" dirty="0" smtClean="0">
                <a:latin typeface="Times New Roman" pitchFamily="18" charset="0"/>
                <a:cs typeface="Times New Roman" pitchFamily="18" charset="0"/>
              </a:rPr>
              <a:t> </a:t>
            </a:r>
            <a:r>
              <a:rPr lang="tr-TR" i="1" dirty="0" err="1" smtClean="0">
                <a:latin typeface="Times New Roman" pitchFamily="18" charset="0"/>
                <a:cs typeface="Times New Roman" pitchFamily="18" charset="0"/>
              </a:rPr>
              <a:t>fundamentals</a:t>
            </a:r>
            <a:r>
              <a:rPr lang="tr-TR" i="1" dirty="0" smtClean="0">
                <a:latin typeface="Times New Roman" pitchFamily="18" charset="0"/>
                <a:cs typeface="Times New Roman" pitchFamily="18" charset="0"/>
              </a:rPr>
              <a:t> of </a:t>
            </a:r>
            <a:r>
              <a:rPr lang="tr-TR" i="1" dirty="0" err="1" smtClean="0">
                <a:latin typeface="Times New Roman" pitchFamily="18" charset="0"/>
                <a:cs typeface="Times New Roman" pitchFamily="18" charset="0"/>
              </a:rPr>
              <a:t>nursing</a:t>
            </a:r>
            <a:r>
              <a:rPr lang="tr-TR" dirty="0" smtClean="0">
                <a:latin typeface="Times New Roman" pitchFamily="18" charset="0"/>
                <a:cs typeface="Times New Roman" pitchFamily="18" charset="0"/>
              </a:rPr>
              <a:t> (</a:t>
            </a:r>
            <a:r>
              <a:rPr lang="tr-TR" dirty="0" err="1" smtClean="0">
                <a:latin typeface="Times New Roman" pitchFamily="18" charset="0"/>
                <a:cs typeface="Times New Roman" pitchFamily="18" charset="0"/>
              </a:rPr>
              <a:t>Vol</a:t>
            </a:r>
            <a:r>
              <a:rPr lang="tr-TR" dirty="0" smtClean="0">
                <a:latin typeface="Times New Roman" pitchFamily="18" charset="0"/>
                <a:cs typeface="Times New Roman" pitchFamily="18" charset="0"/>
              </a:rPr>
              <a:t>. 1). </a:t>
            </a:r>
            <a:r>
              <a:rPr lang="tr-TR" dirty="0" err="1" smtClean="0">
                <a:latin typeface="Times New Roman" pitchFamily="18" charset="0"/>
                <a:cs typeface="Times New Roman" pitchFamily="18" charset="0"/>
              </a:rPr>
              <a:t>Pearson</a:t>
            </a:r>
            <a:r>
              <a:rPr lang="tr-TR" dirty="0" smtClean="0">
                <a:latin typeface="Times New Roman" pitchFamily="18" charset="0"/>
                <a:cs typeface="Times New Roman" pitchFamily="18" charset="0"/>
              </a:rPr>
              <a:t> </a:t>
            </a:r>
            <a:r>
              <a:rPr lang="tr-TR" dirty="0" err="1" smtClean="0">
                <a:latin typeface="Times New Roman" pitchFamily="18" charset="0"/>
                <a:cs typeface="Times New Roman" pitchFamily="18" charset="0"/>
              </a:rPr>
              <a:t>Australia</a:t>
            </a:r>
            <a:r>
              <a:rPr lang="tr-TR" dirty="0" smtClean="0">
                <a:latin typeface="Times New Roman" pitchFamily="18" charset="0"/>
                <a:cs typeface="Times New Roman" pitchFamily="18" charset="0"/>
              </a:rPr>
              <a:t>.</a:t>
            </a:r>
          </a:p>
          <a:p>
            <a:pPr marL="285750" indent="-285750" algn="just"/>
            <a:r>
              <a:rPr lang="en-US" dirty="0" smtClean="0">
                <a:latin typeface="Times New Roman" pitchFamily="18" charset="0"/>
                <a:cs typeface="Times New Roman" pitchFamily="18" charset="0"/>
              </a:rPr>
              <a:t>Lynn, P. (2018). </a:t>
            </a:r>
            <a:r>
              <a:rPr lang="en-US" i="1" dirty="0" smtClean="0">
                <a:latin typeface="Times New Roman" pitchFamily="18" charset="0"/>
                <a:cs typeface="Times New Roman" pitchFamily="18" charset="0"/>
              </a:rPr>
              <a:t>Taylor's clinical nursing skills: a nursing process approach</a:t>
            </a:r>
            <a:r>
              <a:rPr lang="en-US" dirty="0" smtClean="0">
                <a:latin typeface="Times New Roman" pitchFamily="18" charset="0"/>
                <a:cs typeface="Times New Roman" pitchFamily="18" charset="0"/>
              </a:rPr>
              <a:t>. Lippincott Williams &amp; Wilkins.</a:t>
            </a:r>
            <a:endParaRPr lang="tr-TR" dirty="0" smtClean="0">
              <a:latin typeface="Times New Roman" pitchFamily="18" charset="0"/>
              <a:cs typeface="Times New Roman" pitchFamily="18" charset="0"/>
            </a:endParaRPr>
          </a:p>
          <a:p>
            <a:pPr algn="just"/>
            <a:r>
              <a:rPr lang="tr-TR" dirty="0" smtClean="0">
                <a:latin typeface="Times New Roman" pitchFamily="18" charset="0"/>
                <a:cs typeface="Times New Roman" pitchFamily="18" charset="0"/>
              </a:rPr>
              <a:t>Ozan, H. (2014).  </a:t>
            </a:r>
            <a:r>
              <a:rPr lang="tr-TR" i="1" dirty="0" smtClean="0">
                <a:latin typeface="Times New Roman" pitchFamily="18" charset="0"/>
                <a:cs typeface="Times New Roman" pitchFamily="18" charset="0"/>
              </a:rPr>
              <a:t>Anatomi</a:t>
            </a:r>
            <a:r>
              <a:rPr lang="tr-TR" dirty="0" smtClean="0">
                <a:latin typeface="Times New Roman" pitchFamily="18" charset="0"/>
                <a:cs typeface="Times New Roman" pitchFamily="18" charset="0"/>
              </a:rPr>
              <a:t>. (3rd ed.) Ankara: </a:t>
            </a:r>
            <a:r>
              <a:rPr lang="tr-TR" dirty="0" err="1" smtClean="0">
                <a:latin typeface="Times New Roman" pitchFamily="18" charset="0"/>
                <a:cs typeface="Times New Roman" pitchFamily="18" charset="0"/>
              </a:rPr>
              <a:t>Klinisyen</a:t>
            </a:r>
            <a:r>
              <a:rPr lang="tr-TR" dirty="0" smtClean="0">
                <a:latin typeface="Times New Roman" pitchFamily="18" charset="0"/>
                <a:cs typeface="Times New Roman" pitchFamily="18" charset="0"/>
              </a:rPr>
              <a:t> Tıp </a:t>
            </a:r>
            <a:r>
              <a:rPr lang="tr-TR" dirty="0" err="1" smtClean="0">
                <a:latin typeface="Times New Roman" pitchFamily="18" charset="0"/>
                <a:cs typeface="Times New Roman" pitchFamily="18" charset="0"/>
              </a:rPr>
              <a:t>Kitabevleri</a:t>
            </a:r>
            <a:r>
              <a:rPr lang="tr-TR" dirty="0" smtClean="0">
                <a:latin typeface="Times New Roman" pitchFamily="18" charset="0"/>
                <a:cs typeface="Times New Roman" pitchFamily="18" charset="0"/>
              </a:rPr>
              <a:t>.</a:t>
            </a:r>
          </a:p>
          <a:p>
            <a:pPr algn="just"/>
            <a:r>
              <a:rPr lang="en-US" dirty="0" err="1" smtClean="0">
                <a:latin typeface="Times New Roman" pitchFamily="18" charset="0"/>
                <a:cs typeface="Times New Roman" pitchFamily="18" charset="0"/>
              </a:rPr>
              <a:t>Peate</a:t>
            </a:r>
            <a:r>
              <a:rPr lang="en-US" dirty="0" smtClean="0">
                <a:latin typeface="Times New Roman" pitchFamily="18" charset="0"/>
                <a:cs typeface="Times New Roman" pitchFamily="18" charset="0"/>
              </a:rPr>
              <a:t>, I., &amp; Nair, M. (Eds.). (2011). </a:t>
            </a:r>
            <a:r>
              <a:rPr lang="en-US" i="1" dirty="0" smtClean="0">
                <a:latin typeface="Times New Roman" pitchFamily="18" charset="0"/>
                <a:cs typeface="Times New Roman" pitchFamily="18" charset="0"/>
              </a:rPr>
              <a:t>Fundamentals of anatomy and physiology for student nurses</a:t>
            </a:r>
            <a:r>
              <a:rPr lang="en-US" dirty="0" smtClean="0">
                <a:latin typeface="Times New Roman" pitchFamily="18" charset="0"/>
                <a:cs typeface="Times New Roman" pitchFamily="18" charset="0"/>
              </a:rPr>
              <a:t>. John Wiley &amp; Sons.</a:t>
            </a:r>
            <a:endParaRPr lang="tr-TR" dirty="0" smtClean="0">
              <a:latin typeface="Times New Roman" pitchFamily="18" charset="0"/>
              <a:cs typeface="Times New Roman" pitchFamily="18" charset="0"/>
            </a:endParaRPr>
          </a:p>
          <a:p>
            <a:pPr algn="just"/>
            <a:r>
              <a:rPr lang="en-US" dirty="0" smtClean="0">
                <a:latin typeface="Times New Roman" pitchFamily="18" charset="0"/>
                <a:cs typeface="Times New Roman" pitchFamily="18" charset="0"/>
              </a:rPr>
              <a:t>Taylor, C. (2008). </a:t>
            </a:r>
            <a:r>
              <a:rPr lang="en-US" i="1" dirty="0" smtClean="0">
                <a:latin typeface="Times New Roman" pitchFamily="18" charset="0"/>
                <a:cs typeface="Times New Roman" pitchFamily="18" charset="0"/>
              </a:rPr>
              <a:t>Potter &amp; Perry's fundamentals of nursing</a:t>
            </a:r>
            <a:r>
              <a:rPr lang="en-US" dirty="0" smtClean="0">
                <a:latin typeface="Times New Roman" pitchFamily="18" charset="0"/>
                <a:cs typeface="Times New Roman" pitchFamily="18" charset="0"/>
              </a:rPr>
              <a:t>. Elsevier Australia.</a:t>
            </a:r>
            <a:endParaRPr lang="tr-TR" dirty="0" smtClean="0">
              <a:latin typeface="Times New Roman" pitchFamily="18" charset="0"/>
              <a:cs typeface="Times New Roman" pitchFamily="18" charset="0"/>
            </a:endParaRPr>
          </a:p>
          <a:p>
            <a:pPr marL="285750" indent="-285750" algn="just"/>
            <a:r>
              <a:rPr lang="tr-TR" dirty="0" err="1" smtClean="0">
                <a:latin typeface="Times New Roman" pitchFamily="18" charset="0"/>
                <a:cs typeface="Times New Roman" pitchFamily="18" charset="0"/>
              </a:rPr>
              <a:t>Wilkinson</a:t>
            </a:r>
            <a:r>
              <a:rPr lang="tr-TR" dirty="0" smtClean="0">
                <a:latin typeface="Times New Roman" pitchFamily="18" charset="0"/>
                <a:cs typeface="Times New Roman" pitchFamily="18" charset="0"/>
              </a:rPr>
              <a:t>, J.M., </a:t>
            </a:r>
            <a:r>
              <a:rPr lang="tr-TR" dirty="0" err="1" smtClean="0">
                <a:latin typeface="Times New Roman" pitchFamily="18" charset="0"/>
                <a:cs typeface="Times New Roman" pitchFamily="18" charset="0"/>
              </a:rPr>
              <a:t>Treas</a:t>
            </a:r>
            <a:r>
              <a:rPr lang="tr-TR" dirty="0" smtClean="0">
                <a:latin typeface="Times New Roman" pitchFamily="18" charset="0"/>
                <a:cs typeface="Times New Roman" pitchFamily="18" charset="0"/>
              </a:rPr>
              <a:t>, L.S., </a:t>
            </a:r>
            <a:r>
              <a:rPr lang="tr-TR" dirty="0" err="1" smtClean="0">
                <a:latin typeface="Times New Roman" pitchFamily="18" charset="0"/>
                <a:cs typeface="Times New Roman" pitchFamily="18" charset="0"/>
              </a:rPr>
              <a:t>Barnett</a:t>
            </a:r>
            <a:r>
              <a:rPr lang="tr-TR" dirty="0" smtClean="0">
                <a:latin typeface="Times New Roman" pitchFamily="18" charset="0"/>
                <a:cs typeface="Times New Roman" pitchFamily="18" charset="0"/>
              </a:rPr>
              <a:t> , K.L. </a:t>
            </a:r>
            <a:r>
              <a:rPr lang="tr-TR" dirty="0" err="1" smtClean="0">
                <a:latin typeface="Times New Roman" pitchFamily="18" charset="0"/>
                <a:cs typeface="Times New Roman" pitchFamily="18" charset="0"/>
              </a:rPr>
              <a:t>and</a:t>
            </a:r>
            <a:r>
              <a:rPr lang="tr-TR" dirty="0" smtClean="0">
                <a:latin typeface="Times New Roman" pitchFamily="18" charset="0"/>
                <a:cs typeface="Times New Roman" pitchFamily="18" charset="0"/>
              </a:rPr>
              <a:t> </a:t>
            </a:r>
            <a:r>
              <a:rPr lang="tr-TR" dirty="0" err="1" smtClean="0">
                <a:latin typeface="Times New Roman" pitchFamily="18" charset="0"/>
                <a:cs typeface="Times New Roman" pitchFamily="18" charset="0"/>
              </a:rPr>
              <a:t>Smith</a:t>
            </a:r>
            <a:r>
              <a:rPr lang="tr-TR" dirty="0" smtClean="0">
                <a:latin typeface="Times New Roman" pitchFamily="18" charset="0"/>
                <a:cs typeface="Times New Roman" pitchFamily="18" charset="0"/>
              </a:rPr>
              <a:t>, M.H. (2016). </a:t>
            </a:r>
            <a:r>
              <a:rPr lang="tr-TR" i="1" dirty="0" err="1" smtClean="0">
                <a:latin typeface="Times New Roman" pitchFamily="18" charset="0"/>
                <a:cs typeface="Times New Roman" pitchFamily="18" charset="0"/>
              </a:rPr>
              <a:t>Prosedure</a:t>
            </a:r>
            <a:r>
              <a:rPr lang="tr-TR" i="1" dirty="0" smtClean="0">
                <a:latin typeface="Times New Roman" pitchFamily="18" charset="0"/>
                <a:cs typeface="Times New Roman" pitchFamily="18" charset="0"/>
              </a:rPr>
              <a:t> </a:t>
            </a:r>
            <a:r>
              <a:rPr lang="tr-TR" i="1" dirty="0" err="1" smtClean="0">
                <a:latin typeface="Times New Roman" pitchFamily="18" charset="0"/>
                <a:cs typeface="Times New Roman" pitchFamily="18" charset="0"/>
              </a:rPr>
              <a:t>Checklists</a:t>
            </a:r>
            <a:r>
              <a:rPr lang="tr-TR" i="1" dirty="0" smtClean="0">
                <a:latin typeface="Times New Roman" pitchFamily="18" charset="0"/>
                <a:cs typeface="Times New Roman" pitchFamily="18" charset="0"/>
              </a:rPr>
              <a:t> </a:t>
            </a:r>
            <a:r>
              <a:rPr lang="tr-TR" i="1" dirty="0" err="1" smtClean="0">
                <a:latin typeface="Times New Roman" pitchFamily="18" charset="0"/>
                <a:cs typeface="Times New Roman" pitchFamily="18" charset="0"/>
              </a:rPr>
              <a:t>for</a:t>
            </a:r>
            <a:r>
              <a:rPr lang="tr-TR" i="1" dirty="0" smtClean="0">
                <a:latin typeface="Times New Roman" pitchFamily="18" charset="0"/>
                <a:cs typeface="Times New Roman" pitchFamily="18" charset="0"/>
              </a:rPr>
              <a:t> </a:t>
            </a:r>
            <a:r>
              <a:rPr lang="tr-TR" i="1" dirty="0" err="1" smtClean="0">
                <a:latin typeface="Times New Roman" pitchFamily="18" charset="0"/>
                <a:cs typeface="Times New Roman" pitchFamily="18" charset="0"/>
              </a:rPr>
              <a:t>Fundamental</a:t>
            </a:r>
            <a:r>
              <a:rPr lang="tr-TR" i="1" dirty="0" smtClean="0">
                <a:latin typeface="Times New Roman" pitchFamily="18" charset="0"/>
                <a:cs typeface="Times New Roman" pitchFamily="18" charset="0"/>
              </a:rPr>
              <a:t> of </a:t>
            </a:r>
            <a:r>
              <a:rPr lang="tr-TR" i="1" dirty="0" err="1" smtClean="0">
                <a:latin typeface="Times New Roman" pitchFamily="18" charset="0"/>
                <a:cs typeface="Times New Roman" pitchFamily="18" charset="0"/>
              </a:rPr>
              <a:t>Nursing</a:t>
            </a:r>
            <a:r>
              <a:rPr lang="tr-TR" dirty="0" smtClean="0">
                <a:latin typeface="Times New Roman" pitchFamily="18" charset="0"/>
                <a:cs typeface="Times New Roman" pitchFamily="18" charset="0"/>
              </a:rPr>
              <a:t>. </a:t>
            </a:r>
            <a:r>
              <a:rPr lang="tr-TR" dirty="0" err="1" smtClean="0">
                <a:latin typeface="Times New Roman" pitchFamily="18" charset="0"/>
                <a:cs typeface="Times New Roman" pitchFamily="18" charset="0"/>
              </a:rPr>
              <a:t>Philederpia</a:t>
            </a:r>
            <a:r>
              <a:rPr lang="tr-TR" dirty="0" smtClean="0">
                <a:latin typeface="Times New Roman" pitchFamily="18" charset="0"/>
                <a:cs typeface="Times New Roman" pitchFamily="18" charset="0"/>
              </a:rPr>
              <a:t> : </a:t>
            </a:r>
            <a:r>
              <a:rPr lang="tr-TR" dirty="0" err="1" smtClean="0">
                <a:latin typeface="Times New Roman" pitchFamily="18" charset="0"/>
                <a:cs typeface="Times New Roman" pitchFamily="18" charset="0"/>
              </a:rPr>
              <a:t>Davis</a:t>
            </a:r>
            <a:r>
              <a:rPr lang="tr-TR" dirty="0" smtClean="0">
                <a:latin typeface="Times New Roman" pitchFamily="18" charset="0"/>
                <a:cs typeface="Times New Roman" pitchFamily="18" charset="0"/>
              </a:rPr>
              <a:t> </a:t>
            </a:r>
            <a:r>
              <a:rPr lang="tr-TR" dirty="0" err="1" smtClean="0">
                <a:latin typeface="Times New Roman" pitchFamily="18" charset="0"/>
                <a:cs typeface="Times New Roman" pitchFamily="18" charset="0"/>
              </a:rPr>
              <a:t>Company</a:t>
            </a:r>
            <a:r>
              <a:rPr lang="tr-TR" dirty="0" smtClean="0">
                <a:latin typeface="Times New Roman" pitchFamily="18" charset="0"/>
                <a:cs typeface="Times New Roman" pitchFamily="18" charset="0"/>
              </a:rPr>
              <a:t> .</a:t>
            </a:r>
          </a:p>
          <a:p>
            <a:pPr marL="285750" indent="-285750" algn="just"/>
            <a:endParaRPr lang="tr-TR" dirty="0" smtClean="0">
              <a:latin typeface="Times New Roman" pitchFamily="18" charset="0"/>
              <a:cs typeface="Times New Roman" pitchFamily="18" charset="0"/>
            </a:endParaRPr>
          </a:p>
          <a:p>
            <a:endParaRPr lang="tr-TR"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79512" y="274638"/>
            <a:ext cx="8640960" cy="1143000"/>
          </a:xfrm>
        </p:spPr>
        <p:txBody>
          <a:bodyPr>
            <a:normAutofit fontScale="90000"/>
          </a:bodyPr>
          <a:lstStyle/>
          <a:p>
            <a:r>
              <a:rPr lang="tr-TR" b="1" dirty="0" smtClean="0"/>
              <a:t>Üriner Sistem Anatomisi – Böbrek (Ren)</a:t>
            </a:r>
            <a:endParaRPr lang="tr-TR" dirty="0"/>
          </a:p>
        </p:txBody>
      </p:sp>
      <p:sp>
        <p:nvSpPr>
          <p:cNvPr id="3" name="2 İçerik Yer Tutucusu"/>
          <p:cNvSpPr>
            <a:spLocks noGrp="1"/>
          </p:cNvSpPr>
          <p:nvPr>
            <p:ph idx="1"/>
          </p:nvPr>
        </p:nvSpPr>
        <p:spPr/>
        <p:txBody>
          <a:bodyPr>
            <a:normAutofit fontScale="85000" lnSpcReduction="10000"/>
          </a:bodyPr>
          <a:lstStyle/>
          <a:p>
            <a:pPr algn="just">
              <a:lnSpc>
                <a:spcPct val="150000"/>
              </a:lnSpc>
            </a:pPr>
            <a:r>
              <a:rPr lang="tr-TR" dirty="0" err="1" smtClean="0">
                <a:solidFill>
                  <a:srgbClr val="FF0000"/>
                </a:solidFill>
              </a:rPr>
              <a:t>Nefron</a:t>
            </a:r>
            <a:endParaRPr lang="tr-TR" dirty="0" smtClean="0">
              <a:solidFill>
                <a:srgbClr val="FF0000"/>
              </a:solidFill>
            </a:endParaRPr>
          </a:p>
          <a:p>
            <a:pPr algn="just">
              <a:lnSpc>
                <a:spcPct val="150000"/>
              </a:lnSpc>
            </a:pPr>
            <a:r>
              <a:rPr lang="tr-TR" dirty="0" err="1" smtClean="0">
                <a:solidFill>
                  <a:srgbClr val="FF0000"/>
                </a:solidFill>
              </a:rPr>
              <a:t>Distal</a:t>
            </a:r>
            <a:r>
              <a:rPr lang="tr-TR" dirty="0" smtClean="0">
                <a:solidFill>
                  <a:srgbClr val="FF0000"/>
                </a:solidFill>
              </a:rPr>
              <a:t> Kıvrımlı </a:t>
            </a:r>
            <a:r>
              <a:rPr lang="tr-TR" dirty="0" err="1" smtClean="0">
                <a:solidFill>
                  <a:srgbClr val="FF0000"/>
                </a:solidFill>
              </a:rPr>
              <a:t>Tübül</a:t>
            </a:r>
            <a:r>
              <a:rPr lang="tr-TR" dirty="0" smtClean="0">
                <a:solidFill>
                  <a:srgbClr val="FF0000"/>
                </a:solidFill>
              </a:rPr>
              <a:t>: </a:t>
            </a:r>
            <a:r>
              <a:rPr lang="tr-TR" dirty="0" smtClean="0"/>
              <a:t>Basit kübik hücrelerle kaplıdır. İyon ve asitlerin aktif </a:t>
            </a:r>
            <a:r>
              <a:rPr lang="tr-TR" dirty="0" err="1" smtClean="0"/>
              <a:t>sekresyonunda</a:t>
            </a:r>
            <a:r>
              <a:rPr lang="tr-TR" dirty="0" smtClean="0"/>
              <a:t>, </a:t>
            </a:r>
            <a:r>
              <a:rPr lang="tr-TR" dirty="0" err="1" smtClean="0"/>
              <a:t>kalsitonin</a:t>
            </a:r>
            <a:r>
              <a:rPr lang="tr-TR" dirty="0" smtClean="0"/>
              <a:t> hormonuna yanıt olarak kalsiyum iyonlarının düzenlenmesinde, </a:t>
            </a:r>
            <a:r>
              <a:rPr lang="tr-TR" dirty="0" smtClean="0">
                <a:solidFill>
                  <a:srgbClr val="FF0000"/>
                </a:solidFill>
              </a:rPr>
              <a:t>suyun seçici geri emiliminde (ADH)</a:t>
            </a:r>
            <a:r>
              <a:rPr lang="tr-TR" dirty="0" smtClean="0"/>
              <a:t>, </a:t>
            </a:r>
            <a:r>
              <a:rPr lang="tr-TR" dirty="0" err="1" smtClean="0"/>
              <a:t>filtrat</a:t>
            </a:r>
            <a:r>
              <a:rPr lang="tr-TR" dirty="0" smtClean="0"/>
              <a:t> içine Hidrojen salgılayarak, bikarbonatı </a:t>
            </a:r>
            <a:r>
              <a:rPr lang="tr-TR" dirty="0" err="1" smtClean="0"/>
              <a:t>absorbe</a:t>
            </a:r>
            <a:r>
              <a:rPr lang="tr-TR" dirty="0" smtClean="0"/>
              <a:t> ederek </a:t>
            </a:r>
            <a:r>
              <a:rPr lang="tr-TR" dirty="0" err="1" smtClean="0"/>
              <a:t>pH</a:t>
            </a:r>
            <a:r>
              <a:rPr lang="tr-TR" dirty="0" smtClean="0"/>
              <a:t> düzenlenmesinde rol oynar.. </a:t>
            </a:r>
          </a:p>
        </p:txBody>
      </p:sp>
    </p:spTree>
    <p:extLst>
      <p:ext uri="{BB962C8B-B14F-4D97-AF65-F5344CB8AC3E}">
        <p14:creationId xmlns:p14="http://schemas.microsoft.com/office/powerpoint/2010/main" xmlns="" val="305180463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79512" y="274638"/>
            <a:ext cx="8640960" cy="1143000"/>
          </a:xfrm>
        </p:spPr>
        <p:txBody>
          <a:bodyPr>
            <a:normAutofit fontScale="90000"/>
          </a:bodyPr>
          <a:lstStyle/>
          <a:p>
            <a:r>
              <a:rPr lang="tr-TR" b="1" dirty="0" smtClean="0"/>
              <a:t>Üriner Sistem Anatomisi – Böbrek (Ren)</a:t>
            </a:r>
            <a:endParaRPr lang="tr-TR" dirty="0"/>
          </a:p>
        </p:txBody>
      </p:sp>
      <p:sp>
        <p:nvSpPr>
          <p:cNvPr id="3" name="2 İçerik Yer Tutucusu"/>
          <p:cNvSpPr>
            <a:spLocks noGrp="1"/>
          </p:cNvSpPr>
          <p:nvPr>
            <p:ph idx="1"/>
          </p:nvPr>
        </p:nvSpPr>
        <p:spPr/>
        <p:txBody>
          <a:bodyPr>
            <a:normAutofit fontScale="92500" lnSpcReduction="20000"/>
          </a:bodyPr>
          <a:lstStyle/>
          <a:p>
            <a:pPr algn="just">
              <a:lnSpc>
                <a:spcPct val="150000"/>
              </a:lnSpc>
            </a:pPr>
            <a:r>
              <a:rPr lang="tr-TR" dirty="0" err="1" smtClean="0">
                <a:solidFill>
                  <a:srgbClr val="FF0000"/>
                </a:solidFill>
              </a:rPr>
              <a:t>Nefron</a:t>
            </a:r>
            <a:endParaRPr lang="tr-TR" dirty="0" smtClean="0">
              <a:solidFill>
                <a:srgbClr val="FF0000"/>
              </a:solidFill>
            </a:endParaRPr>
          </a:p>
          <a:p>
            <a:pPr algn="just">
              <a:lnSpc>
                <a:spcPct val="150000"/>
              </a:lnSpc>
            </a:pPr>
            <a:r>
              <a:rPr lang="tr-TR" dirty="0" err="1" smtClean="0">
                <a:solidFill>
                  <a:schemeClr val="tx2">
                    <a:lumMod val="60000"/>
                    <a:lumOff val="40000"/>
                  </a:schemeClr>
                </a:solidFill>
              </a:rPr>
              <a:t>Distal</a:t>
            </a:r>
            <a:r>
              <a:rPr lang="tr-TR" dirty="0" smtClean="0">
                <a:solidFill>
                  <a:schemeClr val="tx2">
                    <a:lumMod val="60000"/>
                    <a:lumOff val="40000"/>
                  </a:schemeClr>
                </a:solidFill>
              </a:rPr>
              <a:t> Kıvrımlı </a:t>
            </a:r>
            <a:r>
              <a:rPr lang="tr-TR" dirty="0" err="1" smtClean="0">
                <a:solidFill>
                  <a:schemeClr val="tx2">
                    <a:lumMod val="60000"/>
                    <a:lumOff val="40000"/>
                  </a:schemeClr>
                </a:solidFill>
              </a:rPr>
              <a:t>Tübül</a:t>
            </a:r>
            <a:r>
              <a:rPr lang="tr-TR" dirty="0" smtClean="0">
                <a:solidFill>
                  <a:schemeClr val="tx2">
                    <a:lumMod val="60000"/>
                    <a:lumOff val="40000"/>
                  </a:schemeClr>
                </a:solidFill>
              </a:rPr>
              <a:t>: </a:t>
            </a:r>
            <a:r>
              <a:rPr lang="tr-TR" dirty="0" smtClean="0"/>
              <a:t>İdrarın son </a:t>
            </a:r>
            <a:r>
              <a:rPr lang="tr-TR" dirty="0" err="1" smtClean="0"/>
              <a:t>konsatrasyonu</a:t>
            </a:r>
            <a:r>
              <a:rPr lang="tr-TR" dirty="0" smtClean="0"/>
              <a:t> </a:t>
            </a:r>
            <a:r>
              <a:rPr lang="tr-TR" dirty="0" err="1" smtClean="0"/>
              <a:t>antidiüretik</a:t>
            </a:r>
            <a:r>
              <a:rPr lang="tr-TR" dirty="0" smtClean="0"/>
              <a:t> hormon (ADH) ile düzenlenir. ADH </a:t>
            </a:r>
            <a:r>
              <a:rPr lang="tr-TR" dirty="0" err="1" smtClean="0"/>
              <a:t>distal</a:t>
            </a:r>
            <a:r>
              <a:rPr lang="tr-TR" dirty="0" smtClean="0"/>
              <a:t> </a:t>
            </a:r>
            <a:r>
              <a:rPr lang="tr-TR" dirty="0" err="1" smtClean="0"/>
              <a:t>tübül</a:t>
            </a:r>
            <a:r>
              <a:rPr lang="tr-TR" dirty="0" smtClean="0"/>
              <a:t> ve toplayıcı kanalı suya geçirgen hale getirir. </a:t>
            </a:r>
            <a:r>
              <a:rPr lang="tr-TR" dirty="0"/>
              <a:t>Su toplayıcı kanaldan dışarı hareket eder ve </a:t>
            </a:r>
            <a:r>
              <a:rPr lang="tr-TR" dirty="0" err="1"/>
              <a:t>konsatre</a:t>
            </a:r>
            <a:r>
              <a:rPr lang="tr-TR" dirty="0"/>
              <a:t> idrar </a:t>
            </a:r>
            <a:r>
              <a:rPr lang="tr-TR" dirty="0" smtClean="0"/>
              <a:t>oluşur. ADH yokluğunda su kanaldan minimal geçer ve seyreltik idrar oluşur. </a:t>
            </a:r>
          </a:p>
        </p:txBody>
      </p:sp>
    </p:spTree>
    <p:extLst>
      <p:ext uri="{BB962C8B-B14F-4D97-AF65-F5344CB8AC3E}">
        <p14:creationId xmlns:p14="http://schemas.microsoft.com/office/powerpoint/2010/main" xmlns="" val="98076354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79512" y="274638"/>
            <a:ext cx="8640960" cy="1143000"/>
          </a:xfrm>
        </p:spPr>
        <p:txBody>
          <a:bodyPr>
            <a:normAutofit fontScale="90000"/>
          </a:bodyPr>
          <a:lstStyle/>
          <a:p>
            <a:r>
              <a:rPr lang="tr-TR" b="1" dirty="0" smtClean="0"/>
              <a:t>Üriner Sistem Anatomisi – Böbrek (Ren)</a:t>
            </a:r>
            <a:endParaRPr lang="tr-TR" dirty="0"/>
          </a:p>
        </p:txBody>
      </p:sp>
      <p:sp>
        <p:nvSpPr>
          <p:cNvPr id="3" name="2 İçerik Yer Tutucusu"/>
          <p:cNvSpPr>
            <a:spLocks noGrp="1"/>
          </p:cNvSpPr>
          <p:nvPr>
            <p:ph idx="1"/>
          </p:nvPr>
        </p:nvSpPr>
        <p:spPr/>
        <p:txBody>
          <a:bodyPr>
            <a:normAutofit fontScale="85000" lnSpcReduction="20000"/>
          </a:bodyPr>
          <a:lstStyle/>
          <a:p>
            <a:pPr algn="just">
              <a:lnSpc>
                <a:spcPct val="150000"/>
              </a:lnSpc>
            </a:pPr>
            <a:r>
              <a:rPr lang="tr-TR" dirty="0" err="1" smtClean="0">
                <a:solidFill>
                  <a:srgbClr val="FF0000"/>
                </a:solidFill>
              </a:rPr>
              <a:t>Nefron</a:t>
            </a:r>
            <a:endParaRPr lang="tr-TR" dirty="0" smtClean="0">
              <a:solidFill>
                <a:srgbClr val="FF0000"/>
              </a:solidFill>
            </a:endParaRPr>
          </a:p>
          <a:p>
            <a:pPr algn="just">
              <a:lnSpc>
                <a:spcPct val="150000"/>
              </a:lnSpc>
            </a:pPr>
            <a:r>
              <a:rPr lang="tr-TR" dirty="0" smtClean="0">
                <a:solidFill>
                  <a:schemeClr val="tx2">
                    <a:lumMod val="60000"/>
                    <a:lumOff val="40000"/>
                  </a:schemeClr>
                </a:solidFill>
              </a:rPr>
              <a:t>Toplayıcı Kanallar:</a:t>
            </a:r>
            <a:r>
              <a:rPr lang="tr-TR" dirty="0" smtClean="0"/>
              <a:t> </a:t>
            </a:r>
            <a:r>
              <a:rPr lang="tr-TR" dirty="0" err="1" smtClean="0"/>
              <a:t>Filtrat</a:t>
            </a:r>
            <a:r>
              <a:rPr lang="tr-TR" dirty="0" smtClean="0"/>
              <a:t> </a:t>
            </a:r>
            <a:r>
              <a:rPr lang="tr-TR" dirty="0" err="1" smtClean="0"/>
              <a:t>distal</a:t>
            </a:r>
            <a:r>
              <a:rPr lang="tr-TR" dirty="0" smtClean="0"/>
              <a:t> kıvrımlı </a:t>
            </a:r>
            <a:r>
              <a:rPr lang="tr-TR" dirty="0" err="1" smtClean="0"/>
              <a:t>tübülden</a:t>
            </a:r>
            <a:r>
              <a:rPr lang="tr-TR" dirty="0" smtClean="0"/>
              <a:t> sonra, toplayıcı kanala süzülür. Toplayıcı kanallar birleşerek </a:t>
            </a:r>
            <a:r>
              <a:rPr lang="tr-TR" dirty="0" err="1" smtClean="0"/>
              <a:t>papiller</a:t>
            </a:r>
            <a:r>
              <a:rPr lang="tr-TR" dirty="0" smtClean="0"/>
              <a:t> kanallar adı verilen büyük bir sisteme süzülür ve </a:t>
            </a:r>
            <a:r>
              <a:rPr lang="tr-TR" dirty="0" err="1" smtClean="0"/>
              <a:t>renal</a:t>
            </a:r>
            <a:r>
              <a:rPr lang="tr-TR" dirty="0" smtClean="0"/>
              <a:t> </a:t>
            </a:r>
            <a:r>
              <a:rPr lang="tr-TR" dirty="0" err="1" smtClean="0"/>
              <a:t>pelvis</a:t>
            </a:r>
            <a:r>
              <a:rPr lang="tr-TR" dirty="0" smtClean="0"/>
              <a:t> içine akar. Toplama kanallarındaki hücreler suya geçimsizdir ancak, ADH sayesinde ve susuz kalındığında filtre edilmiş suyun yaklaşık %25’i geri emilebilir.</a:t>
            </a:r>
          </a:p>
        </p:txBody>
      </p:sp>
    </p:spTree>
    <p:extLst>
      <p:ext uri="{BB962C8B-B14F-4D97-AF65-F5344CB8AC3E}">
        <p14:creationId xmlns:p14="http://schemas.microsoft.com/office/powerpoint/2010/main" xmlns="" val="18885721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79512" y="274638"/>
            <a:ext cx="8640960" cy="1143000"/>
          </a:xfrm>
        </p:spPr>
        <p:txBody>
          <a:bodyPr>
            <a:normAutofit fontScale="90000"/>
          </a:bodyPr>
          <a:lstStyle/>
          <a:p>
            <a:r>
              <a:rPr lang="tr-TR" b="1" dirty="0" smtClean="0"/>
              <a:t>Üriner Sistem Anatomisi – Böbrek (Ren)</a:t>
            </a:r>
            <a:endParaRPr lang="tr-TR" dirty="0"/>
          </a:p>
        </p:txBody>
      </p:sp>
      <p:sp>
        <p:nvSpPr>
          <p:cNvPr id="3" name="2 İçerik Yer Tutucusu"/>
          <p:cNvSpPr>
            <a:spLocks noGrp="1"/>
          </p:cNvSpPr>
          <p:nvPr>
            <p:ph idx="1"/>
          </p:nvPr>
        </p:nvSpPr>
        <p:spPr/>
        <p:txBody>
          <a:bodyPr>
            <a:normAutofit fontScale="92500" lnSpcReduction="20000"/>
          </a:bodyPr>
          <a:lstStyle/>
          <a:p>
            <a:pPr marL="0" indent="0" algn="just">
              <a:lnSpc>
                <a:spcPct val="150000"/>
              </a:lnSpc>
              <a:buNone/>
            </a:pPr>
            <a:r>
              <a:rPr lang="tr-TR" u="sng" dirty="0" smtClean="0">
                <a:solidFill>
                  <a:srgbClr val="FF0000"/>
                </a:solidFill>
              </a:rPr>
              <a:t>Böbreğin Kan Akımı</a:t>
            </a:r>
          </a:p>
          <a:p>
            <a:pPr algn="just">
              <a:lnSpc>
                <a:spcPct val="150000"/>
              </a:lnSpc>
            </a:pPr>
            <a:r>
              <a:rPr lang="tr-TR" u="sng" dirty="0" smtClean="0">
                <a:solidFill>
                  <a:srgbClr val="FF0000"/>
                </a:solidFill>
              </a:rPr>
              <a:t>Böbreğin Arterleri:</a:t>
            </a:r>
          </a:p>
          <a:p>
            <a:pPr lvl="1" algn="just">
              <a:lnSpc>
                <a:spcPct val="150000"/>
              </a:lnSpc>
            </a:pPr>
            <a:r>
              <a:rPr lang="tr-TR" u="sng" dirty="0" smtClean="0">
                <a:solidFill>
                  <a:schemeClr val="tx2">
                    <a:lumMod val="60000"/>
                    <a:lumOff val="40000"/>
                  </a:schemeClr>
                </a:solidFill>
              </a:rPr>
              <a:t>A. </a:t>
            </a:r>
            <a:r>
              <a:rPr lang="tr-TR" u="sng" dirty="0" err="1" smtClean="0">
                <a:solidFill>
                  <a:schemeClr val="tx2">
                    <a:lumMod val="60000"/>
                    <a:lumOff val="40000"/>
                  </a:schemeClr>
                </a:solidFill>
              </a:rPr>
              <a:t>Renalis</a:t>
            </a:r>
            <a:r>
              <a:rPr lang="tr-TR" u="sng" dirty="0" smtClean="0">
                <a:solidFill>
                  <a:schemeClr val="tx2">
                    <a:lumMod val="60000"/>
                    <a:lumOff val="40000"/>
                  </a:schemeClr>
                </a:solidFill>
              </a:rPr>
              <a:t>: </a:t>
            </a:r>
            <a:r>
              <a:rPr lang="tr-TR" dirty="0" err="1" smtClean="0"/>
              <a:t>Abdominal</a:t>
            </a:r>
            <a:r>
              <a:rPr lang="tr-TR" dirty="0" smtClean="0"/>
              <a:t> </a:t>
            </a:r>
            <a:r>
              <a:rPr lang="tr-TR" dirty="0" err="1" smtClean="0"/>
              <a:t>aortadan</a:t>
            </a:r>
            <a:r>
              <a:rPr lang="tr-TR" dirty="0" smtClean="0"/>
              <a:t> çıkar.</a:t>
            </a:r>
          </a:p>
          <a:p>
            <a:pPr lvl="1" algn="just">
              <a:lnSpc>
                <a:spcPct val="150000"/>
              </a:lnSpc>
            </a:pPr>
            <a:r>
              <a:rPr lang="tr-TR" u="sng" dirty="0" err="1" smtClean="0">
                <a:solidFill>
                  <a:schemeClr val="tx2">
                    <a:lumMod val="60000"/>
                    <a:lumOff val="40000"/>
                  </a:schemeClr>
                </a:solidFill>
              </a:rPr>
              <a:t>Segmental</a:t>
            </a:r>
            <a:r>
              <a:rPr lang="tr-TR" u="sng" dirty="0" smtClean="0">
                <a:solidFill>
                  <a:schemeClr val="tx2">
                    <a:lumMod val="60000"/>
                    <a:lumOff val="40000"/>
                  </a:schemeClr>
                </a:solidFill>
              </a:rPr>
              <a:t> Arter: </a:t>
            </a:r>
            <a:r>
              <a:rPr lang="tr-TR" dirty="0" smtClean="0"/>
              <a:t>A. </a:t>
            </a:r>
            <a:r>
              <a:rPr lang="tr-TR" dirty="0" err="1" smtClean="0"/>
              <a:t>renalisin</a:t>
            </a:r>
            <a:r>
              <a:rPr lang="tr-TR" dirty="0" smtClean="0"/>
              <a:t> dalıdır.</a:t>
            </a:r>
          </a:p>
          <a:p>
            <a:pPr lvl="1" algn="just">
              <a:lnSpc>
                <a:spcPct val="150000"/>
              </a:lnSpc>
            </a:pPr>
            <a:r>
              <a:rPr lang="tr-TR" u="sng" dirty="0" err="1" smtClean="0">
                <a:solidFill>
                  <a:schemeClr val="tx2">
                    <a:lumMod val="60000"/>
                    <a:lumOff val="40000"/>
                  </a:schemeClr>
                </a:solidFill>
              </a:rPr>
              <a:t>Interlober</a:t>
            </a:r>
            <a:r>
              <a:rPr lang="tr-TR" u="sng" dirty="0" smtClean="0">
                <a:solidFill>
                  <a:schemeClr val="tx2">
                    <a:lumMod val="60000"/>
                    <a:lumOff val="40000"/>
                  </a:schemeClr>
                </a:solidFill>
              </a:rPr>
              <a:t> Arter: </a:t>
            </a:r>
            <a:r>
              <a:rPr lang="tr-TR" dirty="0" err="1" smtClean="0"/>
              <a:t>Segmental</a:t>
            </a:r>
            <a:r>
              <a:rPr lang="tr-TR" dirty="0" smtClean="0"/>
              <a:t> </a:t>
            </a:r>
            <a:r>
              <a:rPr lang="tr-TR" dirty="0"/>
              <a:t>a</a:t>
            </a:r>
            <a:r>
              <a:rPr lang="tr-TR" dirty="0" smtClean="0"/>
              <a:t>rterin dalıdır.</a:t>
            </a:r>
          </a:p>
          <a:p>
            <a:pPr lvl="1" algn="just">
              <a:lnSpc>
                <a:spcPct val="150000"/>
              </a:lnSpc>
            </a:pPr>
            <a:r>
              <a:rPr lang="tr-TR" u="sng" dirty="0" err="1" smtClean="0">
                <a:solidFill>
                  <a:schemeClr val="tx2">
                    <a:lumMod val="60000"/>
                    <a:lumOff val="40000"/>
                  </a:schemeClr>
                </a:solidFill>
              </a:rPr>
              <a:t>Arkuat</a:t>
            </a:r>
            <a:r>
              <a:rPr lang="tr-TR" u="sng" dirty="0" smtClean="0">
                <a:solidFill>
                  <a:schemeClr val="tx2">
                    <a:lumMod val="60000"/>
                    <a:lumOff val="40000"/>
                  </a:schemeClr>
                </a:solidFill>
              </a:rPr>
              <a:t> Arter: </a:t>
            </a:r>
            <a:r>
              <a:rPr lang="tr-TR" dirty="0" err="1" smtClean="0"/>
              <a:t>Kortikomodullar</a:t>
            </a:r>
            <a:r>
              <a:rPr lang="tr-TR" dirty="0" smtClean="0"/>
              <a:t> birleşmedir. </a:t>
            </a:r>
          </a:p>
          <a:p>
            <a:pPr lvl="1" algn="just">
              <a:lnSpc>
                <a:spcPct val="150000"/>
              </a:lnSpc>
            </a:pPr>
            <a:r>
              <a:rPr lang="tr-TR" u="sng" dirty="0" err="1" smtClean="0">
                <a:solidFill>
                  <a:schemeClr val="tx2">
                    <a:lumMod val="60000"/>
                    <a:lumOff val="40000"/>
                  </a:schemeClr>
                </a:solidFill>
              </a:rPr>
              <a:t>İnterlobuler</a:t>
            </a:r>
            <a:r>
              <a:rPr lang="tr-TR" u="sng" dirty="0" smtClean="0">
                <a:solidFill>
                  <a:schemeClr val="tx2">
                    <a:lumMod val="60000"/>
                    <a:lumOff val="40000"/>
                  </a:schemeClr>
                </a:solidFill>
              </a:rPr>
              <a:t> Arterler</a:t>
            </a:r>
            <a:r>
              <a:rPr lang="tr-TR" dirty="0" smtClean="0">
                <a:solidFill>
                  <a:schemeClr val="tx2">
                    <a:lumMod val="60000"/>
                    <a:lumOff val="40000"/>
                  </a:schemeClr>
                </a:solidFill>
              </a:rPr>
              <a:t>: </a:t>
            </a:r>
            <a:r>
              <a:rPr lang="tr-TR" dirty="0" err="1" smtClean="0"/>
              <a:t>Arkuat</a:t>
            </a:r>
            <a:r>
              <a:rPr lang="tr-TR" dirty="0" smtClean="0"/>
              <a:t> arterlerin bölümleridir. </a:t>
            </a:r>
            <a:r>
              <a:rPr lang="tr-TR" u="sng" dirty="0" smtClean="0">
                <a:solidFill>
                  <a:srgbClr val="FF0000"/>
                </a:solidFill>
              </a:rPr>
              <a:t> </a:t>
            </a:r>
            <a:endParaRPr lang="tr-TR" u="sng" dirty="0" smtClean="0"/>
          </a:p>
        </p:txBody>
      </p:sp>
    </p:spTree>
    <p:extLst>
      <p:ext uri="{BB962C8B-B14F-4D97-AF65-F5344CB8AC3E}">
        <p14:creationId xmlns:p14="http://schemas.microsoft.com/office/powerpoint/2010/main" xmlns="" val="403806445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79512" y="274638"/>
            <a:ext cx="8640960" cy="1143000"/>
          </a:xfrm>
        </p:spPr>
        <p:txBody>
          <a:bodyPr>
            <a:normAutofit fontScale="90000"/>
          </a:bodyPr>
          <a:lstStyle/>
          <a:p>
            <a:r>
              <a:rPr lang="tr-TR" b="1" dirty="0" smtClean="0"/>
              <a:t>Üriner Sistem Anatomisi – Böbrek (Ren)</a:t>
            </a:r>
            <a:endParaRPr lang="tr-TR" dirty="0"/>
          </a:p>
        </p:txBody>
      </p:sp>
      <p:sp>
        <p:nvSpPr>
          <p:cNvPr id="3" name="2 İçerik Yer Tutucusu"/>
          <p:cNvSpPr>
            <a:spLocks noGrp="1"/>
          </p:cNvSpPr>
          <p:nvPr>
            <p:ph idx="1"/>
          </p:nvPr>
        </p:nvSpPr>
        <p:spPr>
          <a:xfrm>
            <a:off x="457200" y="1340768"/>
            <a:ext cx="8229600" cy="5112568"/>
          </a:xfrm>
        </p:spPr>
        <p:txBody>
          <a:bodyPr>
            <a:normAutofit fontScale="85000" lnSpcReduction="20000"/>
          </a:bodyPr>
          <a:lstStyle/>
          <a:p>
            <a:pPr marL="0" indent="0" algn="just">
              <a:lnSpc>
                <a:spcPct val="150000"/>
              </a:lnSpc>
              <a:buNone/>
            </a:pPr>
            <a:r>
              <a:rPr lang="tr-TR" u="sng" dirty="0" smtClean="0">
                <a:solidFill>
                  <a:srgbClr val="FF0000"/>
                </a:solidFill>
              </a:rPr>
              <a:t>Böbreğin Kan Akımı</a:t>
            </a:r>
          </a:p>
          <a:p>
            <a:pPr algn="just">
              <a:lnSpc>
                <a:spcPct val="150000"/>
              </a:lnSpc>
            </a:pPr>
            <a:r>
              <a:rPr lang="tr-TR" dirty="0" err="1" smtClean="0"/>
              <a:t>İnterlobuler</a:t>
            </a:r>
            <a:r>
              <a:rPr lang="tr-TR" dirty="0" smtClean="0"/>
              <a:t> arterin dalları </a:t>
            </a:r>
            <a:r>
              <a:rPr lang="tr-TR" dirty="0" err="1" smtClean="0"/>
              <a:t>afferent</a:t>
            </a:r>
            <a:r>
              <a:rPr lang="tr-TR" dirty="0" smtClean="0"/>
              <a:t> </a:t>
            </a:r>
            <a:r>
              <a:rPr lang="tr-TR" dirty="0" err="1" smtClean="0"/>
              <a:t>arteriol</a:t>
            </a:r>
            <a:r>
              <a:rPr lang="tr-TR" dirty="0" smtClean="0"/>
              <a:t> olarak </a:t>
            </a:r>
            <a:r>
              <a:rPr lang="tr-TR" dirty="0" err="1" smtClean="0"/>
              <a:t>nefrona</a:t>
            </a:r>
            <a:r>
              <a:rPr lang="tr-TR" dirty="0" smtClean="0"/>
              <a:t> girer ve </a:t>
            </a:r>
            <a:r>
              <a:rPr lang="tr-TR" dirty="0" err="1" smtClean="0"/>
              <a:t>glomerulusu</a:t>
            </a:r>
            <a:r>
              <a:rPr lang="tr-TR" dirty="0" smtClean="0"/>
              <a:t> oluşturur. </a:t>
            </a:r>
            <a:r>
              <a:rPr lang="tr-TR" dirty="0" err="1" smtClean="0"/>
              <a:t>Glomerulus</a:t>
            </a:r>
            <a:r>
              <a:rPr lang="tr-TR" dirty="0" smtClean="0"/>
              <a:t> tekrar bir araya gelerek </a:t>
            </a:r>
            <a:r>
              <a:rPr lang="tr-TR" dirty="0" err="1" smtClean="0"/>
              <a:t>efferent</a:t>
            </a:r>
            <a:r>
              <a:rPr lang="tr-TR" dirty="0" smtClean="0"/>
              <a:t> </a:t>
            </a:r>
            <a:r>
              <a:rPr lang="tr-TR" dirty="0" err="1" smtClean="0"/>
              <a:t>arteriol</a:t>
            </a:r>
            <a:r>
              <a:rPr lang="tr-TR" dirty="0" smtClean="0"/>
              <a:t> olarak </a:t>
            </a:r>
            <a:r>
              <a:rPr lang="tr-TR" dirty="0" err="1" smtClean="0"/>
              <a:t>bowman</a:t>
            </a:r>
            <a:r>
              <a:rPr lang="tr-TR" dirty="0" smtClean="0"/>
              <a:t> kapsülünü terk eder. </a:t>
            </a:r>
            <a:r>
              <a:rPr lang="tr-TR" dirty="0" err="1" smtClean="0"/>
              <a:t>Efferent</a:t>
            </a:r>
            <a:r>
              <a:rPr lang="tr-TR" dirty="0" smtClean="0"/>
              <a:t> </a:t>
            </a:r>
            <a:r>
              <a:rPr lang="tr-TR" dirty="0" err="1" smtClean="0"/>
              <a:t>arterioller</a:t>
            </a:r>
            <a:r>
              <a:rPr lang="tr-TR" dirty="0" smtClean="0"/>
              <a:t> </a:t>
            </a:r>
            <a:r>
              <a:rPr lang="tr-TR" dirty="0" err="1" smtClean="0"/>
              <a:t>interlobuler</a:t>
            </a:r>
            <a:r>
              <a:rPr lang="tr-TR" dirty="0" smtClean="0"/>
              <a:t> </a:t>
            </a:r>
            <a:r>
              <a:rPr lang="tr-TR" dirty="0" err="1" smtClean="0"/>
              <a:t>venleri</a:t>
            </a:r>
            <a:r>
              <a:rPr lang="tr-TR" dirty="0" smtClean="0"/>
              <a:t>, </a:t>
            </a:r>
            <a:r>
              <a:rPr lang="tr-TR" dirty="0" err="1" smtClean="0"/>
              <a:t>interlobuler</a:t>
            </a:r>
            <a:r>
              <a:rPr lang="tr-TR" dirty="0" smtClean="0"/>
              <a:t> </a:t>
            </a:r>
            <a:r>
              <a:rPr lang="tr-TR" dirty="0" err="1" smtClean="0"/>
              <a:t>venler</a:t>
            </a:r>
            <a:r>
              <a:rPr lang="tr-TR" dirty="0" smtClean="0"/>
              <a:t> de </a:t>
            </a:r>
            <a:r>
              <a:rPr lang="tr-TR" dirty="0" err="1" smtClean="0"/>
              <a:t>arcuat</a:t>
            </a:r>
            <a:r>
              <a:rPr lang="tr-TR" dirty="0" smtClean="0"/>
              <a:t> </a:t>
            </a:r>
            <a:r>
              <a:rPr lang="tr-TR" dirty="0" err="1" smtClean="0"/>
              <a:t>venleri</a:t>
            </a:r>
            <a:r>
              <a:rPr lang="tr-TR" dirty="0" smtClean="0"/>
              <a:t> ve son olarak da </a:t>
            </a:r>
            <a:r>
              <a:rPr lang="tr-TR" dirty="0" err="1" smtClean="0"/>
              <a:t>interlobuler</a:t>
            </a:r>
            <a:r>
              <a:rPr lang="tr-TR" dirty="0" smtClean="0"/>
              <a:t> </a:t>
            </a:r>
            <a:r>
              <a:rPr lang="tr-TR" dirty="0" err="1" smtClean="0"/>
              <a:t>venleri</a:t>
            </a:r>
            <a:r>
              <a:rPr lang="tr-TR" dirty="0" smtClean="0"/>
              <a:t> oluşturur. Kan daha sonra vena </a:t>
            </a:r>
            <a:r>
              <a:rPr lang="tr-TR" dirty="0" err="1" smtClean="0"/>
              <a:t>renalis</a:t>
            </a:r>
            <a:r>
              <a:rPr lang="tr-TR" dirty="0" smtClean="0"/>
              <a:t> yoluyla vena cava </a:t>
            </a:r>
            <a:r>
              <a:rPr lang="tr-TR" dirty="0" err="1" smtClean="0"/>
              <a:t>inferiora</a:t>
            </a:r>
            <a:r>
              <a:rPr lang="tr-TR" dirty="0" smtClean="0"/>
              <a:t> akar.  </a:t>
            </a:r>
          </a:p>
        </p:txBody>
      </p:sp>
    </p:spTree>
    <p:extLst>
      <p:ext uri="{BB962C8B-B14F-4D97-AF65-F5344CB8AC3E}">
        <p14:creationId xmlns:p14="http://schemas.microsoft.com/office/powerpoint/2010/main" xmlns="" val="45459309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t>İdrar Oluşumu</a:t>
            </a:r>
            <a:endParaRPr lang="tr-TR" b="1" dirty="0"/>
          </a:p>
        </p:txBody>
      </p:sp>
      <p:sp>
        <p:nvSpPr>
          <p:cNvPr id="3" name="2 İçerik Yer Tutucusu"/>
          <p:cNvSpPr>
            <a:spLocks noGrp="1"/>
          </p:cNvSpPr>
          <p:nvPr>
            <p:ph idx="1"/>
          </p:nvPr>
        </p:nvSpPr>
        <p:spPr/>
        <p:txBody>
          <a:bodyPr/>
          <a:lstStyle/>
          <a:p>
            <a:pPr algn="just">
              <a:lnSpc>
                <a:spcPct val="150000"/>
              </a:lnSpc>
            </a:pPr>
            <a:r>
              <a:rPr lang="tr-TR" dirty="0" smtClean="0"/>
              <a:t>İdrar oluşumunda 3 olay vardır:</a:t>
            </a:r>
          </a:p>
          <a:p>
            <a:pPr lvl="1" algn="just">
              <a:lnSpc>
                <a:spcPct val="150000"/>
              </a:lnSpc>
            </a:pPr>
            <a:r>
              <a:rPr lang="tr-TR" dirty="0" smtClean="0"/>
              <a:t>Glomerüler </a:t>
            </a:r>
            <a:r>
              <a:rPr lang="tr-TR" dirty="0" err="1" smtClean="0"/>
              <a:t>Filtrasyon</a:t>
            </a:r>
            <a:endParaRPr lang="tr-TR" dirty="0"/>
          </a:p>
          <a:p>
            <a:pPr lvl="1" algn="just">
              <a:lnSpc>
                <a:spcPct val="150000"/>
              </a:lnSpc>
            </a:pPr>
            <a:r>
              <a:rPr lang="tr-TR" dirty="0" smtClean="0"/>
              <a:t>Tübüler </a:t>
            </a:r>
            <a:r>
              <a:rPr lang="tr-TR" dirty="0" err="1" smtClean="0"/>
              <a:t>reabsorbsiyon</a:t>
            </a:r>
            <a:endParaRPr lang="tr-TR" dirty="0" smtClean="0"/>
          </a:p>
          <a:p>
            <a:pPr lvl="1" algn="just">
              <a:lnSpc>
                <a:spcPct val="150000"/>
              </a:lnSpc>
            </a:pPr>
            <a:r>
              <a:rPr lang="tr-TR" dirty="0" smtClean="0"/>
              <a:t>Tübüler </a:t>
            </a:r>
            <a:r>
              <a:rPr lang="tr-TR" dirty="0" err="1" smtClean="0"/>
              <a:t>sekresyon</a:t>
            </a:r>
            <a:r>
              <a:rPr lang="tr-TR" dirty="0" smtClean="0"/>
              <a:t> </a:t>
            </a:r>
            <a:endParaRPr lang="tr-TR"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t>İdrar Oluşumu</a:t>
            </a:r>
            <a:endParaRPr lang="tr-TR" dirty="0"/>
          </a:p>
        </p:txBody>
      </p:sp>
      <p:sp>
        <p:nvSpPr>
          <p:cNvPr id="3" name="2 İçerik Yer Tutucusu"/>
          <p:cNvSpPr>
            <a:spLocks noGrp="1"/>
          </p:cNvSpPr>
          <p:nvPr>
            <p:ph idx="1"/>
          </p:nvPr>
        </p:nvSpPr>
        <p:spPr/>
        <p:txBody>
          <a:bodyPr/>
          <a:lstStyle/>
          <a:p>
            <a:pPr marL="342900" lvl="1" indent="-342900" algn="just">
              <a:buFont typeface="Arial" pitchFamily="34" charset="0"/>
              <a:buChar char="•"/>
            </a:pPr>
            <a:r>
              <a:rPr lang="tr-TR" dirty="0" smtClean="0">
                <a:solidFill>
                  <a:srgbClr val="FF0000"/>
                </a:solidFill>
              </a:rPr>
              <a:t>Glomerüler </a:t>
            </a:r>
            <a:r>
              <a:rPr lang="tr-TR" dirty="0" err="1" smtClean="0">
                <a:solidFill>
                  <a:srgbClr val="FF0000"/>
                </a:solidFill>
              </a:rPr>
              <a:t>Filtrasyon</a:t>
            </a:r>
            <a:r>
              <a:rPr lang="tr-TR" dirty="0" smtClean="0">
                <a:solidFill>
                  <a:srgbClr val="FF0000"/>
                </a:solidFill>
              </a:rPr>
              <a:t>: </a:t>
            </a:r>
            <a:r>
              <a:rPr lang="tr-TR" dirty="0" err="1" smtClean="0"/>
              <a:t>Bowman</a:t>
            </a:r>
            <a:r>
              <a:rPr lang="tr-TR" dirty="0" smtClean="0"/>
              <a:t> kapsülü içinde uzanan </a:t>
            </a:r>
            <a:r>
              <a:rPr lang="tr-TR" dirty="0" err="1" smtClean="0"/>
              <a:t>glomerulus’ta</a:t>
            </a:r>
            <a:r>
              <a:rPr lang="tr-TR" dirty="0" smtClean="0"/>
              <a:t> meydana gelir. Kan </a:t>
            </a:r>
            <a:r>
              <a:rPr lang="tr-TR" dirty="0" err="1" smtClean="0"/>
              <a:t>filtrasyon</a:t>
            </a:r>
            <a:r>
              <a:rPr lang="tr-TR" dirty="0" smtClean="0"/>
              <a:t> için </a:t>
            </a:r>
            <a:r>
              <a:rPr lang="tr-TR" dirty="0" err="1" smtClean="0"/>
              <a:t>a.renalis</a:t>
            </a:r>
            <a:r>
              <a:rPr lang="tr-TR" dirty="0"/>
              <a:t> </a:t>
            </a:r>
            <a:r>
              <a:rPr lang="tr-TR" dirty="0" smtClean="0"/>
              <a:t>tarafından alınır (</a:t>
            </a:r>
            <a:r>
              <a:rPr lang="tr-TR" dirty="0" err="1" smtClean="0"/>
              <a:t>a.renalis-arteriol</a:t>
            </a:r>
            <a:r>
              <a:rPr lang="tr-TR" dirty="0" smtClean="0"/>
              <a:t>- </a:t>
            </a:r>
            <a:r>
              <a:rPr lang="tr-TR" dirty="0" err="1" smtClean="0"/>
              <a:t>afferent</a:t>
            </a:r>
            <a:r>
              <a:rPr lang="tr-TR" dirty="0" smtClean="0"/>
              <a:t> </a:t>
            </a:r>
            <a:r>
              <a:rPr lang="tr-TR" dirty="0" err="1" smtClean="0"/>
              <a:t>arteriol</a:t>
            </a:r>
            <a:r>
              <a:rPr lang="tr-TR" dirty="0" smtClean="0"/>
              <a:t>). </a:t>
            </a:r>
          </a:p>
          <a:p>
            <a:pPr marL="342900" lvl="1" indent="-342900" algn="just">
              <a:buFont typeface="Arial" pitchFamily="34" charset="0"/>
              <a:buChar char="•"/>
            </a:pPr>
            <a:r>
              <a:rPr lang="tr-TR" dirty="0" smtClean="0"/>
              <a:t>Kan </a:t>
            </a:r>
            <a:r>
              <a:rPr lang="tr-TR" dirty="0" err="1" smtClean="0"/>
              <a:t>glomerulden</a:t>
            </a:r>
            <a:r>
              <a:rPr lang="tr-TR" dirty="0" smtClean="0"/>
              <a:t> geçerken  kan </a:t>
            </a:r>
            <a:r>
              <a:rPr lang="tr-TR" dirty="0" err="1" smtClean="0"/>
              <a:t>glomeruldden</a:t>
            </a:r>
            <a:r>
              <a:rPr lang="tr-TR" dirty="0" smtClean="0"/>
              <a:t> geçerken </a:t>
            </a:r>
            <a:r>
              <a:rPr lang="tr-TR" dirty="0" err="1" smtClean="0"/>
              <a:t>osmos</a:t>
            </a:r>
            <a:r>
              <a:rPr lang="tr-TR" dirty="0" smtClean="0"/>
              <a:t> ve difüzyonla filtre edilir (</a:t>
            </a:r>
            <a:r>
              <a:rPr lang="tr-TR" dirty="0" err="1" smtClean="0"/>
              <a:t>glomeruler</a:t>
            </a:r>
            <a:r>
              <a:rPr lang="tr-TR" dirty="0" smtClean="0"/>
              <a:t> </a:t>
            </a:r>
            <a:r>
              <a:rPr lang="tr-TR" dirty="0" err="1" smtClean="0"/>
              <a:t>filtrat</a:t>
            </a:r>
            <a:r>
              <a:rPr lang="tr-TR" dirty="0" smtClean="0"/>
              <a:t>) ve </a:t>
            </a:r>
            <a:r>
              <a:rPr lang="tr-TR" dirty="0" err="1" smtClean="0"/>
              <a:t>Bowman</a:t>
            </a:r>
            <a:r>
              <a:rPr lang="tr-TR" dirty="0" smtClean="0"/>
              <a:t> kapsülüne akar.</a:t>
            </a:r>
          </a:p>
          <a:p>
            <a:pPr marL="342900" lvl="1" indent="-342900" algn="just">
              <a:buFont typeface="Arial" pitchFamily="34" charset="0"/>
              <a:buChar char="•"/>
            </a:pPr>
            <a:r>
              <a:rPr lang="tr-TR" dirty="0" smtClean="0"/>
              <a:t>Filtre edilen kan </a:t>
            </a:r>
            <a:r>
              <a:rPr lang="tr-TR" dirty="0" err="1" smtClean="0"/>
              <a:t>efferent</a:t>
            </a:r>
            <a:r>
              <a:rPr lang="tr-TR" dirty="0" smtClean="0"/>
              <a:t> </a:t>
            </a:r>
            <a:r>
              <a:rPr lang="tr-TR" dirty="0" err="1" smtClean="0"/>
              <a:t>arteriol-v.renalis</a:t>
            </a:r>
            <a:r>
              <a:rPr lang="tr-TR" dirty="0" smtClean="0"/>
              <a:t> ile dolaşıma döner. </a:t>
            </a:r>
          </a:p>
          <a:p>
            <a:pPr marL="342900" lvl="1" indent="-342900">
              <a:buFont typeface="Arial" pitchFamily="34" charset="0"/>
              <a:buChar char="•"/>
            </a:pPr>
            <a:endParaRPr lang="tr-TR" dirty="0" smtClean="0"/>
          </a:p>
          <a:p>
            <a:endParaRPr lang="tr-TR"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t>İdrar Oluşumu</a:t>
            </a:r>
            <a:endParaRPr lang="tr-TR" dirty="0"/>
          </a:p>
        </p:txBody>
      </p:sp>
      <p:sp>
        <p:nvSpPr>
          <p:cNvPr id="3" name="2 İçerik Yer Tutucusu"/>
          <p:cNvSpPr>
            <a:spLocks noGrp="1"/>
          </p:cNvSpPr>
          <p:nvPr>
            <p:ph idx="1"/>
          </p:nvPr>
        </p:nvSpPr>
        <p:spPr/>
        <p:txBody>
          <a:bodyPr/>
          <a:lstStyle/>
          <a:p>
            <a:pPr algn="just"/>
            <a:r>
              <a:rPr lang="tr-TR" dirty="0">
                <a:solidFill>
                  <a:srgbClr val="FF0000"/>
                </a:solidFill>
              </a:rPr>
              <a:t>Tübüler </a:t>
            </a:r>
            <a:r>
              <a:rPr lang="tr-TR" dirty="0" err="1" smtClean="0">
                <a:solidFill>
                  <a:srgbClr val="FF0000"/>
                </a:solidFill>
              </a:rPr>
              <a:t>reabsorbsiyon</a:t>
            </a:r>
            <a:r>
              <a:rPr lang="tr-TR" dirty="0" smtClean="0"/>
              <a:t>: vücudun gereksinimi olan maddelerin </a:t>
            </a:r>
            <a:r>
              <a:rPr lang="tr-TR" dirty="0" err="1" smtClean="0"/>
              <a:t>filtrattan</a:t>
            </a:r>
            <a:r>
              <a:rPr lang="tr-TR" dirty="0" smtClean="0"/>
              <a:t> geri emilimidir.</a:t>
            </a:r>
          </a:p>
          <a:p>
            <a:pPr algn="just"/>
            <a:r>
              <a:rPr lang="tr-TR" dirty="0" err="1" smtClean="0"/>
              <a:t>Na</a:t>
            </a:r>
            <a:r>
              <a:rPr lang="tr-TR" dirty="0" smtClean="0"/>
              <a:t>, K, </a:t>
            </a:r>
            <a:r>
              <a:rPr lang="tr-TR" dirty="0" err="1" smtClean="0"/>
              <a:t>Ca</a:t>
            </a:r>
            <a:r>
              <a:rPr lang="tr-TR" dirty="0" smtClean="0"/>
              <a:t>, Cl sıvı elektrolit dengesi ve kanın </a:t>
            </a:r>
            <a:r>
              <a:rPr lang="tr-TR" dirty="0" err="1" smtClean="0"/>
              <a:t>pH’ını</a:t>
            </a:r>
            <a:r>
              <a:rPr lang="tr-TR" dirty="0" smtClean="0"/>
              <a:t> korumak için geri emilir. </a:t>
            </a:r>
          </a:p>
          <a:p>
            <a:pPr algn="just"/>
            <a:r>
              <a:rPr lang="tr-TR" dirty="0" err="1" smtClean="0"/>
              <a:t>Glomeruler</a:t>
            </a:r>
            <a:r>
              <a:rPr lang="tr-TR" dirty="0" smtClean="0"/>
              <a:t> </a:t>
            </a:r>
            <a:r>
              <a:rPr lang="tr-TR" dirty="0" err="1" smtClean="0"/>
              <a:t>filtratın</a:t>
            </a:r>
            <a:r>
              <a:rPr lang="tr-TR" dirty="0" smtClean="0"/>
              <a:t> %99’u geri emilir, %1’i atılır.</a:t>
            </a:r>
          </a:p>
          <a:p>
            <a:pPr algn="just"/>
            <a:r>
              <a:rPr lang="tr-TR" dirty="0" err="1" smtClean="0"/>
              <a:t>Osmos</a:t>
            </a:r>
            <a:r>
              <a:rPr lang="tr-TR" dirty="0" smtClean="0"/>
              <a:t>, Difüzyon, Aktif Transport ile </a:t>
            </a:r>
            <a:r>
              <a:rPr lang="tr-TR" dirty="0" err="1" smtClean="0"/>
              <a:t>reabsorbsiyon</a:t>
            </a:r>
            <a:r>
              <a:rPr lang="tr-TR" dirty="0" smtClean="0"/>
              <a:t> gerçekleşir. </a:t>
            </a:r>
            <a:endParaRPr lang="tr-TR" dirty="0"/>
          </a:p>
          <a:p>
            <a:pPr algn="just"/>
            <a:endParaRPr lang="tr-T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79512" y="274638"/>
            <a:ext cx="8640960" cy="1143000"/>
          </a:xfrm>
        </p:spPr>
        <p:txBody>
          <a:bodyPr>
            <a:normAutofit fontScale="90000"/>
          </a:bodyPr>
          <a:lstStyle/>
          <a:p>
            <a:r>
              <a:rPr lang="tr-TR" b="1" dirty="0" smtClean="0"/>
              <a:t>Üriner Sistem Anatomisi – Böbrek (Ren)</a:t>
            </a:r>
            <a:endParaRPr lang="tr-TR" b="1" dirty="0"/>
          </a:p>
        </p:txBody>
      </p:sp>
      <p:sp>
        <p:nvSpPr>
          <p:cNvPr id="3" name="2 İçerik Yer Tutucusu"/>
          <p:cNvSpPr>
            <a:spLocks noGrp="1"/>
          </p:cNvSpPr>
          <p:nvPr>
            <p:ph idx="1"/>
          </p:nvPr>
        </p:nvSpPr>
        <p:spPr/>
        <p:txBody>
          <a:bodyPr>
            <a:normAutofit lnSpcReduction="10000"/>
          </a:bodyPr>
          <a:lstStyle/>
          <a:p>
            <a:pPr algn="just"/>
            <a:r>
              <a:rPr lang="tr-TR" dirty="0" err="1" smtClean="0"/>
              <a:t>Metabolik</a:t>
            </a:r>
            <a:r>
              <a:rPr lang="tr-TR" dirty="0" smtClean="0"/>
              <a:t> ürünlerin ve fazla suyun atılımını sağlar.</a:t>
            </a:r>
          </a:p>
          <a:p>
            <a:pPr algn="just"/>
            <a:r>
              <a:rPr lang="tr-TR" dirty="0" err="1" smtClean="0"/>
              <a:t>Columna</a:t>
            </a:r>
            <a:r>
              <a:rPr lang="tr-TR" dirty="0" smtClean="0"/>
              <a:t> </a:t>
            </a:r>
            <a:r>
              <a:rPr lang="tr-TR" dirty="0" err="1" smtClean="0"/>
              <a:t>vertebralisin</a:t>
            </a:r>
            <a:r>
              <a:rPr lang="tr-TR" dirty="0" smtClean="0"/>
              <a:t> her iki yanında, T12- L3 </a:t>
            </a:r>
            <a:r>
              <a:rPr lang="tr-TR" dirty="0" err="1" smtClean="0"/>
              <a:t>vertebralar</a:t>
            </a:r>
            <a:r>
              <a:rPr lang="tr-TR" dirty="0" smtClean="0"/>
              <a:t> arasında, </a:t>
            </a:r>
            <a:r>
              <a:rPr lang="tr-TR" dirty="0" err="1" smtClean="0"/>
              <a:t>retroperitonal</a:t>
            </a:r>
            <a:r>
              <a:rPr lang="tr-TR" dirty="0" smtClean="0"/>
              <a:t> yerleşimli, kırmızımtırak-kahverengi bir çift organdır.</a:t>
            </a:r>
          </a:p>
          <a:p>
            <a:pPr algn="just"/>
            <a:r>
              <a:rPr lang="tr-TR" dirty="0" smtClean="0"/>
              <a:t>Yaklaşık 11 cm uzunluğunda, 6 cm genişliğinde, 3 cm kalınlığındadır.</a:t>
            </a:r>
          </a:p>
          <a:p>
            <a:pPr algn="just"/>
            <a:r>
              <a:rPr lang="tr-TR" dirty="0" smtClean="0"/>
              <a:t>Yetişkin erkekte ortalama 150 gr, kadında 135 </a:t>
            </a:r>
            <a:r>
              <a:rPr lang="tr-TR" dirty="0" err="1" smtClean="0"/>
              <a:t>gr’dır</a:t>
            </a:r>
            <a:r>
              <a:rPr lang="tr-TR" dirty="0" smtClean="0"/>
              <a:t>. </a:t>
            </a:r>
            <a:endParaRPr lang="tr-TR"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457200" y="274638"/>
            <a:ext cx="8229600" cy="802342"/>
          </a:xfrm>
        </p:spPr>
        <p:txBody>
          <a:bodyPr/>
          <a:lstStyle/>
          <a:p>
            <a:r>
              <a:rPr lang="tr-TR" b="1" smtClean="0">
                <a:solidFill>
                  <a:prstClr val="black"/>
                </a:solidFill>
              </a:rPr>
              <a:t>İdrar Oluşumu</a:t>
            </a:r>
            <a:endParaRPr lang="tr-TR" dirty="0"/>
          </a:p>
        </p:txBody>
      </p:sp>
      <p:graphicFrame>
        <p:nvGraphicFramePr>
          <p:cNvPr id="4" name="İçerik Yer Tutucusu 3"/>
          <p:cNvGraphicFramePr>
            <a:graphicFrameLocks noGrp="1"/>
          </p:cNvGraphicFramePr>
          <p:nvPr>
            <p:ph sz="half" idx="1"/>
            <p:extLst>
              <p:ext uri="{D42A27DB-BD31-4B8C-83A1-F6EECF244321}">
                <p14:modId xmlns:p14="http://schemas.microsoft.com/office/powerpoint/2010/main" xmlns="" val="3090614404"/>
              </p:ext>
            </p:extLst>
          </p:nvPr>
        </p:nvGraphicFramePr>
        <p:xfrm>
          <a:off x="251519" y="1973421"/>
          <a:ext cx="4214338" cy="3774440"/>
        </p:xfrm>
        <a:graphic>
          <a:graphicData uri="http://schemas.openxmlformats.org/drawingml/2006/table">
            <a:tbl>
              <a:tblPr firstRow="1" bandRow="1">
                <a:tableStyleId>{5C22544A-7EE6-4342-B048-85BDC9FD1C3A}</a:tableStyleId>
              </a:tblPr>
              <a:tblGrid>
                <a:gridCol w="2664297">
                  <a:extLst>
                    <a:ext uri="{9D8B030D-6E8A-4147-A177-3AD203B41FA5}">
                      <a16:colId xmlns:a16="http://schemas.microsoft.com/office/drawing/2014/main" xmlns="" val="3276240547"/>
                    </a:ext>
                  </a:extLst>
                </a:gridCol>
                <a:gridCol w="1550041">
                  <a:extLst>
                    <a:ext uri="{9D8B030D-6E8A-4147-A177-3AD203B41FA5}">
                      <a16:colId xmlns:a16="http://schemas.microsoft.com/office/drawing/2014/main" xmlns="" val="3476882618"/>
                    </a:ext>
                  </a:extLst>
                </a:gridCol>
              </a:tblGrid>
              <a:tr h="370840">
                <a:tc>
                  <a:txBody>
                    <a:bodyPr/>
                    <a:lstStyle/>
                    <a:p>
                      <a:r>
                        <a:rPr lang="tr-TR" dirty="0" smtClean="0"/>
                        <a:t>Geri Emilim</a:t>
                      </a:r>
                      <a:endParaRPr lang="tr-TR" dirty="0"/>
                    </a:p>
                  </a:txBody>
                  <a:tcPr marL="44873" marR="44873"/>
                </a:tc>
                <a:tc>
                  <a:txBody>
                    <a:bodyPr/>
                    <a:lstStyle/>
                    <a:p>
                      <a:r>
                        <a:rPr lang="tr-TR" dirty="0" smtClean="0"/>
                        <a:t>Atılım</a:t>
                      </a:r>
                      <a:endParaRPr lang="tr-TR" dirty="0"/>
                    </a:p>
                  </a:txBody>
                  <a:tcPr marL="44873" marR="44873"/>
                </a:tc>
                <a:extLst>
                  <a:ext uri="{0D108BD9-81ED-4DB2-BD59-A6C34878D82A}">
                    <a16:rowId xmlns:a16="http://schemas.microsoft.com/office/drawing/2014/main" xmlns="" val="3748466304"/>
                  </a:ext>
                </a:extLst>
              </a:tr>
              <a:tr h="370840">
                <a:tc>
                  <a:txBody>
                    <a:bodyPr/>
                    <a:lstStyle/>
                    <a:p>
                      <a:r>
                        <a:rPr lang="tr-TR" dirty="0" smtClean="0"/>
                        <a:t>Yaklaşık % 65 su</a:t>
                      </a:r>
                      <a:endParaRPr lang="tr-TR" dirty="0"/>
                    </a:p>
                  </a:txBody>
                  <a:tcPr marL="44873" marR="44873"/>
                </a:tc>
                <a:tc>
                  <a:txBody>
                    <a:bodyPr/>
                    <a:lstStyle/>
                    <a:p>
                      <a:r>
                        <a:rPr lang="tr-TR" dirty="0" smtClean="0"/>
                        <a:t>Hidrojen iyonları</a:t>
                      </a:r>
                      <a:endParaRPr lang="tr-TR" dirty="0"/>
                    </a:p>
                  </a:txBody>
                  <a:tcPr marL="44873" marR="44873"/>
                </a:tc>
                <a:extLst>
                  <a:ext uri="{0D108BD9-81ED-4DB2-BD59-A6C34878D82A}">
                    <a16:rowId xmlns:a16="http://schemas.microsoft.com/office/drawing/2014/main" xmlns="" val="536618873"/>
                  </a:ext>
                </a:extLst>
              </a:tr>
              <a:tr h="370840">
                <a:tc>
                  <a:txBody>
                    <a:bodyPr/>
                    <a:lstStyle/>
                    <a:p>
                      <a:r>
                        <a:rPr lang="tr-TR" dirty="0" smtClean="0"/>
                        <a:t>%65 sodyum</a:t>
                      </a:r>
                      <a:r>
                        <a:rPr lang="tr-TR" baseline="0" dirty="0" smtClean="0"/>
                        <a:t> ve potasyum</a:t>
                      </a:r>
                      <a:endParaRPr lang="tr-TR" dirty="0"/>
                    </a:p>
                  </a:txBody>
                  <a:tcPr marL="44873" marR="44873"/>
                </a:tc>
                <a:tc>
                  <a:txBody>
                    <a:bodyPr/>
                    <a:lstStyle/>
                    <a:p>
                      <a:r>
                        <a:rPr lang="tr-TR" dirty="0" smtClean="0"/>
                        <a:t>Üre</a:t>
                      </a:r>
                      <a:endParaRPr lang="tr-TR" dirty="0"/>
                    </a:p>
                  </a:txBody>
                  <a:tcPr marL="44873" marR="44873"/>
                </a:tc>
                <a:extLst>
                  <a:ext uri="{0D108BD9-81ED-4DB2-BD59-A6C34878D82A}">
                    <a16:rowId xmlns:a16="http://schemas.microsoft.com/office/drawing/2014/main" xmlns="" val="3943447532"/>
                  </a:ext>
                </a:extLst>
              </a:tr>
              <a:tr h="370840">
                <a:tc>
                  <a:txBody>
                    <a:bodyPr/>
                    <a:lstStyle/>
                    <a:p>
                      <a:r>
                        <a:rPr lang="tr-TR" dirty="0" smtClean="0"/>
                        <a:t>%100 glikoz</a:t>
                      </a:r>
                      <a:endParaRPr lang="tr-TR" dirty="0"/>
                    </a:p>
                  </a:txBody>
                  <a:tcPr marL="44873" marR="44873"/>
                </a:tc>
                <a:tc>
                  <a:txBody>
                    <a:bodyPr/>
                    <a:lstStyle/>
                    <a:p>
                      <a:r>
                        <a:rPr lang="tr-TR" dirty="0" err="1" smtClean="0"/>
                        <a:t>Kreatinin</a:t>
                      </a:r>
                      <a:endParaRPr lang="tr-TR" dirty="0"/>
                    </a:p>
                  </a:txBody>
                  <a:tcPr marL="44873" marR="44873"/>
                </a:tc>
                <a:extLst>
                  <a:ext uri="{0D108BD9-81ED-4DB2-BD59-A6C34878D82A}">
                    <a16:rowId xmlns:a16="http://schemas.microsoft.com/office/drawing/2014/main" xmlns="" val="412817249"/>
                  </a:ext>
                </a:extLst>
              </a:tr>
              <a:tr h="370840">
                <a:tc>
                  <a:txBody>
                    <a:bodyPr/>
                    <a:lstStyle/>
                    <a:p>
                      <a:r>
                        <a:rPr lang="tr-TR" dirty="0" smtClean="0"/>
                        <a:t>% 100 amino asit</a:t>
                      </a:r>
                      <a:endParaRPr lang="tr-TR" dirty="0"/>
                    </a:p>
                  </a:txBody>
                  <a:tcPr marL="44873" marR="44873"/>
                </a:tc>
                <a:tc>
                  <a:txBody>
                    <a:bodyPr/>
                    <a:lstStyle/>
                    <a:p>
                      <a:r>
                        <a:rPr lang="tr-TR" dirty="0" smtClean="0"/>
                        <a:t>Amonyum iyonları</a:t>
                      </a:r>
                      <a:endParaRPr lang="tr-TR" dirty="0"/>
                    </a:p>
                  </a:txBody>
                  <a:tcPr marL="44873" marR="44873"/>
                </a:tc>
                <a:extLst>
                  <a:ext uri="{0D108BD9-81ED-4DB2-BD59-A6C34878D82A}">
                    <a16:rowId xmlns:a16="http://schemas.microsoft.com/office/drawing/2014/main" xmlns="" val="4189124319"/>
                  </a:ext>
                </a:extLst>
              </a:tr>
              <a:tr h="370840">
                <a:tc>
                  <a:txBody>
                    <a:bodyPr/>
                    <a:lstStyle/>
                    <a:p>
                      <a:r>
                        <a:rPr lang="tr-TR" dirty="0" smtClean="0"/>
                        <a:t>Ortalama % 50 Klor</a:t>
                      </a:r>
                      <a:endParaRPr lang="tr-TR" dirty="0"/>
                    </a:p>
                  </a:txBody>
                  <a:tcPr marL="44873" marR="44873"/>
                </a:tc>
                <a:tc>
                  <a:txBody>
                    <a:bodyPr/>
                    <a:lstStyle/>
                    <a:p>
                      <a:endParaRPr lang="tr-TR" dirty="0"/>
                    </a:p>
                  </a:txBody>
                  <a:tcPr marL="44873" marR="44873"/>
                </a:tc>
                <a:extLst>
                  <a:ext uri="{0D108BD9-81ED-4DB2-BD59-A6C34878D82A}">
                    <a16:rowId xmlns:a16="http://schemas.microsoft.com/office/drawing/2014/main" xmlns="" val="522856914"/>
                  </a:ext>
                </a:extLst>
              </a:tr>
              <a:tr h="370840">
                <a:tc>
                  <a:txBody>
                    <a:bodyPr/>
                    <a:lstStyle/>
                    <a:p>
                      <a:r>
                        <a:rPr lang="tr-TR" dirty="0" smtClean="0"/>
                        <a:t>Bikarbonat, kalsiyum, magnezyum</a:t>
                      </a:r>
                      <a:endParaRPr lang="tr-TR" dirty="0"/>
                    </a:p>
                  </a:txBody>
                  <a:tcPr marL="44873" marR="44873"/>
                </a:tc>
                <a:tc>
                  <a:txBody>
                    <a:bodyPr/>
                    <a:lstStyle/>
                    <a:p>
                      <a:endParaRPr lang="tr-TR" dirty="0"/>
                    </a:p>
                  </a:txBody>
                  <a:tcPr marL="44873" marR="44873"/>
                </a:tc>
                <a:extLst>
                  <a:ext uri="{0D108BD9-81ED-4DB2-BD59-A6C34878D82A}">
                    <a16:rowId xmlns:a16="http://schemas.microsoft.com/office/drawing/2014/main" xmlns="" val="73943738"/>
                  </a:ext>
                </a:extLst>
              </a:tr>
              <a:tr h="370840">
                <a:tc>
                  <a:txBody>
                    <a:bodyPr/>
                    <a:lstStyle/>
                    <a:p>
                      <a:r>
                        <a:rPr lang="tr-TR" dirty="0" smtClean="0"/>
                        <a:t>Üre</a:t>
                      </a:r>
                      <a:endParaRPr lang="tr-TR" dirty="0"/>
                    </a:p>
                  </a:txBody>
                  <a:tcPr marL="44873" marR="44873"/>
                </a:tc>
                <a:tc>
                  <a:txBody>
                    <a:bodyPr/>
                    <a:lstStyle/>
                    <a:p>
                      <a:endParaRPr lang="tr-TR" dirty="0"/>
                    </a:p>
                  </a:txBody>
                  <a:tcPr marL="44873" marR="44873"/>
                </a:tc>
                <a:extLst>
                  <a:ext uri="{0D108BD9-81ED-4DB2-BD59-A6C34878D82A}">
                    <a16:rowId xmlns:a16="http://schemas.microsoft.com/office/drawing/2014/main" xmlns="" val="4143434950"/>
                  </a:ext>
                </a:extLst>
              </a:tr>
            </a:tbl>
          </a:graphicData>
        </a:graphic>
      </p:graphicFrame>
      <p:graphicFrame>
        <p:nvGraphicFramePr>
          <p:cNvPr id="9" name="İçerik Yer Tutucusu 8"/>
          <p:cNvGraphicFramePr>
            <a:graphicFrameLocks noGrp="1"/>
          </p:cNvGraphicFramePr>
          <p:nvPr>
            <p:ph sz="half" idx="2"/>
            <p:extLst>
              <p:ext uri="{D42A27DB-BD31-4B8C-83A1-F6EECF244321}">
                <p14:modId xmlns:p14="http://schemas.microsoft.com/office/powerpoint/2010/main" xmlns="" val="2037106603"/>
              </p:ext>
            </p:extLst>
          </p:nvPr>
        </p:nvGraphicFramePr>
        <p:xfrm>
          <a:off x="4860032" y="2060848"/>
          <a:ext cx="4176464" cy="2763520"/>
        </p:xfrm>
        <a:graphic>
          <a:graphicData uri="http://schemas.openxmlformats.org/drawingml/2006/table">
            <a:tbl>
              <a:tblPr firstRow="1" bandRow="1">
                <a:tableStyleId>{5C22544A-7EE6-4342-B048-85BDC9FD1C3A}</a:tableStyleId>
              </a:tblPr>
              <a:tblGrid>
                <a:gridCol w="3456384">
                  <a:extLst>
                    <a:ext uri="{9D8B030D-6E8A-4147-A177-3AD203B41FA5}">
                      <a16:colId xmlns:a16="http://schemas.microsoft.com/office/drawing/2014/main" xmlns="" val="1802737771"/>
                    </a:ext>
                  </a:extLst>
                </a:gridCol>
                <a:gridCol w="720080">
                  <a:extLst>
                    <a:ext uri="{9D8B030D-6E8A-4147-A177-3AD203B41FA5}">
                      <a16:colId xmlns:a16="http://schemas.microsoft.com/office/drawing/2014/main" xmlns="" val="980858054"/>
                    </a:ext>
                  </a:extLst>
                </a:gridCol>
              </a:tblGrid>
              <a:tr h="370840">
                <a:tc>
                  <a:txBody>
                    <a:bodyPr/>
                    <a:lstStyle/>
                    <a:p>
                      <a:r>
                        <a:rPr lang="tr-TR" dirty="0" smtClean="0"/>
                        <a:t>Geri emilim </a:t>
                      </a:r>
                      <a:endParaRPr lang="tr-TR" dirty="0"/>
                    </a:p>
                  </a:txBody>
                  <a:tcPr/>
                </a:tc>
                <a:tc>
                  <a:txBody>
                    <a:bodyPr/>
                    <a:lstStyle/>
                    <a:p>
                      <a:r>
                        <a:rPr lang="tr-TR" dirty="0" smtClean="0"/>
                        <a:t>Atılım</a:t>
                      </a:r>
                      <a:endParaRPr lang="tr-TR" dirty="0"/>
                    </a:p>
                  </a:txBody>
                  <a:tcPr/>
                </a:tc>
                <a:extLst>
                  <a:ext uri="{0D108BD9-81ED-4DB2-BD59-A6C34878D82A}">
                    <a16:rowId xmlns:a16="http://schemas.microsoft.com/office/drawing/2014/main" xmlns="" val="1780224184"/>
                  </a:ext>
                </a:extLst>
              </a:tr>
              <a:tr h="370840">
                <a:tc>
                  <a:txBody>
                    <a:bodyPr/>
                    <a:lstStyle/>
                    <a:p>
                      <a:r>
                        <a:rPr lang="tr-TR" dirty="0" smtClean="0"/>
                        <a:t>Su </a:t>
                      </a:r>
                      <a:endParaRPr lang="tr-TR" dirty="0"/>
                    </a:p>
                  </a:txBody>
                  <a:tcPr/>
                </a:tc>
                <a:tc>
                  <a:txBody>
                    <a:bodyPr/>
                    <a:lstStyle/>
                    <a:p>
                      <a:r>
                        <a:rPr lang="tr-TR" dirty="0" smtClean="0"/>
                        <a:t>Üre </a:t>
                      </a:r>
                      <a:endParaRPr lang="tr-TR" dirty="0"/>
                    </a:p>
                  </a:txBody>
                  <a:tcPr/>
                </a:tc>
                <a:extLst>
                  <a:ext uri="{0D108BD9-81ED-4DB2-BD59-A6C34878D82A}">
                    <a16:rowId xmlns:a16="http://schemas.microsoft.com/office/drawing/2014/main" xmlns="" val="3021585046"/>
                  </a:ext>
                </a:extLst>
              </a:tr>
              <a:tr h="370840">
                <a:tc>
                  <a:txBody>
                    <a:bodyPr/>
                    <a:lstStyle/>
                    <a:p>
                      <a:r>
                        <a:rPr lang="tr-TR" dirty="0" smtClean="0"/>
                        <a:t>Ortalama % 30 sodyum ve potasyum</a:t>
                      </a:r>
                      <a:endParaRPr lang="tr-TR" dirty="0"/>
                    </a:p>
                  </a:txBody>
                  <a:tcPr/>
                </a:tc>
                <a:tc>
                  <a:txBody>
                    <a:bodyPr/>
                    <a:lstStyle/>
                    <a:p>
                      <a:endParaRPr lang="tr-TR"/>
                    </a:p>
                  </a:txBody>
                  <a:tcPr/>
                </a:tc>
                <a:extLst>
                  <a:ext uri="{0D108BD9-81ED-4DB2-BD59-A6C34878D82A}">
                    <a16:rowId xmlns:a16="http://schemas.microsoft.com/office/drawing/2014/main" xmlns="" val="3191868985"/>
                  </a:ext>
                </a:extLst>
              </a:tr>
              <a:tr h="370840">
                <a:tc>
                  <a:txBody>
                    <a:bodyPr/>
                    <a:lstStyle/>
                    <a:p>
                      <a:r>
                        <a:rPr lang="tr-TR" dirty="0" smtClean="0"/>
                        <a:t>Ortalama % 35 klor</a:t>
                      </a:r>
                      <a:endParaRPr lang="tr-TR" dirty="0"/>
                    </a:p>
                  </a:txBody>
                  <a:tcPr/>
                </a:tc>
                <a:tc>
                  <a:txBody>
                    <a:bodyPr/>
                    <a:lstStyle/>
                    <a:p>
                      <a:endParaRPr lang="tr-TR"/>
                    </a:p>
                  </a:txBody>
                  <a:tcPr/>
                </a:tc>
                <a:extLst>
                  <a:ext uri="{0D108BD9-81ED-4DB2-BD59-A6C34878D82A}">
                    <a16:rowId xmlns:a16="http://schemas.microsoft.com/office/drawing/2014/main" xmlns="" val="3986226839"/>
                  </a:ext>
                </a:extLst>
              </a:tr>
              <a:tr h="370840">
                <a:tc>
                  <a:txBody>
                    <a:bodyPr/>
                    <a:lstStyle/>
                    <a:p>
                      <a:r>
                        <a:rPr lang="tr-TR" dirty="0" smtClean="0"/>
                        <a:t>Ortalama % 20 Bikarbonat</a:t>
                      </a:r>
                      <a:endParaRPr lang="tr-TR" dirty="0"/>
                    </a:p>
                  </a:txBody>
                  <a:tcPr/>
                </a:tc>
                <a:tc>
                  <a:txBody>
                    <a:bodyPr/>
                    <a:lstStyle/>
                    <a:p>
                      <a:endParaRPr lang="tr-TR"/>
                    </a:p>
                  </a:txBody>
                  <a:tcPr/>
                </a:tc>
                <a:extLst>
                  <a:ext uri="{0D108BD9-81ED-4DB2-BD59-A6C34878D82A}">
                    <a16:rowId xmlns:a16="http://schemas.microsoft.com/office/drawing/2014/main" xmlns="" val="1723928424"/>
                  </a:ext>
                </a:extLst>
              </a:tr>
              <a:tr h="370840">
                <a:tc>
                  <a:txBody>
                    <a:bodyPr/>
                    <a:lstStyle/>
                    <a:p>
                      <a:r>
                        <a:rPr lang="tr-TR" dirty="0" smtClean="0"/>
                        <a:t>Kalsiyum ve magnezyum </a:t>
                      </a:r>
                      <a:endParaRPr lang="tr-TR" dirty="0"/>
                    </a:p>
                  </a:txBody>
                  <a:tcPr/>
                </a:tc>
                <a:tc>
                  <a:txBody>
                    <a:bodyPr/>
                    <a:lstStyle/>
                    <a:p>
                      <a:endParaRPr lang="tr-TR" dirty="0"/>
                    </a:p>
                  </a:txBody>
                  <a:tcPr/>
                </a:tc>
                <a:extLst>
                  <a:ext uri="{0D108BD9-81ED-4DB2-BD59-A6C34878D82A}">
                    <a16:rowId xmlns:a16="http://schemas.microsoft.com/office/drawing/2014/main" xmlns="" val="47644312"/>
                  </a:ext>
                </a:extLst>
              </a:tr>
            </a:tbl>
          </a:graphicData>
        </a:graphic>
      </p:graphicFrame>
      <p:sp>
        <p:nvSpPr>
          <p:cNvPr id="5" name="Metin kutusu 4"/>
          <p:cNvSpPr txBox="1"/>
          <p:nvPr/>
        </p:nvSpPr>
        <p:spPr>
          <a:xfrm>
            <a:off x="457200" y="1263590"/>
            <a:ext cx="3826768" cy="523220"/>
          </a:xfrm>
          <a:prstGeom prst="rect">
            <a:avLst/>
          </a:prstGeom>
          <a:noFill/>
        </p:spPr>
        <p:txBody>
          <a:bodyPr wrap="square" rtlCol="0">
            <a:spAutoFit/>
          </a:bodyPr>
          <a:lstStyle/>
          <a:p>
            <a:r>
              <a:rPr lang="tr-TR" sz="2800" b="1" dirty="0" err="1" smtClean="0"/>
              <a:t>Proksimal</a:t>
            </a:r>
            <a:r>
              <a:rPr lang="tr-TR" sz="2800" b="1" dirty="0" smtClean="0"/>
              <a:t> Kıvrımlı </a:t>
            </a:r>
            <a:r>
              <a:rPr lang="tr-TR" sz="2800" b="1" dirty="0" err="1" smtClean="0"/>
              <a:t>Tübül</a:t>
            </a:r>
            <a:endParaRPr lang="tr-TR" sz="2800" b="1" dirty="0"/>
          </a:p>
        </p:txBody>
      </p:sp>
      <p:sp>
        <p:nvSpPr>
          <p:cNvPr id="10" name="Metin kutusu 9"/>
          <p:cNvSpPr txBox="1"/>
          <p:nvPr/>
        </p:nvSpPr>
        <p:spPr>
          <a:xfrm>
            <a:off x="5292080" y="1314980"/>
            <a:ext cx="3096344" cy="523220"/>
          </a:xfrm>
          <a:prstGeom prst="rect">
            <a:avLst/>
          </a:prstGeom>
          <a:noFill/>
        </p:spPr>
        <p:txBody>
          <a:bodyPr wrap="square" rtlCol="0">
            <a:spAutoFit/>
          </a:bodyPr>
          <a:lstStyle/>
          <a:p>
            <a:r>
              <a:rPr lang="tr-TR" sz="2800" b="1" dirty="0" err="1" smtClean="0"/>
              <a:t>Henle</a:t>
            </a:r>
            <a:r>
              <a:rPr lang="tr-TR" sz="2800" b="1" dirty="0" smtClean="0"/>
              <a:t> </a:t>
            </a:r>
            <a:r>
              <a:rPr lang="tr-TR" sz="2800" b="1" dirty="0" err="1" smtClean="0"/>
              <a:t>Kulbu</a:t>
            </a:r>
            <a:endParaRPr lang="tr-TR" sz="2800" b="1" dirty="0"/>
          </a:p>
        </p:txBody>
      </p:sp>
    </p:spTree>
    <p:extLst>
      <p:ext uri="{BB962C8B-B14F-4D97-AF65-F5344CB8AC3E}">
        <p14:creationId xmlns:p14="http://schemas.microsoft.com/office/powerpoint/2010/main" xmlns="" val="223072284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solidFill>
                  <a:prstClr val="black"/>
                </a:solidFill>
              </a:rPr>
              <a:t>İdrar Oluşumu</a:t>
            </a:r>
            <a:endParaRPr lang="tr-TR" dirty="0"/>
          </a:p>
        </p:txBody>
      </p:sp>
      <p:graphicFrame>
        <p:nvGraphicFramePr>
          <p:cNvPr id="6" name="İçerik Yer Tutucusu 5"/>
          <p:cNvGraphicFramePr>
            <a:graphicFrameLocks noGrp="1"/>
          </p:cNvGraphicFramePr>
          <p:nvPr>
            <p:ph sz="half" idx="1"/>
            <p:extLst>
              <p:ext uri="{D42A27DB-BD31-4B8C-83A1-F6EECF244321}">
                <p14:modId xmlns:p14="http://schemas.microsoft.com/office/powerpoint/2010/main" xmlns="" val="2649069025"/>
              </p:ext>
            </p:extLst>
          </p:nvPr>
        </p:nvGraphicFramePr>
        <p:xfrm>
          <a:off x="323528" y="2204864"/>
          <a:ext cx="4150677" cy="3957200"/>
        </p:xfrm>
        <a:graphic>
          <a:graphicData uri="http://schemas.openxmlformats.org/drawingml/2006/table">
            <a:tbl>
              <a:tblPr firstRow="1" bandRow="1">
                <a:tableStyleId>{5C22544A-7EE6-4342-B048-85BDC9FD1C3A}</a:tableStyleId>
              </a:tblPr>
              <a:tblGrid>
                <a:gridCol w="2131377">
                  <a:extLst>
                    <a:ext uri="{9D8B030D-6E8A-4147-A177-3AD203B41FA5}">
                      <a16:colId xmlns:a16="http://schemas.microsoft.com/office/drawing/2014/main" xmlns="" val="3058608065"/>
                    </a:ext>
                  </a:extLst>
                </a:gridCol>
                <a:gridCol w="2019300">
                  <a:extLst>
                    <a:ext uri="{9D8B030D-6E8A-4147-A177-3AD203B41FA5}">
                      <a16:colId xmlns:a16="http://schemas.microsoft.com/office/drawing/2014/main" xmlns="" val="1024897525"/>
                    </a:ext>
                  </a:extLst>
                </a:gridCol>
              </a:tblGrid>
              <a:tr h="370840">
                <a:tc>
                  <a:txBody>
                    <a:bodyPr/>
                    <a:lstStyle/>
                    <a:p>
                      <a:r>
                        <a:rPr lang="tr-TR" dirty="0" smtClean="0"/>
                        <a:t>Geri emilim</a:t>
                      </a:r>
                      <a:endParaRPr lang="tr-TR" dirty="0"/>
                    </a:p>
                  </a:txBody>
                  <a:tcPr/>
                </a:tc>
                <a:tc>
                  <a:txBody>
                    <a:bodyPr/>
                    <a:lstStyle/>
                    <a:p>
                      <a:r>
                        <a:rPr lang="tr-TR" dirty="0" smtClean="0"/>
                        <a:t>Atılım </a:t>
                      </a:r>
                      <a:endParaRPr lang="tr-TR" dirty="0"/>
                    </a:p>
                  </a:txBody>
                  <a:tcPr/>
                </a:tc>
                <a:extLst>
                  <a:ext uri="{0D108BD9-81ED-4DB2-BD59-A6C34878D82A}">
                    <a16:rowId xmlns:a16="http://schemas.microsoft.com/office/drawing/2014/main" xmlns="" val="931289895"/>
                  </a:ext>
                </a:extLst>
              </a:tr>
              <a:tr h="853296">
                <a:tc>
                  <a:txBody>
                    <a:bodyPr/>
                    <a:lstStyle/>
                    <a:p>
                      <a:r>
                        <a:rPr lang="tr-TR" dirty="0" smtClean="0"/>
                        <a:t>Ortalama %15 su</a:t>
                      </a:r>
                      <a:endParaRPr lang="tr-TR" dirty="0"/>
                    </a:p>
                  </a:txBody>
                  <a:tcPr/>
                </a:tc>
                <a:tc>
                  <a:txBody>
                    <a:bodyPr/>
                    <a:lstStyle/>
                    <a:p>
                      <a:r>
                        <a:rPr lang="tr-TR" dirty="0" smtClean="0"/>
                        <a:t>Potasyum (Kandaki</a:t>
                      </a:r>
                      <a:r>
                        <a:rPr lang="tr-TR" baseline="0" dirty="0" smtClean="0"/>
                        <a:t> düzeye göre</a:t>
                      </a:r>
                      <a:r>
                        <a:rPr lang="tr-TR" dirty="0" smtClean="0"/>
                        <a:t>)</a:t>
                      </a:r>
                      <a:endParaRPr lang="tr-TR" dirty="0"/>
                    </a:p>
                  </a:txBody>
                  <a:tcPr/>
                </a:tc>
                <a:extLst>
                  <a:ext uri="{0D108BD9-81ED-4DB2-BD59-A6C34878D82A}">
                    <a16:rowId xmlns:a16="http://schemas.microsoft.com/office/drawing/2014/main" xmlns="" val="1944406282"/>
                  </a:ext>
                </a:extLst>
              </a:tr>
              <a:tr h="861288">
                <a:tc>
                  <a:txBody>
                    <a:bodyPr/>
                    <a:lstStyle/>
                    <a:p>
                      <a:r>
                        <a:rPr lang="tr-TR" dirty="0" smtClean="0"/>
                        <a:t>Ortalama % 5 sodyum</a:t>
                      </a:r>
                      <a:r>
                        <a:rPr lang="tr-TR" baseline="0" dirty="0" smtClean="0"/>
                        <a:t> ve klor</a:t>
                      </a:r>
                      <a:endParaRPr lang="tr-TR" dirty="0"/>
                    </a:p>
                  </a:txBody>
                  <a:tcPr/>
                </a:tc>
                <a:tc>
                  <a:txBody>
                    <a:bodyPr/>
                    <a:lstStyle/>
                    <a:p>
                      <a:r>
                        <a:rPr lang="tr-TR" dirty="0" smtClean="0"/>
                        <a:t>Hidrojen İyonu (Kan </a:t>
                      </a:r>
                      <a:r>
                        <a:rPr lang="tr-TR" dirty="0" err="1" smtClean="0"/>
                        <a:t>pH’ına</a:t>
                      </a:r>
                      <a:r>
                        <a:rPr lang="tr-TR" dirty="0" smtClean="0"/>
                        <a:t> Göre )</a:t>
                      </a:r>
                      <a:endParaRPr lang="tr-TR" dirty="0"/>
                    </a:p>
                  </a:txBody>
                  <a:tcPr/>
                </a:tc>
                <a:extLst>
                  <a:ext uri="{0D108BD9-81ED-4DB2-BD59-A6C34878D82A}">
                    <a16:rowId xmlns:a16="http://schemas.microsoft.com/office/drawing/2014/main" xmlns="" val="18578013"/>
                  </a:ext>
                </a:extLst>
              </a:tr>
              <a:tr h="797272">
                <a:tc>
                  <a:txBody>
                    <a:bodyPr/>
                    <a:lstStyle/>
                    <a:p>
                      <a:r>
                        <a:rPr lang="tr-TR" dirty="0" smtClean="0"/>
                        <a:t>Kalsiyum </a:t>
                      </a:r>
                      <a:endParaRPr lang="tr-TR" dirty="0"/>
                    </a:p>
                  </a:txBody>
                  <a:tcPr/>
                </a:tc>
                <a:tc>
                  <a:txBody>
                    <a:bodyPr/>
                    <a:lstStyle/>
                    <a:p>
                      <a:endParaRPr lang="tr-TR"/>
                    </a:p>
                  </a:txBody>
                  <a:tcPr/>
                </a:tc>
                <a:extLst>
                  <a:ext uri="{0D108BD9-81ED-4DB2-BD59-A6C34878D82A}">
                    <a16:rowId xmlns:a16="http://schemas.microsoft.com/office/drawing/2014/main" xmlns="" val="4212329742"/>
                  </a:ext>
                </a:extLst>
              </a:tr>
              <a:tr h="1074504">
                <a:tc>
                  <a:txBody>
                    <a:bodyPr/>
                    <a:lstStyle/>
                    <a:p>
                      <a:r>
                        <a:rPr lang="tr-TR" dirty="0" smtClean="0"/>
                        <a:t>Bir miktar üre </a:t>
                      </a:r>
                      <a:endParaRPr lang="tr-TR" dirty="0"/>
                    </a:p>
                  </a:txBody>
                  <a:tcPr/>
                </a:tc>
                <a:tc>
                  <a:txBody>
                    <a:bodyPr/>
                    <a:lstStyle/>
                    <a:p>
                      <a:endParaRPr lang="tr-TR" dirty="0"/>
                    </a:p>
                  </a:txBody>
                  <a:tcPr/>
                </a:tc>
                <a:extLst>
                  <a:ext uri="{0D108BD9-81ED-4DB2-BD59-A6C34878D82A}">
                    <a16:rowId xmlns:a16="http://schemas.microsoft.com/office/drawing/2014/main" xmlns="" val="4276900436"/>
                  </a:ext>
                </a:extLst>
              </a:tr>
            </a:tbl>
          </a:graphicData>
        </a:graphic>
      </p:graphicFrame>
      <p:graphicFrame>
        <p:nvGraphicFramePr>
          <p:cNvPr id="7" name="İçerik Yer Tutucusu 6"/>
          <p:cNvGraphicFramePr>
            <a:graphicFrameLocks noGrp="1"/>
          </p:cNvGraphicFramePr>
          <p:nvPr>
            <p:ph sz="half" idx="2"/>
            <p:extLst>
              <p:ext uri="{D42A27DB-BD31-4B8C-83A1-F6EECF244321}">
                <p14:modId xmlns:p14="http://schemas.microsoft.com/office/powerpoint/2010/main" xmlns="" val="222311594"/>
              </p:ext>
            </p:extLst>
          </p:nvPr>
        </p:nvGraphicFramePr>
        <p:xfrm>
          <a:off x="4660667" y="2204864"/>
          <a:ext cx="4231813" cy="3866728"/>
        </p:xfrm>
        <a:graphic>
          <a:graphicData uri="http://schemas.openxmlformats.org/drawingml/2006/table">
            <a:tbl>
              <a:tblPr firstRow="1" bandRow="1">
                <a:tableStyleId>{5C22544A-7EE6-4342-B048-85BDC9FD1C3A}</a:tableStyleId>
              </a:tblPr>
              <a:tblGrid>
                <a:gridCol w="2019300">
                  <a:extLst>
                    <a:ext uri="{9D8B030D-6E8A-4147-A177-3AD203B41FA5}">
                      <a16:colId xmlns:a16="http://schemas.microsoft.com/office/drawing/2014/main" xmlns="" val="4223997725"/>
                    </a:ext>
                  </a:extLst>
                </a:gridCol>
                <a:gridCol w="2212513">
                  <a:extLst>
                    <a:ext uri="{9D8B030D-6E8A-4147-A177-3AD203B41FA5}">
                      <a16:colId xmlns:a16="http://schemas.microsoft.com/office/drawing/2014/main" xmlns="" val="1382128915"/>
                    </a:ext>
                  </a:extLst>
                </a:gridCol>
              </a:tblGrid>
              <a:tr h="370840">
                <a:tc>
                  <a:txBody>
                    <a:bodyPr/>
                    <a:lstStyle/>
                    <a:p>
                      <a:r>
                        <a:rPr lang="tr-TR" dirty="0" smtClean="0"/>
                        <a:t>Geri Emilim</a:t>
                      </a:r>
                      <a:endParaRPr lang="tr-TR" dirty="0"/>
                    </a:p>
                  </a:txBody>
                  <a:tcPr/>
                </a:tc>
                <a:tc>
                  <a:txBody>
                    <a:bodyPr/>
                    <a:lstStyle/>
                    <a:p>
                      <a:r>
                        <a:rPr lang="tr-TR" dirty="0" smtClean="0"/>
                        <a:t>Atılım </a:t>
                      </a:r>
                      <a:endParaRPr lang="tr-TR" dirty="0"/>
                    </a:p>
                  </a:txBody>
                  <a:tcPr/>
                </a:tc>
                <a:extLst>
                  <a:ext uri="{0D108BD9-81ED-4DB2-BD59-A6C34878D82A}">
                    <a16:rowId xmlns:a16="http://schemas.microsoft.com/office/drawing/2014/main" xmlns="" val="1921610167"/>
                  </a:ext>
                </a:extLst>
              </a:tr>
              <a:tr h="370840">
                <a:tc>
                  <a:txBody>
                    <a:bodyPr/>
                    <a:lstStyle/>
                    <a:p>
                      <a:r>
                        <a:rPr lang="tr-TR" dirty="0" smtClean="0"/>
                        <a:t>Bikarbonat (kandaki düzeyine göre)</a:t>
                      </a:r>
                      <a:endParaRPr lang="tr-TR" dirty="0"/>
                    </a:p>
                  </a:txBody>
                  <a:tcPr/>
                </a:tc>
                <a:tc>
                  <a:txBody>
                    <a:bodyPr/>
                    <a:lstStyle/>
                    <a:p>
                      <a:r>
                        <a:rPr lang="tr-TR" dirty="0" smtClean="0"/>
                        <a:t>Potasyum (Kandaki düzeyine göre)</a:t>
                      </a:r>
                      <a:endParaRPr lang="tr-TR" dirty="0"/>
                    </a:p>
                  </a:txBody>
                  <a:tcPr/>
                </a:tc>
                <a:extLst>
                  <a:ext uri="{0D108BD9-81ED-4DB2-BD59-A6C34878D82A}">
                    <a16:rowId xmlns:a16="http://schemas.microsoft.com/office/drawing/2014/main" xmlns="" val="498056791"/>
                  </a:ext>
                </a:extLst>
              </a:tr>
              <a:tr h="370840">
                <a:tc>
                  <a:txBody>
                    <a:bodyPr/>
                    <a:lstStyle/>
                    <a:p>
                      <a:r>
                        <a:rPr lang="tr-TR" dirty="0" smtClean="0"/>
                        <a:t>Üre </a:t>
                      </a:r>
                      <a:endParaRPr lang="tr-TR"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tr-TR" dirty="0" smtClean="0"/>
                        <a:t>Hidrojen İyonu (Kan </a:t>
                      </a:r>
                      <a:r>
                        <a:rPr lang="tr-TR" dirty="0" err="1" smtClean="0"/>
                        <a:t>pH’ına</a:t>
                      </a:r>
                      <a:r>
                        <a:rPr lang="tr-TR" dirty="0" smtClean="0"/>
                        <a:t> Göre )</a:t>
                      </a:r>
                    </a:p>
                    <a:p>
                      <a:endParaRPr lang="tr-TR" dirty="0"/>
                    </a:p>
                  </a:txBody>
                  <a:tcPr/>
                </a:tc>
                <a:extLst>
                  <a:ext uri="{0D108BD9-81ED-4DB2-BD59-A6C34878D82A}">
                    <a16:rowId xmlns:a16="http://schemas.microsoft.com/office/drawing/2014/main" xmlns="" val="1636583616"/>
                  </a:ext>
                </a:extLst>
              </a:tr>
              <a:tr h="752688">
                <a:tc>
                  <a:txBody>
                    <a:bodyPr/>
                    <a:lstStyle/>
                    <a:p>
                      <a:r>
                        <a:rPr lang="tr-TR" dirty="0" smtClean="0"/>
                        <a:t>Ortalama %9 su</a:t>
                      </a:r>
                      <a:endParaRPr lang="tr-TR" dirty="0"/>
                    </a:p>
                  </a:txBody>
                  <a:tcPr/>
                </a:tc>
                <a:tc>
                  <a:txBody>
                    <a:bodyPr/>
                    <a:lstStyle/>
                    <a:p>
                      <a:endParaRPr lang="tr-TR" dirty="0"/>
                    </a:p>
                  </a:txBody>
                  <a:tcPr/>
                </a:tc>
                <a:extLst>
                  <a:ext uri="{0D108BD9-81ED-4DB2-BD59-A6C34878D82A}">
                    <a16:rowId xmlns:a16="http://schemas.microsoft.com/office/drawing/2014/main" xmlns="" val="265602953"/>
                  </a:ext>
                </a:extLst>
              </a:tr>
              <a:tr h="370840">
                <a:tc>
                  <a:txBody>
                    <a:bodyPr/>
                    <a:lstStyle/>
                    <a:p>
                      <a:r>
                        <a:rPr lang="tr-TR" dirty="0" smtClean="0"/>
                        <a:t>Ortalama</a:t>
                      </a:r>
                      <a:r>
                        <a:rPr lang="tr-TR" baseline="0" dirty="0" smtClean="0"/>
                        <a:t> %4 sodyum</a:t>
                      </a:r>
                    </a:p>
                    <a:p>
                      <a:endParaRPr lang="tr-TR" dirty="0"/>
                    </a:p>
                  </a:txBody>
                  <a:tcPr/>
                </a:tc>
                <a:tc>
                  <a:txBody>
                    <a:bodyPr/>
                    <a:lstStyle/>
                    <a:p>
                      <a:endParaRPr lang="tr-TR" dirty="0"/>
                    </a:p>
                  </a:txBody>
                  <a:tcPr/>
                </a:tc>
                <a:extLst>
                  <a:ext uri="{0D108BD9-81ED-4DB2-BD59-A6C34878D82A}">
                    <a16:rowId xmlns:a16="http://schemas.microsoft.com/office/drawing/2014/main" xmlns="" val="537283442"/>
                  </a:ext>
                </a:extLst>
              </a:tr>
            </a:tbl>
          </a:graphicData>
        </a:graphic>
      </p:graphicFrame>
      <p:sp>
        <p:nvSpPr>
          <p:cNvPr id="8" name="Metin kutusu 7"/>
          <p:cNvSpPr txBox="1"/>
          <p:nvPr/>
        </p:nvSpPr>
        <p:spPr>
          <a:xfrm>
            <a:off x="611560" y="1432001"/>
            <a:ext cx="3240360" cy="523220"/>
          </a:xfrm>
          <a:prstGeom prst="rect">
            <a:avLst/>
          </a:prstGeom>
          <a:noFill/>
        </p:spPr>
        <p:txBody>
          <a:bodyPr wrap="square" rtlCol="0">
            <a:spAutoFit/>
          </a:bodyPr>
          <a:lstStyle/>
          <a:p>
            <a:r>
              <a:rPr lang="tr-TR" sz="2800" b="1" dirty="0" err="1" smtClean="0"/>
              <a:t>Distal</a:t>
            </a:r>
            <a:r>
              <a:rPr lang="tr-TR" sz="2800" b="1" dirty="0" smtClean="0"/>
              <a:t> Kıvrımlı </a:t>
            </a:r>
            <a:r>
              <a:rPr lang="tr-TR" sz="2800" b="1" dirty="0" err="1" smtClean="0"/>
              <a:t>Tübül</a:t>
            </a:r>
            <a:endParaRPr lang="tr-TR" sz="2800" b="1" dirty="0"/>
          </a:p>
        </p:txBody>
      </p:sp>
      <p:sp>
        <p:nvSpPr>
          <p:cNvPr id="9" name="Metin kutusu 8"/>
          <p:cNvSpPr txBox="1"/>
          <p:nvPr/>
        </p:nvSpPr>
        <p:spPr>
          <a:xfrm>
            <a:off x="4932040" y="1437417"/>
            <a:ext cx="2808312" cy="523220"/>
          </a:xfrm>
          <a:prstGeom prst="rect">
            <a:avLst/>
          </a:prstGeom>
          <a:noFill/>
        </p:spPr>
        <p:txBody>
          <a:bodyPr wrap="square" rtlCol="0">
            <a:spAutoFit/>
          </a:bodyPr>
          <a:lstStyle/>
          <a:p>
            <a:r>
              <a:rPr lang="tr-TR" sz="2800" b="1" dirty="0" smtClean="0"/>
              <a:t>Toplayıcı Kanallar</a:t>
            </a:r>
            <a:endParaRPr lang="tr-TR" sz="2800" b="1" dirty="0"/>
          </a:p>
        </p:txBody>
      </p:sp>
    </p:spTree>
    <p:extLst>
      <p:ext uri="{BB962C8B-B14F-4D97-AF65-F5344CB8AC3E}">
        <p14:creationId xmlns:p14="http://schemas.microsoft.com/office/powerpoint/2010/main" xmlns="" val="161491275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t>İdrar Oluşumu</a:t>
            </a:r>
            <a:endParaRPr lang="tr-TR" dirty="0"/>
          </a:p>
        </p:txBody>
      </p:sp>
      <p:sp>
        <p:nvSpPr>
          <p:cNvPr id="3" name="2 İçerik Yer Tutucusu"/>
          <p:cNvSpPr>
            <a:spLocks noGrp="1"/>
          </p:cNvSpPr>
          <p:nvPr>
            <p:ph idx="1"/>
          </p:nvPr>
        </p:nvSpPr>
        <p:spPr/>
        <p:txBody>
          <a:bodyPr/>
          <a:lstStyle/>
          <a:p>
            <a:pPr algn="just"/>
            <a:r>
              <a:rPr lang="tr-TR" dirty="0">
                <a:solidFill>
                  <a:srgbClr val="FF0000"/>
                </a:solidFill>
              </a:rPr>
              <a:t>Tübüler </a:t>
            </a:r>
            <a:r>
              <a:rPr lang="tr-TR" dirty="0" err="1" smtClean="0">
                <a:solidFill>
                  <a:srgbClr val="FF0000"/>
                </a:solidFill>
              </a:rPr>
              <a:t>sekresyon</a:t>
            </a:r>
            <a:r>
              <a:rPr lang="tr-TR" dirty="0" smtClean="0">
                <a:solidFill>
                  <a:srgbClr val="FF0000"/>
                </a:solidFill>
              </a:rPr>
              <a:t>: </a:t>
            </a:r>
            <a:r>
              <a:rPr lang="tr-TR" dirty="0" smtClean="0"/>
              <a:t>Tübüler </a:t>
            </a:r>
            <a:r>
              <a:rPr lang="tr-TR" dirty="0" err="1" smtClean="0"/>
              <a:t>sekresyon</a:t>
            </a:r>
            <a:r>
              <a:rPr lang="tr-TR" dirty="0" smtClean="0"/>
              <a:t>, </a:t>
            </a:r>
            <a:r>
              <a:rPr lang="tr-TR" dirty="0" err="1" smtClean="0"/>
              <a:t>renal</a:t>
            </a:r>
            <a:r>
              <a:rPr lang="tr-TR" dirty="0" smtClean="0"/>
              <a:t> </a:t>
            </a:r>
            <a:r>
              <a:rPr lang="tr-TR" dirty="0" err="1" smtClean="0"/>
              <a:t>tübüller</a:t>
            </a:r>
            <a:r>
              <a:rPr lang="tr-TR" dirty="0" smtClean="0"/>
              <a:t> ve toplayıcı kanalları döşeyen </a:t>
            </a:r>
            <a:r>
              <a:rPr lang="tr-TR" dirty="0" err="1" smtClean="0"/>
              <a:t>epitel</a:t>
            </a:r>
            <a:r>
              <a:rPr lang="tr-TR" dirty="0" smtClean="0"/>
              <a:t> hücreler tarafından gerçekleşir. </a:t>
            </a:r>
          </a:p>
          <a:p>
            <a:pPr algn="just"/>
            <a:r>
              <a:rPr lang="tr-TR" dirty="0" smtClean="0"/>
              <a:t>Tübüler sıvı içerisine; potasyum iyonları, hidrojen iyonları, amonyum iyonları, </a:t>
            </a:r>
            <a:r>
              <a:rPr lang="tr-TR" dirty="0" err="1" smtClean="0"/>
              <a:t>kreatinin</a:t>
            </a:r>
            <a:r>
              <a:rPr lang="tr-TR" dirty="0" smtClean="0"/>
              <a:t>, üre ve bazı hormonlar salgılanır. </a:t>
            </a:r>
            <a:endParaRPr lang="tr-TR" dirty="0"/>
          </a:p>
          <a:p>
            <a:endParaRPr lang="tr-TR" dirty="0"/>
          </a:p>
        </p:txBody>
      </p:sp>
    </p:spTree>
    <p:extLst>
      <p:ext uri="{BB962C8B-B14F-4D97-AF65-F5344CB8AC3E}">
        <p14:creationId xmlns:p14="http://schemas.microsoft.com/office/powerpoint/2010/main" xmlns="" val="382972705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b="1" dirty="0"/>
              <a:t>İdrar </a:t>
            </a:r>
            <a:r>
              <a:rPr lang="tr-TR" b="1" dirty="0" smtClean="0"/>
              <a:t>Oluşumu - </a:t>
            </a:r>
            <a:r>
              <a:rPr lang="tr-TR" dirty="0">
                <a:solidFill>
                  <a:srgbClr val="FF0000"/>
                </a:solidFill>
              </a:rPr>
              <a:t>Hormonal </a:t>
            </a:r>
            <a:r>
              <a:rPr lang="tr-TR" dirty="0" smtClean="0">
                <a:solidFill>
                  <a:srgbClr val="FF0000"/>
                </a:solidFill>
              </a:rPr>
              <a:t>Kontrol</a:t>
            </a:r>
            <a:endParaRPr lang="tr-TR" dirty="0">
              <a:solidFill>
                <a:srgbClr val="FF0000"/>
              </a:solidFill>
            </a:endParaRPr>
          </a:p>
        </p:txBody>
      </p:sp>
      <p:sp>
        <p:nvSpPr>
          <p:cNvPr id="3" name="İçerik Yer Tutucusu 2"/>
          <p:cNvSpPr>
            <a:spLocks noGrp="1"/>
          </p:cNvSpPr>
          <p:nvPr>
            <p:ph idx="1"/>
          </p:nvPr>
        </p:nvSpPr>
        <p:spPr/>
        <p:txBody>
          <a:bodyPr/>
          <a:lstStyle/>
          <a:p>
            <a:pPr algn="just">
              <a:lnSpc>
                <a:spcPct val="150000"/>
              </a:lnSpc>
            </a:pPr>
            <a:r>
              <a:rPr lang="tr-TR" dirty="0" smtClean="0">
                <a:solidFill>
                  <a:schemeClr val="tx2">
                    <a:lumMod val="60000"/>
                    <a:lumOff val="40000"/>
                  </a:schemeClr>
                </a:solidFill>
              </a:rPr>
              <a:t>Anjiotensin ve </a:t>
            </a:r>
            <a:r>
              <a:rPr lang="tr-TR" dirty="0" err="1" smtClean="0">
                <a:solidFill>
                  <a:schemeClr val="tx2">
                    <a:lumMod val="60000"/>
                    <a:lumOff val="40000"/>
                  </a:schemeClr>
                </a:solidFill>
              </a:rPr>
              <a:t>Aldosteron</a:t>
            </a:r>
            <a:endParaRPr lang="tr-TR" dirty="0" smtClean="0">
              <a:solidFill>
                <a:schemeClr val="tx2">
                  <a:lumMod val="60000"/>
                  <a:lumOff val="40000"/>
                </a:schemeClr>
              </a:solidFill>
            </a:endParaRPr>
          </a:p>
          <a:p>
            <a:pPr algn="just">
              <a:lnSpc>
                <a:spcPct val="150000"/>
              </a:lnSpc>
            </a:pPr>
            <a:r>
              <a:rPr lang="tr-TR" dirty="0" smtClean="0"/>
              <a:t>Kan hacmi ve kan basıncı düştükçe, </a:t>
            </a:r>
            <a:r>
              <a:rPr lang="tr-TR" dirty="0" err="1" smtClean="0"/>
              <a:t>jukstaglomerüler</a:t>
            </a:r>
            <a:r>
              <a:rPr lang="tr-TR" dirty="0" smtClean="0"/>
              <a:t> (</a:t>
            </a:r>
            <a:r>
              <a:rPr lang="tr-TR" dirty="0" err="1" smtClean="0"/>
              <a:t>glomerulus</a:t>
            </a:r>
            <a:r>
              <a:rPr lang="tr-TR" dirty="0" smtClean="0"/>
              <a:t> yanında) hücreler renin salgılar (depolar).</a:t>
            </a:r>
          </a:p>
          <a:p>
            <a:endParaRPr lang="tr-TR" dirty="0"/>
          </a:p>
        </p:txBody>
      </p:sp>
    </p:spTree>
    <p:extLst>
      <p:ext uri="{BB962C8B-B14F-4D97-AF65-F5344CB8AC3E}">
        <p14:creationId xmlns:p14="http://schemas.microsoft.com/office/powerpoint/2010/main" xmlns="" val="127574425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b="1" dirty="0"/>
              <a:t>İdrar </a:t>
            </a:r>
            <a:r>
              <a:rPr lang="tr-TR" b="1" dirty="0" smtClean="0"/>
              <a:t>Oluşumu - </a:t>
            </a:r>
            <a:r>
              <a:rPr lang="tr-TR" dirty="0">
                <a:solidFill>
                  <a:srgbClr val="FF0000"/>
                </a:solidFill>
              </a:rPr>
              <a:t>Hormonal </a:t>
            </a:r>
            <a:r>
              <a:rPr lang="tr-TR" dirty="0" smtClean="0">
                <a:solidFill>
                  <a:srgbClr val="FF0000"/>
                </a:solidFill>
              </a:rPr>
              <a:t>Kontrol</a:t>
            </a:r>
            <a:endParaRPr lang="tr-TR" dirty="0">
              <a:solidFill>
                <a:srgbClr val="FF0000"/>
              </a:solidFill>
            </a:endParaRPr>
          </a:p>
        </p:txBody>
      </p:sp>
      <p:sp>
        <p:nvSpPr>
          <p:cNvPr id="3" name="İçerik Yer Tutucusu 2"/>
          <p:cNvSpPr>
            <a:spLocks noGrp="1"/>
          </p:cNvSpPr>
          <p:nvPr>
            <p:ph idx="1"/>
          </p:nvPr>
        </p:nvSpPr>
        <p:spPr/>
        <p:txBody>
          <a:bodyPr>
            <a:normAutofit fontScale="92500"/>
          </a:bodyPr>
          <a:lstStyle/>
          <a:p>
            <a:pPr algn="just">
              <a:lnSpc>
                <a:spcPct val="150000"/>
              </a:lnSpc>
            </a:pPr>
            <a:r>
              <a:rPr lang="tr-TR" dirty="0" smtClean="0">
                <a:solidFill>
                  <a:schemeClr val="tx2">
                    <a:lumMod val="60000"/>
                    <a:lumOff val="40000"/>
                  </a:schemeClr>
                </a:solidFill>
              </a:rPr>
              <a:t>Anjiotensin ve </a:t>
            </a:r>
            <a:r>
              <a:rPr lang="tr-TR" dirty="0" err="1" smtClean="0">
                <a:solidFill>
                  <a:schemeClr val="tx2">
                    <a:lumMod val="60000"/>
                    <a:lumOff val="40000"/>
                  </a:schemeClr>
                </a:solidFill>
              </a:rPr>
              <a:t>Aldosteron</a:t>
            </a:r>
            <a:endParaRPr lang="tr-TR" dirty="0" smtClean="0">
              <a:solidFill>
                <a:schemeClr val="tx2">
                  <a:lumMod val="60000"/>
                  <a:lumOff val="40000"/>
                </a:schemeClr>
              </a:solidFill>
            </a:endParaRPr>
          </a:p>
          <a:p>
            <a:pPr algn="just"/>
            <a:r>
              <a:rPr lang="tr-TR" dirty="0" smtClean="0"/>
              <a:t>Anjiotensin II, kısa etkili, güçlü bir </a:t>
            </a:r>
            <a:r>
              <a:rPr lang="tr-TR" dirty="0" err="1" smtClean="0"/>
              <a:t>vazokanstriktördür</a:t>
            </a:r>
            <a:r>
              <a:rPr lang="tr-TR" dirty="0"/>
              <a:t> </a:t>
            </a:r>
            <a:r>
              <a:rPr lang="tr-TR" dirty="0" smtClean="0"/>
              <a:t>(KB ?).</a:t>
            </a:r>
          </a:p>
          <a:p>
            <a:pPr algn="just"/>
            <a:r>
              <a:rPr lang="tr-TR" dirty="0"/>
              <a:t>Anjiotensin </a:t>
            </a:r>
            <a:r>
              <a:rPr lang="tr-TR" dirty="0" smtClean="0"/>
              <a:t>II, </a:t>
            </a:r>
            <a:r>
              <a:rPr lang="tr-TR" dirty="0" err="1" smtClean="0"/>
              <a:t>proksimal</a:t>
            </a:r>
            <a:r>
              <a:rPr lang="tr-TR" dirty="0" smtClean="0"/>
              <a:t> kıvrımlı </a:t>
            </a:r>
            <a:r>
              <a:rPr lang="tr-TR" dirty="0" err="1" smtClean="0"/>
              <a:t>tübüllerde</a:t>
            </a:r>
            <a:r>
              <a:rPr lang="tr-TR" dirty="0" smtClean="0"/>
              <a:t> sodyum, klor ve su </a:t>
            </a:r>
            <a:r>
              <a:rPr lang="tr-TR" dirty="0" err="1" smtClean="0"/>
              <a:t>reabsorbsiyonunu</a:t>
            </a:r>
            <a:r>
              <a:rPr lang="tr-TR" dirty="0" smtClean="0"/>
              <a:t> kolaylaştırır.</a:t>
            </a:r>
          </a:p>
          <a:p>
            <a:pPr algn="just"/>
            <a:r>
              <a:rPr lang="tr-TR" dirty="0" smtClean="0"/>
              <a:t>Ayrıca </a:t>
            </a:r>
            <a:r>
              <a:rPr lang="tr-TR" dirty="0" err="1" smtClean="0"/>
              <a:t>aldosteron</a:t>
            </a:r>
            <a:r>
              <a:rPr lang="tr-TR" dirty="0" smtClean="0"/>
              <a:t> (toplayıcı kanallardan </a:t>
            </a:r>
            <a:r>
              <a:rPr lang="tr-TR" dirty="0" err="1" smtClean="0"/>
              <a:t>NaCl</a:t>
            </a:r>
            <a:r>
              <a:rPr lang="tr-TR" dirty="0" smtClean="0"/>
              <a:t> geri </a:t>
            </a:r>
            <a:r>
              <a:rPr lang="tr-TR" dirty="0" err="1" smtClean="0"/>
              <a:t>emilimi+potasyum</a:t>
            </a:r>
            <a:r>
              <a:rPr lang="tr-TR" dirty="0" smtClean="0"/>
              <a:t> </a:t>
            </a:r>
            <a:r>
              <a:rPr lang="tr-TR" dirty="0" err="1" smtClean="0"/>
              <a:t>sekresyonu</a:t>
            </a:r>
            <a:r>
              <a:rPr lang="tr-TR" dirty="0" smtClean="0"/>
              <a:t>) </a:t>
            </a:r>
            <a:r>
              <a:rPr lang="tr-TR" dirty="0" err="1" smtClean="0"/>
              <a:t>sekresyonunu</a:t>
            </a:r>
            <a:r>
              <a:rPr lang="tr-TR" dirty="0" smtClean="0"/>
              <a:t> uyarır. </a:t>
            </a:r>
            <a:endParaRPr lang="tr-TR" dirty="0"/>
          </a:p>
        </p:txBody>
      </p:sp>
    </p:spTree>
    <p:extLst>
      <p:ext uri="{BB962C8B-B14F-4D97-AF65-F5344CB8AC3E}">
        <p14:creationId xmlns:p14="http://schemas.microsoft.com/office/powerpoint/2010/main" xmlns="" val="204806691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İdrar Oluşumu - </a:t>
            </a:r>
            <a:r>
              <a:rPr lang="tr-TR" dirty="0">
                <a:solidFill>
                  <a:srgbClr val="FF0000"/>
                </a:solidFill>
              </a:rPr>
              <a:t>Hormonal Kontrol</a:t>
            </a:r>
            <a:endParaRPr lang="tr-TR" dirty="0"/>
          </a:p>
        </p:txBody>
      </p:sp>
      <p:sp>
        <p:nvSpPr>
          <p:cNvPr id="3" name="İçerik Yer Tutucusu 2"/>
          <p:cNvSpPr>
            <a:spLocks noGrp="1"/>
          </p:cNvSpPr>
          <p:nvPr>
            <p:ph idx="1"/>
          </p:nvPr>
        </p:nvSpPr>
        <p:spPr/>
        <p:txBody>
          <a:bodyPr/>
          <a:lstStyle/>
          <a:p>
            <a:pPr algn="just"/>
            <a:r>
              <a:rPr lang="tr-TR" dirty="0" err="1" smtClean="0">
                <a:solidFill>
                  <a:schemeClr val="tx2">
                    <a:lumMod val="60000"/>
                    <a:lumOff val="40000"/>
                  </a:schemeClr>
                </a:solidFill>
              </a:rPr>
              <a:t>Antidiüretik</a:t>
            </a:r>
            <a:r>
              <a:rPr lang="tr-TR" dirty="0" smtClean="0">
                <a:solidFill>
                  <a:schemeClr val="tx2">
                    <a:lumMod val="60000"/>
                    <a:lumOff val="40000"/>
                  </a:schemeClr>
                </a:solidFill>
              </a:rPr>
              <a:t> Hormon</a:t>
            </a:r>
          </a:p>
          <a:p>
            <a:pPr algn="just"/>
            <a:r>
              <a:rPr lang="tr-TR" dirty="0" err="1" smtClean="0"/>
              <a:t>Hipotalamus</a:t>
            </a:r>
            <a:r>
              <a:rPr lang="tr-TR" dirty="0" smtClean="0"/>
              <a:t> tarafından üretilir.</a:t>
            </a:r>
          </a:p>
          <a:p>
            <a:pPr algn="just"/>
            <a:r>
              <a:rPr lang="tr-TR" dirty="0" err="1" smtClean="0"/>
              <a:t>Distal</a:t>
            </a:r>
            <a:r>
              <a:rPr lang="tr-TR" dirty="0" smtClean="0"/>
              <a:t> kıvrımlı </a:t>
            </a:r>
            <a:r>
              <a:rPr lang="tr-TR" dirty="0" err="1" smtClean="0"/>
              <a:t>tübül</a:t>
            </a:r>
            <a:r>
              <a:rPr lang="tr-TR" dirty="0" smtClean="0"/>
              <a:t> hücrelerinin ve toplayıcı kanalların geçirgenliğini arttırır.</a:t>
            </a:r>
          </a:p>
          <a:p>
            <a:pPr algn="just"/>
            <a:r>
              <a:rPr lang="tr-TR" dirty="0" smtClean="0"/>
              <a:t>ADH varlığında suyun büyük bir kısmı </a:t>
            </a:r>
            <a:r>
              <a:rPr lang="tr-TR" dirty="0" err="1" smtClean="0"/>
              <a:t>reabsorbe</a:t>
            </a:r>
            <a:r>
              <a:rPr lang="tr-TR" dirty="0" smtClean="0"/>
              <a:t> olur.</a:t>
            </a:r>
          </a:p>
          <a:p>
            <a:pPr algn="just"/>
            <a:r>
              <a:rPr lang="tr-TR" dirty="0" smtClean="0"/>
              <a:t>Sıvı dengesinin düzenlenmesi</a:t>
            </a:r>
            <a:endParaRPr lang="tr-TR" dirty="0"/>
          </a:p>
        </p:txBody>
      </p:sp>
    </p:spTree>
    <p:extLst>
      <p:ext uri="{BB962C8B-B14F-4D97-AF65-F5344CB8AC3E}">
        <p14:creationId xmlns:p14="http://schemas.microsoft.com/office/powerpoint/2010/main" xmlns="" val="349647587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İdrar Oluşumu - </a:t>
            </a:r>
            <a:r>
              <a:rPr lang="tr-TR" dirty="0">
                <a:solidFill>
                  <a:srgbClr val="FF0000"/>
                </a:solidFill>
              </a:rPr>
              <a:t>Hormonal Kontrol</a:t>
            </a:r>
            <a:endParaRPr lang="tr-TR" dirty="0"/>
          </a:p>
        </p:txBody>
      </p:sp>
      <p:sp>
        <p:nvSpPr>
          <p:cNvPr id="3" name="İçerik Yer Tutucusu 2"/>
          <p:cNvSpPr>
            <a:spLocks noGrp="1"/>
          </p:cNvSpPr>
          <p:nvPr>
            <p:ph idx="1"/>
          </p:nvPr>
        </p:nvSpPr>
        <p:spPr/>
        <p:txBody>
          <a:bodyPr>
            <a:normAutofit fontScale="92500" lnSpcReduction="10000"/>
          </a:bodyPr>
          <a:lstStyle/>
          <a:p>
            <a:pPr algn="just"/>
            <a:r>
              <a:rPr lang="tr-TR" dirty="0" smtClean="0">
                <a:solidFill>
                  <a:schemeClr val="tx2">
                    <a:lumMod val="60000"/>
                    <a:lumOff val="40000"/>
                  </a:schemeClr>
                </a:solidFill>
              </a:rPr>
              <a:t>Adrenal </a:t>
            </a:r>
            <a:r>
              <a:rPr lang="tr-TR" dirty="0" err="1" smtClean="0">
                <a:solidFill>
                  <a:schemeClr val="tx2">
                    <a:lumMod val="60000"/>
                    <a:lumOff val="40000"/>
                  </a:schemeClr>
                </a:solidFill>
              </a:rPr>
              <a:t>Natriüretik</a:t>
            </a:r>
            <a:r>
              <a:rPr lang="tr-TR" dirty="0" smtClean="0">
                <a:solidFill>
                  <a:schemeClr val="tx2">
                    <a:lumMod val="60000"/>
                    <a:lumOff val="40000"/>
                  </a:schemeClr>
                </a:solidFill>
              </a:rPr>
              <a:t> </a:t>
            </a:r>
            <a:r>
              <a:rPr lang="tr-TR" dirty="0" err="1" smtClean="0">
                <a:solidFill>
                  <a:schemeClr val="tx2">
                    <a:lumMod val="60000"/>
                    <a:lumOff val="40000"/>
                  </a:schemeClr>
                </a:solidFill>
              </a:rPr>
              <a:t>Peptit</a:t>
            </a:r>
            <a:endParaRPr lang="tr-TR" dirty="0" smtClean="0">
              <a:solidFill>
                <a:schemeClr val="tx2">
                  <a:lumMod val="60000"/>
                  <a:lumOff val="40000"/>
                </a:schemeClr>
              </a:solidFill>
            </a:endParaRPr>
          </a:p>
          <a:p>
            <a:pPr algn="just"/>
            <a:r>
              <a:rPr lang="tr-TR" dirty="0" smtClean="0"/>
              <a:t>Kan basıncının yükselmesine tepki olarak kalbin </a:t>
            </a:r>
            <a:r>
              <a:rPr lang="tr-TR" dirty="0" err="1" smtClean="0"/>
              <a:t>atrium</a:t>
            </a:r>
            <a:r>
              <a:rPr lang="tr-TR" dirty="0" smtClean="0"/>
              <a:t> </a:t>
            </a:r>
            <a:r>
              <a:rPr lang="tr-TR" dirty="0" err="1" smtClean="0"/>
              <a:t>miositleri</a:t>
            </a:r>
            <a:r>
              <a:rPr lang="tr-TR" dirty="0" smtClean="0"/>
              <a:t> tarafından </a:t>
            </a:r>
            <a:r>
              <a:rPr lang="tr-TR" dirty="0" err="1" smtClean="0"/>
              <a:t>üerilen</a:t>
            </a:r>
            <a:r>
              <a:rPr lang="tr-TR" dirty="0" smtClean="0"/>
              <a:t> bir proteindir ve güçlü bir </a:t>
            </a:r>
            <a:r>
              <a:rPr lang="tr-TR" dirty="0" err="1" smtClean="0"/>
              <a:t>vazodilatördür</a:t>
            </a:r>
            <a:r>
              <a:rPr lang="tr-TR" dirty="0" smtClean="0"/>
              <a:t>.</a:t>
            </a:r>
          </a:p>
          <a:p>
            <a:pPr algn="just"/>
            <a:r>
              <a:rPr lang="tr-TR" dirty="0" smtClean="0"/>
              <a:t>Su ve </a:t>
            </a:r>
            <a:r>
              <a:rPr lang="tr-TR" dirty="0" err="1" smtClean="0"/>
              <a:t>Na</a:t>
            </a:r>
            <a:r>
              <a:rPr lang="tr-TR" dirty="0" smtClean="0"/>
              <a:t> atılımını uyarır, </a:t>
            </a:r>
            <a:r>
              <a:rPr lang="tr-TR" dirty="0" err="1" smtClean="0"/>
              <a:t>aldosteron</a:t>
            </a:r>
            <a:r>
              <a:rPr lang="tr-TR" dirty="0" smtClean="0"/>
              <a:t> ve ADH salgılanmasını baskılar.</a:t>
            </a:r>
          </a:p>
          <a:p>
            <a:pPr algn="just"/>
            <a:r>
              <a:rPr lang="tr-TR" dirty="0" err="1" smtClean="0"/>
              <a:t>Na</a:t>
            </a:r>
            <a:r>
              <a:rPr lang="tr-TR" dirty="0" smtClean="0"/>
              <a:t>, su dengesi, kan hacmi ve basıncının uzun dönemde düzenlenmesini sağlar.</a:t>
            </a:r>
          </a:p>
          <a:p>
            <a:pPr algn="just"/>
            <a:r>
              <a:rPr lang="tr-TR" dirty="0" smtClean="0"/>
              <a:t>Doğrudan </a:t>
            </a:r>
            <a:r>
              <a:rPr lang="tr-TR" dirty="0" err="1" smtClean="0"/>
              <a:t>venleri</a:t>
            </a:r>
            <a:r>
              <a:rPr lang="tr-TR" dirty="0" smtClean="0"/>
              <a:t> </a:t>
            </a:r>
            <a:r>
              <a:rPr lang="tr-TR" dirty="0" err="1" smtClean="0"/>
              <a:t>vazodilate</a:t>
            </a:r>
            <a:r>
              <a:rPr lang="tr-TR" dirty="0" smtClean="0"/>
              <a:t> eder. </a:t>
            </a:r>
          </a:p>
          <a:p>
            <a:endParaRPr lang="tr-TR" dirty="0"/>
          </a:p>
        </p:txBody>
      </p:sp>
    </p:spTree>
    <p:extLst>
      <p:ext uri="{BB962C8B-B14F-4D97-AF65-F5344CB8AC3E}">
        <p14:creationId xmlns:p14="http://schemas.microsoft.com/office/powerpoint/2010/main" xmlns="" val="224761442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Unvan 4"/>
          <p:cNvSpPr>
            <a:spLocks noGrp="1"/>
          </p:cNvSpPr>
          <p:nvPr>
            <p:ph type="title"/>
          </p:nvPr>
        </p:nvSpPr>
        <p:spPr/>
        <p:txBody>
          <a:bodyPr/>
          <a:lstStyle/>
          <a:p>
            <a:r>
              <a:rPr lang="tr-TR" b="1" dirty="0" smtClean="0"/>
              <a:t>İdrarın Bileşimi </a:t>
            </a:r>
            <a:endParaRPr lang="tr-TR" b="1" dirty="0"/>
          </a:p>
        </p:txBody>
      </p:sp>
      <p:sp>
        <p:nvSpPr>
          <p:cNvPr id="6" name="İçerik Yer Tutucusu 5"/>
          <p:cNvSpPr>
            <a:spLocks noGrp="1"/>
          </p:cNvSpPr>
          <p:nvPr>
            <p:ph idx="1"/>
          </p:nvPr>
        </p:nvSpPr>
        <p:spPr/>
        <p:txBody>
          <a:bodyPr/>
          <a:lstStyle/>
          <a:p>
            <a:pPr algn="just">
              <a:lnSpc>
                <a:spcPct val="150000"/>
              </a:lnSpc>
            </a:pPr>
            <a:r>
              <a:rPr lang="tr-TR" dirty="0" smtClean="0"/>
              <a:t>Steril, hafif asidik (</a:t>
            </a:r>
            <a:r>
              <a:rPr lang="tr-TR" dirty="0" err="1" smtClean="0"/>
              <a:t>Ph</a:t>
            </a:r>
            <a:r>
              <a:rPr lang="tr-TR" dirty="0" smtClean="0"/>
              <a:t> 4,5-8) bir sıvıdır.</a:t>
            </a:r>
          </a:p>
          <a:p>
            <a:pPr algn="just">
              <a:lnSpc>
                <a:spcPct val="150000"/>
              </a:lnSpc>
            </a:pPr>
            <a:r>
              <a:rPr lang="tr-TR" dirty="0" smtClean="0"/>
              <a:t>%96’sı su ve %4’ü hücre metabolizmasından elde edilen </a:t>
            </a:r>
            <a:r>
              <a:rPr lang="tr-TR" dirty="0" err="1" smtClean="0"/>
              <a:t>solütlerdir</a:t>
            </a:r>
            <a:r>
              <a:rPr lang="tr-TR" dirty="0" smtClean="0"/>
              <a:t> (</a:t>
            </a:r>
            <a:r>
              <a:rPr lang="tr-TR" dirty="0" err="1" smtClean="0"/>
              <a:t>organik+inorganik</a:t>
            </a:r>
            <a:r>
              <a:rPr lang="tr-TR" dirty="0" smtClean="0"/>
              <a:t>). </a:t>
            </a:r>
          </a:p>
          <a:p>
            <a:pPr algn="just">
              <a:lnSpc>
                <a:spcPct val="150000"/>
              </a:lnSpc>
            </a:pPr>
            <a:r>
              <a:rPr lang="tr-TR" dirty="0" smtClean="0"/>
              <a:t>İdrarda normalde protein ve eritrosit bulunmaz.</a:t>
            </a:r>
          </a:p>
          <a:p>
            <a:pPr algn="just">
              <a:lnSpc>
                <a:spcPct val="150000"/>
              </a:lnSpc>
            </a:pPr>
            <a:endParaRPr lang="tr-TR" dirty="0" smtClean="0"/>
          </a:p>
          <a:p>
            <a:pPr algn="just">
              <a:lnSpc>
                <a:spcPct val="150000"/>
              </a:lnSpc>
            </a:pPr>
            <a:endParaRPr lang="tr-TR" dirty="0"/>
          </a:p>
        </p:txBody>
      </p:sp>
    </p:spTree>
    <p:extLst>
      <p:ext uri="{BB962C8B-B14F-4D97-AF65-F5344CB8AC3E}">
        <p14:creationId xmlns:p14="http://schemas.microsoft.com/office/powerpoint/2010/main" xmlns="" val="311261690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graphicFrame>
        <p:nvGraphicFramePr>
          <p:cNvPr id="4" name="İçerik Yer Tutucusu 3"/>
          <p:cNvGraphicFramePr>
            <a:graphicFrameLocks noGrp="1"/>
          </p:cNvGraphicFramePr>
          <p:nvPr>
            <p:ph idx="1"/>
            <p:extLst>
              <p:ext uri="{D42A27DB-BD31-4B8C-83A1-F6EECF244321}">
                <p14:modId xmlns:p14="http://schemas.microsoft.com/office/powerpoint/2010/main" xmlns="" val="3037096961"/>
              </p:ext>
            </p:extLst>
          </p:nvPr>
        </p:nvGraphicFramePr>
        <p:xfrm>
          <a:off x="457200" y="476672"/>
          <a:ext cx="8229600" cy="6009987"/>
        </p:xfrm>
        <a:graphic>
          <a:graphicData uri="http://schemas.openxmlformats.org/drawingml/2006/table">
            <a:tbl>
              <a:tblPr firstRow="1" bandRow="1">
                <a:tableStyleId>{5C22544A-7EE6-4342-B048-85BDC9FD1C3A}</a:tableStyleId>
              </a:tblPr>
              <a:tblGrid>
                <a:gridCol w="8229600">
                  <a:extLst>
                    <a:ext uri="{9D8B030D-6E8A-4147-A177-3AD203B41FA5}">
                      <a16:colId xmlns:a16="http://schemas.microsoft.com/office/drawing/2014/main" xmlns="" val="167998223"/>
                    </a:ext>
                  </a:extLst>
                </a:gridCol>
              </a:tblGrid>
              <a:tr h="4536504">
                <a:tc>
                  <a:txBody>
                    <a:bodyPr/>
                    <a:lstStyle/>
                    <a:p>
                      <a:r>
                        <a:rPr lang="tr-TR" dirty="0" smtClean="0"/>
                        <a:t>İnorganik </a:t>
                      </a:r>
                      <a:r>
                        <a:rPr lang="tr-TR" dirty="0" err="1" smtClean="0"/>
                        <a:t>Solütler</a:t>
                      </a:r>
                      <a:endParaRPr lang="tr-TR" dirty="0" smtClean="0"/>
                    </a:p>
                    <a:p>
                      <a:pPr marL="285750" indent="-285750">
                        <a:lnSpc>
                          <a:spcPct val="150000"/>
                        </a:lnSpc>
                        <a:buFont typeface="Arial" panose="020B0604020202020204" pitchFamily="34" charset="0"/>
                        <a:buChar char="•"/>
                      </a:pPr>
                      <a:r>
                        <a:rPr lang="tr-TR" b="0" dirty="0" smtClean="0"/>
                        <a:t>Sodyum</a:t>
                      </a:r>
                    </a:p>
                    <a:p>
                      <a:pPr marL="285750" indent="-285750">
                        <a:lnSpc>
                          <a:spcPct val="150000"/>
                        </a:lnSpc>
                        <a:buFont typeface="Arial" panose="020B0604020202020204" pitchFamily="34" charset="0"/>
                        <a:buChar char="•"/>
                      </a:pPr>
                      <a:r>
                        <a:rPr lang="tr-TR" b="0" dirty="0" smtClean="0"/>
                        <a:t>Potasyum</a:t>
                      </a:r>
                    </a:p>
                    <a:p>
                      <a:pPr marL="285750" indent="-285750">
                        <a:lnSpc>
                          <a:spcPct val="150000"/>
                        </a:lnSpc>
                        <a:buFont typeface="Arial" panose="020B0604020202020204" pitchFamily="34" charset="0"/>
                        <a:buChar char="•"/>
                      </a:pPr>
                      <a:r>
                        <a:rPr lang="tr-TR" b="0" dirty="0" smtClean="0"/>
                        <a:t>Kalsiyum</a:t>
                      </a:r>
                    </a:p>
                    <a:p>
                      <a:pPr marL="285750" indent="-285750">
                        <a:lnSpc>
                          <a:spcPct val="150000"/>
                        </a:lnSpc>
                        <a:buFont typeface="Arial" panose="020B0604020202020204" pitchFamily="34" charset="0"/>
                        <a:buChar char="•"/>
                      </a:pPr>
                      <a:r>
                        <a:rPr lang="tr-TR" b="0" dirty="0" smtClean="0"/>
                        <a:t>Magnezyum</a:t>
                      </a:r>
                    </a:p>
                    <a:p>
                      <a:pPr marL="285750" indent="-285750">
                        <a:lnSpc>
                          <a:spcPct val="150000"/>
                        </a:lnSpc>
                        <a:buFont typeface="Arial" panose="020B0604020202020204" pitchFamily="34" charset="0"/>
                        <a:buChar char="•"/>
                      </a:pPr>
                      <a:r>
                        <a:rPr lang="tr-TR" b="0" dirty="0" smtClean="0"/>
                        <a:t>Demir</a:t>
                      </a:r>
                    </a:p>
                    <a:p>
                      <a:pPr marL="285750" indent="-285750">
                        <a:lnSpc>
                          <a:spcPct val="150000"/>
                        </a:lnSpc>
                        <a:buFont typeface="Arial" panose="020B0604020202020204" pitchFamily="34" charset="0"/>
                        <a:buChar char="•"/>
                      </a:pPr>
                      <a:r>
                        <a:rPr lang="tr-TR" b="0" dirty="0" smtClean="0"/>
                        <a:t>Klor</a:t>
                      </a:r>
                    </a:p>
                    <a:p>
                      <a:pPr marL="285750" indent="-285750">
                        <a:lnSpc>
                          <a:spcPct val="150000"/>
                        </a:lnSpc>
                        <a:buFont typeface="Arial" panose="020B0604020202020204" pitchFamily="34" charset="0"/>
                        <a:buChar char="•"/>
                      </a:pPr>
                      <a:r>
                        <a:rPr lang="tr-TR" b="0" dirty="0" smtClean="0"/>
                        <a:t>Sülfat</a:t>
                      </a:r>
                    </a:p>
                    <a:p>
                      <a:pPr marL="285750" indent="-285750">
                        <a:lnSpc>
                          <a:spcPct val="150000"/>
                        </a:lnSpc>
                        <a:buFont typeface="Arial" panose="020B0604020202020204" pitchFamily="34" charset="0"/>
                        <a:buChar char="•"/>
                      </a:pPr>
                      <a:r>
                        <a:rPr lang="tr-TR" b="0" dirty="0" smtClean="0"/>
                        <a:t>Fosfat</a:t>
                      </a:r>
                    </a:p>
                    <a:p>
                      <a:pPr marL="285750" indent="-285750">
                        <a:lnSpc>
                          <a:spcPct val="150000"/>
                        </a:lnSpc>
                        <a:buFont typeface="Arial" panose="020B0604020202020204" pitchFamily="34" charset="0"/>
                        <a:buChar char="•"/>
                      </a:pPr>
                      <a:r>
                        <a:rPr lang="tr-TR" b="0" dirty="0" smtClean="0"/>
                        <a:t>Bikarbonat</a:t>
                      </a:r>
                    </a:p>
                    <a:p>
                      <a:pPr marL="285750" indent="-285750">
                        <a:lnSpc>
                          <a:spcPct val="150000"/>
                        </a:lnSpc>
                        <a:buFont typeface="Arial" panose="020B0604020202020204" pitchFamily="34" charset="0"/>
                        <a:buChar char="•"/>
                      </a:pPr>
                      <a:r>
                        <a:rPr lang="tr-TR" b="0" dirty="0" smtClean="0"/>
                        <a:t>Amonyak </a:t>
                      </a:r>
                      <a:endParaRPr lang="tr-TR" b="0" dirty="0"/>
                    </a:p>
                  </a:txBody>
                  <a:tcPr/>
                </a:tc>
                <a:extLst>
                  <a:ext uri="{0D108BD9-81ED-4DB2-BD59-A6C34878D82A}">
                    <a16:rowId xmlns:a16="http://schemas.microsoft.com/office/drawing/2014/main" xmlns="" val="4170076018"/>
                  </a:ext>
                </a:extLst>
              </a:tr>
              <a:tr h="1473483">
                <a:tc>
                  <a:txBody>
                    <a:bodyPr/>
                    <a:lstStyle/>
                    <a:p>
                      <a:r>
                        <a:rPr lang="tr-TR" b="1" dirty="0" smtClean="0"/>
                        <a:t>Organik </a:t>
                      </a:r>
                      <a:r>
                        <a:rPr lang="tr-TR" b="1" dirty="0" err="1" smtClean="0"/>
                        <a:t>Solütler</a:t>
                      </a:r>
                      <a:r>
                        <a:rPr lang="tr-TR" b="1" dirty="0" smtClean="0"/>
                        <a:t> </a:t>
                      </a:r>
                    </a:p>
                    <a:p>
                      <a:pPr marL="285750" indent="-285750">
                        <a:buFont typeface="Arial" panose="020B0604020202020204" pitchFamily="34" charset="0"/>
                        <a:buChar char="•"/>
                      </a:pPr>
                      <a:r>
                        <a:rPr lang="tr-TR" b="0" dirty="0" smtClean="0"/>
                        <a:t>Üre </a:t>
                      </a:r>
                    </a:p>
                    <a:p>
                      <a:pPr marL="285750" indent="-285750">
                        <a:buFont typeface="Arial" panose="020B0604020202020204" pitchFamily="34" charset="0"/>
                        <a:buChar char="•"/>
                      </a:pPr>
                      <a:r>
                        <a:rPr lang="tr-TR" b="0" dirty="0" err="1" smtClean="0"/>
                        <a:t>Kreatinin</a:t>
                      </a:r>
                      <a:endParaRPr lang="tr-TR" b="0" dirty="0" smtClean="0"/>
                    </a:p>
                    <a:p>
                      <a:pPr marL="285750" indent="-285750">
                        <a:buFont typeface="Arial" panose="020B0604020202020204" pitchFamily="34" charset="0"/>
                        <a:buChar char="•"/>
                      </a:pPr>
                      <a:r>
                        <a:rPr lang="tr-TR" b="0" dirty="0" smtClean="0"/>
                        <a:t>Ürik asit </a:t>
                      </a:r>
                      <a:endParaRPr lang="tr-TR" b="0" dirty="0"/>
                    </a:p>
                  </a:txBody>
                  <a:tcPr/>
                </a:tc>
                <a:extLst>
                  <a:ext uri="{0D108BD9-81ED-4DB2-BD59-A6C34878D82A}">
                    <a16:rowId xmlns:a16="http://schemas.microsoft.com/office/drawing/2014/main" xmlns="" val="4076039806"/>
                  </a:ext>
                </a:extLst>
              </a:tr>
            </a:tbl>
          </a:graphicData>
        </a:graphic>
      </p:graphicFrame>
    </p:spTree>
    <p:extLst>
      <p:ext uri="{BB962C8B-B14F-4D97-AF65-F5344CB8AC3E}">
        <p14:creationId xmlns:p14="http://schemas.microsoft.com/office/powerpoint/2010/main" xmlns="" val="287605090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t>Normal İdrarın Özellikleri</a:t>
            </a:r>
            <a:endParaRPr lang="tr-TR" b="1" dirty="0"/>
          </a:p>
        </p:txBody>
      </p:sp>
      <p:sp>
        <p:nvSpPr>
          <p:cNvPr id="3" name="İçerik Yer Tutucusu 2"/>
          <p:cNvSpPr>
            <a:spLocks noGrp="1"/>
          </p:cNvSpPr>
          <p:nvPr>
            <p:ph sz="half" idx="1"/>
          </p:nvPr>
        </p:nvSpPr>
        <p:spPr/>
        <p:txBody>
          <a:bodyPr>
            <a:normAutofit lnSpcReduction="10000"/>
          </a:bodyPr>
          <a:lstStyle/>
          <a:p>
            <a:pPr>
              <a:lnSpc>
                <a:spcPct val="200000"/>
              </a:lnSpc>
            </a:pPr>
            <a:r>
              <a:rPr lang="tr-TR" dirty="0" smtClean="0"/>
              <a:t>Renk = Sarı-Turuncu</a:t>
            </a:r>
          </a:p>
          <a:p>
            <a:pPr>
              <a:lnSpc>
                <a:spcPct val="200000"/>
              </a:lnSpc>
            </a:pPr>
            <a:r>
              <a:rPr lang="tr-TR" dirty="0" smtClean="0"/>
              <a:t>Koku= Hafif</a:t>
            </a:r>
          </a:p>
          <a:p>
            <a:pPr>
              <a:lnSpc>
                <a:spcPct val="200000"/>
              </a:lnSpc>
            </a:pPr>
            <a:r>
              <a:rPr lang="tr-TR" dirty="0" err="1" smtClean="0"/>
              <a:t>Asidite</a:t>
            </a:r>
            <a:r>
              <a:rPr lang="tr-TR" dirty="0" smtClean="0"/>
              <a:t>= 4,6-8 arasında</a:t>
            </a:r>
          </a:p>
          <a:p>
            <a:pPr>
              <a:lnSpc>
                <a:spcPct val="200000"/>
              </a:lnSpc>
            </a:pPr>
            <a:r>
              <a:rPr lang="tr-TR" dirty="0" smtClean="0"/>
              <a:t>Yoğunluk: 1000’den biraz fazla </a:t>
            </a:r>
            <a:endParaRPr lang="tr-TR" dirty="0"/>
          </a:p>
        </p:txBody>
      </p:sp>
      <p:pic>
        <p:nvPicPr>
          <p:cNvPr id="5" name="İçerik Yer Tutucusu 4"/>
          <p:cNvPicPr>
            <a:picLocks noGrp="1" noChangeAspect="1"/>
          </p:cNvPicPr>
          <p:nvPr>
            <p:ph sz="half" idx="2"/>
          </p:nvPr>
        </p:nvPicPr>
        <p:blipFill>
          <a:blip r:embed="rId2" cstate="print">
            <a:extLst>
              <a:ext uri="{28A0092B-C50C-407E-A947-70E740481C1C}">
                <a14:useLocalDpi xmlns:a14="http://schemas.microsoft.com/office/drawing/2010/main" xmlns="" val="0"/>
              </a:ext>
            </a:extLst>
          </a:blip>
          <a:stretch>
            <a:fillRect/>
          </a:stretch>
        </p:blipFill>
        <p:spPr>
          <a:xfrm>
            <a:off x="5238750" y="2132856"/>
            <a:ext cx="3077666" cy="3312368"/>
          </a:xfrm>
        </p:spPr>
      </p:pic>
    </p:spTree>
    <p:extLst>
      <p:ext uri="{BB962C8B-B14F-4D97-AF65-F5344CB8AC3E}">
        <p14:creationId xmlns:p14="http://schemas.microsoft.com/office/powerpoint/2010/main" xmlns="" val="312536874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251520" y="274638"/>
            <a:ext cx="8640960" cy="1143000"/>
          </a:xfrm>
        </p:spPr>
        <p:txBody>
          <a:bodyPr>
            <a:normAutofit fontScale="90000"/>
          </a:bodyPr>
          <a:lstStyle/>
          <a:p>
            <a:r>
              <a:rPr lang="tr-TR" b="1" dirty="0" err="1"/>
              <a:t>Üriner</a:t>
            </a:r>
            <a:r>
              <a:rPr lang="tr-TR" b="1" dirty="0"/>
              <a:t> Sistem Anatomisi – Böbrek (Ren)</a:t>
            </a:r>
            <a:endParaRPr lang="tr-TR" dirty="0"/>
          </a:p>
        </p:txBody>
      </p:sp>
      <p:sp>
        <p:nvSpPr>
          <p:cNvPr id="3" name="İçerik Yer Tutucusu 2"/>
          <p:cNvSpPr>
            <a:spLocks noGrp="1"/>
          </p:cNvSpPr>
          <p:nvPr>
            <p:ph idx="1"/>
          </p:nvPr>
        </p:nvSpPr>
        <p:spPr/>
        <p:txBody>
          <a:bodyPr>
            <a:normAutofit lnSpcReduction="10000"/>
          </a:bodyPr>
          <a:lstStyle/>
          <a:p>
            <a:pPr algn="just"/>
            <a:r>
              <a:rPr lang="tr-TR" dirty="0" smtClean="0"/>
              <a:t>Renin gibi hormonları sentezler ve bu hormon su / sodyum tutulumu,  kan damarlarının </a:t>
            </a:r>
            <a:r>
              <a:rPr lang="tr-TR" dirty="0" err="1" smtClean="0"/>
              <a:t>vazokonstriksiyonunu</a:t>
            </a:r>
            <a:r>
              <a:rPr lang="tr-TR" dirty="0" smtClean="0"/>
              <a:t> ayarlayarak kan basıncını düzenler. </a:t>
            </a:r>
          </a:p>
          <a:p>
            <a:pPr algn="just"/>
            <a:r>
              <a:rPr lang="tr-TR" dirty="0" smtClean="0"/>
              <a:t>Kemik iliği için eritrosit yapımını uyaran </a:t>
            </a:r>
            <a:r>
              <a:rPr lang="tr-TR" dirty="0" err="1" smtClean="0"/>
              <a:t>eritropoetin</a:t>
            </a:r>
            <a:r>
              <a:rPr lang="tr-TR" dirty="0" smtClean="0"/>
              <a:t> hormonunu üretir. </a:t>
            </a:r>
          </a:p>
          <a:p>
            <a:pPr algn="just"/>
            <a:r>
              <a:rPr lang="tr-TR" dirty="0" smtClean="0"/>
              <a:t>Kan ve kemiklerde kalsiyum ve fosfat miktarını doğru düzeyde tutmaya yarayan </a:t>
            </a:r>
            <a:r>
              <a:rPr lang="tr-TR" dirty="0" err="1" smtClean="0"/>
              <a:t>Kalsitrol</a:t>
            </a:r>
            <a:r>
              <a:rPr lang="tr-TR" dirty="0" smtClean="0"/>
              <a:t> hormonunu üretmektedir. </a:t>
            </a:r>
            <a:endParaRPr lang="tr-TR" dirty="0"/>
          </a:p>
        </p:txBody>
      </p:sp>
    </p:spTree>
    <p:extLst>
      <p:ext uri="{BB962C8B-B14F-4D97-AF65-F5344CB8AC3E}">
        <p14:creationId xmlns:p14="http://schemas.microsoft.com/office/powerpoint/2010/main" xmlns="" val="220150755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Başlık"/>
          <p:cNvSpPr>
            <a:spLocks noGrp="1"/>
          </p:cNvSpPr>
          <p:nvPr>
            <p:ph type="title"/>
          </p:nvPr>
        </p:nvSpPr>
        <p:spPr/>
        <p:txBody>
          <a:bodyPr/>
          <a:lstStyle/>
          <a:p>
            <a:endParaRPr lang="tr-TR"/>
          </a:p>
        </p:txBody>
      </p:sp>
      <p:sp>
        <p:nvSpPr>
          <p:cNvPr id="6" name="5 İçerik Yer Tutucusu"/>
          <p:cNvSpPr>
            <a:spLocks noGrp="1"/>
          </p:cNvSpPr>
          <p:nvPr>
            <p:ph idx="1"/>
          </p:nvPr>
        </p:nvSpPr>
        <p:spPr/>
        <p:txBody>
          <a:bodyPr>
            <a:normAutofit/>
          </a:bodyPr>
          <a:lstStyle/>
          <a:p>
            <a:pPr algn="ctr">
              <a:buNone/>
            </a:pPr>
            <a:r>
              <a:rPr lang="tr-TR" sz="8000" dirty="0" smtClean="0"/>
              <a:t>Ödev !!!</a:t>
            </a:r>
            <a:endParaRPr lang="tr-TR" sz="8000"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b="1" dirty="0" smtClean="0"/>
              <a:t>Üriner Sistem Anatomisi – </a:t>
            </a:r>
            <a:r>
              <a:rPr lang="tr-TR" b="1" dirty="0" err="1" smtClean="0"/>
              <a:t>Üreter</a:t>
            </a:r>
            <a:endParaRPr lang="tr-TR" dirty="0"/>
          </a:p>
        </p:txBody>
      </p:sp>
      <p:sp>
        <p:nvSpPr>
          <p:cNvPr id="3" name="2 İçerik Yer Tutucusu"/>
          <p:cNvSpPr>
            <a:spLocks noGrp="1"/>
          </p:cNvSpPr>
          <p:nvPr>
            <p:ph idx="1"/>
          </p:nvPr>
        </p:nvSpPr>
        <p:spPr>
          <a:xfrm>
            <a:off x="457200" y="1268760"/>
            <a:ext cx="8363272" cy="5112568"/>
          </a:xfrm>
        </p:spPr>
        <p:txBody>
          <a:bodyPr>
            <a:normAutofit/>
          </a:bodyPr>
          <a:lstStyle/>
          <a:p>
            <a:pPr algn="just">
              <a:lnSpc>
                <a:spcPct val="150000"/>
              </a:lnSpc>
            </a:pPr>
            <a:r>
              <a:rPr lang="tr-TR" dirty="0" err="1" smtClean="0"/>
              <a:t>Üreterler</a:t>
            </a:r>
            <a:r>
              <a:rPr lang="tr-TR" dirty="0" smtClean="0"/>
              <a:t>, idrarın böbreklerden </a:t>
            </a:r>
            <a:r>
              <a:rPr lang="tr-TR" dirty="0" err="1" smtClean="0"/>
              <a:t>mesanaye</a:t>
            </a:r>
            <a:r>
              <a:rPr lang="tr-TR" dirty="0" smtClean="0"/>
              <a:t> akımı için geçit sağlayan düz kaslardan oluşmuş tüp şeklindeki yapılardır.</a:t>
            </a:r>
          </a:p>
          <a:p>
            <a:pPr algn="just">
              <a:lnSpc>
                <a:spcPct val="150000"/>
              </a:lnSpc>
            </a:pPr>
            <a:r>
              <a:rPr lang="tr-TR" dirty="0" err="1" smtClean="0"/>
              <a:t>Üreterlerin</a:t>
            </a:r>
            <a:r>
              <a:rPr lang="tr-TR" dirty="0" smtClean="0"/>
              <a:t> üst ucu böbrekler, alt ucu mesane ile birleşmektedir. Yani </a:t>
            </a:r>
            <a:r>
              <a:rPr lang="tr-TR" dirty="0" err="1" smtClean="0"/>
              <a:t>üreterler</a:t>
            </a:r>
            <a:r>
              <a:rPr lang="tr-TR" dirty="0" smtClean="0"/>
              <a:t> mesane ve böbrekler arasındaki boşaltım </a:t>
            </a:r>
            <a:r>
              <a:rPr lang="tr-TR" dirty="0" err="1" smtClean="0"/>
              <a:t>tübülleridir</a:t>
            </a:r>
            <a:r>
              <a:rPr lang="tr-TR" dirty="0" smtClean="0"/>
              <a:t>. </a:t>
            </a:r>
          </a:p>
          <a:p>
            <a:pPr algn="just"/>
            <a:endParaRPr lang="tr-TR"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b="1" dirty="0" smtClean="0"/>
              <a:t>Üriner Sistem Anatomisi – </a:t>
            </a:r>
            <a:r>
              <a:rPr lang="tr-TR" b="1" dirty="0" err="1" smtClean="0"/>
              <a:t>Üreter</a:t>
            </a:r>
            <a:endParaRPr lang="tr-TR" dirty="0"/>
          </a:p>
        </p:txBody>
      </p:sp>
      <p:sp>
        <p:nvSpPr>
          <p:cNvPr id="3" name="2 İçerik Yer Tutucusu"/>
          <p:cNvSpPr>
            <a:spLocks noGrp="1"/>
          </p:cNvSpPr>
          <p:nvPr>
            <p:ph idx="1"/>
          </p:nvPr>
        </p:nvSpPr>
        <p:spPr>
          <a:xfrm>
            <a:off x="457200" y="1268760"/>
            <a:ext cx="8363272" cy="5112568"/>
          </a:xfrm>
        </p:spPr>
        <p:txBody>
          <a:bodyPr>
            <a:normAutofit lnSpcReduction="10000"/>
          </a:bodyPr>
          <a:lstStyle/>
          <a:p>
            <a:pPr algn="just">
              <a:lnSpc>
                <a:spcPct val="150000"/>
              </a:lnSpc>
            </a:pPr>
            <a:r>
              <a:rPr lang="tr-TR" dirty="0" smtClean="0"/>
              <a:t>Kas tabakası düz kaslardan oluşmuştur ve idrar </a:t>
            </a:r>
            <a:r>
              <a:rPr lang="tr-TR" dirty="0" err="1" smtClean="0"/>
              <a:t>distansiyonu</a:t>
            </a:r>
            <a:r>
              <a:rPr lang="tr-TR" dirty="0" smtClean="0"/>
              <a:t> ile uyarılan </a:t>
            </a:r>
            <a:r>
              <a:rPr lang="tr-TR" dirty="0" err="1" smtClean="0"/>
              <a:t>peristalik</a:t>
            </a:r>
            <a:r>
              <a:rPr lang="tr-TR" dirty="0" smtClean="0"/>
              <a:t> dalgalar ile idrarın aşağıya doğru naklini gerçekleştirir. </a:t>
            </a:r>
          </a:p>
          <a:p>
            <a:pPr algn="just">
              <a:lnSpc>
                <a:spcPct val="150000"/>
              </a:lnSpc>
            </a:pPr>
            <a:r>
              <a:rPr lang="tr-TR" dirty="0" smtClean="0"/>
              <a:t>25-30 cm uzunluğunda, 3 mm çapında tüplerdir.</a:t>
            </a:r>
          </a:p>
          <a:p>
            <a:pPr algn="just">
              <a:lnSpc>
                <a:spcPct val="150000"/>
              </a:lnSpc>
            </a:pPr>
            <a:r>
              <a:rPr lang="tr-TR" dirty="0" smtClean="0"/>
              <a:t>Pars </a:t>
            </a:r>
            <a:r>
              <a:rPr lang="tr-TR" dirty="0" err="1" smtClean="0"/>
              <a:t>abdominalis</a:t>
            </a:r>
            <a:r>
              <a:rPr lang="tr-TR" dirty="0" smtClean="0"/>
              <a:t>, pars </a:t>
            </a:r>
            <a:r>
              <a:rPr lang="tr-TR" dirty="0" err="1" smtClean="0"/>
              <a:t>pelvica</a:t>
            </a:r>
            <a:r>
              <a:rPr lang="tr-TR" dirty="0" smtClean="0"/>
              <a:t> ve pars </a:t>
            </a:r>
            <a:r>
              <a:rPr lang="tr-TR" dirty="0" err="1" smtClean="0"/>
              <a:t>intramularis</a:t>
            </a:r>
            <a:r>
              <a:rPr lang="tr-TR" dirty="0" smtClean="0"/>
              <a:t> olmak üzere üç parçası vardır. </a:t>
            </a:r>
            <a:endParaRPr lang="tr-TR"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t>Üriner Sistem Anatomisi – </a:t>
            </a:r>
            <a:r>
              <a:rPr lang="tr-TR" b="1" dirty="0" err="1" smtClean="0"/>
              <a:t>Üreter</a:t>
            </a:r>
            <a:endParaRPr lang="tr-TR" dirty="0"/>
          </a:p>
        </p:txBody>
      </p:sp>
      <p:sp>
        <p:nvSpPr>
          <p:cNvPr id="3" name="2 İçerik Yer Tutucusu"/>
          <p:cNvSpPr>
            <a:spLocks noGrp="1"/>
          </p:cNvSpPr>
          <p:nvPr>
            <p:ph idx="1"/>
          </p:nvPr>
        </p:nvSpPr>
        <p:spPr/>
        <p:txBody>
          <a:bodyPr>
            <a:normAutofit fontScale="85000" lnSpcReduction="10000"/>
          </a:bodyPr>
          <a:lstStyle/>
          <a:p>
            <a:pPr algn="just"/>
            <a:r>
              <a:rPr lang="tr-TR" dirty="0"/>
              <a:t>İ</a:t>
            </a:r>
            <a:r>
              <a:rPr lang="tr-TR" dirty="0" smtClean="0"/>
              <a:t>drarın mesaneden </a:t>
            </a:r>
            <a:r>
              <a:rPr lang="tr-TR" dirty="0" err="1" smtClean="0"/>
              <a:t>üreterlere</a:t>
            </a:r>
            <a:r>
              <a:rPr lang="tr-TR" dirty="0" smtClean="0"/>
              <a:t> geri kaçışını engelleyen kapak biçiminde daralmış bölgeler bulunur (</a:t>
            </a:r>
            <a:r>
              <a:rPr lang="tr-TR" dirty="0" err="1" smtClean="0"/>
              <a:t>pelvis</a:t>
            </a:r>
            <a:r>
              <a:rPr lang="tr-TR" dirty="0" smtClean="0"/>
              <a:t> </a:t>
            </a:r>
            <a:r>
              <a:rPr lang="tr-TR" dirty="0" err="1" smtClean="0"/>
              <a:t>renalisle</a:t>
            </a:r>
            <a:r>
              <a:rPr lang="tr-TR" dirty="0" smtClean="0"/>
              <a:t> birleşme yeri, </a:t>
            </a:r>
            <a:r>
              <a:rPr lang="tr-TR" dirty="0" err="1" smtClean="0"/>
              <a:t>apertura</a:t>
            </a:r>
            <a:r>
              <a:rPr lang="tr-TR" dirty="0" smtClean="0"/>
              <a:t> </a:t>
            </a:r>
            <a:r>
              <a:rPr lang="tr-TR" dirty="0" err="1" smtClean="0"/>
              <a:t>pelvis</a:t>
            </a:r>
            <a:r>
              <a:rPr lang="tr-TR" dirty="0" smtClean="0"/>
              <a:t> sup. Çaprazladığı yer, mesane duvarından geçtiği yer). </a:t>
            </a:r>
          </a:p>
          <a:p>
            <a:pPr algn="just"/>
            <a:r>
              <a:rPr lang="tr-TR" dirty="0" smtClean="0"/>
              <a:t>Bir </a:t>
            </a:r>
            <a:r>
              <a:rPr lang="tr-TR" dirty="0" err="1" smtClean="0"/>
              <a:t>üreter</a:t>
            </a:r>
            <a:r>
              <a:rPr lang="tr-TR" dirty="0" smtClean="0"/>
              <a:t> tıkandığında (örneğin taş ile ) kuvvetli bir kasılma refleksi ve ona eşlik eden ağrı oluşur. </a:t>
            </a:r>
            <a:r>
              <a:rPr lang="tr-TR" dirty="0" err="1" smtClean="0"/>
              <a:t>Peristatik</a:t>
            </a:r>
            <a:r>
              <a:rPr lang="tr-TR" dirty="0" smtClean="0"/>
              <a:t> dalgaların oluşumunda zorluk yaratarak idrarın mesaneye akışını durdurur. Buna karşı sempatik cevap refleksin </a:t>
            </a:r>
            <a:r>
              <a:rPr lang="tr-TR" dirty="0" err="1" smtClean="0"/>
              <a:t>uyarımıyla</a:t>
            </a:r>
            <a:r>
              <a:rPr lang="tr-TR" dirty="0" smtClean="0"/>
              <a:t>, </a:t>
            </a:r>
            <a:r>
              <a:rPr lang="tr-TR" dirty="0" err="1" smtClean="0"/>
              <a:t>renal</a:t>
            </a:r>
            <a:r>
              <a:rPr lang="tr-TR" dirty="0" smtClean="0"/>
              <a:t> arterlerinin </a:t>
            </a:r>
            <a:r>
              <a:rPr lang="tr-TR" dirty="0" err="1" smtClean="0"/>
              <a:t>kontraksiyonu</a:t>
            </a:r>
            <a:r>
              <a:rPr lang="tr-TR" dirty="0" smtClean="0"/>
              <a:t> meydana gelir ve böylece böbrekteki idrar oluşumu azalır.</a:t>
            </a:r>
          </a:p>
          <a:p>
            <a:endParaRPr lang="tr-TR"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t>Üriner Sistem Anatomisi – Mesane</a:t>
            </a:r>
            <a:endParaRPr lang="tr-TR" dirty="0"/>
          </a:p>
        </p:txBody>
      </p:sp>
      <p:sp>
        <p:nvSpPr>
          <p:cNvPr id="3" name="2 İçerik Yer Tutucusu"/>
          <p:cNvSpPr>
            <a:spLocks noGrp="1"/>
          </p:cNvSpPr>
          <p:nvPr>
            <p:ph idx="1"/>
          </p:nvPr>
        </p:nvSpPr>
        <p:spPr/>
        <p:txBody>
          <a:bodyPr>
            <a:normAutofit lnSpcReduction="10000"/>
          </a:bodyPr>
          <a:lstStyle/>
          <a:p>
            <a:pPr algn="just">
              <a:lnSpc>
                <a:spcPct val="150000"/>
              </a:lnSpc>
            </a:pPr>
            <a:r>
              <a:rPr lang="tr-TR" dirty="0" smtClean="0"/>
              <a:t>Mesane idrarın depolandığı bölümdür. İçi boş, </a:t>
            </a:r>
            <a:r>
              <a:rPr lang="tr-TR" dirty="0" err="1" smtClean="0"/>
              <a:t>kollabe</a:t>
            </a:r>
            <a:r>
              <a:rPr lang="tr-TR" dirty="0" smtClean="0"/>
              <a:t> olabilen ve düz kas yapısında olan bu organ </a:t>
            </a:r>
            <a:r>
              <a:rPr lang="tr-TR" dirty="0" err="1" smtClean="0"/>
              <a:t>simfisiz</a:t>
            </a:r>
            <a:r>
              <a:rPr lang="tr-TR" dirty="0" smtClean="0"/>
              <a:t> </a:t>
            </a:r>
            <a:r>
              <a:rPr lang="tr-TR" dirty="0" err="1" smtClean="0"/>
              <a:t>pubisin</a:t>
            </a:r>
            <a:r>
              <a:rPr lang="tr-TR" dirty="0" smtClean="0"/>
              <a:t> arkasında yer alır. </a:t>
            </a:r>
          </a:p>
          <a:p>
            <a:pPr algn="just">
              <a:lnSpc>
                <a:spcPct val="150000"/>
              </a:lnSpc>
            </a:pPr>
            <a:r>
              <a:rPr lang="tr-TR" dirty="0" smtClean="0"/>
              <a:t>Kadında, </a:t>
            </a:r>
            <a:r>
              <a:rPr lang="tr-TR" dirty="0" err="1" smtClean="0"/>
              <a:t>uterus</a:t>
            </a:r>
            <a:r>
              <a:rPr lang="tr-TR" dirty="0" smtClean="0"/>
              <a:t> ve vajinanın önünde; erkekte ise rektumun önünde prostat bezinin üzerine yerleşmiştir.</a:t>
            </a:r>
          </a:p>
          <a:p>
            <a:pPr algn="just">
              <a:lnSpc>
                <a:spcPct val="150000"/>
              </a:lnSpc>
              <a:buNone/>
            </a:pPr>
            <a:endParaRPr lang="tr-TR"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t>Üriner Sistem Anatomisi – Mesane</a:t>
            </a:r>
            <a:endParaRPr lang="tr-TR" dirty="0"/>
          </a:p>
        </p:txBody>
      </p:sp>
      <p:sp>
        <p:nvSpPr>
          <p:cNvPr id="3" name="2 İçerik Yer Tutucusu"/>
          <p:cNvSpPr>
            <a:spLocks noGrp="1"/>
          </p:cNvSpPr>
          <p:nvPr>
            <p:ph idx="1"/>
          </p:nvPr>
        </p:nvSpPr>
        <p:spPr/>
        <p:txBody>
          <a:bodyPr>
            <a:normAutofit/>
          </a:bodyPr>
          <a:lstStyle/>
          <a:p>
            <a:pPr algn="just"/>
            <a:r>
              <a:rPr lang="tr-TR" dirty="0" smtClean="0"/>
              <a:t>Mesane duvarı üç düz kas tabakasından oluşmuştur.İç ve dış tabakalar </a:t>
            </a:r>
            <a:r>
              <a:rPr lang="tr-TR" dirty="0" err="1" smtClean="0"/>
              <a:t>longitudinal</a:t>
            </a:r>
            <a:r>
              <a:rPr lang="tr-TR" dirty="0" smtClean="0"/>
              <a:t>, orta tabaka ise sirkülerdir. Bu üç tabakanın çaprazlanmasıyla </a:t>
            </a:r>
            <a:r>
              <a:rPr lang="tr-TR" u="sng" dirty="0" smtClean="0">
                <a:solidFill>
                  <a:srgbClr val="FF0000"/>
                </a:solidFill>
              </a:rPr>
              <a:t>DETRÜSÖR KAS</a:t>
            </a:r>
            <a:r>
              <a:rPr lang="tr-TR" dirty="0" smtClean="0">
                <a:solidFill>
                  <a:srgbClr val="FF0000"/>
                </a:solidFill>
              </a:rPr>
              <a:t> </a:t>
            </a:r>
            <a:r>
              <a:rPr lang="tr-TR" dirty="0" smtClean="0"/>
              <a:t>oluşur.</a:t>
            </a:r>
          </a:p>
          <a:p>
            <a:pPr algn="just"/>
            <a:r>
              <a:rPr lang="tr-TR" dirty="0" err="1" smtClean="0"/>
              <a:t>Detrüsör</a:t>
            </a:r>
            <a:r>
              <a:rPr lang="tr-TR" dirty="0" smtClean="0"/>
              <a:t> kas kasıldığı zaman mesane içi basıncı 40-60 </a:t>
            </a:r>
            <a:r>
              <a:rPr lang="tr-TR" dirty="0" err="1" smtClean="0"/>
              <a:t>mmHg’ya</a:t>
            </a:r>
            <a:r>
              <a:rPr lang="tr-TR" dirty="0" smtClean="0"/>
              <a:t> yükseltir. Buradan da anlaşıldığı gibi </a:t>
            </a:r>
            <a:r>
              <a:rPr lang="tr-TR" dirty="0" err="1" smtClean="0"/>
              <a:t>detrüsör</a:t>
            </a:r>
            <a:r>
              <a:rPr lang="tr-TR" dirty="0" smtClean="0"/>
              <a:t> kasının kasılması mesanenin boşalması için esas adımdır.</a:t>
            </a:r>
          </a:p>
          <a:p>
            <a:pPr algn="just"/>
            <a:endParaRPr lang="tr-TR" dirty="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t>Üriner Sistem Anatomisi – Mesane</a:t>
            </a:r>
            <a:endParaRPr lang="tr-TR" dirty="0"/>
          </a:p>
        </p:txBody>
      </p:sp>
      <p:sp>
        <p:nvSpPr>
          <p:cNvPr id="3" name="2 İçerik Yer Tutucusu"/>
          <p:cNvSpPr>
            <a:spLocks noGrp="1"/>
          </p:cNvSpPr>
          <p:nvPr>
            <p:ph idx="1"/>
          </p:nvPr>
        </p:nvSpPr>
        <p:spPr/>
        <p:txBody>
          <a:bodyPr>
            <a:normAutofit/>
          </a:bodyPr>
          <a:lstStyle/>
          <a:p>
            <a:pPr algn="just">
              <a:lnSpc>
                <a:spcPct val="150000"/>
              </a:lnSpc>
            </a:pPr>
            <a:r>
              <a:rPr lang="tr-TR" dirty="0" smtClean="0"/>
              <a:t>Mesanenin tabanında üç tane açıklık vardır. Bunlardan iki tanesi </a:t>
            </a:r>
            <a:r>
              <a:rPr lang="tr-TR" dirty="0" err="1" smtClean="0"/>
              <a:t>üreterlerin</a:t>
            </a:r>
            <a:r>
              <a:rPr lang="tr-TR" dirty="0" smtClean="0"/>
              <a:t> yaptığı açıklıktır, diğeri </a:t>
            </a:r>
            <a:r>
              <a:rPr lang="tr-TR" dirty="0" err="1" smtClean="0"/>
              <a:t>üretra</a:t>
            </a:r>
            <a:r>
              <a:rPr lang="tr-TR" dirty="0" smtClean="0"/>
              <a:t> açıklığıdır. </a:t>
            </a:r>
            <a:r>
              <a:rPr lang="tr-TR" dirty="0" err="1" smtClean="0"/>
              <a:t>Üreter</a:t>
            </a:r>
            <a:r>
              <a:rPr lang="tr-TR" dirty="0" smtClean="0"/>
              <a:t> açıklıkları </a:t>
            </a:r>
            <a:r>
              <a:rPr lang="tr-TR" u="sng" dirty="0" smtClean="0">
                <a:solidFill>
                  <a:srgbClr val="FF0000"/>
                </a:solidFill>
              </a:rPr>
              <a:t>TRİGONE</a:t>
            </a:r>
            <a:r>
              <a:rPr lang="tr-TR" dirty="0" smtClean="0">
                <a:solidFill>
                  <a:srgbClr val="FF0000"/>
                </a:solidFill>
              </a:rPr>
              <a:t> </a:t>
            </a:r>
            <a:r>
              <a:rPr lang="tr-TR" dirty="0" smtClean="0"/>
              <a:t>adlı üçgen tabanın arka köşelerinde, </a:t>
            </a:r>
            <a:r>
              <a:rPr lang="tr-TR" dirty="0" err="1" smtClean="0"/>
              <a:t>üretral</a:t>
            </a:r>
            <a:r>
              <a:rPr lang="tr-TR" dirty="0" smtClean="0"/>
              <a:t> açıklık ise önde ve aşağıda yer alır.</a:t>
            </a:r>
          </a:p>
          <a:p>
            <a:pPr algn="just">
              <a:lnSpc>
                <a:spcPct val="150000"/>
              </a:lnSpc>
            </a:pPr>
            <a:endParaRPr lang="tr-TR" dirty="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t>Üriner Sistem Anatomisi – Mesane</a:t>
            </a:r>
            <a:endParaRPr lang="tr-TR" dirty="0"/>
          </a:p>
        </p:txBody>
      </p:sp>
      <p:sp>
        <p:nvSpPr>
          <p:cNvPr id="3" name="2 İçerik Yer Tutucusu"/>
          <p:cNvSpPr>
            <a:spLocks noGrp="1"/>
          </p:cNvSpPr>
          <p:nvPr>
            <p:ph idx="1"/>
          </p:nvPr>
        </p:nvSpPr>
        <p:spPr/>
        <p:txBody>
          <a:bodyPr>
            <a:normAutofit/>
          </a:bodyPr>
          <a:lstStyle/>
          <a:p>
            <a:pPr algn="just"/>
            <a:r>
              <a:rPr lang="tr-TR" dirty="0" smtClean="0"/>
              <a:t>Mesane boynu(arka </a:t>
            </a:r>
            <a:r>
              <a:rPr lang="tr-TR" dirty="0" err="1" smtClean="0"/>
              <a:t>üretra</a:t>
            </a:r>
            <a:r>
              <a:rPr lang="tr-TR" dirty="0" smtClean="0"/>
              <a:t>) 2-3 cm uzunluğunda ve duvarı bol miktarda elastik doku ile örülmüş </a:t>
            </a:r>
            <a:r>
              <a:rPr lang="tr-TR" dirty="0" err="1" smtClean="0"/>
              <a:t>detrüsör</a:t>
            </a:r>
            <a:r>
              <a:rPr lang="tr-TR" dirty="0" smtClean="0"/>
              <a:t> kasından oluşur. Bu bölgedeki kas </a:t>
            </a:r>
            <a:r>
              <a:rPr lang="tr-TR" dirty="0" smtClean="0">
                <a:solidFill>
                  <a:srgbClr val="FF0000"/>
                </a:solidFill>
              </a:rPr>
              <a:t>‘iç </a:t>
            </a:r>
            <a:r>
              <a:rPr lang="tr-TR" dirty="0" err="1" smtClean="0">
                <a:solidFill>
                  <a:srgbClr val="FF0000"/>
                </a:solidFill>
              </a:rPr>
              <a:t>sfinkter’</a:t>
            </a:r>
            <a:r>
              <a:rPr lang="tr-TR" dirty="0" err="1" smtClean="0"/>
              <a:t>adını</a:t>
            </a:r>
            <a:r>
              <a:rPr lang="tr-TR" dirty="0" smtClean="0"/>
              <a:t> alır. </a:t>
            </a:r>
          </a:p>
          <a:p>
            <a:pPr algn="just"/>
            <a:r>
              <a:rPr lang="tr-TR" dirty="0" err="1" smtClean="0"/>
              <a:t>Sfinkter</a:t>
            </a:r>
            <a:r>
              <a:rPr lang="tr-TR" dirty="0" smtClean="0"/>
              <a:t>, idrarın tekrar mesaneye kaçmasına engel olur ve otonom sinir sistemi kontrolü ile istemsiz olarak çalışır. </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t>Üriner Sistem Anatomisi – Mesane</a:t>
            </a:r>
            <a:endParaRPr lang="tr-TR" dirty="0"/>
          </a:p>
        </p:txBody>
      </p:sp>
      <p:sp>
        <p:nvSpPr>
          <p:cNvPr id="3" name="2 İçerik Yer Tutucusu"/>
          <p:cNvSpPr>
            <a:spLocks noGrp="1"/>
          </p:cNvSpPr>
          <p:nvPr>
            <p:ph idx="1"/>
          </p:nvPr>
        </p:nvSpPr>
        <p:spPr/>
        <p:txBody>
          <a:bodyPr>
            <a:normAutofit fontScale="92500" lnSpcReduction="10000"/>
          </a:bodyPr>
          <a:lstStyle/>
          <a:p>
            <a:pPr algn="just"/>
            <a:r>
              <a:rPr lang="tr-TR" dirty="0" smtClean="0"/>
              <a:t>İç </a:t>
            </a:r>
            <a:r>
              <a:rPr lang="tr-TR" dirty="0" err="1" smtClean="0"/>
              <a:t>sfinkterin</a:t>
            </a:r>
            <a:r>
              <a:rPr lang="tr-TR" dirty="0" smtClean="0"/>
              <a:t> normal </a:t>
            </a:r>
            <a:r>
              <a:rPr lang="tr-TR" dirty="0" err="1" smtClean="0"/>
              <a:t>tonüsü</a:t>
            </a:r>
            <a:r>
              <a:rPr lang="tr-TR" dirty="0" smtClean="0"/>
              <a:t>  mesane boynunu idrarsız tutar ve böylece mesanenin ana kısmında basınç kritik değerinin üstüne çıkıncaya kadar mesanenin boşalmasını engeller. Otonom sinir </a:t>
            </a:r>
            <a:r>
              <a:rPr lang="tr-TR" dirty="0" err="1" smtClean="0"/>
              <a:t>innervasyonu</a:t>
            </a:r>
            <a:r>
              <a:rPr lang="tr-TR" dirty="0" smtClean="0"/>
              <a:t> iç </a:t>
            </a:r>
            <a:r>
              <a:rPr lang="tr-TR" dirty="0" err="1" smtClean="0"/>
              <a:t>sfinkterin</a:t>
            </a:r>
            <a:r>
              <a:rPr lang="tr-TR" dirty="0" smtClean="0"/>
              <a:t> düz kas kontrolünü etkiler. </a:t>
            </a:r>
          </a:p>
          <a:p>
            <a:pPr algn="just"/>
            <a:r>
              <a:rPr lang="tr-TR" dirty="0" smtClean="0"/>
              <a:t>Sempatik uyarılar </a:t>
            </a:r>
            <a:r>
              <a:rPr lang="tr-TR" dirty="0" err="1" smtClean="0"/>
              <a:t>sfinkterin</a:t>
            </a:r>
            <a:r>
              <a:rPr lang="tr-TR" dirty="0" smtClean="0"/>
              <a:t> kasılmasına neden olur ve idrar mesanede tutulur. Parasempatik sinir uyarıları sonucunda </a:t>
            </a:r>
            <a:r>
              <a:rPr lang="tr-TR" dirty="0" err="1" smtClean="0"/>
              <a:t>detrüsör</a:t>
            </a:r>
            <a:r>
              <a:rPr lang="tr-TR" dirty="0" smtClean="0"/>
              <a:t> kası kasılır ve iç </a:t>
            </a:r>
            <a:r>
              <a:rPr lang="tr-TR" dirty="0" err="1" smtClean="0"/>
              <a:t>sfinkter</a:t>
            </a:r>
            <a:r>
              <a:rPr lang="tr-TR" dirty="0" smtClean="0"/>
              <a:t> gevşer,idrar akımına izin verir.</a:t>
            </a: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t>Üriner Sistem Anatomisi – Mesane</a:t>
            </a:r>
            <a:endParaRPr lang="tr-TR" dirty="0"/>
          </a:p>
        </p:txBody>
      </p:sp>
      <p:sp>
        <p:nvSpPr>
          <p:cNvPr id="3" name="2 İçerik Yer Tutucusu"/>
          <p:cNvSpPr>
            <a:spLocks noGrp="1"/>
          </p:cNvSpPr>
          <p:nvPr>
            <p:ph idx="1"/>
          </p:nvPr>
        </p:nvSpPr>
        <p:spPr/>
        <p:txBody>
          <a:bodyPr>
            <a:normAutofit lnSpcReduction="10000"/>
          </a:bodyPr>
          <a:lstStyle/>
          <a:p>
            <a:pPr algn="just"/>
            <a:r>
              <a:rPr lang="tr-TR" dirty="0" smtClean="0"/>
              <a:t>Mesane idrar ile dolduğu zaman değişime uğrar. Normal olarak 600 ml kadar idrar alır. Mesane dolduğu zaman ön üst yüzü yukarıya doğru genişler ve </a:t>
            </a:r>
            <a:r>
              <a:rPr lang="tr-TR" dirty="0" err="1" smtClean="0"/>
              <a:t>simpisis</a:t>
            </a:r>
            <a:r>
              <a:rPr lang="tr-TR" dirty="0" smtClean="0"/>
              <a:t> </a:t>
            </a:r>
            <a:r>
              <a:rPr lang="tr-TR" dirty="0" err="1" smtClean="0"/>
              <a:t>pubisi</a:t>
            </a:r>
            <a:r>
              <a:rPr lang="tr-TR" dirty="0" smtClean="0"/>
              <a:t> yukarı doğru iter. </a:t>
            </a:r>
          </a:p>
          <a:p>
            <a:pPr algn="just"/>
            <a:r>
              <a:rPr lang="tr-TR" dirty="0" smtClean="0"/>
              <a:t>Çok fazla dolduğu zaman göbek seviyesine kadar çıkar. Hamile kadınlarda fetüs mesaneyi öne doğru iterek doluluk hissine neden olur ve mesane kapasitesini azaltır.</a:t>
            </a:r>
          </a:p>
          <a:p>
            <a:pPr algn="just"/>
            <a:endParaRPr lang="tr-T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79512" y="274638"/>
            <a:ext cx="8640960" cy="1143000"/>
          </a:xfrm>
        </p:spPr>
        <p:txBody>
          <a:bodyPr>
            <a:normAutofit fontScale="90000"/>
          </a:bodyPr>
          <a:lstStyle/>
          <a:p>
            <a:r>
              <a:rPr lang="tr-TR" b="1" dirty="0" smtClean="0"/>
              <a:t>Üriner Sistem Anatomisi – Böbrek (Ren)</a:t>
            </a:r>
            <a:endParaRPr lang="tr-TR" b="1" dirty="0"/>
          </a:p>
        </p:txBody>
      </p:sp>
      <p:sp>
        <p:nvSpPr>
          <p:cNvPr id="3" name="2 İçerik Yer Tutucusu"/>
          <p:cNvSpPr>
            <a:spLocks noGrp="1"/>
          </p:cNvSpPr>
          <p:nvPr>
            <p:ph idx="1"/>
          </p:nvPr>
        </p:nvSpPr>
        <p:spPr/>
        <p:txBody>
          <a:bodyPr>
            <a:normAutofit lnSpcReduction="10000"/>
          </a:bodyPr>
          <a:lstStyle/>
          <a:p>
            <a:pPr algn="just"/>
            <a:r>
              <a:rPr lang="tr-TR" dirty="0"/>
              <a:t>A. </a:t>
            </a:r>
            <a:r>
              <a:rPr lang="tr-TR" dirty="0" err="1"/>
              <a:t>renalis</a:t>
            </a:r>
            <a:r>
              <a:rPr lang="tr-TR" dirty="0"/>
              <a:t> ve v. </a:t>
            </a:r>
            <a:r>
              <a:rPr lang="tr-TR" dirty="0" err="1"/>
              <a:t>renalis</a:t>
            </a:r>
            <a:r>
              <a:rPr lang="tr-TR" dirty="0"/>
              <a:t>, sinirler ve </a:t>
            </a:r>
            <a:r>
              <a:rPr lang="tr-TR" dirty="0" err="1"/>
              <a:t>üreter</a:t>
            </a:r>
            <a:r>
              <a:rPr lang="tr-TR" dirty="0"/>
              <a:t> böbreğe </a:t>
            </a:r>
            <a:r>
              <a:rPr lang="tr-TR" dirty="0" err="1"/>
              <a:t>hilum</a:t>
            </a:r>
            <a:r>
              <a:rPr lang="tr-TR" dirty="0"/>
              <a:t> </a:t>
            </a:r>
            <a:r>
              <a:rPr lang="tr-TR" dirty="0" err="1"/>
              <a:t>renaleden</a:t>
            </a:r>
            <a:r>
              <a:rPr lang="tr-TR" dirty="0"/>
              <a:t> girip çıkmaktadır.  </a:t>
            </a:r>
            <a:endParaRPr lang="tr-TR" dirty="0" smtClean="0"/>
          </a:p>
          <a:p>
            <a:pPr algn="just"/>
            <a:r>
              <a:rPr lang="tr-TR" dirty="0" smtClean="0"/>
              <a:t>Yetişkin bir insanda her iki böbreğe gelen kan miktarı, dakikada yaklaşık 1,2-1,3 litredir.</a:t>
            </a:r>
          </a:p>
          <a:p>
            <a:pPr algn="just"/>
            <a:r>
              <a:rPr lang="tr-TR" dirty="0" smtClean="0"/>
              <a:t>Her 4 ya da 5 dakikada tüm vücuttaki kan böbreklerden geçer.</a:t>
            </a:r>
          </a:p>
          <a:p>
            <a:pPr algn="just"/>
            <a:r>
              <a:rPr lang="tr-TR" dirty="0" smtClean="0"/>
              <a:t>İki böbrek dakikada yaklaşık 125 ml </a:t>
            </a:r>
            <a:r>
              <a:rPr lang="tr-TR" dirty="0" err="1" smtClean="0"/>
              <a:t>filtrat</a:t>
            </a:r>
            <a:r>
              <a:rPr lang="tr-TR" dirty="0" smtClean="0"/>
              <a:t> üretir. Bunun 124 </a:t>
            </a:r>
            <a:r>
              <a:rPr lang="tr-TR" dirty="0" err="1" smtClean="0"/>
              <a:t>ml’si</a:t>
            </a:r>
            <a:r>
              <a:rPr lang="tr-TR" dirty="0" smtClean="0"/>
              <a:t> emilir, 1 </a:t>
            </a:r>
            <a:r>
              <a:rPr lang="tr-TR" dirty="0" err="1" smtClean="0"/>
              <a:t>ml’si</a:t>
            </a:r>
            <a:r>
              <a:rPr lang="tr-TR" dirty="0" smtClean="0"/>
              <a:t> idrar olur. 24 saatte ortalama 1500 ml idrar üretilir. </a:t>
            </a:r>
            <a:endParaRPr lang="tr-TR" dirty="0"/>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t>Üriner Sistem Anatomisi – </a:t>
            </a:r>
            <a:r>
              <a:rPr lang="tr-TR" b="1" dirty="0" err="1" smtClean="0"/>
              <a:t>Üretra</a:t>
            </a:r>
            <a:endParaRPr lang="tr-TR" dirty="0"/>
          </a:p>
        </p:txBody>
      </p:sp>
      <p:sp>
        <p:nvSpPr>
          <p:cNvPr id="3" name="2 İçerik Yer Tutucusu"/>
          <p:cNvSpPr>
            <a:spLocks noGrp="1"/>
          </p:cNvSpPr>
          <p:nvPr>
            <p:ph idx="1"/>
          </p:nvPr>
        </p:nvSpPr>
        <p:spPr/>
        <p:txBody>
          <a:bodyPr/>
          <a:lstStyle/>
          <a:p>
            <a:pPr algn="just"/>
            <a:r>
              <a:rPr lang="tr-TR" dirty="0" err="1" smtClean="0"/>
              <a:t>Üretra</a:t>
            </a:r>
            <a:r>
              <a:rPr lang="tr-TR" dirty="0" smtClean="0"/>
              <a:t> mesaneden </a:t>
            </a:r>
            <a:r>
              <a:rPr lang="tr-TR" dirty="0" err="1" smtClean="0"/>
              <a:t>meatusa</a:t>
            </a:r>
            <a:r>
              <a:rPr lang="tr-TR" dirty="0" smtClean="0"/>
              <a:t> kadar uzanan, idrarın geçişini sağlayan vücut dışına açılan </a:t>
            </a:r>
            <a:r>
              <a:rPr lang="tr-TR" dirty="0" err="1" smtClean="0"/>
              <a:t>mukoz</a:t>
            </a:r>
            <a:r>
              <a:rPr lang="tr-TR" dirty="0" smtClean="0"/>
              <a:t> </a:t>
            </a:r>
            <a:r>
              <a:rPr lang="tr-TR" dirty="0" err="1" smtClean="0"/>
              <a:t>membran</a:t>
            </a:r>
            <a:r>
              <a:rPr lang="tr-TR" dirty="0" smtClean="0"/>
              <a:t> kaplı bir yapıdır. </a:t>
            </a:r>
          </a:p>
          <a:p>
            <a:pPr algn="just"/>
            <a:r>
              <a:rPr lang="tr-TR" dirty="0" err="1" smtClean="0"/>
              <a:t>Mukoz</a:t>
            </a:r>
            <a:r>
              <a:rPr lang="tr-TR" dirty="0" smtClean="0"/>
              <a:t> </a:t>
            </a:r>
            <a:r>
              <a:rPr lang="tr-TR" dirty="0" err="1" smtClean="0"/>
              <a:t>membran</a:t>
            </a:r>
            <a:r>
              <a:rPr lang="tr-TR" dirty="0" smtClean="0"/>
              <a:t> </a:t>
            </a:r>
            <a:r>
              <a:rPr lang="tr-TR" dirty="0" err="1" smtClean="0"/>
              <a:t>üretral</a:t>
            </a:r>
            <a:r>
              <a:rPr lang="tr-TR" dirty="0" smtClean="0"/>
              <a:t> kanala mukus salgılar. Salgılanan bu mukus </a:t>
            </a:r>
            <a:r>
              <a:rPr lang="tr-TR" dirty="0" err="1" smtClean="0"/>
              <a:t>bakretiyostatiktir</a:t>
            </a:r>
            <a:r>
              <a:rPr lang="tr-TR" dirty="0" smtClean="0"/>
              <a:t>. </a:t>
            </a:r>
          </a:p>
          <a:p>
            <a:pPr algn="just"/>
            <a:r>
              <a:rPr lang="tr-TR" dirty="0" smtClean="0"/>
              <a:t>İdrarın </a:t>
            </a:r>
            <a:r>
              <a:rPr lang="tr-TR" dirty="0" err="1" smtClean="0"/>
              <a:t>üretraya</a:t>
            </a:r>
            <a:r>
              <a:rPr lang="tr-TR" dirty="0" smtClean="0"/>
              <a:t> doğru hızlı akışı </a:t>
            </a:r>
            <a:r>
              <a:rPr lang="tr-TR" dirty="0" err="1" smtClean="0"/>
              <a:t>üretrayı</a:t>
            </a:r>
            <a:r>
              <a:rPr lang="tr-TR" dirty="0" smtClean="0"/>
              <a:t> bakterilerden uzaklaştırır. </a:t>
            </a: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t>Üriner Sistem Anatomisi – </a:t>
            </a:r>
            <a:r>
              <a:rPr lang="tr-TR" b="1" dirty="0" err="1" smtClean="0"/>
              <a:t>Üretra</a:t>
            </a:r>
            <a:endParaRPr lang="tr-TR" dirty="0"/>
          </a:p>
        </p:txBody>
      </p:sp>
      <p:sp>
        <p:nvSpPr>
          <p:cNvPr id="3" name="2 İçerik Yer Tutucusu"/>
          <p:cNvSpPr>
            <a:spLocks noGrp="1"/>
          </p:cNvSpPr>
          <p:nvPr>
            <p:ph idx="1"/>
          </p:nvPr>
        </p:nvSpPr>
        <p:spPr/>
        <p:txBody>
          <a:bodyPr>
            <a:normAutofit/>
          </a:bodyPr>
          <a:lstStyle/>
          <a:p>
            <a:pPr algn="just"/>
            <a:r>
              <a:rPr lang="tr-TR" dirty="0" smtClean="0"/>
              <a:t>Kadınlarda </a:t>
            </a:r>
            <a:r>
              <a:rPr lang="tr-TR" dirty="0" err="1" smtClean="0"/>
              <a:t>üretra</a:t>
            </a:r>
            <a:r>
              <a:rPr lang="tr-TR" dirty="0" smtClean="0"/>
              <a:t> </a:t>
            </a:r>
            <a:r>
              <a:rPr lang="tr-TR" dirty="0" err="1" smtClean="0"/>
              <a:t>simfisis</a:t>
            </a:r>
            <a:r>
              <a:rPr lang="tr-TR" dirty="0" smtClean="0"/>
              <a:t> </a:t>
            </a:r>
            <a:r>
              <a:rPr lang="tr-TR" dirty="0" err="1" smtClean="0"/>
              <a:t>pubis</a:t>
            </a:r>
            <a:r>
              <a:rPr lang="tr-TR" dirty="0" smtClean="0"/>
              <a:t> arkasında vajinanın önünde yer alır 3-4 cm kadardır. </a:t>
            </a:r>
            <a:r>
              <a:rPr lang="tr-TR" dirty="0" smtClean="0">
                <a:solidFill>
                  <a:srgbClr val="FF0000"/>
                </a:solidFill>
              </a:rPr>
              <a:t>Kadınlarda </a:t>
            </a:r>
            <a:r>
              <a:rPr lang="tr-TR" dirty="0" err="1" smtClean="0">
                <a:solidFill>
                  <a:srgbClr val="FF0000"/>
                </a:solidFill>
              </a:rPr>
              <a:t>üretranın</a:t>
            </a:r>
            <a:r>
              <a:rPr lang="tr-TR" dirty="0" smtClean="0">
                <a:solidFill>
                  <a:srgbClr val="FF0000"/>
                </a:solidFill>
              </a:rPr>
              <a:t> kısalığı </a:t>
            </a:r>
            <a:r>
              <a:rPr lang="tr-TR" dirty="0" err="1" smtClean="0">
                <a:solidFill>
                  <a:srgbClr val="FF0000"/>
                </a:solidFill>
              </a:rPr>
              <a:t>üriner</a:t>
            </a:r>
            <a:r>
              <a:rPr lang="tr-TR" dirty="0" smtClean="0">
                <a:solidFill>
                  <a:srgbClr val="FF0000"/>
                </a:solidFill>
              </a:rPr>
              <a:t> sisteme bakteri geçişini arttıran bir faktördür. </a:t>
            </a:r>
          </a:p>
          <a:p>
            <a:pPr algn="just"/>
            <a:r>
              <a:rPr lang="tr-TR" dirty="0" smtClean="0"/>
              <a:t>Erkekte </a:t>
            </a:r>
            <a:r>
              <a:rPr lang="tr-TR" dirty="0" err="1" smtClean="0"/>
              <a:t>üretranın</a:t>
            </a:r>
            <a:r>
              <a:rPr lang="tr-TR" dirty="0" smtClean="0"/>
              <a:t> uzunluğu yaklaşık 20 cm kadardır ve </a:t>
            </a:r>
            <a:r>
              <a:rPr lang="tr-TR" u="sng" dirty="0" smtClean="0"/>
              <a:t>üç bölümden oluşmaktadır. </a:t>
            </a:r>
          </a:p>
          <a:p>
            <a:pPr algn="just"/>
            <a:r>
              <a:rPr lang="tr-TR" dirty="0" smtClean="0"/>
              <a:t>Erkekte </a:t>
            </a:r>
            <a:r>
              <a:rPr lang="tr-TR" dirty="0" err="1" smtClean="0"/>
              <a:t>üretrası</a:t>
            </a:r>
            <a:r>
              <a:rPr lang="tr-TR" dirty="0" smtClean="0"/>
              <a:t>, idrarın yanı sıra semenin de vücuttan dışarı atılmasını sağlar.</a:t>
            </a:r>
          </a:p>
          <a:p>
            <a:pPr algn="just"/>
            <a:endParaRPr lang="tr-TR" dirty="0"/>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t>Üriner Sistem Anatomisi – </a:t>
            </a:r>
            <a:r>
              <a:rPr lang="tr-TR" b="1" dirty="0" err="1" smtClean="0"/>
              <a:t>Üretra</a:t>
            </a:r>
            <a:endParaRPr lang="tr-TR" dirty="0"/>
          </a:p>
        </p:txBody>
      </p:sp>
      <p:sp>
        <p:nvSpPr>
          <p:cNvPr id="3" name="2 İçerik Yer Tutucusu"/>
          <p:cNvSpPr>
            <a:spLocks noGrp="1"/>
          </p:cNvSpPr>
          <p:nvPr>
            <p:ph idx="1"/>
          </p:nvPr>
        </p:nvSpPr>
        <p:spPr/>
        <p:txBody>
          <a:bodyPr>
            <a:normAutofit/>
          </a:bodyPr>
          <a:lstStyle/>
          <a:p>
            <a:pPr algn="just">
              <a:lnSpc>
                <a:spcPct val="150000"/>
              </a:lnSpc>
            </a:pPr>
            <a:r>
              <a:rPr lang="tr-TR" dirty="0" smtClean="0"/>
              <a:t>Kadınlarda </a:t>
            </a:r>
            <a:r>
              <a:rPr lang="tr-TR" dirty="0" err="1" smtClean="0"/>
              <a:t>üretral</a:t>
            </a:r>
            <a:r>
              <a:rPr lang="tr-TR" dirty="0" smtClean="0"/>
              <a:t> </a:t>
            </a:r>
            <a:r>
              <a:rPr lang="tr-TR" dirty="0" err="1" smtClean="0"/>
              <a:t>meatus</a:t>
            </a:r>
            <a:r>
              <a:rPr lang="tr-TR" dirty="0" smtClean="0"/>
              <a:t>, </a:t>
            </a:r>
            <a:r>
              <a:rPr lang="tr-TR" dirty="0" err="1" smtClean="0"/>
              <a:t>labia</a:t>
            </a:r>
            <a:r>
              <a:rPr lang="tr-TR" dirty="0" smtClean="0"/>
              <a:t> minörlerin arasına, vajina yukarısına, klitorisin ise aşağısına yerleşmiştir. </a:t>
            </a:r>
          </a:p>
          <a:p>
            <a:pPr algn="just">
              <a:lnSpc>
                <a:spcPct val="150000"/>
              </a:lnSpc>
            </a:pPr>
            <a:r>
              <a:rPr lang="tr-TR" dirty="0" smtClean="0"/>
              <a:t>Erkekte </a:t>
            </a:r>
            <a:r>
              <a:rPr lang="tr-TR" dirty="0" err="1" smtClean="0"/>
              <a:t>meatus</a:t>
            </a:r>
            <a:r>
              <a:rPr lang="tr-TR" dirty="0" smtClean="0"/>
              <a:t> penisin ucunda yer alır.</a:t>
            </a:r>
          </a:p>
          <a:p>
            <a:pPr algn="just">
              <a:lnSpc>
                <a:spcPct val="150000"/>
              </a:lnSpc>
            </a:pPr>
            <a:endParaRPr lang="tr-TR" dirty="0"/>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t>Üriner Sistem Anatomisi – </a:t>
            </a:r>
            <a:r>
              <a:rPr lang="tr-TR" b="1" dirty="0" err="1" smtClean="0"/>
              <a:t>Üretra</a:t>
            </a:r>
            <a:endParaRPr lang="tr-TR" dirty="0"/>
          </a:p>
        </p:txBody>
      </p:sp>
      <p:sp>
        <p:nvSpPr>
          <p:cNvPr id="3" name="2 İçerik Yer Tutucusu"/>
          <p:cNvSpPr>
            <a:spLocks noGrp="1"/>
          </p:cNvSpPr>
          <p:nvPr>
            <p:ph idx="1"/>
          </p:nvPr>
        </p:nvSpPr>
        <p:spPr/>
        <p:txBody>
          <a:bodyPr>
            <a:normAutofit lnSpcReduction="10000"/>
          </a:bodyPr>
          <a:lstStyle/>
          <a:p>
            <a:pPr algn="just"/>
            <a:r>
              <a:rPr lang="tr-TR" dirty="0" err="1" smtClean="0"/>
              <a:t>Eksternal</a:t>
            </a:r>
            <a:r>
              <a:rPr lang="tr-TR" dirty="0" smtClean="0"/>
              <a:t> </a:t>
            </a:r>
            <a:r>
              <a:rPr lang="tr-TR" dirty="0" err="1" smtClean="0"/>
              <a:t>sfinkter</a:t>
            </a:r>
            <a:r>
              <a:rPr lang="tr-TR" dirty="0" smtClean="0"/>
              <a:t> </a:t>
            </a:r>
            <a:r>
              <a:rPr lang="tr-TR" dirty="0" err="1" smtClean="0"/>
              <a:t>üretrada</a:t>
            </a:r>
            <a:r>
              <a:rPr lang="tr-TR" dirty="0" smtClean="0"/>
              <a:t> yer alır. İskelet kasının bu bandı </a:t>
            </a:r>
            <a:r>
              <a:rPr lang="tr-TR" dirty="0" err="1" smtClean="0"/>
              <a:t>üretranın</a:t>
            </a:r>
            <a:r>
              <a:rPr lang="tr-TR" dirty="0" smtClean="0"/>
              <a:t> bir bölümünü çevreler ve idrar çıkışının istemli kontrolünü sağlar. </a:t>
            </a:r>
          </a:p>
          <a:p>
            <a:pPr algn="just"/>
            <a:r>
              <a:rPr lang="tr-TR" dirty="0" err="1" smtClean="0"/>
              <a:t>Eksternal</a:t>
            </a:r>
            <a:r>
              <a:rPr lang="tr-TR" dirty="0" smtClean="0"/>
              <a:t> </a:t>
            </a:r>
            <a:r>
              <a:rPr lang="tr-TR" dirty="0" err="1" smtClean="0"/>
              <a:t>sfinkterin</a:t>
            </a:r>
            <a:r>
              <a:rPr lang="tr-TR" dirty="0" smtClean="0"/>
              <a:t> </a:t>
            </a:r>
            <a:r>
              <a:rPr lang="tr-TR" dirty="0" err="1" smtClean="0"/>
              <a:t>kontraksiyonu</a:t>
            </a:r>
            <a:r>
              <a:rPr lang="tr-TR" dirty="0" smtClean="0"/>
              <a:t> </a:t>
            </a:r>
            <a:r>
              <a:rPr lang="tr-TR" dirty="0" err="1" smtClean="0"/>
              <a:t>üretrayı</a:t>
            </a:r>
            <a:r>
              <a:rPr lang="tr-TR" dirty="0" smtClean="0"/>
              <a:t> kapatır ve mesaneden sürekli olarak idrar akımını önler. </a:t>
            </a:r>
          </a:p>
          <a:p>
            <a:pPr algn="just"/>
            <a:r>
              <a:rPr lang="tr-TR" dirty="0" err="1" smtClean="0"/>
              <a:t>Eksternal</a:t>
            </a:r>
            <a:r>
              <a:rPr lang="tr-TR" dirty="0" smtClean="0"/>
              <a:t> </a:t>
            </a:r>
            <a:r>
              <a:rPr lang="tr-TR" dirty="0" err="1" smtClean="0"/>
              <a:t>sfinkter</a:t>
            </a:r>
            <a:r>
              <a:rPr lang="tr-TR" dirty="0" smtClean="0"/>
              <a:t> gevşediği zaman, idrar mesaneden akabilir.</a:t>
            </a:r>
          </a:p>
          <a:p>
            <a:pPr algn="just"/>
            <a:endParaRPr lang="tr-TR" dirty="0"/>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a:bodyPr>
          <a:lstStyle/>
          <a:p>
            <a:pPr algn="ctr">
              <a:buNone/>
            </a:pPr>
            <a:endParaRPr lang="tr-TR" sz="4800" b="1" dirty="0" smtClean="0"/>
          </a:p>
          <a:p>
            <a:pPr algn="ctr">
              <a:buNone/>
            </a:pPr>
            <a:r>
              <a:rPr lang="tr-TR" sz="4800" b="1" dirty="0" smtClean="0"/>
              <a:t>Dış </a:t>
            </a:r>
            <a:r>
              <a:rPr lang="tr-TR" sz="4800" b="1" dirty="0" err="1" smtClean="0"/>
              <a:t>Genital</a:t>
            </a:r>
            <a:r>
              <a:rPr lang="tr-TR" sz="4800" b="1" dirty="0" smtClean="0"/>
              <a:t> Sistem Anatomisi</a:t>
            </a:r>
            <a:endParaRPr lang="tr-TR" sz="4800" b="1" dirty="0"/>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t>Dış </a:t>
            </a:r>
            <a:r>
              <a:rPr lang="tr-TR" b="1" dirty="0" err="1" smtClean="0"/>
              <a:t>Genital</a:t>
            </a:r>
            <a:r>
              <a:rPr lang="tr-TR" b="1" dirty="0" smtClean="0"/>
              <a:t> – Erkek </a:t>
            </a:r>
            <a:endParaRPr lang="tr-TR" b="1" dirty="0"/>
          </a:p>
        </p:txBody>
      </p:sp>
      <p:sp>
        <p:nvSpPr>
          <p:cNvPr id="3" name="2 İçerik Yer Tutucusu"/>
          <p:cNvSpPr>
            <a:spLocks noGrp="1"/>
          </p:cNvSpPr>
          <p:nvPr>
            <p:ph idx="1"/>
          </p:nvPr>
        </p:nvSpPr>
        <p:spPr/>
        <p:txBody>
          <a:bodyPr/>
          <a:lstStyle/>
          <a:p>
            <a:pPr>
              <a:lnSpc>
                <a:spcPct val="200000"/>
              </a:lnSpc>
            </a:pPr>
            <a:r>
              <a:rPr lang="tr-TR" b="1" dirty="0"/>
              <a:t>Penis</a:t>
            </a:r>
          </a:p>
          <a:p>
            <a:pPr>
              <a:lnSpc>
                <a:spcPct val="200000"/>
              </a:lnSpc>
            </a:pPr>
            <a:r>
              <a:rPr lang="tr-TR" b="1" dirty="0" err="1"/>
              <a:t>Scrotum</a:t>
            </a:r>
            <a:endParaRPr lang="tr-TR" b="1" dirty="0"/>
          </a:p>
          <a:p>
            <a:pPr>
              <a:lnSpc>
                <a:spcPct val="200000"/>
              </a:lnSpc>
            </a:pPr>
            <a:r>
              <a:rPr lang="tr-TR" b="1" dirty="0" smtClean="0"/>
              <a:t>Testisler</a:t>
            </a:r>
            <a:endParaRPr lang="tr-TR" b="1" dirty="0"/>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a:t>Dış </a:t>
            </a:r>
            <a:r>
              <a:rPr lang="tr-TR" b="1" dirty="0" err="1"/>
              <a:t>Genital</a:t>
            </a:r>
            <a:r>
              <a:rPr lang="tr-TR" b="1" dirty="0"/>
              <a:t> Sistem – Erkek </a:t>
            </a:r>
          </a:p>
        </p:txBody>
      </p:sp>
      <p:sp>
        <p:nvSpPr>
          <p:cNvPr id="3" name="2 İçerik Yer Tutucusu"/>
          <p:cNvSpPr>
            <a:spLocks noGrp="1"/>
          </p:cNvSpPr>
          <p:nvPr>
            <p:ph idx="1"/>
          </p:nvPr>
        </p:nvSpPr>
        <p:spPr/>
        <p:txBody>
          <a:bodyPr>
            <a:normAutofit lnSpcReduction="10000"/>
          </a:bodyPr>
          <a:lstStyle/>
          <a:p>
            <a:r>
              <a:rPr lang="tr-TR" b="1" dirty="0" smtClean="0"/>
              <a:t>PENİS</a:t>
            </a:r>
          </a:p>
          <a:p>
            <a:pPr algn="just"/>
            <a:r>
              <a:rPr lang="tr-TR" b="1" dirty="0" err="1"/>
              <a:t>Corpus</a:t>
            </a:r>
            <a:r>
              <a:rPr lang="tr-TR" b="1" dirty="0"/>
              <a:t> penis </a:t>
            </a:r>
            <a:r>
              <a:rPr lang="tr-TR" dirty="0"/>
              <a:t>adı verilen bir gövdeye ve </a:t>
            </a:r>
            <a:r>
              <a:rPr lang="tr-TR" b="1" dirty="0" err="1"/>
              <a:t>glans</a:t>
            </a:r>
            <a:r>
              <a:rPr lang="tr-TR" b="1" dirty="0"/>
              <a:t> penis </a:t>
            </a:r>
            <a:r>
              <a:rPr lang="tr-TR" dirty="0"/>
              <a:t>olarak adlandırılan bir uca sahiptir. </a:t>
            </a:r>
            <a:endParaRPr lang="tr-TR" dirty="0" smtClean="0"/>
          </a:p>
          <a:p>
            <a:pPr algn="just"/>
            <a:r>
              <a:rPr lang="tr-TR" dirty="0" smtClean="0"/>
              <a:t>Sünnet </a:t>
            </a:r>
            <a:r>
              <a:rPr lang="tr-TR" dirty="0"/>
              <a:t>olmamış erkeklerde </a:t>
            </a:r>
            <a:r>
              <a:rPr lang="tr-TR" dirty="0" err="1"/>
              <a:t>glans</a:t>
            </a:r>
            <a:r>
              <a:rPr lang="tr-TR" dirty="0"/>
              <a:t> penis, </a:t>
            </a:r>
            <a:r>
              <a:rPr lang="tr-TR" dirty="0" err="1">
                <a:solidFill>
                  <a:srgbClr val="FF0000"/>
                </a:solidFill>
              </a:rPr>
              <a:t>preputium</a:t>
            </a:r>
            <a:r>
              <a:rPr lang="tr-TR" dirty="0">
                <a:solidFill>
                  <a:srgbClr val="FF0000"/>
                </a:solidFill>
              </a:rPr>
              <a:t> penis </a:t>
            </a:r>
            <a:r>
              <a:rPr lang="tr-TR" dirty="0"/>
              <a:t>adı verilen deri </a:t>
            </a:r>
            <a:r>
              <a:rPr lang="tr-TR" dirty="0" err="1"/>
              <a:t>katlantısı</a:t>
            </a:r>
            <a:r>
              <a:rPr lang="tr-TR" dirty="0"/>
              <a:t> ile çevrilidir. </a:t>
            </a:r>
            <a:endParaRPr lang="tr-TR" dirty="0" smtClean="0"/>
          </a:p>
          <a:p>
            <a:pPr algn="just"/>
            <a:r>
              <a:rPr lang="tr-TR" dirty="0" smtClean="0"/>
              <a:t>Penis </a:t>
            </a:r>
            <a:r>
              <a:rPr lang="tr-TR" dirty="0"/>
              <a:t>üç adet </a:t>
            </a:r>
            <a:r>
              <a:rPr lang="tr-TR" dirty="0" err="1"/>
              <a:t>slindirik</a:t>
            </a:r>
            <a:r>
              <a:rPr lang="tr-TR" dirty="0"/>
              <a:t> doku kitlesi içermektedir: </a:t>
            </a:r>
            <a:r>
              <a:rPr lang="tr-TR" b="1" dirty="0" err="1"/>
              <a:t>corpus</a:t>
            </a:r>
            <a:r>
              <a:rPr lang="tr-TR" b="1" dirty="0"/>
              <a:t> </a:t>
            </a:r>
            <a:r>
              <a:rPr lang="tr-TR" b="1" dirty="0" err="1"/>
              <a:t>cavernosea</a:t>
            </a:r>
            <a:r>
              <a:rPr lang="tr-TR" b="1" dirty="0"/>
              <a:t> penis (2 adet), </a:t>
            </a:r>
            <a:r>
              <a:rPr lang="tr-TR" b="1" dirty="0" err="1"/>
              <a:t>corpus</a:t>
            </a:r>
            <a:r>
              <a:rPr lang="tr-TR" b="1" dirty="0"/>
              <a:t> </a:t>
            </a:r>
            <a:r>
              <a:rPr lang="tr-TR" b="1" dirty="0" err="1"/>
              <a:t>spongiosum</a:t>
            </a:r>
            <a:r>
              <a:rPr lang="tr-TR" b="1" dirty="0"/>
              <a:t> </a:t>
            </a:r>
            <a:r>
              <a:rPr lang="tr-TR" dirty="0" smtClean="0"/>
              <a:t>penis.</a:t>
            </a:r>
          </a:p>
        </p:txBody>
      </p:sp>
    </p:spTree>
    <p:extLst>
      <p:ext uri="{BB962C8B-B14F-4D97-AF65-F5344CB8AC3E}">
        <p14:creationId xmlns:p14="http://schemas.microsoft.com/office/powerpoint/2010/main" xmlns="" val="4047204370"/>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a:t>Dış </a:t>
            </a:r>
            <a:r>
              <a:rPr lang="tr-TR" b="1" dirty="0" err="1"/>
              <a:t>Genital</a:t>
            </a:r>
            <a:r>
              <a:rPr lang="tr-TR" b="1" dirty="0"/>
              <a:t> Sistem – Erkek </a:t>
            </a:r>
          </a:p>
        </p:txBody>
      </p:sp>
      <p:sp>
        <p:nvSpPr>
          <p:cNvPr id="3" name="2 İçerik Yer Tutucusu"/>
          <p:cNvSpPr>
            <a:spLocks noGrp="1"/>
          </p:cNvSpPr>
          <p:nvPr>
            <p:ph idx="1"/>
          </p:nvPr>
        </p:nvSpPr>
        <p:spPr/>
        <p:txBody>
          <a:bodyPr>
            <a:normAutofit/>
          </a:bodyPr>
          <a:lstStyle/>
          <a:p>
            <a:pPr algn="just">
              <a:lnSpc>
                <a:spcPct val="150000"/>
              </a:lnSpc>
            </a:pPr>
            <a:r>
              <a:rPr lang="tr-TR" b="1" dirty="0" smtClean="0"/>
              <a:t>PENİS</a:t>
            </a:r>
          </a:p>
          <a:p>
            <a:pPr algn="just">
              <a:lnSpc>
                <a:spcPct val="150000"/>
              </a:lnSpc>
            </a:pPr>
            <a:r>
              <a:rPr lang="tr-TR" b="1" dirty="0" err="1" smtClean="0"/>
              <a:t>Üretra</a:t>
            </a:r>
            <a:r>
              <a:rPr lang="tr-TR" b="1" dirty="0" smtClean="0"/>
              <a:t> </a:t>
            </a:r>
            <a:r>
              <a:rPr lang="tr-TR" dirty="0" err="1" smtClean="0"/>
              <a:t>corpus</a:t>
            </a:r>
            <a:r>
              <a:rPr lang="tr-TR" dirty="0" smtClean="0"/>
              <a:t> </a:t>
            </a:r>
            <a:r>
              <a:rPr lang="tr-TR" dirty="0" err="1" smtClean="0"/>
              <a:t>spongiosum</a:t>
            </a:r>
            <a:r>
              <a:rPr lang="tr-TR" dirty="0" smtClean="0"/>
              <a:t> penis içinden geçer ve </a:t>
            </a:r>
            <a:r>
              <a:rPr lang="tr-TR" dirty="0" err="1" smtClean="0"/>
              <a:t>glans</a:t>
            </a:r>
            <a:r>
              <a:rPr lang="tr-TR" dirty="0" smtClean="0"/>
              <a:t> penis içinde fossa </a:t>
            </a:r>
            <a:r>
              <a:rPr lang="tr-TR" dirty="0" err="1" smtClean="0"/>
              <a:t>navicularis</a:t>
            </a:r>
            <a:r>
              <a:rPr lang="tr-TR" dirty="0" smtClean="0"/>
              <a:t> </a:t>
            </a:r>
            <a:r>
              <a:rPr lang="tr-TR" dirty="0" err="1" smtClean="0"/>
              <a:t>üretra</a:t>
            </a:r>
            <a:r>
              <a:rPr lang="tr-TR" dirty="0" smtClean="0"/>
              <a:t> denilen bir genişleme yapar.</a:t>
            </a:r>
          </a:p>
          <a:p>
            <a:pPr>
              <a:lnSpc>
                <a:spcPct val="150000"/>
              </a:lnSpc>
            </a:pPr>
            <a:endParaRPr lang="tr-TR" dirty="0"/>
          </a:p>
        </p:txBody>
      </p:sp>
    </p:spTree>
    <p:extLst>
      <p:ext uri="{BB962C8B-B14F-4D97-AF65-F5344CB8AC3E}">
        <p14:creationId xmlns:p14="http://schemas.microsoft.com/office/powerpoint/2010/main" xmlns="" val="3112391763"/>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a:t>Dış </a:t>
            </a:r>
            <a:r>
              <a:rPr lang="tr-TR" b="1" dirty="0" err="1"/>
              <a:t>Genital</a:t>
            </a:r>
            <a:r>
              <a:rPr lang="tr-TR" b="1" dirty="0"/>
              <a:t> Sistem – Erkek </a:t>
            </a:r>
          </a:p>
        </p:txBody>
      </p:sp>
      <p:sp>
        <p:nvSpPr>
          <p:cNvPr id="3" name="2 İçerik Yer Tutucusu"/>
          <p:cNvSpPr>
            <a:spLocks noGrp="1"/>
          </p:cNvSpPr>
          <p:nvPr>
            <p:ph idx="1"/>
          </p:nvPr>
        </p:nvSpPr>
        <p:spPr/>
        <p:txBody>
          <a:bodyPr>
            <a:normAutofit lnSpcReduction="10000"/>
          </a:bodyPr>
          <a:lstStyle/>
          <a:p>
            <a:pPr algn="just"/>
            <a:r>
              <a:rPr lang="tr-TR" b="1" dirty="0" smtClean="0"/>
              <a:t>PENİS</a:t>
            </a:r>
          </a:p>
          <a:p>
            <a:pPr algn="just"/>
            <a:r>
              <a:rPr lang="tr-TR" dirty="0"/>
              <a:t>Cinsel uyarılma sırasında, parasempatik sinir sisteminin (S</a:t>
            </a:r>
            <a:r>
              <a:rPr lang="tr-TR" baseline="-25000" dirty="0"/>
              <a:t>2-4</a:t>
            </a:r>
            <a:r>
              <a:rPr lang="tr-TR" dirty="0"/>
              <a:t>) uyarılması sonucu </a:t>
            </a:r>
            <a:r>
              <a:rPr lang="tr-TR" dirty="0" err="1"/>
              <a:t>arteriollerde</a:t>
            </a:r>
            <a:r>
              <a:rPr lang="tr-TR" dirty="0"/>
              <a:t> </a:t>
            </a:r>
            <a:r>
              <a:rPr lang="tr-TR" dirty="0" err="1"/>
              <a:t>vazodilatasyon</a:t>
            </a:r>
            <a:r>
              <a:rPr lang="tr-TR" dirty="0"/>
              <a:t> gelişir ve kan ile dolan </a:t>
            </a:r>
            <a:r>
              <a:rPr lang="tr-TR" dirty="0" err="1"/>
              <a:t>corpus</a:t>
            </a:r>
            <a:r>
              <a:rPr lang="tr-TR" dirty="0"/>
              <a:t> </a:t>
            </a:r>
            <a:r>
              <a:rPr lang="tr-TR" dirty="0" err="1"/>
              <a:t>cavernosea</a:t>
            </a:r>
            <a:r>
              <a:rPr lang="tr-TR" dirty="0"/>
              <a:t> penis ve </a:t>
            </a:r>
            <a:r>
              <a:rPr lang="tr-TR" dirty="0" err="1"/>
              <a:t>corpus</a:t>
            </a:r>
            <a:r>
              <a:rPr lang="tr-TR" dirty="0"/>
              <a:t> </a:t>
            </a:r>
            <a:r>
              <a:rPr lang="tr-TR" dirty="0" err="1"/>
              <a:t>spongiosum</a:t>
            </a:r>
            <a:r>
              <a:rPr lang="tr-TR" dirty="0"/>
              <a:t> penis, penisin erekte olmasına neden olur. </a:t>
            </a:r>
            <a:endParaRPr lang="tr-TR" dirty="0" smtClean="0"/>
          </a:p>
          <a:p>
            <a:pPr algn="just"/>
            <a:r>
              <a:rPr lang="tr-TR" dirty="0" err="1" smtClean="0"/>
              <a:t>Ejekülasyon</a:t>
            </a:r>
            <a:r>
              <a:rPr lang="tr-TR" dirty="0" smtClean="0"/>
              <a:t> </a:t>
            </a:r>
            <a:r>
              <a:rPr lang="tr-TR" dirty="0"/>
              <a:t>olursa damarlarda </a:t>
            </a:r>
            <a:r>
              <a:rPr lang="tr-TR" dirty="0" err="1"/>
              <a:t>vazokontriksiyon</a:t>
            </a:r>
            <a:r>
              <a:rPr lang="tr-TR" dirty="0"/>
              <a:t> gelişir ve penis </a:t>
            </a:r>
            <a:r>
              <a:rPr lang="tr-TR" dirty="0" smtClean="0"/>
              <a:t>gevşer. </a:t>
            </a:r>
            <a:endParaRPr lang="tr-TR" dirty="0"/>
          </a:p>
        </p:txBody>
      </p:sp>
    </p:spTree>
    <p:extLst>
      <p:ext uri="{BB962C8B-B14F-4D97-AF65-F5344CB8AC3E}">
        <p14:creationId xmlns:p14="http://schemas.microsoft.com/office/powerpoint/2010/main" xmlns="" val="2846906215"/>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a:t>Dış </a:t>
            </a:r>
            <a:r>
              <a:rPr lang="tr-TR" b="1" dirty="0" err="1"/>
              <a:t>Genital</a:t>
            </a:r>
            <a:r>
              <a:rPr lang="tr-TR" b="1" dirty="0"/>
              <a:t> Sistem – Erkek </a:t>
            </a:r>
          </a:p>
        </p:txBody>
      </p:sp>
      <p:sp>
        <p:nvSpPr>
          <p:cNvPr id="3" name="2 İçerik Yer Tutucusu"/>
          <p:cNvSpPr>
            <a:spLocks noGrp="1"/>
          </p:cNvSpPr>
          <p:nvPr>
            <p:ph idx="1"/>
          </p:nvPr>
        </p:nvSpPr>
        <p:spPr/>
        <p:txBody>
          <a:bodyPr>
            <a:normAutofit/>
          </a:bodyPr>
          <a:lstStyle/>
          <a:p>
            <a:pPr algn="just"/>
            <a:r>
              <a:rPr lang="tr-TR" b="1" dirty="0" smtClean="0"/>
              <a:t>SCROTUM</a:t>
            </a:r>
          </a:p>
          <a:p>
            <a:pPr algn="just"/>
            <a:r>
              <a:rPr lang="tr-TR" dirty="0"/>
              <a:t>Anüsün önünde, uyluklar arasında asılı olan gevşek bir deri ile çevrili </a:t>
            </a:r>
            <a:r>
              <a:rPr lang="tr-TR" dirty="0" smtClean="0"/>
              <a:t>kesedir.</a:t>
            </a:r>
          </a:p>
          <a:p>
            <a:pPr algn="just"/>
            <a:r>
              <a:rPr lang="tr-TR" dirty="0" smtClean="0"/>
              <a:t> </a:t>
            </a:r>
            <a:r>
              <a:rPr lang="tr-TR" dirty="0"/>
              <a:t>İçinde testisler ve </a:t>
            </a:r>
            <a:r>
              <a:rPr lang="tr-TR" dirty="0" err="1" smtClean="0"/>
              <a:t>epididymis</a:t>
            </a:r>
            <a:r>
              <a:rPr lang="tr-TR" dirty="0" smtClean="0"/>
              <a:t> </a:t>
            </a:r>
            <a:r>
              <a:rPr lang="tr-TR" dirty="0"/>
              <a:t>yer </a:t>
            </a:r>
            <a:r>
              <a:rPr lang="tr-TR" dirty="0" smtClean="0"/>
              <a:t>almaktadır. </a:t>
            </a:r>
          </a:p>
          <a:p>
            <a:pPr algn="just"/>
            <a:r>
              <a:rPr lang="tr-TR" dirty="0" smtClean="0"/>
              <a:t>Tek </a:t>
            </a:r>
            <a:r>
              <a:rPr lang="tr-TR" dirty="0"/>
              <a:t>bir kese olarak görülse de </a:t>
            </a:r>
            <a:r>
              <a:rPr lang="tr-TR" b="1" dirty="0" err="1"/>
              <a:t>raphe</a:t>
            </a:r>
            <a:r>
              <a:rPr lang="tr-TR" b="1" dirty="0"/>
              <a:t> </a:t>
            </a:r>
            <a:r>
              <a:rPr lang="tr-TR" b="1" dirty="0" err="1"/>
              <a:t>scroti</a:t>
            </a:r>
            <a:r>
              <a:rPr lang="tr-TR" b="1" dirty="0"/>
              <a:t> </a:t>
            </a:r>
            <a:r>
              <a:rPr lang="tr-TR" dirty="0"/>
              <a:t>olarak bilinen bir kabartı aracılığıyla ikiye ayrılır. </a:t>
            </a:r>
            <a:endParaRPr lang="tr-TR" dirty="0" smtClean="0"/>
          </a:p>
          <a:p>
            <a:pPr algn="just"/>
            <a:r>
              <a:rPr lang="tr-TR" dirty="0" smtClean="0"/>
              <a:t>Testislerin </a:t>
            </a:r>
            <a:r>
              <a:rPr lang="tr-TR" dirty="0"/>
              <a:t>ısısının kontrolüne yardım eder. </a:t>
            </a:r>
            <a:endParaRPr lang="tr-TR" dirty="0" smtClean="0"/>
          </a:p>
          <a:p>
            <a:endParaRPr lang="tr-TR" dirty="0"/>
          </a:p>
        </p:txBody>
      </p:sp>
    </p:spTree>
    <p:extLst>
      <p:ext uri="{BB962C8B-B14F-4D97-AF65-F5344CB8AC3E}">
        <p14:creationId xmlns:p14="http://schemas.microsoft.com/office/powerpoint/2010/main" xmlns="" val="127799863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79512" y="274638"/>
            <a:ext cx="8712968" cy="1143000"/>
          </a:xfrm>
        </p:spPr>
        <p:txBody>
          <a:bodyPr>
            <a:normAutofit fontScale="90000"/>
          </a:bodyPr>
          <a:lstStyle/>
          <a:p>
            <a:r>
              <a:rPr lang="tr-TR" b="1" dirty="0" smtClean="0"/>
              <a:t>Üriner Sistem Anatomisi – Böbrek (Ren)</a:t>
            </a:r>
            <a:endParaRPr lang="tr-TR" dirty="0"/>
          </a:p>
        </p:txBody>
      </p:sp>
      <p:sp>
        <p:nvSpPr>
          <p:cNvPr id="3" name="2 İçerik Yer Tutucusu"/>
          <p:cNvSpPr>
            <a:spLocks noGrp="1"/>
          </p:cNvSpPr>
          <p:nvPr>
            <p:ph idx="1"/>
          </p:nvPr>
        </p:nvSpPr>
        <p:spPr/>
        <p:txBody>
          <a:bodyPr/>
          <a:lstStyle/>
          <a:p>
            <a:r>
              <a:rPr lang="tr-TR" dirty="0" smtClean="0"/>
              <a:t>Karaciğer nedeniyle sağ böbrek soldakinden yaklaşık 2 cm daha aşağıdadır.</a:t>
            </a:r>
          </a:p>
          <a:p>
            <a:r>
              <a:rPr lang="tr-TR" dirty="0" smtClean="0"/>
              <a:t>Cortex </a:t>
            </a:r>
            <a:r>
              <a:rPr lang="tr-TR" dirty="0" err="1" smtClean="0"/>
              <a:t>renalis</a:t>
            </a:r>
            <a:r>
              <a:rPr lang="tr-TR" dirty="0" smtClean="0"/>
              <a:t> ve </a:t>
            </a:r>
            <a:r>
              <a:rPr lang="tr-TR" dirty="0" err="1" smtClean="0"/>
              <a:t>medulla</a:t>
            </a:r>
            <a:r>
              <a:rPr lang="tr-TR" dirty="0" smtClean="0"/>
              <a:t> </a:t>
            </a:r>
            <a:r>
              <a:rPr lang="tr-TR" dirty="0" err="1" smtClean="0"/>
              <a:t>renalis</a:t>
            </a:r>
            <a:r>
              <a:rPr lang="tr-TR" dirty="0" smtClean="0"/>
              <a:t> denilen 2 bölümden oluşur.</a:t>
            </a:r>
          </a:p>
          <a:p>
            <a:endParaRPr lang="tr-TR" dirty="0"/>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a:t>Dış </a:t>
            </a:r>
            <a:r>
              <a:rPr lang="tr-TR" b="1" dirty="0" err="1"/>
              <a:t>Genital</a:t>
            </a:r>
            <a:r>
              <a:rPr lang="tr-TR" b="1" dirty="0"/>
              <a:t> Sistem – Erkek </a:t>
            </a:r>
          </a:p>
        </p:txBody>
      </p:sp>
      <p:sp>
        <p:nvSpPr>
          <p:cNvPr id="3" name="2 İçerik Yer Tutucusu"/>
          <p:cNvSpPr>
            <a:spLocks noGrp="1"/>
          </p:cNvSpPr>
          <p:nvPr>
            <p:ph idx="1"/>
          </p:nvPr>
        </p:nvSpPr>
        <p:spPr/>
        <p:txBody>
          <a:bodyPr>
            <a:normAutofit fontScale="92500" lnSpcReduction="10000"/>
          </a:bodyPr>
          <a:lstStyle/>
          <a:p>
            <a:pPr algn="just"/>
            <a:r>
              <a:rPr lang="tr-TR" b="1" dirty="0" smtClean="0"/>
              <a:t>SCROTUM</a:t>
            </a:r>
          </a:p>
          <a:p>
            <a:pPr algn="just"/>
            <a:r>
              <a:rPr lang="tr-TR" dirty="0" err="1" smtClean="0"/>
              <a:t>Kremaster</a:t>
            </a:r>
            <a:r>
              <a:rPr lang="tr-TR" dirty="0" smtClean="0"/>
              <a:t> Refleksi (</a:t>
            </a:r>
            <a:r>
              <a:rPr lang="tr-TR" dirty="0" err="1" smtClean="0"/>
              <a:t>musculus</a:t>
            </a:r>
            <a:r>
              <a:rPr lang="tr-TR" dirty="0" smtClean="0"/>
              <a:t> </a:t>
            </a:r>
            <a:r>
              <a:rPr lang="tr-TR" dirty="0" err="1" smtClean="0"/>
              <a:t>cremaster</a:t>
            </a:r>
            <a:r>
              <a:rPr lang="tr-TR" dirty="0" smtClean="0"/>
              <a:t>):</a:t>
            </a:r>
          </a:p>
          <a:p>
            <a:pPr algn="just"/>
            <a:r>
              <a:rPr lang="tr-TR" dirty="0" smtClean="0"/>
              <a:t>Sperm üretimi için en uygun ısı normal vücut ısısının 2-3 derece altıdır. </a:t>
            </a:r>
          </a:p>
          <a:p>
            <a:pPr algn="just"/>
            <a:r>
              <a:rPr lang="tr-TR" dirty="0" smtClean="0"/>
              <a:t>Eğer testislerin ısısı çok düşerse </a:t>
            </a:r>
            <a:r>
              <a:rPr lang="tr-TR" dirty="0" err="1" smtClean="0"/>
              <a:t>skrotum</a:t>
            </a:r>
            <a:r>
              <a:rPr lang="tr-TR" dirty="0" smtClean="0"/>
              <a:t> kasılarak tepki verir ve testisler vücuda yaklaşır. </a:t>
            </a:r>
          </a:p>
          <a:p>
            <a:pPr algn="just"/>
            <a:r>
              <a:rPr lang="tr-TR" dirty="0" smtClean="0"/>
              <a:t>Testislerin ısısı çok yükselirse, </a:t>
            </a:r>
            <a:r>
              <a:rPr lang="tr-TR" dirty="0" err="1" smtClean="0"/>
              <a:t>skrotum</a:t>
            </a:r>
            <a:r>
              <a:rPr lang="tr-TR" dirty="0" smtClean="0"/>
              <a:t> gevşer. </a:t>
            </a:r>
          </a:p>
          <a:p>
            <a:pPr algn="just"/>
            <a:r>
              <a:rPr lang="tr-TR" dirty="0" smtClean="0"/>
              <a:t>Bu durumda testisler aşağı doğru gevşer ve vücuttan uzaklaşır. </a:t>
            </a:r>
          </a:p>
          <a:p>
            <a:pPr algn="just"/>
            <a:endParaRPr lang="tr-TR" dirty="0"/>
          </a:p>
        </p:txBody>
      </p:sp>
    </p:spTree>
    <p:extLst>
      <p:ext uri="{BB962C8B-B14F-4D97-AF65-F5344CB8AC3E}">
        <p14:creationId xmlns:p14="http://schemas.microsoft.com/office/powerpoint/2010/main" xmlns="" val="2169724293"/>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a:t>Dış </a:t>
            </a:r>
            <a:r>
              <a:rPr lang="tr-TR" b="1" dirty="0" err="1"/>
              <a:t>Genital</a:t>
            </a:r>
            <a:r>
              <a:rPr lang="tr-TR" b="1" dirty="0"/>
              <a:t> Sistem – Erkek </a:t>
            </a:r>
          </a:p>
        </p:txBody>
      </p:sp>
      <p:sp>
        <p:nvSpPr>
          <p:cNvPr id="3" name="2 İçerik Yer Tutucusu"/>
          <p:cNvSpPr>
            <a:spLocks noGrp="1"/>
          </p:cNvSpPr>
          <p:nvPr>
            <p:ph idx="1"/>
          </p:nvPr>
        </p:nvSpPr>
        <p:spPr>
          <a:xfrm>
            <a:off x="457200" y="1412776"/>
            <a:ext cx="8229600" cy="5040560"/>
          </a:xfrm>
        </p:spPr>
        <p:txBody>
          <a:bodyPr>
            <a:normAutofit fontScale="85000" lnSpcReduction="20000"/>
          </a:bodyPr>
          <a:lstStyle/>
          <a:p>
            <a:pPr algn="just"/>
            <a:r>
              <a:rPr lang="tr-TR" b="1" dirty="0" smtClean="0"/>
              <a:t>TESTİSLER</a:t>
            </a:r>
          </a:p>
          <a:p>
            <a:pPr algn="just"/>
            <a:r>
              <a:rPr lang="tr-TR" dirty="0" err="1" smtClean="0"/>
              <a:t>İntrauterin</a:t>
            </a:r>
            <a:r>
              <a:rPr lang="tr-TR" dirty="0" smtClean="0"/>
              <a:t> </a:t>
            </a:r>
            <a:r>
              <a:rPr lang="tr-TR" dirty="0"/>
              <a:t>hayatta fetüsün karın boşluğunda gelişir (28. Haftaya kadar), daha sonra aşağı doğru hareket edip </a:t>
            </a:r>
            <a:r>
              <a:rPr lang="tr-TR" dirty="0" err="1"/>
              <a:t>canalis</a:t>
            </a:r>
            <a:r>
              <a:rPr lang="tr-TR" dirty="0"/>
              <a:t> </a:t>
            </a:r>
            <a:r>
              <a:rPr lang="tr-TR" dirty="0" err="1"/>
              <a:t>inguinalisten</a:t>
            </a:r>
            <a:r>
              <a:rPr lang="tr-TR" dirty="0"/>
              <a:t> geçerek </a:t>
            </a:r>
            <a:r>
              <a:rPr lang="tr-TR" dirty="0" err="1"/>
              <a:t>skrotuma</a:t>
            </a:r>
            <a:r>
              <a:rPr lang="tr-TR" dirty="0"/>
              <a:t> inerler (32. haftada</a:t>
            </a:r>
            <a:r>
              <a:rPr lang="tr-TR" dirty="0" smtClean="0"/>
              <a:t>). </a:t>
            </a:r>
            <a:endParaRPr lang="tr-TR" dirty="0"/>
          </a:p>
          <a:p>
            <a:pPr algn="just"/>
            <a:r>
              <a:rPr lang="tr-TR" dirty="0" err="1" smtClean="0"/>
              <a:t>Spermiumların</a:t>
            </a:r>
            <a:r>
              <a:rPr lang="tr-TR" dirty="0" smtClean="0"/>
              <a:t> </a:t>
            </a:r>
            <a:r>
              <a:rPr lang="tr-TR" dirty="0"/>
              <a:t>yaşayabilmesi için normal vücut ısısından daha serin bir ortama ihtiyaç olduğu için testisler vücudun dışında </a:t>
            </a:r>
            <a:r>
              <a:rPr lang="tr-TR" dirty="0" err="1">
                <a:solidFill>
                  <a:srgbClr val="FF0000"/>
                </a:solidFill>
              </a:rPr>
              <a:t>skrotumun</a:t>
            </a:r>
            <a:r>
              <a:rPr lang="tr-TR" dirty="0">
                <a:solidFill>
                  <a:srgbClr val="FF0000"/>
                </a:solidFill>
              </a:rPr>
              <a:t> içerisine </a:t>
            </a:r>
            <a:r>
              <a:rPr lang="tr-TR" dirty="0"/>
              <a:t>yerleşmiş </a:t>
            </a:r>
            <a:r>
              <a:rPr lang="tr-TR" dirty="0" smtClean="0"/>
              <a:t>konumdadır.</a:t>
            </a:r>
          </a:p>
          <a:p>
            <a:pPr algn="just"/>
            <a:r>
              <a:rPr lang="tr-TR" dirty="0" smtClean="0"/>
              <a:t> </a:t>
            </a:r>
            <a:r>
              <a:rPr lang="tr-TR" u="sng" dirty="0"/>
              <a:t>Sperm ve erkek seks hormonlarının üretiminden </a:t>
            </a:r>
            <a:r>
              <a:rPr lang="tr-TR" u="sng" dirty="0" smtClean="0"/>
              <a:t>sorumlu </a:t>
            </a:r>
            <a:r>
              <a:rPr lang="tr-TR" u="sng" dirty="0" err="1" smtClean="0"/>
              <a:t>primer</a:t>
            </a:r>
            <a:r>
              <a:rPr lang="tr-TR" u="sng" dirty="0" smtClean="0"/>
              <a:t> </a:t>
            </a:r>
            <a:r>
              <a:rPr lang="tr-TR" u="sng" dirty="0"/>
              <a:t>üreme organlarıdır </a:t>
            </a:r>
            <a:r>
              <a:rPr lang="tr-TR" dirty="0" smtClean="0"/>
              <a:t>.</a:t>
            </a:r>
          </a:p>
          <a:p>
            <a:pPr algn="just"/>
            <a:r>
              <a:rPr lang="tr-TR" dirty="0" smtClean="0"/>
              <a:t>Küçük </a:t>
            </a:r>
            <a:r>
              <a:rPr lang="tr-TR" dirty="0"/>
              <a:t>oval şekilli, yaklaşık 5 cm uzunluğunda ve 2.5 cm genişliğinde, etrafı </a:t>
            </a:r>
            <a:r>
              <a:rPr lang="tr-TR" dirty="0" err="1"/>
              <a:t>fibröz</a:t>
            </a:r>
            <a:r>
              <a:rPr lang="tr-TR" dirty="0"/>
              <a:t> bağ tabakalarıyla çevrili </a:t>
            </a:r>
            <a:r>
              <a:rPr lang="tr-TR" dirty="0" smtClean="0"/>
              <a:t>ve </a:t>
            </a:r>
            <a:r>
              <a:rPr lang="tr-TR" dirty="0"/>
              <a:t>10,5-14 gr </a:t>
            </a:r>
            <a:r>
              <a:rPr lang="tr-TR" dirty="0" smtClean="0"/>
              <a:t>ağırlığındadır.</a:t>
            </a:r>
            <a:endParaRPr lang="tr-TR" dirty="0"/>
          </a:p>
        </p:txBody>
      </p:sp>
    </p:spTree>
    <p:extLst>
      <p:ext uri="{BB962C8B-B14F-4D97-AF65-F5344CB8AC3E}">
        <p14:creationId xmlns:p14="http://schemas.microsoft.com/office/powerpoint/2010/main" xmlns="" val="2745062150"/>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a:t>Dış </a:t>
            </a:r>
            <a:r>
              <a:rPr lang="tr-TR" b="1" dirty="0" err="1"/>
              <a:t>Genital</a:t>
            </a:r>
            <a:r>
              <a:rPr lang="tr-TR" b="1" dirty="0"/>
              <a:t> Sistem – </a:t>
            </a:r>
            <a:r>
              <a:rPr lang="tr-TR" b="1" dirty="0" smtClean="0"/>
              <a:t>Kadın </a:t>
            </a:r>
            <a:endParaRPr lang="tr-TR" b="1" dirty="0"/>
          </a:p>
        </p:txBody>
      </p:sp>
      <p:sp>
        <p:nvSpPr>
          <p:cNvPr id="3" name="2 İçerik Yer Tutucusu"/>
          <p:cNvSpPr>
            <a:spLocks noGrp="1"/>
          </p:cNvSpPr>
          <p:nvPr>
            <p:ph idx="1"/>
          </p:nvPr>
        </p:nvSpPr>
        <p:spPr/>
        <p:txBody>
          <a:bodyPr/>
          <a:lstStyle/>
          <a:p>
            <a:pPr algn="just">
              <a:lnSpc>
                <a:spcPct val="150000"/>
              </a:lnSpc>
            </a:pPr>
            <a:r>
              <a:rPr lang="tr-TR" u="sng" dirty="0"/>
              <a:t>Kadın dış </a:t>
            </a:r>
            <a:r>
              <a:rPr lang="tr-TR" u="sng" dirty="0" err="1"/>
              <a:t>genital</a:t>
            </a:r>
            <a:r>
              <a:rPr lang="tr-TR" u="sng" dirty="0"/>
              <a:t> organları vulva olarak adlandırılır</a:t>
            </a:r>
            <a:r>
              <a:rPr lang="tr-TR" dirty="0"/>
              <a:t>: </a:t>
            </a:r>
            <a:r>
              <a:rPr lang="tr-TR" dirty="0" err="1"/>
              <a:t>mons</a:t>
            </a:r>
            <a:r>
              <a:rPr lang="tr-TR" dirty="0"/>
              <a:t> </a:t>
            </a:r>
            <a:r>
              <a:rPr lang="tr-TR" dirty="0" err="1"/>
              <a:t>pubis</a:t>
            </a:r>
            <a:r>
              <a:rPr lang="tr-TR" dirty="0"/>
              <a:t>, </a:t>
            </a:r>
            <a:r>
              <a:rPr lang="tr-TR" dirty="0" err="1"/>
              <a:t>labium</a:t>
            </a:r>
            <a:r>
              <a:rPr lang="tr-TR" dirty="0"/>
              <a:t> </a:t>
            </a:r>
            <a:r>
              <a:rPr lang="tr-TR" dirty="0" err="1"/>
              <a:t>majus</a:t>
            </a:r>
            <a:r>
              <a:rPr lang="tr-TR" dirty="0"/>
              <a:t> </a:t>
            </a:r>
            <a:r>
              <a:rPr lang="tr-TR" dirty="0" err="1"/>
              <a:t>pudendi</a:t>
            </a:r>
            <a:r>
              <a:rPr lang="tr-TR" dirty="0"/>
              <a:t>, </a:t>
            </a:r>
            <a:r>
              <a:rPr lang="tr-TR" dirty="0" err="1"/>
              <a:t>labium</a:t>
            </a:r>
            <a:r>
              <a:rPr lang="tr-TR" dirty="0"/>
              <a:t> </a:t>
            </a:r>
            <a:r>
              <a:rPr lang="tr-TR" dirty="0" err="1"/>
              <a:t>minus</a:t>
            </a:r>
            <a:r>
              <a:rPr lang="tr-TR" dirty="0"/>
              <a:t> </a:t>
            </a:r>
            <a:r>
              <a:rPr lang="tr-TR" dirty="0" err="1"/>
              <a:t>pudendi</a:t>
            </a:r>
            <a:r>
              <a:rPr lang="tr-TR" dirty="0"/>
              <a:t>, </a:t>
            </a:r>
            <a:r>
              <a:rPr lang="tr-TR" dirty="0" err="1"/>
              <a:t>vestibulum</a:t>
            </a:r>
            <a:r>
              <a:rPr lang="tr-TR" dirty="0"/>
              <a:t> </a:t>
            </a:r>
            <a:r>
              <a:rPr lang="tr-TR" dirty="0" err="1"/>
              <a:t>vaginae</a:t>
            </a:r>
            <a:r>
              <a:rPr lang="tr-TR" dirty="0"/>
              <a:t>, </a:t>
            </a:r>
            <a:r>
              <a:rPr lang="tr-TR" dirty="0" err="1"/>
              <a:t>clitoris</a:t>
            </a:r>
            <a:r>
              <a:rPr lang="tr-TR" dirty="0"/>
              <a:t> ve </a:t>
            </a:r>
            <a:r>
              <a:rPr lang="tr-TR" dirty="0" err="1"/>
              <a:t>hymeni</a:t>
            </a:r>
            <a:r>
              <a:rPr lang="tr-TR" dirty="0"/>
              <a:t> içermektedir.</a:t>
            </a:r>
          </a:p>
          <a:p>
            <a:endParaRPr lang="tr-TR" dirty="0"/>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a:t>Dış </a:t>
            </a:r>
            <a:r>
              <a:rPr lang="tr-TR" b="1" dirty="0" err="1"/>
              <a:t>Genital</a:t>
            </a:r>
            <a:r>
              <a:rPr lang="tr-TR" b="1" dirty="0"/>
              <a:t> Sistem – Kadın </a:t>
            </a:r>
          </a:p>
        </p:txBody>
      </p:sp>
      <p:sp>
        <p:nvSpPr>
          <p:cNvPr id="3" name="2 İçerik Yer Tutucusu"/>
          <p:cNvSpPr>
            <a:spLocks noGrp="1"/>
          </p:cNvSpPr>
          <p:nvPr>
            <p:ph idx="1"/>
          </p:nvPr>
        </p:nvSpPr>
        <p:spPr/>
        <p:txBody>
          <a:bodyPr/>
          <a:lstStyle/>
          <a:p>
            <a:pPr algn="just">
              <a:lnSpc>
                <a:spcPct val="150000"/>
              </a:lnSpc>
            </a:pPr>
            <a:r>
              <a:rPr lang="tr-TR" b="1" dirty="0" err="1"/>
              <a:t>Mons</a:t>
            </a:r>
            <a:r>
              <a:rPr lang="tr-TR" b="1" dirty="0"/>
              <a:t> </a:t>
            </a:r>
            <a:r>
              <a:rPr lang="tr-TR" b="1" dirty="0" err="1"/>
              <a:t>pubis</a:t>
            </a:r>
            <a:r>
              <a:rPr lang="tr-TR" b="1" dirty="0"/>
              <a:t>: </a:t>
            </a:r>
            <a:r>
              <a:rPr lang="tr-TR" dirty="0"/>
              <a:t>Deri ile kaplı yağ yastıkçıklarından meydana gelir. </a:t>
            </a:r>
            <a:r>
              <a:rPr lang="tr-TR" dirty="0" err="1"/>
              <a:t>Symphsis</a:t>
            </a:r>
            <a:r>
              <a:rPr lang="tr-TR" dirty="0"/>
              <a:t> </a:t>
            </a:r>
            <a:r>
              <a:rPr lang="tr-TR" dirty="0" err="1"/>
              <a:t>pubica’nın</a:t>
            </a:r>
            <a:r>
              <a:rPr lang="tr-TR" dirty="0"/>
              <a:t> önünde yer alır ve tampon görevi görür. </a:t>
            </a:r>
            <a:endParaRPr lang="tr-TR" dirty="0" smtClean="0"/>
          </a:p>
          <a:p>
            <a:pPr algn="just">
              <a:lnSpc>
                <a:spcPct val="150000"/>
              </a:lnSpc>
            </a:pPr>
            <a:r>
              <a:rPr lang="tr-TR" dirty="0" err="1" smtClean="0"/>
              <a:t>Puberteden</a:t>
            </a:r>
            <a:r>
              <a:rPr lang="tr-TR" dirty="0" smtClean="0"/>
              <a:t> </a:t>
            </a:r>
            <a:r>
              <a:rPr lang="tr-TR" dirty="0"/>
              <a:t>sonra kıllanma </a:t>
            </a:r>
            <a:r>
              <a:rPr lang="tr-TR" dirty="0" smtClean="0"/>
              <a:t>görülür.</a:t>
            </a:r>
            <a:endParaRPr lang="tr-TR" dirty="0"/>
          </a:p>
        </p:txBody>
      </p:sp>
    </p:spTree>
    <p:extLst>
      <p:ext uri="{BB962C8B-B14F-4D97-AF65-F5344CB8AC3E}">
        <p14:creationId xmlns:p14="http://schemas.microsoft.com/office/powerpoint/2010/main" xmlns="" val="4041998868"/>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a:t>Dış </a:t>
            </a:r>
            <a:r>
              <a:rPr lang="tr-TR" b="1" dirty="0" err="1"/>
              <a:t>Genital</a:t>
            </a:r>
            <a:r>
              <a:rPr lang="tr-TR" b="1" dirty="0"/>
              <a:t> Sistem – Kadın </a:t>
            </a:r>
          </a:p>
        </p:txBody>
      </p:sp>
      <p:sp>
        <p:nvSpPr>
          <p:cNvPr id="3" name="2 İçerik Yer Tutucusu"/>
          <p:cNvSpPr>
            <a:spLocks noGrp="1"/>
          </p:cNvSpPr>
          <p:nvPr>
            <p:ph idx="1"/>
          </p:nvPr>
        </p:nvSpPr>
        <p:spPr>
          <a:xfrm>
            <a:off x="457200" y="1600200"/>
            <a:ext cx="8229600" cy="4781128"/>
          </a:xfrm>
        </p:spPr>
        <p:txBody>
          <a:bodyPr>
            <a:normAutofit fontScale="92500" lnSpcReduction="10000"/>
          </a:bodyPr>
          <a:lstStyle/>
          <a:p>
            <a:r>
              <a:rPr lang="tr-TR" b="1" dirty="0" err="1"/>
              <a:t>Labialar</a:t>
            </a:r>
            <a:r>
              <a:rPr lang="tr-TR" b="1" dirty="0"/>
              <a:t>: </a:t>
            </a:r>
            <a:endParaRPr lang="tr-TR" b="1" dirty="0" smtClean="0"/>
          </a:p>
          <a:p>
            <a:r>
              <a:rPr lang="tr-TR" dirty="0" err="1" smtClean="0">
                <a:solidFill>
                  <a:srgbClr val="FF0000"/>
                </a:solidFill>
              </a:rPr>
              <a:t>Labium</a:t>
            </a:r>
            <a:r>
              <a:rPr lang="tr-TR" dirty="0" smtClean="0">
                <a:solidFill>
                  <a:srgbClr val="FF0000"/>
                </a:solidFill>
              </a:rPr>
              <a:t> </a:t>
            </a:r>
            <a:r>
              <a:rPr lang="tr-TR" dirty="0" err="1">
                <a:solidFill>
                  <a:srgbClr val="FF0000"/>
                </a:solidFill>
              </a:rPr>
              <a:t>majus</a:t>
            </a:r>
            <a:r>
              <a:rPr lang="tr-TR" dirty="0">
                <a:solidFill>
                  <a:srgbClr val="FF0000"/>
                </a:solidFill>
              </a:rPr>
              <a:t> </a:t>
            </a:r>
            <a:r>
              <a:rPr lang="tr-TR" dirty="0" err="1">
                <a:solidFill>
                  <a:srgbClr val="FF0000"/>
                </a:solidFill>
              </a:rPr>
              <a:t>pudendiler</a:t>
            </a:r>
            <a:r>
              <a:rPr lang="tr-TR" dirty="0">
                <a:solidFill>
                  <a:srgbClr val="FF0000"/>
                </a:solidFill>
              </a:rPr>
              <a:t> </a:t>
            </a:r>
            <a:r>
              <a:rPr lang="tr-TR" dirty="0"/>
              <a:t>dış kısımda yer alan, yağ dokusundan zengin ve üzeri </a:t>
            </a:r>
            <a:r>
              <a:rPr lang="tr-TR" dirty="0" err="1"/>
              <a:t>pubik</a:t>
            </a:r>
            <a:r>
              <a:rPr lang="tr-TR" dirty="0"/>
              <a:t> kıllar ile kaplı deri </a:t>
            </a:r>
            <a:r>
              <a:rPr lang="tr-TR" dirty="0" err="1"/>
              <a:t>katlantılarıdır</a:t>
            </a:r>
            <a:r>
              <a:rPr lang="tr-TR" dirty="0"/>
              <a:t>. </a:t>
            </a:r>
            <a:endParaRPr lang="tr-TR" dirty="0" smtClean="0"/>
          </a:p>
          <a:p>
            <a:r>
              <a:rPr lang="tr-TR" dirty="0" err="1" smtClean="0"/>
              <a:t>Mons</a:t>
            </a:r>
            <a:r>
              <a:rPr lang="tr-TR" dirty="0" smtClean="0"/>
              <a:t> </a:t>
            </a:r>
            <a:r>
              <a:rPr lang="tr-TR" dirty="0" err="1"/>
              <a:t>pudisten</a:t>
            </a:r>
            <a:r>
              <a:rPr lang="tr-TR" dirty="0"/>
              <a:t> başlayıp anüste sonlanır. Erkekteki </a:t>
            </a:r>
            <a:r>
              <a:rPr lang="tr-TR" dirty="0" err="1"/>
              <a:t>sctorumun</a:t>
            </a:r>
            <a:r>
              <a:rPr lang="tr-TR" dirty="0"/>
              <a:t> </a:t>
            </a:r>
            <a:r>
              <a:rPr lang="tr-TR" dirty="0" smtClean="0"/>
              <a:t>karşılığıdır. </a:t>
            </a:r>
          </a:p>
          <a:p>
            <a:r>
              <a:rPr lang="tr-TR" dirty="0" err="1" smtClean="0"/>
              <a:t>Clitoris</a:t>
            </a:r>
            <a:r>
              <a:rPr lang="tr-TR" dirty="0" smtClean="0"/>
              <a:t> </a:t>
            </a:r>
            <a:r>
              <a:rPr lang="tr-TR" dirty="0"/>
              <a:t>ile </a:t>
            </a:r>
            <a:r>
              <a:rPr lang="tr-TR" dirty="0" err="1"/>
              <a:t>vagina</a:t>
            </a:r>
            <a:r>
              <a:rPr lang="tr-TR" dirty="0"/>
              <a:t> tabanı arasına yerleşmiş olan </a:t>
            </a:r>
            <a:r>
              <a:rPr lang="tr-TR" dirty="0" err="1">
                <a:solidFill>
                  <a:srgbClr val="FF0000"/>
                </a:solidFill>
              </a:rPr>
              <a:t>labium</a:t>
            </a:r>
            <a:r>
              <a:rPr lang="tr-TR" dirty="0">
                <a:solidFill>
                  <a:srgbClr val="FF0000"/>
                </a:solidFill>
              </a:rPr>
              <a:t> </a:t>
            </a:r>
            <a:r>
              <a:rPr lang="tr-TR" dirty="0" err="1">
                <a:solidFill>
                  <a:srgbClr val="FF0000"/>
                </a:solidFill>
              </a:rPr>
              <a:t>minus</a:t>
            </a:r>
            <a:r>
              <a:rPr lang="tr-TR" dirty="0">
                <a:solidFill>
                  <a:srgbClr val="FF0000"/>
                </a:solidFill>
              </a:rPr>
              <a:t> </a:t>
            </a:r>
            <a:r>
              <a:rPr lang="tr-TR" dirty="0" err="1">
                <a:solidFill>
                  <a:srgbClr val="FF0000"/>
                </a:solidFill>
              </a:rPr>
              <a:t>pudendiler</a:t>
            </a:r>
            <a:r>
              <a:rPr lang="tr-TR" dirty="0">
                <a:solidFill>
                  <a:srgbClr val="FF0000"/>
                </a:solidFill>
              </a:rPr>
              <a:t> </a:t>
            </a:r>
            <a:r>
              <a:rPr lang="tr-TR" dirty="0"/>
              <a:t>ise </a:t>
            </a:r>
            <a:r>
              <a:rPr lang="tr-TR" dirty="0" err="1"/>
              <a:t>labium</a:t>
            </a:r>
            <a:r>
              <a:rPr lang="tr-TR" dirty="0"/>
              <a:t> </a:t>
            </a:r>
            <a:r>
              <a:rPr lang="tr-TR" dirty="0" err="1"/>
              <a:t>majus</a:t>
            </a:r>
            <a:r>
              <a:rPr lang="tr-TR" dirty="0"/>
              <a:t> </a:t>
            </a:r>
            <a:r>
              <a:rPr lang="tr-TR" dirty="0" err="1"/>
              <a:t>pudendiler</a:t>
            </a:r>
            <a:r>
              <a:rPr lang="tr-TR" dirty="0"/>
              <a:t> tarafından çevrelenmiştir. </a:t>
            </a:r>
            <a:endParaRPr lang="tr-TR" dirty="0" smtClean="0"/>
          </a:p>
          <a:p>
            <a:r>
              <a:rPr lang="tr-TR" dirty="0" smtClean="0"/>
              <a:t>Genellikle </a:t>
            </a:r>
            <a:r>
              <a:rPr lang="tr-TR" dirty="0"/>
              <a:t>açık pembe olup kıl içermez</a:t>
            </a:r>
          </a:p>
        </p:txBody>
      </p:sp>
    </p:spTree>
    <p:extLst>
      <p:ext uri="{BB962C8B-B14F-4D97-AF65-F5344CB8AC3E}">
        <p14:creationId xmlns:p14="http://schemas.microsoft.com/office/powerpoint/2010/main" xmlns="" val="3908228729"/>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a:t>Dış </a:t>
            </a:r>
            <a:r>
              <a:rPr lang="tr-TR" b="1" dirty="0" err="1"/>
              <a:t>Genital</a:t>
            </a:r>
            <a:r>
              <a:rPr lang="tr-TR" b="1" dirty="0"/>
              <a:t> Sistem – Kadın </a:t>
            </a:r>
          </a:p>
        </p:txBody>
      </p:sp>
      <p:sp>
        <p:nvSpPr>
          <p:cNvPr id="3" name="2 İçerik Yer Tutucusu"/>
          <p:cNvSpPr>
            <a:spLocks noGrp="1"/>
          </p:cNvSpPr>
          <p:nvPr>
            <p:ph idx="1"/>
          </p:nvPr>
        </p:nvSpPr>
        <p:spPr/>
        <p:txBody>
          <a:bodyPr/>
          <a:lstStyle/>
          <a:p>
            <a:r>
              <a:rPr lang="tr-TR" b="1" dirty="0" err="1"/>
              <a:t>Vestibulum</a:t>
            </a:r>
            <a:r>
              <a:rPr lang="tr-TR" b="1" dirty="0"/>
              <a:t> </a:t>
            </a:r>
            <a:r>
              <a:rPr lang="tr-TR" b="1" dirty="0" err="1"/>
              <a:t>Vaginae</a:t>
            </a:r>
            <a:r>
              <a:rPr lang="tr-TR" b="1" dirty="0"/>
              <a:t>:</a:t>
            </a:r>
            <a:r>
              <a:rPr lang="tr-TR" dirty="0"/>
              <a:t> </a:t>
            </a:r>
            <a:endParaRPr lang="tr-TR" dirty="0" smtClean="0"/>
          </a:p>
          <a:p>
            <a:r>
              <a:rPr lang="tr-TR" dirty="0" err="1" smtClean="0"/>
              <a:t>Labium</a:t>
            </a:r>
            <a:r>
              <a:rPr lang="tr-TR" dirty="0" smtClean="0"/>
              <a:t> </a:t>
            </a:r>
            <a:r>
              <a:rPr lang="tr-TR" dirty="0" err="1"/>
              <a:t>minus</a:t>
            </a:r>
            <a:r>
              <a:rPr lang="tr-TR" dirty="0"/>
              <a:t> </a:t>
            </a:r>
            <a:r>
              <a:rPr lang="tr-TR" dirty="0" err="1"/>
              <a:t>pudendiler</a:t>
            </a:r>
            <a:r>
              <a:rPr lang="tr-TR" dirty="0"/>
              <a:t> arasında kalan alandır. </a:t>
            </a:r>
            <a:r>
              <a:rPr lang="tr-TR" dirty="0" err="1"/>
              <a:t>Ostium</a:t>
            </a:r>
            <a:r>
              <a:rPr lang="tr-TR" dirty="0"/>
              <a:t> </a:t>
            </a:r>
            <a:r>
              <a:rPr lang="tr-TR" dirty="0" err="1"/>
              <a:t>vaginae</a:t>
            </a:r>
            <a:r>
              <a:rPr lang="tr-TR" dirty="0"/>
              <a:t>, </a:t>
            </a:r>
            <a:r>
              <a:rPr lang="tr-TR" dirty="0" err="1"/>
              <a:t>ostium</a:t>
            </a:r>
            <a:r>
              <a:rPr lang="tr-TR" dirty="0"/>
              <a:t> </a:t>
            </a:r>
            <a:r>
              <a:rPr lang="tr-TR" dirty="0" err="1"/>
              <a:t>urethrae</a:t>
            </a:r>
            <a:r>
              <a:rPr lang="tr-TR" dirty="0"/>
              <a:t> </a:t>
            </a:r>
            <a:r>
              <a:rPr lang="tr-TR" dirty="0" err="1"/>
              <a:t>externum</a:t>
            </a:r>
            <a:r>
              <a:rPr lang="tr-TR" dirty="0"/>
              <a:t>, </a:t>
            </a:r>
            <a:r>
              <a:rPr lang="tr-TR" dirty="0" err="1"/>
              <a:t>glandula</a:t>
            </a:r>
            <a:r>
              <a:rPr lang="tr-TR" dirty="0"/>
              <a:t> </a:t>
            </a:r>
            <a:r>
              <a:rPr lang="tr-TR" dirty="0" err="1"/>
              <a:t>vestibularis</a:t>
            </a:r>
            <a:r>
              <a:rPr lang="tr-TR" dirty="0"/>
              <a:t> </a:t>
            </a:r>
            <a:r>
              <a:rPr lang="tr-TR" dirty="0" err="1"/>
              <a:t>major</a:t>
            </a:r>
            <a:r>
              <a:rPr lang="tr-TR" dirty="0"/>
              <a:t> ve </a:t>
            </a:r>
            <a:r>
              <a:rPr lang="tr-TR" dirty="0" err="1"/>
              <a:t>glandula</a:t>
            </a:r>
            <a:r>
              <a:rPr lang="tr-TR" dirty="0"/>
              <a:t> </a:t>
            </a:r>
            <a:r>
              <a:rPr lang="tr-TR" dirty="0" err="1"/>
              <a:t>vestibularis</a:t>
            </a:r>
            <a:r>
              <a:rPr lang="tr-TR" dirty="0"/>
              <a:t> </a:t>
            </a:r>
            <a:r>
              <a:rPr lang="tr-TR" dirty="0" err="1"/>
              <a:t>minorlerin</a:t>
            </a:r>
            <a:r>
              <a:rPr lang="tr-TR" dirty="0"/>
              <a:t> kanalları açılır. Erkekte prostat bezinin karşılığı olan </a:t>
            </a:r>
            <a:r>
              <a:rPr lang="tr-TR" b="1" dirty="0" err="1">
                <a:solidFill>
                  <a:srgbClr val="FF0000"/>
                </a:solidFill>
              </a:rPr>
              <a:t>Skene</a:t>
            </a:r>
            <a:r>
              <a:rPr lang="tr-TR" dirty="0"/>
              <a:t> bezlerinin kanalları </a:t>
            </a:r>
            <a:r>
              <a:rPr lang="tr-TR" dirty="0" err="1"/>
              <a:t>ostium</a:t>
            </a:r>
            <a:r>
              <a:rPr lang="tr-TR" dirty="0"/>
              <a:t> </a:t>
            </a:r>
            <a:r>
              <a:rPr lang="tr-TR" dirty="0" err="1"/>
              <a:t>urethrae</a:t>
            </a:r>
            <a:r>
              <a:rPr lang="tr-TR" dirty="0"/>
              <a:t> </a:t>
            </a:r>
            <a:r>
              <a:rPr lang="tr-TR" dirty="0" err="1"/>
              <a:t>externumun</a:t>
            </a:r>
            <a:r>
              <a:rPr lang="tr-TR" dirty="0"/>
              <a:t> arka tarafına </a:t>
            </a:r>
            <a:r>
              <a:rPr lang="tr-TR" dirty="0" smtClean="0"/>
              <a:t>açılır.</a:t>
            </a:r>
            <a:endParaRPr lang="tr-TR" dirty="0"/>
          </a:p>
        </p:txBody>
      </p:sp>
    </p:spTree>
    <p:extLst>
      <p:ext uri="{BB962C8B-B14F-4D97-AF65-F5344CB8AC3E}">
        <p14:creationId xmlns:p14="http://schemas.microsoft.com/office/powerpoint/2010/main" xmlns="" val="4249216379"/>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a:t>Dış </a:t>
            </a:r>
            <a:r>
              <a:rPr lang="tr-TR" b="1" dirty="0" err="1"/>
              <a:t>Genital</a:t>
            </a:r>
            <a:r>
              <a:rPr lang="tr-TR" b="1" dirty="0"/>
              <a:t> Sistem – Kadın </a:t>
            </a:r>
          </a:p>
        </p:txBody>
      </p:sp>
      <p:sp>
        <p:nvSpPr>
          <p:cNvPr id="3" name="2 İçerik Yer Tutucusu"/>
          <p:cNvSpPr>
            <a:spLocks noGrp="1"/>
          </p:cNvSpPr>
          <p:nvPr>
            <p:ph idx="1"/>
          </p:nvPr>
        </p:nvSpPr>
        <p:spPr/>
        <p:txBody>
          <a:bodyPr/>
          <a:lstStyle/>
          <a:p>
            <a:r>
              <a:rPr lang="tr-TR" b="1" dirty="0" err="1"/>
              <a:t>Clitoris</a:t>
            </a:r>
            <a:r>
              <a:rPr lang="tr-TR" b="1" dirty="0"/>
              <a:t>: </a:t>
            </a:r>
            <a:endParaRPr lang="tr-TR" b="1" dirty="0" smtClean="0"/>
          </a:p>
          <a:p>
            <a:r>
              <a:rPr lang="tr-TR" dirty="0" err="1" smtClean="0"/>
              <a:t>Corpus</a:t>
            </a:r>
            <a:r>
              <a:rPr lang="tr-TR" dirty="0" smtClean="0"/>
              <a:t> </a:t>
            </a:r>
            <a:r>
              <a:rPr lang="tr-TR" dirty="0" err="1"/>
              <a:t>cavernosum</a:t>
            </a:r>
            <a:r>
              <a:rPr lang="tr-TR" dirty="0"/>
              <a:t> </a:t>
            </a:r>
            <a:r>
              <a:rPr lang="tr-TR" dirty="0" err="1"/>
              <a:t>clitoridis</a:t>
            </a:r>
            <a:r>
              <a:rPr lang="tr-TR" dirty="0"/>
              <a:t> denilen iki küçük organdan, çok sayıda sinir ve kan damarlarından oluşmuştur. </a:t>
            </a:r>
            <a:endParaRPr lang="tr-TR" dirty="0" smtClean="0"/>
          </a:p>
          <a:p>
            <a:r>
              <a:rPr lang="tr-TR" dirty="0" err="1" smtClean="0"/>
              <a:t>Glans</a:t>
            </a:r>
            <a:r>
              <a:rPr lang="tr-TR" dirty="0" smtClean="0"/>
              <a:t> </a:t>
            </a:r>
            <a:r>
              <a:rPr lang="tr-TR" dirty="0" err="1"/>
              <a:t>clitoridis</a:t>
            </a:r>
            <a:r>
              <a:rPr lang="tr-TR" dirty="0"/>
              <a:t>, erkekteki </a:t>
            </a:r>
            <a:r>
              <a:rPr lang="tr-TR" dirty="0" err="1"/>
              <a:t>glans</a:t>
            </a:r>
            <a:r>
              <a:rPr lang="tr-TR" dirty="0"/>
              <a:t> penisin karşılığıdır. Büyüme ve sertleşme özelliğine sahip olup kadında seksüel uyarılmada rol oynar </a:t>
            </a:r>
          </a:p>
        </p:txBody>
      </p:sp>
    </p:spTree>
    <p:extLst>
      <p:ext uri="{BB962C8B-B14F-4D97-AF65-F5344CB8AC3E}">
        <p14:creationId xmlns:p14="http://schemas.microsoft.com/office/powerpoint/2010/main" xmlns="" val="4092712624"/>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a:t>Dış </a:t>
            </a:r>
            <a:r>
              <a:rPr lang="tr-TR" b="1" dirty="0" err="1"/>
              <a:t>Genital</a:t>
            </a:r>
            <a:r>
              <a:rPr lang="tr-TR" b="1" dirty="0"/>
              <a:t> Sistem – Kadın </a:t>
            </a:r>
          </a:p>
        </p:txBody>
      </p:sp>
      <p:sp>
        <p:nvSpPr>
          <p:cNvPr id="3" name="2 İçerik Yer Tutucusu"/>
          <p:cNvSpPr>
            <a:spLocks noGrp="1"/>
          </p:cNvSpPr>
          <p:nvPr>
            <p:ph idx="1"/>
          </p:nvPr>
        </p:nvSpPr>
        <p:spPr/>
        <p:txBody>
          <a:bodyPr/>
          <a:lstStyle/>
          <a:p>
            <a:pPr algn="just"/>
            <a:r>
              <a:rPr lang="tr-TR" b="1" dirty="0" err="1"/>
              <a:t>Hymen</a:t>
            </a:r>
            <a:r>
              <a:rPr lang="tr-TR" b="1" dirty="0"/>
              <a:t>:</a:t>
            </a:r>
            <a:r>
              <a:rPr lang="tr-TR" dirty="0"/>
              <a:t> </a:t>
            </a:r>
            <a:r>
              <a:rPr lang="tr-TR" dirty="0" err="1"/>
              <a:t>Ostium</a:t>
            </a:r>
            <a:r>
              <a:rPr lang="tr-TR" dirty="0"/>
              <a:t> </a:t>
            </a:r>
            <a:r>
              <a:rPr lang="tr-TR" dirty="0" err="1"/>
              <a:t>vaginaeyi</a:t>
            </a:r>
            <a:r>
              <a:rPr lang="tr-TR" dirty="0"/>
              <a:t> kapatan </a:t>
            </a:r>
            <a:r>
              <a:rPr lang="tr-TR" dirty="0" err="1"/>
              <a:t>müköz</a:t>
            </a:r>
            <a:r>
              <a:rPr lang="tr-TR" dirty="0"/>
              <a:t> bir </a:t>
            </a:r>
            <a:r>
              <a:rPr lang="tr-TR" dirty="0" err="1"/>
              <a:t>membrandır</a:t>
            </a:r>
            <a:r>
              <a:rPr lang="tr-TR" dirty="0"/>
              <a:t>. </a:t>
            </a:r>
            <a:r>
              <a:rPr lang="tr-TR" dirty="0" err="1"/>
              <a:t>Anüler</a:t>
            </a:r>
            <a:r>
              <a:rPr lang="tr-TR" dirty="0"/>
              <a:t>, </a:t>
            </a:r>
            <a:r>
              <a:rPr lang="tr-TR" dirty="0" err="1"/>
              <a:t>semilüner</a:t>
            </a:r>
            <a:r>
              <a:rPr lang="tr-TR" dirty="0"/>
              <a:t>, delikli ya da </a:t>
            </a:r>
            <a:r>
              <a:rPr lang="tr-TR" dirty="0" err="1"/>
              <a:t>imperfore</a:t>
            </a:r>
            <a:r>
              <a:rPr lang="tr-TR" dirty="0"/>
              <a:t> (deliksiz) olabileceği gibi, hiç olmayabilir de. </a:t>
            </a:r>
            <a:endParaRPr lang="tr-TR" dirty="0" smtClean="0"/>
          </a:p>
          <a:p>
            <a:pPr algn="just"/>
            <a:r>
              <a:rPr lang="tr-TR" dirty="0" smtClean="0"/>
              <a:t>İlk </a:t>
            </a:r>
            <a:r>
              <a:rPr lang="tr-TR" dirty="0"/>
              <a:t>cinsel ilişkiden sonra </a:t>
            </a:r>
            <a:r>
              <a:rPr lang="tr-TR" dirty="0" err="1"/>
              <a:t>rüptüre</a:t>
            </a:r>
            <a:r>
              <a:rPr lang="tr-TR" dirty="0"/>
              <a:t> olur ve kalıntılarına </a:t>
            </a:r>
            <a:r>
              <a:rPr lang="tr-TR" dirty="0" err="1"/>
              <a:t>carunculae</a:t>
            </a:r>
            <a:r>
              <a:rPr lang="tr-TR" dirty="0"/>
              <a:t> </a:t>
            </a:r>
            <a:r>
              <a:rPr lang="tr-TR" dirty="0" err="1"/>
              <a:t>hymenales</a:t>
            </a:r>
            <a:r>
              <a:rPr lang="tr-TR" dirty="0"/>
              <a:t> adı verilir </a:t>
            </a:r>
          </a:p>
        </p:txBody>
      </p:sp>
    </p:spTree>
    <p:extLst>
      <p:ext uri="{BB962C8B-B14F-4D97-AF65-F5344CB8AC3E}">
        <p14:creationId xmlns:p14="http://schemas.microsoft.com/office/powerpoint/2010/main" xmlns="" val="1378198170"/>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a:t>Dış </a:t>
            </a:r>
            <a:r>
              <a:rPr lang="tr-TR" b="1" dirty="0" err="1"/>
              <a:t>Genital</a:t>
            </a:r>
            <a:r>
              <a:rPr lang="tr-TR" b="1" dirty="0"/>
              <a:t> Sistem – Kadın </a:t>
            </a:r>
          </a:p>
        </p:txBody>
      </p:sp>
      <p:sp>
        <p:nvSpPr>
          <p:cNvPr id="3" name="2 İçerik Yer Tutucusu"/>
          <p:cNvSpPr>
            <a:spLocks noGrp="1"/>
          </p:cNvSpPr>
          <p:nvPr>
            <p:ph idx="1"/>
          </p:nvPr>
        </p:nvSpPr>
        <p:spPr/>
        <p:txBody>
          <a:bodyPr/>
          <a:lstStyle/>
          <a:p>
            <a:pPr>
              <a:lnSpc>
                <a:spcPct val="150000"/>
              </a:lnSpc>
            </a:pPr>
            <a:r>
              <a:rPr lang="tr-TR" b="1" dirty="0" err="1"/>
              <a:t>Bartholin</a:t>
            </a:r>
            <a:r>
              <a:rPr lang="tr-TR" b="1" dirty="0"/>
              <a:t> Bezi:</a:t>
            </a:r>
            <a:r>
              <a:rPr lang="tr-TR" dirty="0"/>
              <a:t> </a:t>
            </a:r>
            <a:r>
              <a:rPr lang="tr-TR" dirty="0" err="1"/>
              <a:t>Ostium</a:t>
            </a:r>
            <a:r>
              <a:rPr lang="tr-TR" dirty="0"/>
              <a:t> </a:t>
            </a:r>
            <a:r>
              <a:rPr lang="tr-TR" dirty="0" err="1"/>
              <a:t>vaginaenin</a:t>
            </a:r>
            <a:r>
              <a:rPr lang="tr-TR" dirty="0"/>
              <a:t> her iki tarafında, </a:t>
            </a:r>
            <a:r>
              <a:rPr lang="tr-TR" dirty="0" err="1"/>
              <a:t>bulbus</a:t>
            </a:r>
            <a:r>
              <a:rPr lang="tr-TR" dirty="0"/>
              <a:t> </a:t>
            </a:r>
            <a:r>
              <a:rPr lang="tr-TR" dirty="0" err="1"/>
              <a:t>vestibulilerin</a:t>
            </a:r>
            <a:r>
              <a:rPr lang="tr-TR" dirty="0"/>
              <a:t> arka uçlarına komşu </a:t>
            </a:r>
            <a:r>
              <a:rPr lang="tr-TR" dirty="0" err="1"/>
              <a:t>tubuloalveoler</a:t>
            </a:r>
            <a:r>
              <a:rPr lang="tr-TR" dirty="0"/>
              <a:t> yapıda iki tane </a:t>
            </a:r>
            <a:r>
              <a:rPr lang="tr-TR" dirty="0" smtClean="0"/>
              <a:t>bezdir.</a:t>
            </a:r>
          </a:p>
          <a:p>
            <a:pPr>
              <a:lnSpc>
                <a:spcPct val="150000"/>
              </a:lnSpc>
            </a:pPr>
            <a:r>
              <a:rPr lang="tr-TR" dirty="0" smtClean="0"/>
              <a:t>Seksüel </a:t>
            </a:r>
            <a:r>
              <a:rPr lang="tr-TR" dirty="0"/>
              <a:t>uyarılma ile </a:t>
            </a:r>
            <a:r>
              <a:rPr lang="tr-TR" dirty="0" err="1"/>
              <a:t>muköz</a:t>
            </a:r>
            <a:r>
              <a:rPr lang="tr-TR" dirty="0"/>
              <a:t> salgı yapar </a:t>
            </a:r>
          </a:p>
        </p:txBody>
      </p:sp>
    </p:spTree>
    <p:extLst>
      <p:ext uri="{BB962C8B-B14F-4D97-AF65-F5344CB8AC3E}">
        <p14:creationId xmlns:p14="http://schemas.microsoft.com/office/powerpoint/2010/main" xmlns="" val="530904104"/>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dirty="0">
                <a:solidFill>
                  <a:srgbClr val="FF0000"/>
                </a:solidFill>
              </a:rPr>
              <a:t>İdrar Boşaltımı (</a:t>
            </a:r>
            <a:r>
              <a:rPr lang="tr-TR" dirty="0" err="1">
                <a:solidFill>
                  <a:srgbClr val="FF0000"/>
                </a:solidFill>
              </a:rPr>
              <a:t>Ürinasyon</a:t>
            </a:r>
            <a:r>
              <a:rPr lang="tr-TR" dirty="0">
                <a:solidFill>
                  <a:srgbClr val="FF0000"/>
                </a:solidFill>
              </a:rPr>
              <a:t>, </a:t>
            </a:r>
            <a:r>
              <a:rPr lang="tr-TR" dirty="0" err="1">
                <a:solidFill>
                  <a:srgbClr val="FF0000"/>
                </a:solidFill>
              </a:rPr>
              <a:t>miksiyon</a:t>
            </a:r>
            <a:r>
              <a:rPr lang="tr-TR" dirty="0">
                <a:solidFill>
                  <a:srgbClr val="FF0000"/>
                </a:solidFill>
              </a:rPr>
              <a:t>)</a:t>
            </a:r>
          </a:p>
        </p:txBody>
      </p:sp>
      <p:sp>
        <p:nvSpPr>
          <p:cNvPr id="3" name="İçerik Yer Tutucusu 2"/>
          <p:cNvSpPr>
            <a:spLocks noGrp="1"/>
          </p:cNvSpPr>
          <p:nvPr>
            <p:ph idx="1"/>
          </p:nvPr>
        </p:nvSpPr>
        <p:spPr/>
        <p:txBody>
          <a:bodyPr>
            <a:normAutofit fontScale="77500" lnSpcReduction="20000"/>
          </a:bodyPr>
          <a:lstStyle/>
          <a:p>
            <a:pPr algn="just"/>
            <a:r>
              <a:rPr lang="tr-TR" dirty="0"/>
              <a:t>Yetişkinlerde, 250-400 ml idrar mesanede gerginlik ya da baskı oluşturduğu zaman genellikle mesane boşaltılır. Çocuklarda mesanenin boşaltılması için daha az miktarda(150-200ml) idrar yeterlidir.</a:t>
            </a:r>
          </a:p>
          <a:p>
            <a:pPr algn="just"/>
            <a:r>
              <a:rPr lang="tr-TR" dirty="0"/>
              <a:t>Mesane içindeki idrar miktarı arttıkça mesane duvarları gerilir, </a:t>
            </a:r>
            <a:r>
              <a:rPr lang="tr-TR" dirty="0" err="1"/>
              <a:t>sakral</a:t>
            </a:r>
            <a:r>
              <a:rPr lang="tr-TR" dirty="0"/>
              <a:t> omurilikteki idrar yapma merkezine duyu </a:t>
            </a:r>
            <a:r>
              <a:rPr lang="tr-TR" dirty="0" err="1"/>
              <a:t>impulsları</a:t>
            </a:r>
            <a:r>
              <a:rPr lang="tr-TR" dirty="0"/>
              <a:t> gönderilir. İdrar yapma merkezinden çıkan </a:t>
            </a:r>
            <a:r>
              <a:rPr lang="tr-TR" dirty="0" err="1"/>
              <a:t>parasematik</a:t>
            </a:r>
            <a:r>
              <a:rPr lang="tr-TR" dirty="0"/>
              <a:t> </a:t>
            </a:r>
            <a:r>
              <a:rPr lang="tr-TR" dirty="0" err="1"/>
              <a:t>impulslar</a:t>
            </a:r>
            <a:r>
              <a:rPr lang="tr-TR" dirty="0"/>
              <a:t>, ritmik olarak kasılması için </a:t>
            </a:r>
            <a:r>
              <a:rPr lang="tr-TR" dirty="0" err="1"/>
              <a:t>detrüsör</a:t>
            </a:r>
            <a:r>
              <a:rPr lang="tr-TR" dirty="0"/>
              <a:t> kası uyarırlar. Aynı zamanda idrarın </a:t>
            </a:r>
            <a:r>
              <a:rPr lang="tr-TR" dirty="0" err="1"/>
              <a:t>üretraya</a:t>
            </a:r>
            <a:r>
              <a:rPr lang="tr-TR" dirty="0"/>
              <a:t> girebilmesi için iç </a:t>
            </a:r>
            <a:r>
              <a:rPr lang="tr-TR" dirty="0" err="1"/>
              <a:t>sfinkter</a:t>
            </a:r>
            <a:r>
              <a:rPr lang="tr-TR" dirty="0"/>
              <a:t> gevşer. Bu sırada orta beyine ve </a:t>
            </a:r>
            <a:r>
              <a:rPr lang="tr-TR" dirty="0" err="1"/>
              <a:t>serebral</a:t>
            </a:r>
            <a:r>
              <a:rPr lang="tr-TR" dirty="0"/>
              <a:t> kortekse uyarılar ulaşır ve birey idrar yapma isteğinin farkına varır. Eğer idrar yapmak </a:t>
            </a:r>
            <a:r>
              <a:rPr lang="tr-TR" dirty="0" err="1"/>
              <a:t>istemezse,dış</a:t>
            </a:r>
            <a:r>
              <a:rPr lang="tr-TR" dirty="0"/>
              <a:t> </a:t>
            </a:r>
            <a:r>
              <a:rPr lang="tr-TR" dirty="0" err="1"/>
              <a:t>sfinkter</a:t>
            </a:r>
            <a:r>
              <a:rPr lang="tr-TR" dirty="0"/>
              <a:t> kasılı kalır ve idrar yapma isteği bastırılmış olur. Birey idrar yapmaya hazırsa dış </a:t>
            </a:r>
            <a:r>
              <a:rPr lang="tr-TR" dirty="0" err="1"/>
              <a:t>sfinkter</a:t>
            </a:r>
            <a:r>
              <a:rPr lang="tr-TR" dirty="0"/>
              <a:t> gevşer ve idrarını boşaltır</a:t>
            </a:r>
          </a:p>
        </p:txBody>
      </p:sp>
    </p:spTree>
    <p:extLst>
      <p:ext uri="{BB962C8B-B14F-4D97-AF65-F5344CB8AC3E}">
        <p14:creationId xmlns:p14="http://schemas.microsoft.com/office/powerpoint/2010/main" xmlns="" val="180700884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251520" y="274638"/>
            <a:ext cx="8640960" cy="1143000"/>
          </a:xfrm>
        </p:spPr>
        <p:txBody>
          <a:bodyPr>
            <a:normAutofit fontScale="90000"/>
          </a:bodyPr>
          <a:lstStyle/>
          <a:p>
            <a:r>
              <a:rPr lang="tr-TR" b="1" dirty="0" smtClean="0"/>
              <a:t>Üriner Sistem Anatomisi – Böbrek (Ren)</a:t>
            </a:r>
            <a:endParaRPr lang="tr-TR" dirty="0"/>
          </a:p>
        </p:txBody>
      </p:sp>
      <p:sp>
        <p:nvSpPr>
          <p:cNvPr id="3" name="2 İçerik Yer Tutucusu"/>
          <p:cNvSpPr>
            <a:spLocks noGrp="1"/>
          </p:cNvSpPr>
          <p:nvPr>
            <p:ph idx="1"/>
          </p:nvPr>
        </p:nvSpPr>
        <p:spPr/>
        <p:txBody>
          <a:bodyPr/>
          <a:lstStyle/>
          <a:p>
            <a:pPr algn="just"/>
            <a:r>
              <a:rPr lang="tr-TR" dirty="0" err="1" smtClean="0"/>
              <a:t>Medulla</a:t>
            </a:r>
            <a:r>
              <a:rPr lang="tr-TR" dirty="0" smtClean="0"/>
              <a:t> </a:t>
            </a:r>
            <a:r>
              <a:rPr lang="tr-TR" dirty="0" err="1" smtClean="0"/>
              <a:t>renalis’i</a:t>
            </a:r>
            <a:r>
              <a:rPr lang="tr-TR" dirty="0" smtClean="0"/>
              <a:t>, </a:t>
            </a:r>
            <a:r>
              <a:rPr lang="tr-TR" dirty="0" err="1" smtClean="0"/>
              <a:t>pyramis</a:t>
            </a:r>
            <a:r>
              <a:rPr lang="tr-TR" dirty="0" smtClean="0"/>
              <a:t> </a:t>
            </a:r>
            <a:r>
              <a:rPr lang="tr-TR" dirty="0" err="1" smtClean="0"/>
              <a:t>renalis</a:t>
            </a:r>
            <a:r>
              <a:rPr lang="tr-TR" dirty="0" smtClean="0"/>
              <a:t> denilen 5-11 tane koni şeklinde yapılar oluşturur.</a:t>
            </a:r>
          </a:p>
          <a:p>
            <a:pPr algn="just"/>
            <a:r>
              <a:rPr lang="tr-TR" dirty="0" smtClean="0"/>
              <a:t>Bir </a:t>
            </a:r>
            <a:r>
              <a:rPr lang="tr-TR" dirty="0" err="1" smtClean="0"/>
              <a:t>pyramis</a:t>
            </a:r>
            <a:r>
              <a:rPr lang="tr-TR" dirty="0" smtClean="0"/>
              <a:t> </a:t>
            </a:r>
            <a:r>
              <a:rPr lang="tr-TR" dirty="0" err="1" smtClean="0"/>
              <a:t>renalis</a:t>
            </a:r>
            <a:r>
              <a:rPr lang="tr-TR" dirty="0" smtClean="0"/>
              <a:t> ve onu kuşatan korteks parçasına birlikte </a:t>
            </a:r>
            <a:r>
              <a:rPr lang="tr-TR" dirty="0" err="1" smtClean="0"/>
              <a:t>lobus</a:t>
            </a:r>
            <a:r>
              <a:rPr lang="tr-TR" dirty="0" smtClean="0"/>
              <a:t> </a:t>
            </a:r>
            <a:r>
              <a:rPr lang="tr-TR" dirty="0" err="1" smtClean="0"/>
              <a:t>renalis</a:t>
            </a:r>
            <a:r>
              <a:rPr lang="tr-TR" dirty="0" smtClean="0"/>
              <a:t> denir.</a:t>
            </a:r>
          </a:p>
          <a:p>
            <a:pPr algn="just"/>
            <a:r>
              <a:rPr lang="tr-TR" dirty="0" err="1"/>
              <a:t>P</a:t>
            </a:r>
            <a:r>
              <a:rPr lang="tr-TR" dirty="0" err="1" smtClean="0"/>
              <a:t>yramis</a:t>
            </a:r>
            <a:r>
              <a:rPr lang="tr-TR" dirty="0" smtClean="0"/>
              <a:t> </a:t>
            </a:r>
            <a:r>
              <a:rPr lang="tr-TR" dirty="0" err="1" smtClean="0"/>
              <a:t>renalis’lerin</a:t>
            </a:r>
            <a:r>
              <a:rPr lang="tr-TR" dirty="0" smtClean="0"/>
              <a:t> arasında sinüs </a:t>
            </a:r>
            <a:r>
              <a:rPr lang="tr-TR" dirty="0" err="1" smtClean="0"/>
              <a:t>renalise</a:t>
            </a:r>
            <a:r>
              <a:rPr lang="tr-TR" dirty="0" smtClean="0"/>
              <a:t> doğru uzanan korteks parçasına </a:t>
            </a:r>
            <a:r>
              <a:rPr lang="tr-TR" dirty="0" err="1" smtClean="0"/>
              <a:t>columna</a:t>
            </a:r>
            <a:r>
              <a:rPr lang="tr-TR" dirty="0" smtClean="0"/>
              <a:t> </a:t>
            </a:r>
            <a:r>
              <a:rPr lang="tr-TR" dirty="0" err="1" smtClean="0"/>
              <a:t>renalis</a:t>
            </a:r>
            <a:r>
              <a:rPr lang="tr-TR" dirty="0" smtClean="0"/>
              <a:t> denir.</a:t>
            </a:r>
          </a:p>
        </p:txBody>
      </p:sp>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dirty="0">
                <a:solidFill>
                  <a:srgbClr val="FF0000"/>
                </a:solidFill>
              </a:rPr>
              <a:t>İdrar Boşaltımı (</a:t>
            </a:r>
            <a:r>
              <a:rPr lang="tr-TR" dirty="0" err="1">
                <a:solidFill>
                  <a:srgbClr val="FF0000"/>
                </a:solidFill>
              </a:rPr>
              <a:t>Ürinasyon</a:t>
            </a:r>
            <a:r>
              <a:rPr lang="tr-TR" dirty="0">
                <a:solidFill>
                  <a:srgbClr val="FF0000"/>
                </a:solidFill>
              </a:rPr>
              <a:t>, </a:t>
            </a:r>
            <a:r>
              <a:rPr lang="tr-TR" dirty="0" err="1">
                <a:solidFill>
                  <a:srgbClr val="FF0000"/>
                </a:solidFill>
              </a:rPr>
              <a:t>miksiyon</a:t>
            </a:r>
            <a:r>
              <a:rPr lang="tr-TR" dirty="0">
                <a:solidFill>
                  <a:srgbClr val="FF0000"/>
                </a:solidFill>
              </a:rPr>
              <a:t>)</a:t>
            </a:r>
            <a:endParaRPr lang="tr-TR" dirty="0"/>
          </a:p>
        </p:txBody>
      </p:sp>
      <p:sp>
        <p:nvSpPr>
          <p:cNvPr id="3" name="İçerik Yer Tutucusu 2"/>
          <p:cNvSpPr>
            <a:spLocks noGrp="1"/>
          </p:cNvSpPr>
          <p:nvPr>
            <p:ph idx="1"/>
          </p:nvPr>
        </p:nvSpPr>
        <p:spPr/>
        <p:txBody>
          <a:bodyPr>
            <a:normAutofit fontScale="92500" lnSpcReduction="10000"/>
          </a:bodyPr>
          <a:lstStyle/>
          <a:p>
            <a:pPr algn="just"/>
            <a:endParaRPr lang="tr-TR" dirty="0"/>
          </a:p>
          <a:p>
            <a:pPr algn="just"/>
            <a:r>
              <a:rPr lang="tr-TR" dirty="0" smtClean="0"/>
              <a:t>Eğer </a:t>
            </a:r>
            <a:r>
              <a:rPr lang="tr-TR" dirty="0"/>
              <a:t>orta beyin,</a:t>
            </a:r>
            <a:r>
              <a:rPr lang="tr-TR" dirty="0" err="1"/>
              <a:t>serebral</a:t>
            </a:r>
            <a:r>
              <a:rPr lang="tr-TR" dirty="0"/>
              <a:t> korteks ya da </a:t>
            </a:r>
            <a:r>
              <a:rPr lang="tr-TR" dirty="0" err="1"/>
              <a:t>sakral</a:t>
            </a:r>
            <a:r>
              <a:rPr lang="tr-TR" dirty="0"/>
              <a:t> omuriliğin üst bölgesinde hasar oluşursa (travma,beyin kanaması gibi…) idrar boşaltımının istemli kontrolü kaybolur, fakat idrar refleks olarak oluşmaya ve atılmaya devam eder. Bu duruma </a:t>
            </a:r>
            <a:r>
              <a:rPr lang="tr-TR" dirty="0">
                <a:solidFill>
                  <a:srgbClr val="FF0000"/>
                </a:solidFill>
              </a:rPr>
              <a:t>‘’otomatik mesane’’ </a:t>
            </a:r>
            <a:r>
              <a:rPr lang="tr-TR" dirty="0"/>
              <a:t>denir. </a:t>
            </a:r>
          </a:p>
          <a:p>
            <a:pPr algn="just"/>
            <a:r>
              <a:rPr lang="tr-TR" dirty="0"/>
              <a:t>Mesanenin boşalması </a:t>
            </a:r>
            <a:r>
              <a:rPr lang="tr-TR" dirty="0" err="1"/>
              <a:t>abdominal</a:t>
            </a:r>
            <a:r>
              <a:rPr lang="tr-TR" dirty="0"/>
              <a:t> kasların kasılmasını ve </a:t>
            </a:r>
            <a:r>
              <a:rPr lang="tr-TR" dirty="0" err="1"/>
              <a:t>pelvik</a:t>
            </a:r>
            <a:r>
              <a:rPr lang="tr-TR" dirty="0"/>
              <a:t> taban kaslarının gevşemesini de gerektirir.</a:t>
            </a:r>
          </a:p>
          <a:p>
            <a:pPr marL="0" indent="0" algn="just">
              <a:buNone/>
            </a:pPr>
            <a:endParaRPr lang="tr-TR" dirty="0"/>
          </a:p>
          <a:p>
            <a:pPr algn="just"/>
            <a:endParaRPr lang="tr-TR" dirty="0"/>
          </a:p>
        </p:txBody>
      </p:sp>
    </p:spTree>
    <p:extLst>
      <p:ext uri="{BB962C8B-B14F-4D97-AF65-F5344CB8AC3E}">
        <p14:creationId xmlns:p14="http://schemas.microsoft.com/office/powerpoint/2010/main" xmlns="" val="1684677535"/>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b="1" dirty="0">
                <a:solidFill>
                  <a:srgbClr val="FF0000"/>
                </a:solidFill>
              </a:rPr>
              <a:t>Üriner Boşaltımı Etkileyen </a:t>
            </a:r>
            <a:r>
              <a:rPr lang="tr-TR" b="1" dirty="0" smtClean="0">
                <a:solidFill>
                  <a:srgbClr val="FF0000"/>
                </a:solidFill>
              </a:rPr>
              <a:t>Faktörler</a:t>
            </a:r>
            <a:endParaRPr lang="tr-TR" dirty="0"/>
          </a:p>
        </p:txBody>
      </p:sp>
      <p:sp>
        <p:nvSpPr>
          <p:cNvPr id="3" name="2 İçerik Yer Tutucusu"/>
          <p:cNvSpPr>
            <a:spLocks noGrp="1"/>
          </p:cNvSpPr>
          <p:nvPr>
            <p:ph idx="1"/>
          </p:nvPr>
        </p:nvSpPr>
        <p:spPr/>
        <p:txBody>
          <a:bodyPr>
            <a:normAutofit fontScale="92500" lnSpcReduction="20000"/>
          </a:bodyPr>
          <a:lstStyle/>
          <a:p>
            <a:pPr>
              <a:buFont typeface="Wingdings" panose="05000000000000000000" pitchFamily="2" charset="2"/>
              <a:buChar char="Ø"/>
            </a:pPr>
            <a:r>
              <a:rPr lang="tr-TR" dirty="0"/>
              <a:t>Büyüme ve gelişme</a:t>
            </a:r>
          </a:p>
          <a:p>
            <a:pPr>
              <a:buFont typeface="Wingdings" panose="05000000000000000000" pitchFamily="2" charset="2"/>
              <a:buChar char="Ø"/>
            </a:pPr>
            <a:r>
              <a:rPr lang="tr-TR" dirty="0"/>
              <a:t>Sıvı alımı</a:t>
            </a:r>
          </a:p>
          <a:p>
            <a:pPr>
              <a:buFont typeface="Wingdings" panose="05000000000000000000" pitchFamily="2" charset="2"/>
              <a:buChar char="Ø"/>
            </a:pPr>
            <a:r>
              <a:rPr lang="tr-TR" dirty="0"/>
              <a:t>Psikolojik faktörler</a:t>
            </a:r>
          </a:p>
          <a:p>
            <a:pPr>
              <a:buFont typeface="Wingdings" panose="05000000000000000000" pitchFamily="2" charset="2"/>
              <a:buChar char="Ø"/>
            </a:pPr>
            <a:r>
              <a:rPr lang="tr-TR" dirty="0"/>
              <a:t>Kas </a:t>
            </a:r>
            <a:r>
              <a:rPr lang="tr-TR" dirty="0" err="1"/>
              <a:t>tonüsü</a:t>
            </a:r>
            <a:endParaRPr lang="tr-TR" dirty="0"/>
          </a:p>
          <a:p>
            <a:pPr>
              <a:buFont typeface="Wingdings" panose="05000000000000000000" pitchFamily="2" charset="2"/>
              <a:buChar char="Ø"/>
            </a:pPr>
            <a:r>
              <a:rPr lang="tr-TR" dirty="0"/>
              <a:t>İlaçlar</a:t>
            </a:r>
          </a:p>
          <a:p>
            <a:pPr>
              <a:buFont typeface="Wingdings" panose="05000000000000000000" pitchFamily="2" charset="2"/>
              <a:buChar char="Ø"/>
            </a:pPr>
            <a:r>
              <a:rPr lang="tr-TR" dirty="0"/>
              <a:t>Hastalıklar</a:t>
            </a:r>
          </a:p>
          <a:p>
            <a:pPr>
              <a:buFont typeface="Wingdings" panose="05000000000000000000" pitchFamily="2" charset="2"/>
              <a:buChar char="Ø"/>
            </a:pPr>
            <a:r>
              <a:rPr lang="tr-TR" dirty="0"/>
              <a:t>Cerrahi işlemler</a:t>
            </a:r>
          </a:p>
          <a:p>
            <a:pPr>
              <a:buFont typeface="Wingdings" panose="05000000000000000000" pitchFamily="2" charset="2"/>
              <a:buChar char="Ø"/>
            </a:pPr>
            <a:r>
              <a:rPr lang="tr-TR" dirty="0"/>
              <a:t>Sosyokültürel faktörler </a:t>
            </a:r>
          </a:p>
          <a:p>
            <a:pPr>
              <a:buFont typeface="Wingdings" panose="05000000000000000000" pitchFamily="2" charset="2"/>
              <a:buChar char="Ø"/>
            </a:pPr>
            <a:r>
              <a:rPr lang="tr-TR" dirty="0"/>
              <a:t>Tanısal incelemeler </a:t>
            </a:r>
          </a:p>
          <a:p>
            <a:endParaRPr lang="tr-TR" dirty="0"/>
          </a:p>
        </p:txBody>
      </p:sp>
    </p:spTree>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t>Üriner Boşaltımda Değişimler</a:t>
            </a:r>
            <a:endParaRPr lang="tr-TR" b="1" dirty="0"/>
          </a:p>
        </p:txBody>
      </p:sp>
      <p:sp>
        <p:nvSpPr>
          <p:cNvPr id="3" name="2 İçerik Yer Tutucusu"/>
          <p:cNvSpPr>
            <a:spLocks noGrp="1"/>
          </p:cNvSpPr>
          <p:nvPr>
            <p:ph idx="1"/>
          </p:nvPr>
        </p:nvSpPr>
        <p:spPr/>
        <p:txBody>
          <a:bodyPr/>
          <a:lstStyle/>
          <a:p>
            <a:pPr algn="just">
              <a:lnSpc>
                <a:spcPct val="150000"/>
              </a:lnSpc>
            </a:pPr>
            <a:r>
              <a:rPr lang="tr-TR" dirty="0"/>
              <a:t>İnsanların idrara çıkma şekilleri oldukça bireysel olmasına rağmen, çoğu insan günde yaklaşık 5 ila 6 kez </a:t>
            </a:r>
            <a:r>
              <a:rPr lang="tr-TR" dirty="0" smtClean="0"/>
              <a:t>idrar yapar.</a:t>
            </a:r>
          </a:p>
          <a:p>
            <a:pPr marL="400050" lvl="1" indent="0" algn="just">
              <a:lnSpc>
                <a:spcPct val="150000"/>
              </a:lnSpc>
              <a:buNone/>
            </a:pPr>
            <a:r>
              <a:rPr lang="tr-TR" dirty="0" smtClean="0"/>
              <a:t>(Genellikle </a:t>
            </a:r>
            <a:r>
              <a:rPr lang="tr-TR" dirty="0"/>
              <a:t>sabahları ilk uyandıklarında, yatmadan önce ve yemek </a:t>
            </a:r>
            <a:r>
              <a:rPr lang="tr-TR" dirty="0" smtClean="0"/>
              <a:t>zamanlarında.)</a:t>
            </a:r>
            <a:endParaRPr lang="tr-TR" dirty="0"/>
          </a:p>
        </p:txBody>
      </p:sp>
    </p:spTree>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a:t>Üriner Boşaltımda Değişimler</a:t>
            </a:r>
            <a:endParaRPr lang="tr-TR" dirty="0"/>
          </a:p>
        </p:txBody>
      </p:sp>
      <p:graphicFrame>
        <p:nvGraphicFramePr>
          <p:cNvPr id="4" name="İçerik Yer Tutucusu 3"/>
          <p:cNvGraphicFramePr>
            <a:graphicFrameLocks noGrp="1"/>
          </p:cNvGraphicFramePr>
          <p:nvPr>
            <p:ph idx="1"/>
            <p:extLst>
              <p:ext uri="{D42A27DB-BD31-4B8C-83A1-F6EECF244321}">
                <p14:modId xmlns:p14="http://schemas.microsoft.com/office/powerpoint/2010/main" xmlns="" val="2474778053"/>
              </p:ext>
            </p:extLst>
          </p:nvPr>
        </p:nvGraphicFramePr>
        <p:xfrm>
          <a:off x="457200" y="1340769"/>
          <a:ext cx="8229600" cy="4824536"/>
        </p:xfrm>
        <a:graphic>
          <a:graphicData uri="http://schemas.openxmlformats.org/drawingml/2006/table">
            <a:tbl>
              <a:tblPr firstRow="1" bandRow="1">
                <a:tableStyleId>{5C22544A-7EE6-4342-B048-85BDC9FD1C3A}</a:tableStyleId>
              </a:tblPr>
              <a:tblGrid>
                <a:gridCol w="4114800">
                  <a:extLst>
                    <a:ext uri="{9D8B030D-6E8A-4147-A177-3AD203B41FA5}">
                      <a16:colId xmlns:a16="http://schemas.microsoft.com/office/drawing/2014/main" xmlns="" val="2945099079"/>
                    </a:ext>
                  </a:extLst>
                </a:gridCol>
                <a:gridCol w="4114800">
                  <a:extLst>
                    <a:ext uri="{9D8B030D-6E8A-4147-A177-3AD203B41FA5}">
                      <a16:colId xmlns:a16="http://schemas.microsoft.com/office/drawing/2014/main" xmlns="" val="4280092866"/>
                    </a:ext>
                  </a:extLst>
                </a:gridCol>
              </a:tblGrid>
              <a:tr h="439141">
                <a:tc gridSpan="2">
                  <a:txBody>
                    <a:bodyPr/>
                    <a:lstStyle/>
                    <a:p>
                      <a:pPr algn="ctr"/>
                      <a:r>
                        <a:rPr lang="tr-TR" dirty="0" smtClean="0"/>
                        <a:t>Yaşa</a:t>
                      </a:r>
                      <a:r>
                        <a:rPr lang="tr-TR" baseline="0" dirty="0" smtClean="0"/>
                        <a:t> Göre Günlük İdrar Yapma Miktarı (ml)</a:t>
                      </a:r>
                      <a:endParaRPr lang="tr-TR" dirty="0"/>
                    </a:p>
                  </a:txBody>
                  <a:tcPr/>
                </a:tc>
                <a:tc hMerge="1">
                  <a:txBody>
                    <a:bodyPr/>
                    <a:lstStyle/>
                    <a:p>
                      <a:endParaRPr lang="tr-TR" dirty="0"/>
                    </a:p>
                  </a:txBody>
                  <a:tcPr/>
                </a:tc>
                <a:extLst>
                  <a:ext uri="{0D108BD9-81ED-4DB2-BD59-A6C34878D82A}">
                    <a16:rowId xmlns:a16="http://schemas.microsoft.com/office/drawing/2014/main" xmlns="" val="1195860529"/>
                  </a:ext>
                </a:extLst>
              </a:tr>
              <a:tr h="433126">
                <a:tc>
                  <a:txBody>
                    <a:bodyPr/>
                    <a:lstStyle/>
                    <a:p>
                      <a:r>
                        <a:rPr lang="en-US" sz="1800" b="0" i="0" u="none" strike="noStrike" kern="1200" baseline="0" dirty="0" smtClean="0">
                          <a:solidFill>
                            <a:schemeClr val="dk1"/>
                          </a:solidFill>
                          <a:latin typeface="+mn-lt"/>
                          <a:ea typeface="+mn-ea"/>
                          <a:cs typeface="+mn-cs"/>
                        </a:rPr>
                        <a:t>1 </a:t>
                      </a:r>
                      <a:r>
                        <a:rPr lang="tr-TR" sz="1800" b="0" i="0" u="none" strike="noStrike" kern="1200" baseline="0" dirty="0" smtClean="0">
                          <a:solidFill>
                            <a:schemeClr val="dk1"/>
                          </a:solidFill>
                          <a:latin typeface="+mn-lt"/>
                          <a:ea typeface="+mn-ea"/>
                          <a:cs typeface="+mn-cs"/>
                        </a:rPr>
                        <a:t>. Ve 2. gün</a:t>
                      </a:r>
                      <a:endParaRPr lang="en-US" sz="1800" b="0" i="0" u="none" strike="noStrike" kern="1200" baseline="0" dirty="0" smtClean="0">
                        <a:solidFill>
                          <a:schemeClr val="dk1"/>
                        </a:solidFill>
                        <a:latin typeface="+mn-lt"/>
                        <a:ea typeface="+mn-ea"/>
                        <a:cs typeface="+mn-cs"/>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b="0" i="0" u="none" strike="noStrike" kern="1200" baseline="0" dirty="0" smtClean="0">
                          <a:solidFill>
                            <a:schemeClr val="dk1"/>
                          </a:solidFill>
                          <a:latin typeface="+mn-lt"/>
                          <a:ea typeface="+mn-ea"/>
                          <a:cs typeface="+mn-cs"/>
                        </a:rPr>
                        <a:t>15-60</a:t>
                      </a:r>
                    </a:p>
                  </a:txBody>
                  <a:tcPr/>
                </a:tc>
                <a:extLst>
                  <a:ext uri="{0D108BD9-81ED-4DB2-BD59-A6C34878D82A}">
                    <a16:rowId xmlns:a16="http://schemas.microsoft.com/office/drawing/2014/main" xmlns="" val="2556244908"/>
                  </a:ext>
                </a:extLst>
              </a:tr>
              <a:tr h="439141">
                <a:tc>
                  <a:txBody>
                    <a:bodyPr/>
                    <a:lstStyle/>
                    <a:p>
                      <a:r>
                        <a:rPr lang="en-US" sz="1800" b="0" i="0" u="none" strike="noStrike" kern="1200" baseline="0" dirty="0" smtClean="0">
                          <a:solidFill>
                            <a:schemeClr val="dk1"/>
                          </a:solidFill>
                          <a:latin typeface="+mn-lt"/>
                          <a:ea typeface="+mn-ea"/>
                          <a:cs typeface="+mn-cs"/>
                        </a:rPr>
                        <a:t>3  </a:t>
                      </a:r>
                      <a:r>
                        <a:rPr lang="tr-TR" sz="1800" b="0" i="0" u="none" strike="noStrike" kern="1200" baseline="0" dirty="0" smtClean="0">
                          <a:solidFill>
                            <a:schemeClr val="dk1"/>
                          </a:solidFill>
                          <a:latin typeface="+mn-lt"/>
                          <a:ea typeface="+mn-ea"/>
                          <a:cs typeface="+mn-cs"/>
                        </a:rPr>
                        <a:t>- </a:t>
                      </a:r>
                      <a:r>
                        <a:rPr lang="en-US" sz="1800" b="0" i="0" u="none" strike="noStrike" kern="1200" baseline="0" dirty="0" smtClean="0">
                          <a:solidFill>
                            <a:schemeClr val="dk1"/>
                          </a:solidFill>
                          <a:latin typeface="+mn-lt"/>
                          <a:ea typeface="+mn-ea"/>
                          <a:cs typeface="+mn-cs"/>
                        </a:rPr>
                        <a:t>10 </a:t>
                      </a:r>
                      <a:r>
                        <a:rPr lang="tr-TR" sz="1800" b="0" i="0" u="none" strike="noStrike" kern="1200" baseline="0" dirty="0" smtClean="0">
                          <a:solidFill>
                            <a:schemeClr val="dk1"/>
                          </a:solidFill>
                          <a:latin typeface="+mn-lt"/>
                          <a:ea typeface="+mn-ea"/>
                          <a:cs typeface="+mn-cs"/>
                        </a:rPr>
                        <a:t>gün arası</a:t>
                      </a:r>
                      <a:r>
                        <a:rPr lang="en-US" sz="1800" b="0" i="0" u="none" strike="noStrike" kern="1200" baseline="0" dirty="0" smtClean="0">
                          <a:solidFill>
                            <a:schemeClr val="dk1"/>
                          </a:solidFill>
                          <a:latin typeface="+mn-lt"/>
                          <a:ea typeface="+mn-ea"/>
                          <a:cs typeface="+mn-cs"/>
                        </a:rPr>
                        <a:t> </a:t>
                      </a:r>
                      <a:endParaRPr lang="tr-TR" dirty="0"/>
                    </a:p>
                  </a:txBody>
                  <a:tcPr/>
                </a:tc>
                <a:tc>
                  <a:txBody>
                    <a:bodyPr/>
                    <a:lstStyle/>
                    <a:p>
                      <a:r>
                        <a:rPr lang="en-US" sz="1800" b="0" i="0" u="none" strike="noStrike" kern="1200" baseline="0" dirty="0" smtClean="0">
                          <a:solidFill>
                            <a:schemeClr val="dk1"/>
                          </a:solidFill>
                          <a:latin typeface="+mn-lt"/>
                          <a:ea typeface="+mn-ea"/>
                          <a:cs typeface="+mn-cs"/>
                        </a:rPr>
                        <a:t>100-300</a:t>
                      </a:r>
                      <a:endParaRPr lang="tr-TR" dirty="0"/>
                    </a:p>
                  </a:txBody>
                  <a:tcPr/>
                </a:tc>
                <a:extLst>
                  <a:ext uri="{0D108BD9-81ED-4DB2-BD59-A6C34878D82A}">
                    <a16:rowId xmlns:a16="http://schemas.microsoft.com/office/drawing/2014/main" xmlns="" val="4205896913"/>
                  </a:ext>
                </a:extLst>
              </a:tr>
              <a:tr h="439141">
                <a:tc>
                  <a:txBody>
                    <a:bodyPr/>
                    <a:lstStyle/>
                    <a:p>
                      <a:r>
                        <a:rPr lang="en-US" sz="1800" b="0" i="0" u="none" strike="noStrike" kern="1200" baseline="0" dirty="0" smtClean="0">
                          <a:solidFill>
                            <a:schemeClr val="dk1"/>
                          </a:solidFill>
                          <a:latin typeface="+mn-lt"/>
                          <a:ea typeface="+mn-ea"/>
                          <a:cs typeface="+mn-cs"/>
                        </a:rPr>
                        <a:t>10</a:t>
                      </a:r>
                      <a:r>
                        <a:rPr lang="tr-TR" sz="1800" b="0" i="0" u="none" strike="noStrike" kern="1200" baseline="0" dirty="0" smtClean="0">
                          <a:solidFill>
                            <a:schemeClr val="dk1"/>
                          </a:solidFill>
                          <a:latin typeface="+mn-lt"/>
                          <a:ea typeface="+mn-ea"/>
                          <a:cs typeface="+mn-cs"/>
                        </a:rPr>
                        <a:t> günden 2 aya kadar</a:t>
                      </a:r>
                      <a:r>
                        <a:rPr lang="en-US" sz="1800" b="0" i="0" u="none" strike="noStrike" kern="1200" baseline="0" dirty="0" smtClean="0">
                          <a:solidFill>
                            <a:schemeClr val="dk1"/>
                          </a:solidFill>
                          <a:latin typeface="+mn-lt"/>
                          <a:ea typeface="+mn-ea"/>
                          <a:cs typeface="+mn-cs"/>
                        </a:rPr>
                        <a:t> </a:t>
                      </a:r>
                      <a:endParaRPr lang="tr-TR"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b="0" i="0" u="none" strike="noStrike" kern="1200" baseline="0" dirty="0" smtClean="0">
                          <a:solidFill>
                            <a:schemeClr val="dk1"/>
                          </a:solidFill>
                          <a:latin typeface="+mn-lt"/>
                          <a:ea typeface="+mn-ea"/>
                          <a:cs typeface="+mn-cs"/>
                        </a:rPr>
                        <a:t>250-450</a:t>
                      </a:r>
                    </a:p>
                  </a:txBody>
                  <a:tcPr/>
                </a:tc>
                <a:extLst>
                  <a:ext uri="{0D108BD9-81ED-4DB2-BD59-A6C34878D82A}">
                    <a16:rowId xmlns:a16="http://schemas.microsoft.com/office/drawing/2014/main" xmlns="" val="1288600890"/>
                  </a:ext>
                </a:extLst>
              </a:tr>
              <a:tr h="439141">
                <a:tc>
                  <a:txBody>
                    <a:bodyPr/>
                    <a:lstStyle/>
                    <a:p>
                      <a:r>
                        <a:rPr lang="en-US" sz="1800" b="0" i="0" u="none" strike="noStrike" kern="1200" baseline="0" dirty="0" smtClean="0">
                          <a:solidFill>
                            <a:schemeClr val="dk1"/>
                          </a:solidFill>
                          <a:latin typeface="+mn-lt"/>
                          <a:ea typeface="+mn-ea"/>
                          <a:cs typeface="+mn-cs"/>
                        </a:rPr>
                        <a:t>2 </a:t>
                      </a:r>
                      <a:r>
                        <a:rPr lang="tr-TR" sz="1800" b="0" i="0" u="none" strike="noStrike" kern="1200" baseline="0" dirty="0" smtClean="0">
                          <a:solidFill>
                            <a:schemeClr val="dk1"/>
                          </a:solidFill>
                          <a:latin typeface="+mn-lt"/>
                          <a:ea typeface="+mn-ea"/>
                          <a:cs typeface="+mn-cs"/>
                        </a:rPr>
                        <a:t>aydan </a:t>
                      </a:r>
                      <a:r>
                        <a:rPr lang="en-US" sz="1800" b="0" i="0" u="none" strike="noStrike" kern="1200" baseline="0" dirty="0" smtClean="0">
                          <a:solidFill>
                            <a:schemeClr val="dk1"/>
                          </a:solidFill>
                          <a:latin typeface="+mn-lt"/>
                          <a:ea typeface="+mn-ea"/>
                          <a:cs typeface="+mn-cs"/>
                        </a:rPr>
                        <a:t>1 y</a:t>
                      </a:r>
                      <a:r>
                        <a:rPr lang="tr-TR" sz="1800" b="0" i="0" u="none" strike="noStrike" kern="1200" baseline="0" dirty="0" err="1" smtClean="0">
                          <a:solidFill>
                            <a:schemeClr val="dk1"/>
                          </a:solidFill>
                          <a:latin typeface="+mn-lt"/>
                          <a:ea typeface="+mn-ea"/>
                          <a:cs typeface="+mn-cs"/>
                        </a:rPr>
                        <a:t>ıla</a:t>
                      </a:r>
                      <a:r>
                        <a:rPr lang="tr-TR" sz="1800" b="0" i="0" u="none" strike="noStrike" kern="1200" baseline="0" dirty="0" smtClean="0">
                          <a:solidFill>
                            <a:schemeClr val="dk1"/>
                          </a:solidFill>
                          <a:latin typeface="+mn-lt"/>
                          <a:ea typeface="+mn-ea"/>
                          <a:cs typeface="+mn-cs"/>
                        </a:rPr>
                        <a:t> kadar</a:t>
                      </a:r>
                      <a:r>
                        <a:rPr lang="en-US" sz="1800" b="0" i="0" u="none" strike="noStrike" kern="1200" baseline="0" dirty="0" smtClean="0">
                          <a:solidFill>
                            <a:schemeClr val="dk1"/>
                          </a:solidFill>
                          <a:latin typeface="+mn-lt"/>
                          <a:ea typeface="+mn-ea"/>
                          <a:cs typeface="+mn-cs"/>
                        </a:rPr>
                        <a:t> </a:t>
                      </a:r>
                      <a:endParaRPr lang="tr-TR"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b="0" i="0" u="none" strike="noStrike" kern="1200" baseline="0" dirty="0" smtClean="0">
                          <a:solidFill>
                            <a:schemeClr val="dk1"/>
                          </a:solidFill>
                          <a:latin typeface="+mn-lt"/>
                          <a:ea typeface="+mn-ea"/>
                          <a:cs typeface="+mn-cs"/>
                        </a:rPr>
                        <a:t>400-500</a:t>
                      </a:r>
                    </a:p>
                  </a:txBody>
                  <a:tcPr/>
                </a:tc>
                <a:extLst>
                  <a:ext uri="{0D108BD9-81ED-4DB2-BD59-A6C34878D82A}">
                    <a16:rowId xmlns:a16="http://schemas.microsoft.com/office/drawing/2014/main" xmlns="" val="898606835"/>
                  </a:ext>
                </a:extLst>
              </a:tr>
              <a:tr h="439141">
                <a:tc>
                  <a:txBody>
                    <a:bodyPr/>
                    <a:lstStyle/>
                    <a:p>
                      <a:r>
                        <a:rPr lang="en-US" sz="1800" b="0" i="0" u="none" strike="noStrike" kern="1200" baseline="0" dirty="0" smtClean="0">
                          <a:solidFill>
                            <a:schemeClr val="dk1"/>
                          </a:solidFill>
                          <a:latin typeface="+mn-lt"/>
                          <a:ea typeface="+mn-ea"/>
                          <a:cs typeface="+mn-cs"/>
                        </a:rPr>
                        <a:t>1 </a:t>
                      </a:r>
                      <a:r>
                        <a:rPr lang="tr-TR" sz="1800" b="0" i="0" u="none" strike="noStrike" kern="1200" baseline="0" dirty="0" smtClean="0">
                          <a:solidFill>
                            <a:schemeClr val="dk1"/>
                          </a:solidFill>
                          <a:latin typeface="+mn-lt"/>
                          <a:ea typeface="+mn-ea"/>
                          <a:cs typeface="+mn-cs"/>
                        </a:rPr>
                        <a:t>- </a:t>
                      </a:r>
                      <a:r>
                        <a:rPr lang="en-US" sz="1800" b="0" i="0" u="none" strike="noStrike" kern="1200" baseline="0" dirty="0" smtClean="0">
                          <a:solidFill>
                            <a:schemeClr val="dk1"/>
                          </a:solidFill>
                          <a:latin typeface="+mn-lt"/>
                          <a:ea typeface="+mn-ea"/>
                          <a:cs typeface="+mn-cs"/>
                        </a:rPr>
                        <a:t>3 y</a:t>
                      </a:r>
                      <a:r>
                        <a:rPr lang="tr-TR" sz="1800" b="0" i="0" u="none" strike="noStrike" kern="1200" baseline="0" dirty="0" err="1" smtClean="0">
                          <a:solidFill>
                            <a:schemeClr val="dk1"/>
                          </a:solidFill>
                          <a:latin typeface="+mn-lt"/>
                          <a:ea typeface="+mn-ea"/>
                          <a:cs typeface="+mn-cs"/>
                        </a:rPr>
                        <a:t>ıl</a:t>
                      </a:r>
                      <a:r>
                        <a:rPr lang="tr-TR" sz="1800" b="0" i="0" u="none" strike="noStrike" kern="1200" baseline="0" dirty="0" smtClean="0">
                          <a:solidFill>
                            <a:schemeClr val="dk1"/>
                          </a:solidFill>
                          <a:latin typeface="+mn-lt"/>
                          <a:ea typeface="+mn-ea"/>
                          <a:cs typeface="+mn-cs"/>
                        </a:rPr>
                        <a:t> arası</a:t>
                      </a:r>
                      <a:r>
                        <a:rPr lang="en-US" sz="1800" b="0" i="0" u="none" strike="noStrike" kern="1200" baseline="0" dirty="0" smtClean="0">
                          <a:solidFill>
                            <a:schemeClr val="dk1"/>
                          </a:solidFill>
                          <a:latin typeface="+mn-lt"/>
                          <a:ea typeface="+mn-ea"/>
                          <a:cs typeface="+mn-cs"/>
                        </a:rPr>
                        <a:t> </a:t>
                      </a:r>
                      <a:endParaRPr lang="tr-TR"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b="0" i="0" u="none" strike="noStrike" kern="1200" baseline="0" dirty="0" smtClean="0">
                          <a:solidFill>
                            <a:schemeClr val="dk1"/>
                          </a:solidFill>
                          <a:latin typeface="+mn-lt"/>
                          <a:ea typeface="+mn-ea"/>
                          <a:cs typeface="+mn-cs"/>
                        </a:rPr>
                        <a:t>500-600</a:t>
                      </a:r>
                    </a:p>
                  </a:txBody>
                  <a:tcPr/>
                </a:tc>
                <a:extLst>
                  <a:ext uri="{0D108BD9-81ED-4DB2-BD59-A6C34878D82A}">
                    <a16:rowId xmlns:a16="http://schemas.microsoft.com/office/drawing/2014/main" xmlns="" val="958275181"/>
                  </a:ext>
                </a:extLst>
              </a:tr>
              <a:tr h="439141">
                <a:tc>
                  <a:txBody>
                    <a:bodyPr/>
                    <a:lstStyle/>
                    <a:p>
                      <a:r>
                        <a:rPr lang="en-US" sz="1800" b="0" i="0" u="none" strike="noStrike" kern="1200" baseline="0" dirty="0" smtClean="0">
                          <a:solidFill>
                            <a:schemeClr val="dk1"/>
                          </a:solidFill>
                          <a:latin typeface="+mn-lt"/>
                          <a:ea typeface="+mn-ea"/>
                          <a:cs typeface="+mn-cs"/>
                        </a:rPr>
                        <a:t>3 </a:t>
                      </a:r>
                      <a:r>
                        <a:rPr lang="tr-TR" sz="1800" b="0" i="0" u="none" strike="noStrike" kern="1200" baseline="0" dirty="0" smtClean="0">
                          <a:solidFill>
                            <a:schemeClr val="dk1"/>
                          </a:solidFill>
                          <a:latin typeface="+mn-lt"/>
                          <a:ea typeface="+mn-ea"/>
                          <a:cs typeface="+mn-cs"/>
                        </a:rPr>
                        <a:t>- </a:t>
                      </a:r>
                      <a:r>
                        <a:rPr lang="en-US" sz="1800" b="0" i="0" u="none" strike="noStrike" kern="1200" baseline="0" dirty="0" smtClean="0">
                          <a:solidFill>
                            <a:schemeClr val="dk1"/>
                          </a:solidFill>
                          <a:latin typeface="+mn-lt"/>
                          <a:ea typeface="+mn-ea"/>
                          <a:cs typeface="+mn-cs"/>
                        </a:rPr>
                        <a:t>5 y</a:t>
                      </a:r>
                      <a:r>
                        <a:rPr lang="tr-TR" sz="1800" b="0" i="0" u="none" strike="noStrike" kern="1200" baseline="0" dirty="0" err="1" smtClean="0">
                          <a:solidFill>
                            <a:schemeClr val="dk1"/>
                          </a:solidFill>
                          <a:latin typeface="+mn-lt"/>
                          <a:ea typeface="+mn-ea"/>
                          <a:cs typeface="+mn-cs"/>
                        </a:rPr>
                        <a:t>ıl</a:t>
                      </a:r>
                      <a:r>
                        <a:rPr lang="tr-TR" sz="1800" b="0" i="0" u="none" strike="noStrike" kern="1200" baseline="0" dirty="0" smtClean="0">
                          <a:solidFill>
                            <a:schemeClr val="dk1"/>
                          </a:solidFill>
                          <a:latin typeface="+mn-lt"/>
                          <a:ea typeface="+mn-ea"/>
                          <a:cs typeface="+mn-cs"/>
                        </a:rPr>
                        <a:t> arası</a:t>
                      </a:r>
                      <a:r>
                        <a:rPr lang="en-US" sz="1800" b="0" i="0" u="none" strike="noStrike" kern="1200" baseline="0" dirty="0" smtClean="0">
                          <a:solidFill>
                            <a:schemeClr val="dk1"/>
                          </a:solidFill>
                          <a:latin typeface="+mn-lt"/>
                          <a:ea typeface="+mn-ea"/>
                          <a:cs typeface="+mn-cs"/>
                        </a:rPr>
                        <a:t> </a:t>
                      </a:r>
                      <a:endParaRPr lang="tr-TR"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b="0" i="0" u="none" strike="noStrike" kern="1200" baseline="0" dirty="0" smtClean="0">
                          <a:solidFill>
                            <a:schemeClr val="dk1"/>
                          </a:solidFill>
                          <a:latin typeface="+mn-lt"/>
                          <a:ea typeface="+mn-ea"/>
                          <a:cs typeface="+mn-cs"/>
                        </a:rPr>
                        <a:t>600-700</a:t>
                      </a:r>
                    </a:p>
                  </a:txBody>
                  <a:tcPr/>
                </a:tc>
                <a:extLst>
                  <a:ext uri="{0D108BD9-81ED-4DB2-BD59-A6C34878D82A}">
                    <a16:rowId xmlns:a16="http://schemas.microsoft.com/office/drawing/2014/main" xmlns="" val="1193281210"/>
                  </a:ext>
                </a:extLst>
              </a:tr>
              <a:tr h="439141">
                <a:tc>
                  <a:txBody>
                    <a:bodyPr/>
                    <a:lstStyle/>
                    <a:p>
                      <a:r>
                        <a:rPr lang="en-US" sz="1800" b="0" i="0" u="none" strike="noStrike" kern="1200" baseline="0" dirty="0" smtClean="0">
                          <a:solidFill>
                            <a:schemeClr val="dk1"/>
                          </a:solidFill>
                          <a:latin typeface="+mn-lt"/>
                          <a:ea typeface="+mn-ea"/>
                          <a:cs typeface="+mn-cs"/>
                        </a:rPr>
                        <a:t>5 </a:t>
                      </a:r>
                      <a:r>
                        <a:rPr lang="tr-TR" sz="1800" b="0" i="0" u="none" strike="noStrike" kern="1200" baseline="0" dirty="0" smtClean="0">
                          <a:solidFill>
                            <a:schemeClr val="dk1"/>
                          </a:solidFill>
                          <a:latin typeface="+mn-lt"/>
                          <a:ea typeface="+mn-ea"/>
                          <a:cs typeface="+mn-cs"/>
                        </a:rPr>
                        <a:t>- </a:t>
                      </a:r>
                      <a:r>
                        <a:rPr lang="en-US" sz="1800" b="0" i="0" u="none" strike="noStrike" kern="1200" baseline="0" dirty="0" smtClean="0">
                          <a:solidFill>
                            <a:schemeClr val="dk1"/>
                          </a:solidFill>
                          <a:latin typeface="+mn-lt"/>
                          <a:ea typeface="+mn-ea"/>
                          <a:cs typeface="+mn-cs"/>
                        </a:rPr>
                        <a:t>8 y</a:t>
                      </a:r>
                      <a:r>
                        <a:rPr lang="tr-TR" sz="1800" b="0" i="0" u="none" strike="noStrike" kern="1200" baseline="0" dirty="0" err="1" smtClean="0">
                          <a:solidFill>
                            <a:schemeClr val="dk1"/>
                          </a:solidFill>
                          <a:latin typeface="+mn-lt"/>
                          <a:ea typeface="+mn-ea"/>
                          <a:cs typeface="+mn-cs"/>
                        </a:rPr>
                        <a:t>ıl</a:t>
                      </a:r>
                      <a:r>
                        <a:rPr lang="tr-TR" sz="1800" b="0" i="0" u="none" strike="noStrike" kern="1200" baseline="0" dirty="0" smtClean="0">
                          <a:solidFill>
                            <a:schemeClr val="dk1"/>
                          </a:solidFill>
                          <a:latin typeface="+mn-lt"/>
                          <a:ea typeface="+mn-ea"/>
                          <a:cs typeface="+mn-cs"/>
                        </a:rPr>
                        <a:t> arası</a:t>
                      </a:r>
                      <a:endParaRPr lang="tr-TR"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b="0" i="0" u="none" strike="noStrike" kern="1200" baseline="0" dirty="0" smtClean="0">
                          <a:solidFill>
                            <a:schemeClr val="dk1"/>
                          </a:solidFill>
                          <a:latin typeface="+mn-lt"/>
                          <a:ea typeface="+mn-ea"/>
                          <a:cs typeface="+mn-cs"/>
                        </a:rPr>
                        <a:t>700-1,000</a:t>
                      </a:r>
                    </a:p>
                  </a:txBody>
                  <a:tcPr/>
                </a:tc>
                <a:extLst>
                  <a:ext uri="{0D108BD9-81ED-4DB2-BD59-A6C34878D82A}">
                    <a16:rowId xmlns:a16="http://schemas.microsoft.com/office/drawing/2014/main" xmlns="" val="618139368"/>
                  </a:ext>
                </a:extLst>
              </a:tr>
              <a:tr h="43914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tr-TR" sz="1800" b="0" i="0" u="none" strike="noStrike" kern="1200" baseline="0" dirty="0" smtClean="0">
                          <a:solidFill>
                            <a:schemeClr val="dk1"/>
                          </a:solidFill>
                          <a:latin typeface="+mn-lt"/>
                          <a:ea typeface="+mn-ea"/>
                          <a:cs typeface="+mn-cs"/>
                        </a:rPr>
                        <a:t>8 - 14 yıl arası</a:t>
                      </a:r>
                      <a:endParaRPr lang="tr-TR" dirty="0" smtClean="0"/>
                    </a:p>
                  </a:txBody>
                  <a:tcPr/>
                </a:tc>
                <a:tc>
                  <a:txBody>
                    <a:bodyPr/>
                    <a:lstStyle/>
                    <a:p>
                      <a:r>
                        <a:rPr lang="tr-TR" sz="1800" b="0" i="0" u="none" strike="noStrike" kern="1200" baseline="0" dirty="0" smtClean="0">
                          <a:solidFill>
                            <a:schemeClr val="dk1"/>
                          </a:solidFill>
                          <a:latin typeface="+mn-lt"/>
                          <a:ea typeface="+mn-ea"/>
                          <a:cs typeface="+mn-cs"/>
                        </a:rPr>
                        <a:t>800-1,400</a:t>
                      </a:r>
                      <a:endParaRPr lang="tr-TR" dirty="0"/>
                    </a:p>
                  </a:txBody>
                  <a:tcPr/>
                </a:tc>
                <a:extLst>
                  <a:ext uri="{0D108BD9-81ED-4DB2-BD59-A6C34878D82A}">
                    <a16:rowId xmlns:a16="http://schemas.microsoft.com/office/drawing/2014/main" xmlns="" val="3359298218"/>
                  </a:ext>
                </a:extLst>
              </a:tr>
              <a:tr h="439141">
                <a:tc>
                  <a:txBody>
                    <a:bodyPr/>
                    <a:lstStyle/>
                    <a:p>
                      <a:r>
                        <a:rPr lang="en-US" sz="1800" b="0" i="0" u="none" strike="noStrike" kern="1200" baseline="0" dirty="0" smtClean="0">
                          <a:solidFill>
                            <a:schemeClr val="dk1"/>
                          </a:solidFill>
                          <a:latin typeface="+mn-lt"/>
                          <a:ea typeface="+mn-ea"/>
                          <a:cs typeface="+mn-cs"/>
                        </a:rPr>
                        <a:t>14 y</a:t>
                      </a:r>
                      <a:r>
                        <a:rPr lang="tr-TR" sz="1800" b="0" i="0" u="none" strike="noStrike" kern="1200" baseline="0" dirty="0" err="1" smtClean="0">
                          <a:solidFill>
                            <a:schemeClr val="dk1"/>
                          </a:solidFill>
                          <a:latin typeface="+mn-lt"/>
                          <a:ea typeface="+mn-ea"/>
                          <a:cs typeface="+mn-cs"/>
                        </a:rPr>
                        <a:t>ıldan</a:t>
                      </a:r>
                      <a:r>
                        <a:rPr lang="tr-TR" sz="1800" b="0" i="0" u="none" strike="noStrike" kern="1200" baseline="0" dirty="0" smtClean="0">
                          <a:solidFill>
                            <a:schemeClr val="dk1"/>
                          </a:solidFill>
                          <a:latin typeface="+mn-lt"/>
                          <a:ea typeface="+mn-ea"/>
                          <a:cs typeface="+mn-cs"/>
                        </a:rPr>
                        <a:t> yetişkinliğe </a:t>
                      </a:r>
                      <a:endParaRPr lang="en-US" sz="1800" b="0" i="0" u="none" strike="noStrike" kern="1200" baseline="0" dirty="0" smtClean="0">
                        <a:solidFill>
                          <a:schemeClr val="dk1"/>
                        </a:solidFill>
                        <a:latin typeface="+mn-lt"/>
                        <a:ea typeface="+mn-ea"/>
                        <a:cs typeface="+mn-cs"/>
                      </a:endParaRPr>
                    </a:p>
                  </a:txBody>
                  <a:tcPr/>
                </a:tc>
                <a:tc>
                  <a:txBody>
                    <a:bodyPr/>
                    <a:lstStyle/>
                    <a:p>
                      <a:r>
                        <a:rPr lang="en-US" sz="1800" b="0" i="0" u="none" strike="noStrike" kern="1200" baseline="0" dirty="0" smtClean="0">
                          <a:solidFill>
                            <a:schemeClr val="dk1"/>
                          </a:solidFill>
                          <a:latin typeface="+mn-lt"/>
                          <a:ea typeface="+mn-ea"/>
                          <a:cs typeface="+mn-cs"/>
                        </a:rPr>
                        <a:t>1,500</a:t>
                      </a:r>
                      <a:endParaRPr lang="tr-TR" dirty="0"/>
                    </a:p>
                  </a:txBody>
                  <a:tcPr/>
                </a:tc>
                <a:extLst>
                  <a:ext uri="{0D108BD9-81ED-4DB2-BD59-A6C34878D82A}">
                    <a16:rowId xmlns:a16="http://schemas.microsoft.com/office/drawing/2014/main" xmlns="" val="1376061748"/>
                  </a:ext>
                </a:extLst>
              </a:tr>
              <a:tr h="43914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tr-TR" sz="1800" b="0" i="0" u="none" strike="noStrike" kern="1200" baseline="0" dirty="0" smtClean="0">
                          <a:solidFill>
                            <a:schemeClr val="dk1"/>
                          </a:solidFill>
                          <a:latin typeface="+mn-lt"/>
                          <a:ea typeface="+mn-ea"/>
                          <a:cs typeface="+mn-cs"/>
                        </a:rPr>
                        <a:t>İleri yaş</a:t>
                      </a:r>
                      <a:endParaRPr lang="tr-TR" dirty="0" smtClean="0"/>
                    </a:p>
                  </a:txBody>
                  <a:tcPr/>
                </a:tc>
                <a:tc>
                  <a:txBody>
                    <a:bodyPr/>
                    <a:lstStyle/>
                    <a:p>
                      <a:r>
                        <a:rPr lang="en-US" sz="1800" b="0" i="0" u="none" strike="noStrike" kern="1200" baseline="0" dirty="0" smtClean="0">
                          <a:solidFill>
                            <a:schemeClr val="dk1"/>
                          </a:solidFill>
                          <a:latin typeface="+mn-lt"/>
                          <a:ea typeface="+mn-ea"/>
                          <a:cs typeface="+mn-cs"/>
                        </a:rPr>
                        <a:t>1,500 or less</a:t>
                      </a:r>
                      <a:endParaRPr lang="tr-TR" dirty="0"/>
                    </a:p>
                  </a:txBody>
                  <a:tcPr/>
                </a:tc>
                <a:extLst>
                  <a:ext uri="{0D108BD9-81ED-4DB2-BD59-A6C34878D82A}">
                    <a16:rowId xmlns:a16="http://schemas.microsoft.com/office/drawing/2014/main" xmlns="" val="3259460833"/>
                  </a:ext>
                </a:extLst>
              </a:tr>
            </a:tbl>
          </a:graphicData>
        </a:graphic>
      </p:graphicFrame>
    </p:spTree>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a:t>Üriner Boşaltımda Değişimler</a:t>
            </a:r>
            <a:endParaRPr lang="tr-TR" dirty="0"/>
          </a:p>
        </p:txBody>
      </p:sp>
      <p:sp>
        <p:nvSpPr>
          <p:cNvPr id="3" name="2 İçerik Yer Tutucusu"/>
          <p:cNvSpPr>
            <a:spLocks noGrp="1"/>
          </p:cNvSpPr>
          <p:nvPr>
            <p:ph idx="1"/>
          </p:nvPr>
        </p:nvSpPr>
        <p:spPr/>
        <p:txBody>
          <a:bodyPr/>
          <a:lstStyle/>
          <a:p>
            <a:pPr algn="just"/>
            <a:r>
              <a:rPr lang="tr-TR" dirty="0" err="1">
                <a:solidFill>
                  <a:srgbClr val="FF0000"/>
                </a:solidFill>
              </a:rPr>
              <a:t>Poliüri</a:t>
            </a:r>
            <a:r>
              <a:rPr lang="tr-TR" dirty="0">
                <a:solidFill>
                  <a:srgbClr val="FF0000"/>
                </a:solidFill>
              </a:rPr>
              <a:t> (veya </a:t>
            </a:r>
            <a:r>
              <a:rPr lang="tr-TR" dirty="0" err="1">
                <a:solidFill>
                  <a:srgbClr val="FF0000"/>
                </a:solidFill>
              </a:rPr>
              <a:t>diürez</a:t>
            </a:r>
            <a:r>
              <a:rPr lang="tr-TR" dirty="0">
                <a:solidFill>
                  <a:srgbClr val="FF0000"/>
                </a:solidFill>
              </a:rPr>
              <a:t>) </a:t>
            </a:r>
            <a:r>
              <a:rPr lang="tr-TR" dirty="0"/>
              <a:t>böbrekler tarafından anormal derecede büyük miktarda idrarın üretilmesini ifade eder, genellikle </a:t>
            </a:r>
            <a:r>
              <a:rPr lang="tr-TR" dirty="0" smtClean="0"/>
              <a:t>hastanın normal </a:t>
            </a:r>
            <a:r>
              <a:rPr lang="tr-TR" dirty="0"/>
              <a:t>günlük üretiminden birkaç litre daha </a:t>
            </a:r>
            <a:r>
              <a:rPr lang="tr-TR" dirty="0" smtClean="0"/>
              <a:t>fazladır (</a:t>
            </a:r>
            <a:r>
              <a:rPr lang="tr-TR" dirty="0" err="1" smtClean="0"/>
              <a:t>Polidipsi</a:t>
            </a:r>
            <a:r>
              <a:rPr lang="tr-TR" dirty="0" smtClean="0"/>
              <a:t>, </a:t>
            </a:r>
            <a:r>
              <a:rPr lang="tr-TR" dirty="0" err="1" smtClean="0"/>
              <a:t>diabet</a:t>
            </a:r>
            <a:r>
              <a:rPr lang="tr-TR" dirty="0" smtClean="0"/>
              <a:t> vb.).</a:t>
            </a:r>
          </a:p>
          <a:p>
            <a:pPr algn="just"/>
            <a:r>
              <a:rPr lang="tr-TR" dirty="0" err="1"/>
              <a:t>Poliüri</a:t>
            </a:r>
            <a:r>
              <a:rPr lang="tr-TR" dirty="0"/>
              <a:t> aşırı sıvı kaybına, yoğun susuzluğa, </a:t>
            </a:r>
            <a:r>
              <a:rPr lang="tr-TR" dirty="0" err="1"/>
              <a:t>dehidrasyona</a:t>
            </a:r>
            <a:r>
              <a:rPr lang="tr-TR" dirty="0"/>
              <a:t> ve kilo kaybına neden olabilir.</a:t>
            </a:r>
          </a:p>
        </p:txBody>
      </p:sp>
    </p:spTree>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Üriner Boşaltımda Değişimler</a:t>
            </a:r>
            <a:endParaRPr lang="tr-TR" dirty="0"/>
          </a:p>
        </p:txBody>
      </p:sp>
      <p:sp>
        <p:nvSpPr>
          <p:cNvPr id="3" name="İçerik Yer Tutucusu 2"/>
          <p:cNvSpPr>
            <a:spLocks noGrp="1"/>
          </p:cNvSpPr>
          <p:nvPr>
            <p:ph idx="1"/>
          </p:nvPr>
        </p:nvSpPr>
        <p:spPr/>
        <p:txBody>
          <a:bodyPr/>
          <a:lstStyle/>
          <a:p>
            <a:r>
              <a:rPr lang="tr-TR" u="sng" dirty="0" err="1">
                <a:solidFill>
                  <a:srgbClr val="FF0000"/>
                </a:solidFill>
              </a:rPr>
              <a:t>Oligüri</a:t>
            </a:r>
            <a:r>
              <a:rPr lang="tr-TR" u="sng" dirty="0">
                <a:solidFill>
                  <a:srgbClr val="FF0000"/>
                </a:solidFill>
              </a:rPr>
              <a:t> ve anüri </a:t>
            </a:r>
            <a:r>
              <a:rPr lang="tr-TR" dirty="0"/>
              <a:t>terimleri azalmış idrar çıkışını tanımlamak için kullanılır.</a:t>
            </a:r>
          </a:p>
          <a:p>
            <a:r>
              <a:rPr lang="tr-TR" dirty="0" err="1" smtClean="0">
                <a:solidFill>
                  <a:srgbClr val="FF0000"/>
                </a:solidFill>
              </a:rPr>
              <a:t>Oligüri</a:t>
            </a:r>
            <a:r>
              <a:rPr lang="tr-TR" dirty="0" smtClean="0"/>
              <a:t> az </a:t>
            </a:r>
            <a:r>
              <a:rPr lang="tr-TR" dirty="0"/>
              <a:t>idrar çıkışıdır, genellikle bir yetişkin için günde 500 </a:t>
            </a:r>
            <a:r>
              <a:rPr lang="tr-TR" dirty="0" err="1"/>
              <a:t>mL</a:t>
            </a:r>
            <a:r>
              <a:rPr lang="tr-TR" dirty="0"/>
              <a:t> veya bir saatte 30 </a:t>
            </a:r>
            <a:r>
              <a:rPr lang="tr-TR" dirty="0" err="1"/>
              <a:t>mL'den</a:t>
            </a:r>
            <a:r>
              <a:rPr lang="tr-TR" dirty="0"/>
              <a:t> </a:t>
            </a:r>
            <a:r>
              <a:rPr lang="tr-TR" dirty="0" smtClean="0"/>
              <a:t>azdır (az sıvı alımı, böbrek yetmezliği…).</a:t>
            </a:r>
          </a:p>
          <a:p>
            <a:r>
              <a:rPr lang="tr-TR" dirty="0" smtClean="0">
                <a:solidFill>
                  <a:srgbClr val="FF0000"/>
                </a:solidFill>
              </a:rPr>
              <a:t>Anüri</a:t>
            </a:r>
            <a:r>
              <a:rPr lang="tr-TR" dirty="0" smtClean="0"/>
              <a:t>, idrar çıkışının olmamasıdır. </a:t>
            </a:r>
          </a:p>
          <a:p>
            <a:endParaRPr lang="tr-TR" dirty="0"/>
          </a:p>
        </p:txBody>
      </p:sp>
    </p:spTree>
    <p:extLst>
      <p:ext uri="{BB962C8B-B14F-4D97-AF65-F5344CB8AC3E}">
        <p14:creationId xmlns:p14="http://schemas.microsoft.com/office/powerpoint/2010/main" xmlns="" val="3108901008"/>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Üriner Boşaltımda Değişimler</a:t>
            </a:r>
            <a:endParaRPr lang="tr-TR" dirty="0"/>
          </a:p>
        </p:txBody>
      </p:sp>
      <p:sp>
        <p:nvSpPr>
          <p:cNvPr id="5" name="İçerik Yer Tutucusu 4"/>
          <p:cNvSpPr>
            <a:spLocks noGrp="1"/>
          </p:cNvSpPr>
          <p:nvPr>
            <p:ph idx="1"/>
          </p:nvPr>
        </p:nvSpPr>
        <p:spPr/>
        <p:txBody>
          <a:bodyPr/>
          <a:lstStyle/>
          <a:p>
            <a:r>
              <a:rPr lang="tr-TR" dirty="0" smtClean="0">
                <a:solidFill>
                  <a:srgbClr val="FF0000"/>
                </a:solidFill>
              </a:rPr>
              <a:t>Sık İdrara Çıkma</a:t>
            </a:r>
            <a:r>
              <a:rPr lang="tr-TR" dirty="0" smtClean="0"/>
              <a:t>: Günde 4-6 </a:t>
            </a:r>
            <a:r>
              <a:rPr lang="tr-TR" dirty="0" err="1" smtClean="0"/>
              <a:t>kezden</a:t>
            </a:r>
            <a:r>
              <a:rPr lang="tr-TR" dirty="0" smtClean="0"/>
              <a:t> fazla idrara çıkmadır.</a:t>
            </a:r>
          </a:p>
          <a:p>
            <a:r>
              <a:rPr lang="tr-TR" dirty="0" err="1" smtClean="0">
                <a:solidFill>
                  <a:srgbClr val="FF0000"/>
                </a:solidFill>
              </a:rPr>
              <a:t>Noktüri</a:t>
            </a:r>
            <a:r>
              <a:rPr lang="tr-TR" dirty="0" smtClean="0"/>
              <a:t>: Geceleri iki veya daha fazla idrara çıkmaktır. </a:t>
            </a:r>
          </a:p>
          <a:p>
            <a:r>
              <a:rPr lang="tr-TR" dirty="0" smtClean="0">
                <a:solidFill>
                  <a:srgbClr val="FF0000"/>
                </a:solidFill>
              </a:rPr>
              <a:t>Sıkışma (</a:t>
            </a:r>
            <a:r>
              <a:rPr lang="tr-TR" dirty="0" err="1" smtClean="0">
                <a:solidFill>
                  <a:srgbClr val="FF0000"/>
                </a:solidFill>
              </a:rPr>
              <a:t>Urgency</a:t>
            </a:r>
            <a:r>
              <a:rPr lang="tr-TR" dirty="0" smtClean="0">
                <a:solidFill>
                  <a:srgbClr val="FF0000"/>
                </a:solidFill>
              </a:rPr>
              <a:t>)</a:t>
            </a:r>
            <a:r>
              <a:rPr lang="tr-TR" dirty="0" smtClean="0"/>
              <a:t>: Aniden idrara çıkma isteğidir. Mesane dolu olabilir/olmayabilir, ancak kişi boşaltım ihtiyacı hisseder.</a:t>
            </a:r>
          </a:p>
          <a:p>
            <a:endParaRPr lang="tr-TR" dirty="0"/>
          </a:p>
        </p:txBody>
      </p:sp>
    </p:spTree>
    <p:extLst>
      <p:ext uri="{BB962C8B-B14F-4D97-AF65-F5344CB8AC3E}">
        <p14:creationId xmlns:p14="http://schemas.microsoft.com/office/powerpoint/2010/main" xmlns="" val="1633655411"/>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Üriner Boşaltımda Değişimler</a:t>
            </a:r>
            <a:endParaRPr lang="tr-TR" dirty="0"/>
          </a:p>
        </p:txBody>
      </p:sp>
      <p:sp>
        <p:nvSpPr>
          <p:cNvPr id="5" name="İçerik Yer Tutucusu 4"/>
          <p:cNvSpPr>
            <a:spLocks noGrp="1"/>
          </p:cNvSpPr>
          <p:nvPr>
            <p:ph idx="1"/>
          </p:nvPr>
        </p:nvSpPr>
        <p:spPr/>
        <p:txBody>
          <a:bodyPr>
            <a:normAutofit fontScale="92500" lnSpcReduction="20000"/>
          </a:bodyPr>
          <a:lstStyle/>
          <a:p>
            <a:pPr algn="just"/>
            <a:r>
              <a:rPr lang="tr-TR" dirty="0" err="1" smtClean="0">
                <a:solidFill>
                  <a:srgbClr val="FF0000"/>
                </a:solidFill>
              </a:rPr>
              <a:t>Dizüri</a:t>
            </a:r>
            <a:r>
              <a:rPr lang="tr-TR" dirty="0" smtClean="0">
                <a:solidFill>
                  <a:srgbClr val="FF0000"/>
                </a:solidFill>
              </a:rPr>
              <a:t>: </a:t>
            </a:r>
            <a:r>
              <a:rPr lang="tr-TR" dirty="0" smtClean="0"/>
              <a:t>Ağrılı ve zor idrar yapmadır.</a:t>
            </a:r>
          </a:p>
          <a:p>
            <a:pPr algn="just"/>
            <a:r>
              <a:rPr lang="tr-TR" dirty="0" err="1" smtClean="0">
                <a:solidFill>
                  <a:srgbClr val="FF0000"/>
                </a:solidFill>
              </a:rPr>
              <a:t>Enürezis</a:t>
            </a:r>
            <a:r>
              <a:rPr lang="tr-TR" dirty="0" smtClean="0"/>
              <a:t>: </a:t>
            </a:r>
            <a:r>
              <a:rPr lang="tr-TR" dirty="0"/>
              <a:t>Mesane kontrolünün genellikle kazanılmış olduğu belli bir yaştan sonra(genellikle 5 yaş civarında), altta yatan </a:t>
            </a:r>
            <a:r>
              <a:rPr lang="tr-TR" dirty="0" err="1"/>
              <a:t>patofizyolojik</a:t>
            </a:r>
            <a:r>
              <a:rPr lang="tr-TR" dirty="0"/>
              <a:t> kökenli bir sorun olmaksızın istemsiz idrar </a:t>
            </a:r>
            <a:r>
              <a:rPr lang="tr-TR" dirty="0" smtClean="0"/>
              <a:t>yapmadır.</a:t>
            </a:r>
          </a:p>
          <a:p>
            <a:pPr lvl="1" algn="just"/>
            <a:r>
              <a:rPr lang="tr-TR" u="sng" dirty="0"/>
              <a:t>Noktürnal </a:t>
            </a:r>
            <a:r>
              <a:rPr lang="tr-TR" u="sng" dirty="0" err="1"/>
              <a:t>enürezis</a:t>
            </a:r>
            <a:r>
              <a:rPr lang="tr-TR" u="sng" dirty="0"/>
              <a:t>: </a:t>
            </a:r>
            <a:r>
              <a:rPr lang="tr-TR" dirty="0"/>
              <a:t>Çocuğun gece derin uykuda idrarını kaçırmasıdır.</a:t>
            </a:r>
          </a:p>
          <a:p>
            <a:pPr lvl="1" algn="just"/>
            <a:r>
              <a:rPr lang="tr-TR" u="sng" dirty="0" err="1"/>
              <a:t>Diurnal</a:t>
            </a:r>
            <a:r>
              <a:rPr lang="tr-TR" u="sng" dirty="0"/>
              <a:t> </a:t>
            </a:r>
            <a:r>
              <a:rPr lang="tr-TR" u="sng" dirty="0" err="1"/>
              <a:t>enürezis</a:t>
            </a:r>
            <a:r>
              <a:rPr lang="tr-TR" u="sng" dirty="0"/>
              <a:t>: </a:t>
            </a:r>
            <a:r>
              <a:rPr lang="tr-TR" dirty="0"/>
              <a:t>Gündüz, çocuğun oyun sırasında mesanesinin doluluğunu </a:t>
            </a:r>
            <a:r>
              <a:rPr lang="tr-TR" dirty="0" err="1"/>
              <a:t>farkedememesi</a:t>
            </a:r>
            <a:r>
              <a:rPr lang="tr-TR" dirty="0"/>
              <a:t> nedeniyle gelişir.Bazen kavga ve öfke nöbeti sırasında olabilir</a:t>
            </a:r>
            <a:r>
              <a:rPr lang="tr-TR" dirty="0" smtClean="0"/>
              <a:t>. Kalıtsal, kardeş </a:t>
            </a:r>
            <a:r>
              <a:rPr lang="tr-TR" dirty="0"/>
              <a:t>kıskançlığı ve yanlış tuvalet eğitimi sonucu gelişebilir.</a:t>
            </a:r>
          </a:p>
          <a:p>
            <a:endParaRPr lang="tr-TR" dirty="0"/>
          </a:p>
        </p:txBody>
      </p:sp>
    </p:spTree>
    <p:extLst>
      <p:ext uri="{BB962C8B-B14F-4D97-AF65-F5344CB8AC3E}">
        <p14:creationId xmlns:p14="http://schemas.microsoft.com/office/powerpoint/2010/main" xmlns="" val="2364853668"/>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Üriner Boşaltımda Değişimler</a:t>
            </a:r>
            <a:endParaRPr lang="tr-TR" dirty="0"/>
          </a:p>
        </p:txBody>
      </p:sp>
      <p:sp>
        <p:nvSpPr>
          <p:cNvPr id="5" name="İçerik Yer Tutucusu 4"/>
          <p:cNvSpPr>
            <a:spLocks noGrp="1"/>
          </p:cNvSpPr>
          <p:nvPr>
            <p:ph idx="1"/>
          </p:nvPr>
        </p:nvSpPr>
        <p:spPr/>
        <p:txBody>
          <a:bodyPr>
            <a:normAutofit fontScale="85000" lnSpcReduction="10000"/>
          </a:bodyPr>
          <a:lstStyle/>
          <a:p>
            <a:pPr marL="0" indent="0">
              <a:buNone/>
            </a:pPr>
            <a:r>
              <a:rPr lang="tr-TR" b="1" u="sng" dirty="0">
                <a:solidFill>
                  <a:srgbClr val="FF0000"/>
                </a:solidFill>
              </a:rPr>
              <a:t>Üriner </a:t>
            </a:r>
            <a:r>
              <a:rPr lang="tr-TR" b="1" u="sng" dirty="0" err="1" smtClean="0">
                <a:solidFill>
                  <a:srgbClr val="FF0000"/>
                </a:solidFill>
              </a:rPr>
              <a:t>İnkontinans</a:t>
            </a:r>
            <a:r>
              <a:rPr lang="tr-TR" b="1" u="sng" dirty="0" smtClean="0"/>
              <a:t>: </a:t>
            </a:r>
            <a:r>
              <a:rPr lang="tr-TR" dirty="0" smtClean="0"/>
              <a:t>Mesaneden </a:t>
            </a:r>
            <a:r>
              <a:rPr lang="tr-TR" dirty="0"/>
              <a:t>istem dışı idrar kaçırmadır. Üriner enfeksiyonlar, yaşa bağlı fizyolojik değişimler, </a:t>
            </a:r>
            <a:r>
              <a:rPr lang="tr-TR" dirty="0" err="1"/>
              <a:t>pelvik</a:t>
            </a:r>
            <a:r>
              <a:rPr lang="tr-TR" dirty="0"/>
              <a:t> kasların </a:t>
            </a:r>
            <a:r>
              <a:rPr lang="tr-TR" dirty="0" err="1"/>
              <a:t>atrofisi</a:t>
            </a:r>
            <a:r>
              <a:rPr lang="tr-TR" dirty="0"/>
              <a:t>, </a:t>
            </a:r>
            <a:r>
              <a:rPr lang="tr-TR" dirty="0" err="1"/>
              <a:t>spinal</a:t>
            </a:r>
            <a:r>
              <a:rPr lang="tr-TR" dirty="0"/>
              <a:t> </a:t>
            </a:r>
            <a:r>
              <a:rPr lang="tr-TR" dirty="0" err="1"/>
              <a:t>kord</a:t>
            </a:r>
            <a:r>
              <a:rPr lang="tr-TR" dirty="0"/>
              <a:t> yaralanmaları, analjezik ve </a:t>
            </a:r>
            <a:r>
              <a:rPr lang="tr-TR" dirty="0" err="1"/>
              <a:t>sedatiflerin</a:t>
            </a:r>
            <a:r>
              <a:rPr lang="tr-TR" dirty="0"/>
              <a:t> </a:t>
            </a:r>
            <a:r>
              <a:rPr lang="tr-TR" dirty="0" err="1"/>
              <a:t>alımı,mesane</a:t>
            </a:r>
            <a:r>
              <a:rPr lang="tr-TR" dirty="0"/>
              <a:t> </a:t>
            </a:r>
            <a:r>
              <a:rPr lang="tr-TR" dirty="0" err="1"/>
              <a:t>tonüsü</a:t>
            </a:r>
            <a:r>
              <a:rPr lang="tr-TR" dirty="0"/>
              <a:t> kaybı gibi durumlarda görülür.</a:t>
            </a:r>
          </a:p>
          <a:p>
            <a:pPr lvl="1"/>
            <a:r>
              <a:rPr lang="tr-TR" u="sng" dirty="0"/>
              <a:t>Stres </a:t>
            </a:r>
            <a:r>
              <a:rPr lang="tr-TR" u="sng" dirty="0" err="1"/>
              <a:t>inkontinansı</a:t>
            </a:r>
            <a:r>
              <a:rPr lang="tr-TR" u="sng" dirty="0"/>
              <a:t>:</a:t>
            </a:r>
            <a:r>
              <a:rPr lang="tr-TR" dirty="0"/>
              <a:t> </a:t>
            </a:r>
            <a:r>
              <a:rPr lang="tr-TR" dirty="0" err="1"/>
              <a:t>İntraabdominal</a:t>
            </a:r>
            <a:r>
              <a:rPr lang="tr-TR" dirty="0"/>
              <a:t> basıncın artışıyla birlikte  beraber ani ve istemsiz olarak az miktarda idrar kaçırmadır. Öksürme, hapşırma, gülme, ağır kaldırma </a:t>
            </a:r>
            <a:r>
              <a:rPr lang="tr-TR" dirty="0" err="1"/>
              <a:t>intraabdominal</a:t>
            </a:r>
            <a:r>
              <a:rPr lang="tr-TR" dirty="0"/>
              <a:t> basıncı arttıran aktivitelere örnektir.</a:t>
            </a:r>
          </a:p>
          <a:p>
            <a:pPr lvl="1"/>
            <a:r>
              <a:rPr lang="tr-TR" u="sng" dirty="0" err="1"/>
              <a:t>Urge</a:t>
            </a:r>
            <a:r>
              <a:rPr lang="tr-TR" u="sng" dirty="0"/>
              <a:t> </a:t>
            </a:r>
            <a:r>
              <a:rPr lang="tr-TR" u="sng" dirty="0" err="1"/>
              <a:t>inkontinans</a:t>
            </a:r>
            <a:r>
              <a:rPr lang="tr-TR" u="sng" dirty="0"/>
              <a:t>: </a:t>
            </a:r>
            <a:r>
              <a:rPr lang="tr-TR" dirty="0"/>
              <a:t>İdrar yapma ihtiyacının güçlü bir şekilde hissedilmesinden sonra, istemsiz olarak idrar kaçırmadır.</a:t>
            </a:r>
          </a:p>
          <a:p>
            <a:endParaRPr lang="tr-TR" dirty="0"/>
          </a:p>
        </p:txBody>
      </p:sp>
    </p:spTree>
    <p:extLst>
      <p:ext uri="{BB962C8B-B14F-4D97-AF65-F5344CB8AC3E}">
        <p14:creationId xmlns:p14="http://schemas.microsoft.com/office/powerpoint/2010/main" xmlns="" val="3557154404"/>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Üriner Boşaltımda Değişimler</a:t>
            </a:r>
            <a:endParaRPr lang="tr-TR" dirty="0"/>
          </a:p>
        </p:txBody>
      </p:sp>
      <p:sp>
        <p:nvSpPr>
          <p:cNvPr id="3" name="İçerik Yer Tutucusu 2"/>
          <p:cNvSpPr>
            <a:spLocks noGrp="1"/>
          </p:cNvSpPr>
          <p:nvPr>
            <p:ph idx="1"/>
          </p:nvPr>
        </p:nvSpPr>
        <p:spPr/>
        <p:txBody>
          <a:bodyPr>
            <a:normAutofit fontScale="85000" lnSpcReduction="10000"/>
          </a:bodyPr>
          <a:lstStyle/>
          <a:p>
            <a:pPr marL="0" indent="0" algn="just">
              <a:buNone/>
            </a:pPr>
            <a:r>
              <a:rPr lang="tr-TR" b="1" u="sng" dirty="0">
                <a:solidFill>
                  <a:srgbClr val="FF0000"/>
                </a:solidFill>
              </a:rPr>
              <a:t>Üriner </a:t>
            </a:r>
            <a:r>
              <a:rPr lang="tr-TR" b="1" u="sng" dirty="0" err="1">
                <a:solidFill>
                  <a:srgbClr val="FF0000"/>
                </a:solidFill>
              </a:rPr>
              <a:t>Retansiyon</a:t>
            </a:r>
            <a:endParaRPr lang="tr-TR" u="sng" dirty="0">
              <a:solidFill>
                <a:srgbClr val="FF0000"/>
              </a:solidFill>
            </a:endParaRPr>
          </a:p>
          <a:p>
            <a:pPr algn="just"/>
            <a:r>
              <a:rPr lang="tr-TR" dirty="0"/>
              <a:t>Mesanedeki idrarı boşaltmada yetersizliktir. İdrar normal bir şekilde üretilmeye devam edilir ve mesaneye geçer. Mesane idrarla dolmaya devam eder ve yaklaşık 3000-4000 ml idrar mesaneye dolar. Normalde yetişkinde mesane 250-400 ml idrar ile dolunca işeme refleksi oluşur. </a:t>
            </a:r>
            <a:r>
              <a:rPr lang="tr-TR" dirty="0" err="1"/>
              <a:t>Retansiyonda</a:t>
            </a:r>
            <a:r>
              <a:rPr lang="tr-TR" dirty="0"/>
              <a:t> hastalar genellikle idrar boşaltımında zorluk yaşadıklarını, </a:t>
            </a:r>
            <a:r>
              <a:rPr lang="tr-TR" dirty="0" err="1"/>
              <a:t>simfisiz</a:t>
            </a:r>
            <a:r>
              <a:rPr lang="tr-TR" dirty="0"/>
              <a:t> </a:t>
            </a:r>
            <a:r>
              <a:rPr lang="tr-TR" dirty="0" err="1"/>
              <a:t>pubis</a:t>
            </a:r>
            <a:r>
              <a:rPr lang="tr-TR" dirty="0"/>
              <a:t> üzerinde ağrı hissettiklerini, çok sıvı aldıkları halde her işemede 50 ml’den az idrar atabildiklerini belirtirler.</a:t>
            </a:r>
          </a:p>
          <a:p>
            <a:pPr algn="just"/>
            <a:endParaRPr lang="tr-TR" dirty="0"/>
          </a:p>
        </p:txBody>
      </p:sp>
    </p:spTree>
    <p:extLst>
      <p:ext uri="{BB962C8B-B14F-4D97-AF65-F5344CB8AC3E}">
        <p14:creationId xmlns:p14="http://schemas.microsoft.com/office/powerpoint/2010/main" xmlns="" val="114959712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Başlık"/>
          <p:cNvSpPr>
            <a:spLocks noGrp="1"/>
          </p:cNvSpPr>
          <p:nvPr>
            <p:ph type="title"/>
          </p:nvPr>
        </p:nvSpPr>
        <p:spPr>
          <a:xfrm>
            <a:off x="251520" y="274638"/>
            <a:ext cx="8568952" cy="1143000"/>
          </a:xfrm>
        </p:spPr>
        <p:txBody>
          <a:bodyPr>
            <a:normAutofit fontScale="90000"/>
          </a:bodyPr>
          <a:lstStyle/>
          <a:p>
            <a:r>
              <a:rPr lang="tr-TR" b="1" dirty="0" smtClean="0"/>
              <a:t>Üriner Sistem Anatomisi – Böbrek (Ren)</a:t>
            </a:r>
            <a:endParaRPr lang="tr-TR" dirty="0"/>
          </a:p>
        </p:txBody>
      </p:sp>
      <p:sp>
        <p:nvSpPr>
          <p:cNvPr id="5" name="4 İçerik Yer Tutucusu"/>
          <p:cNvSpPr>
            <a:spLocks noGrp="1"/>
          </p:cNvSpPr>
          <p:nvPr>
            <p:ph sz="half" idx="1"/>
          </p:nvPr>
        </p:nvSpPr>
        <p:spPr>
          <a:xfrm>
            <a:off x="457200" y="1600200"/>
            <a:ext cx="4258816" cy="4781128"/>
          </a:xfrm>
        </p:spPr>
        <p:txBody>
          <a:bodyPr>
            <a:normAutofit/>
          </a:bodyPr>
          <a:lstStyle/>
          <a:p>
            <a:r>
              <a:rPr lang="tr-TR" dirty="0" err="1" smtClean="0">
                <a:solidFill>
                  <a:srgbClr val="FF0000"/>
                </a:solidFill>
              </a:rPr>
              <a:t>Nefron</a:t>
            </a:r>
            <a:r>
              <a:rPr lang="tr-TR" dirty="0" smtClean="0"/>
              <a:t>: Böbreğin fonksiyonel ve histolojik </a:t>
            </a:r>
            <a:r>
              <a:rPr lang="tr-TR" dirty="0" err="1" smtClean="0"/>
              <a:t>üniti</a:t>
            </a:r>
            <a:r>
              <a:rPr lang="tr-TR" dirty="0" smtClean="0"/>
              <a:t> olup, idrarın oluştuğu yapılardır.</a:t>
            </a:r>
          </a:p>
          <a:p>
            <a:pPr algn="just"/>
            <a:r>
              <a:rPr lang="tr-TR" dirty="0" err="1" smtClean="0"/>
              <a:t>Proksimalden</a:t>
            </a:r>
            <a:r>
              <a:rPr lang="tr-TR" dirty="0" smtClean="0"/>
              <a:t> </a:t>
            </a:r>
            <a:r>
              <a:rPr lang="tr-TR" dirty="0" err="1" smtClean="0"/>
              <a:t>distale</a:t>
            </a:r>
            <a:r>
              <a:rPr lang="tr-TR" dirty="0" smtClean="0"/>
              <a:t> doğru; </a:t>
            </a:r>
            <a:r>
              <a:rPr lang="tr-TR" dirty="0" err="1" smtClean="0"/>
              <a:t>Corpusculum</a:t>
            </a:r>
            <a:r>
              <a:rPr lang="tr-TR" dirty="0" smtClean="0"/>
              <a:t> </a:t>
            </a:r>
            <a:r>
              <a:rPr lang="tr-TR" dirty="0" err="1" smtClean="0"/>
              <a:t>renale</a:t>
            </a:r>
            <a:r>
              <a:rPr lang="tr-TR" dirty="0" smtClean="0"/>
              <a:t>, </a:t>
            </a:r>
            <a:r>
              <a:rPr lang="tr-TR" dirty="0" err="1" smtClean="0"/>
              <a:t>proksimal</a:t>
            </a:r>
            <a:r>
              <a:rPr lang="tr-TR" dirty="0" smtClean="0"/>
              <a:t> kıvrımlı </a:t>
            </a:r>
            <a:r>
              <a:rPr lang="tr-TR" dirty="0" err="1" smtClean="0"/>
              <a:t>tubulus</a:t>
            </a:r>
            <a:r>
              <a:rPr lang="tr-TR" dirty="0" smtClean="0"/>
              <a:t>, ansa </a:t>
            </a:r>
            <a:r>
              <a:rPr lang="tr-TR" dirty="0" err="1" smtClean="0"/>
              <a:t>nephroni</a:t>
            </a:r>
            <a:r>
              <a:rPr lang="tr-TR" dirty="0" smtClean="0"/>
              <a:t> (</a:t>
            </a:r>
            <a:r>
              <a:rPr lang="tr-TR" dirty="0" err="1" smtClean="0"/>
              <a:t>Henle</a:t>
            </a:r>
            <a:r>
              <a:rPr lang="tr-TR" dirty="0" smtClean="0"/>
              <a:t> </a:t>
            </a:r>
            <a:r>
              <a:rPr lang="tr-TR" dirty="0" err="1" smtClean="0"/>
              <a:t>lubu</a:t>
            </a:r>
            <a:r>
              <a:rPr lang="tr-TR" dirty="0" smtClean="0"/>
              <a:t>)  ve </a:t>
            </a:r>
            <a:r>
              <a:rPr lang="tr-TR" dirty="0" err="1" smtClean="0"/>
              <a:t>distal</a:t>
            </a:r>
            <a:r>
              <a:rPr lang="tr-TR" dirty="0" smtClean="0"/>
              <a:t> kıvrımlı </a:t>
            </a:r>
            <a:r>
              <a:rPr lang="tr-TR" dirty="0" err="1" smtClean="0"/>
              <a:t>tubulus’tur</a:t>
            </a:r>
            <a:r>
              <a:rPr lang="tr-TR" dirty="0" smtClean="0"/>
              <a:t>. </a:t>
            </a:r>
            <a:endParaRPr lang="tr-TR" dirty="0"/>
          </a:p>
        </p:txBody>
      </p:sp>
      <p:sp>
        <p:nvSpPr>
          <p:cNvPr id="6" name="5 İçerik Yer Tutucusu"/>
          <p:cNvSpPr>
            <a:spLocks noGrp="1"/>
          </p:cNvSpPr>
          <p:nvPr>
            <p:ph sz="half" idx="2"/>
          </p:nvPr>
        </p:nvSpPr>
        <p:spPr/>
        <p:txBody>
          <a:bodyPr/>
          <a:lstStyle/>
          <a:p>
            <a:endParaRPr lang="tr-TR"/>
          </a:p>
        </p:txBody>
      </p:sp>
    </p:spTree>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Üriner Boşaltımda Değişimler</a:t>
            </a:r>
            <a:endParaRPr lang="tr-TR" dirty="0"/>
          </a:p>
        </p:txBody>
      </p:sp>
      <p:sp>
        <p:nvSpPr>
          <p:cNvPr id="5" name="İçerik Yer Tutucusu 4"/>
          <p:cNvSpPr>
            <a:spLocks noGrp="1"/>
          </p:cNvSpPr>
          <p:nvPr>
            <p:ph idx="1"/>
          </p:nvPr>
        </p:nvSpPr>
        <p:spPr>
          <a:xfrm>
            <a:off x="179512" y="1600200"/>
            <a:ext cx="8784976" cy="4709120"/>
          </a:xfrm>
        </p:spPr>
        <p:txBody>
          <a:bodyPr>
            <a:normAutofit fontScale="92500"/>
          </a:bodyPr>
          <a:lstStyle/>
          <a:p>
            <a:pPr marL="0" indent="0" algn="just">
              <a:buNone/>
            </a:pPr>
            <a:r>
              <a:rPr lang="tr-TR" u="sng" dirty="0" smtClean="0">
                <a:solidFill>
                  <a:srgbClr val="FF0000"/>
                </a:solidFill>
              </a:rPr>
              <a:t>Üriner Sistem Enfeksiyonlarından Korunma (Kadınlar)</a:t>
            </a:r>
          </a:p>
          <a:p>
            <a:pPr algn="just"/>
            <a:r>
              <a:rPr lang="tr-TR" dirty="0" smtClean="0"/>
              <a:t>Günlük ortalama 8 bardak su iç </a:t>
            </a:r>
          </a:p>
          <a:p>
            <a:pPr algn="just"/>
            <a:r>
              <a:rPr lang="tr-TR" dirty="0" smtClean="0"/>
              <a:t>Cinsel birliktelikten sonra idrar yap</a:t>
            </a:r>
          </a:p>
          <a:p>
            <a:pPr algn="just"/>
            <a:r>
              <a:rPr lang="tr-TR" dirty="0" err="1" smtClean="0"/>
              <a:t>Perianal</a:t>
            </a:r>
            <a:r>
              <a:rPr lang="tr-TR" dirty="0" smtClean="0"/>
              <a:t> bölgeye sabun, pudra, sprey uygulama </a:t>
            </a:r>
          </a:p>
          <a:p>
            <a:pPr algn="just"/>
            <a:r>
              <a:rPr lang="tr-TR" dirty="0" smtClean="0"/>
              <a:t>Sıkan, aşırı dar kıyafetler kullanma</a:t>
            </a:r>
          </a:p>
          <a:p>
            <a:pPr algn="just"/>
            <a:r>
              <a:rPr lang="tr-TR" dirty="0" smtClean="0"/>
              <a:t>Pamuk iç çamaşırları tercih et</a:t>
            </a:r>
          </a:p>
          <a:p>
            <a:pPr algn="just"/>
            <a:r>
              <a:rPr lang="tr-TR" dirty="0" err="1" smtClean="0"/>
              <a:t>Perianal</a:t>
            </a:r>
            <a:r>
              <a:rPr lang="tr-TR" dirty="0" smtClean="0"/>
              <a:t> bölgeyi önden arkaya doğru temizle</a:t>
            </a:r>
          </a:p>
          <a:p>
            <a:pPr algn="just"/>
            <a:r>
              <a:rPr lang="tr-TR" dirty="0" smtClean="0"/>
              <a:t>Tekrarlayan </a:t>
            </a:r>
            <a:r>
              <a:rPr lang="tr-TR" dirty="0" err="1" smtClean="0"/>
              <a:t>üriner</a:t>
            </a:r>
            <a:r>
              <a:rPr lang="tr-TR" dirty="0" smtClean="0"/>
              <a:t> enfeksiyon varsa, ayakta duş al </a:t>
            </a:r>
          </a:p>
          <a:p>
            <a:endParaRPr lang="tr-TR" dirty="0"/>
          </a:p>
        </p:txBody>
      </p:sp>
    </p:spTree>
    <p:extLst>
      <p:ext uri="{BB962C8B-B14F-4D97-AF65-F5344CB8AC3E}">
        <p14:creationId xmlns:p14="http://schemas.microsoft.com/office/powerpoint/2010/main" xmlns="" val="4094826942"/>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solidFill>
                  <a:srgbClr val="FF0000"/>
                </a:solidFill>
              </a:rPr>
              <a:t>Üriner Boşaltımı Değerlendirme</a:t>
            </a:r>
            <a:endParaRPr lang="tr-TR" dirty="0"/>
          </a:p>
        </p:txBody>
      </p:sp>
      <p:sp>
        <p:nvSpPr>
          <p:cNvPr id="3" name="İçerik Yer Tutucusu 2"/>
          <p:cNvSpPr>
            <a:spLocks noGrp="1"/>
          </p:cNvSpPr>
          <p:nvPr>
            <p:ph idx="1"/>
          </p:nvPr>
        </p:nvSpPr>
        <p:spPr/>
        <p:txBody>
          <a:bodyPr/>
          <a:lstStyle/>
          <a:p>
            <a:pPr>
              <a:lnSpc>
                <a:spcPct val="150000"/>
              </a:lnSpc>
            </a:pPr>
            <a:r>
              <a:rPr lang="tr-TR" dirty="0" smtClean="0"/>
              <a:t>Hemşirelik Öyküsü (İdrar sıklığı, </a:t>
            </a:r>
            <a:r>
              <a:rPr lang="tr-TR" dirty="0" err="1" smtClean="0"/>
              <a:t>üriner</a:t>
            </a:r>
            <a:r>
              <a:rPr lang="tr-TR" dirty="0" smtClean="0"/>
              <a:t> boşaltımda/idrarda değişimler, </a:t>
            </a:r>
            <a:r>
              <a:rPr lang="tr-TR" dirty="0" err="1" smtClean="0"/>
              <a:t>ostomi</a:t>
            </a:r>
            <a:r>
              <a:rPr lang="tr-TR" dirty="0" smtClean="0"/>
              <a:t> varlığı </a:t>
            </a:r>
            <a:r>
              <a:rPr lang="tr-TR" dirty="0" err="1" smtClean="0"/>
              <a:t>vb</a:t>
            </a:r>
            <a:r>
              <a:rPr lang="tr-TR" dirty="0" smtClean="0"/>
              <a:t>….)</a:t>
            </a:r>
          </a:p>
          <a:p>
            <a:pPr>
              <a:lnSpc>
                <a:spcPct val="150000"/>
              </a:lnSpc>
            </a:pPr>
            <a:r>
              <a:rPr lang="tr-TR" dirty="0" smtClean="0"/>
              <a:t>Fiziksel </a:t>
            </a:r>
            <a:r>
              <a:rPr lang="tr-TR" dirty="0"/>
              <a:t>Muayene (</a:t>
            </a:r>
            <a:r>
              <a:rPr lang="tr-TR" dirty="0" err="1"/>
              <a:t>inspeksiyon,palpasyon</a:t>
            </a:r>
            <a:r>
              <a:rPr lang="tr-TR" dirty="0" smtClean="0"/>
              <a:t>)</a:t>
            </a:r>
          </a:p>
          <a:p>
            <a:pPr>
              <a:lnSpc>
                <a:spcPct val="150000"/>
              </a:lnSpc>
            </a:pPr>
            <a:r>
              <a:rPr lang="tr-TR" dirty="0" smtClean="0"/>
              <a:t>İdrarın Değerlendirilmesi </a:t>
            </a:r>
            <a:endParaRPr lang="tr-TR" dirty="0"/>
          </a:p>
          <a:p>
            <a:endParaRPr lang="tr-TR" dirty="0"/>
          </a:p>
        </p:txBody>
      </p:sp>
    </p:spTree>
    <p:extLst>
      <p:ext uri="{BB962C8B-B14F-4D97-AF65-F5344CB8AC3E}">
        <p14:creationId xmlns:p14="http://schemas.microsoft.com/office/powerpoint/2010/main" xmlns="" val="1883576248"/>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solidFill>
                  <a:srgbClr val="FF0000"/>
                </a:solidFill>
              </a:rPr>
              <a:t>Üriner Boşaltımı Değerlendirme</a:t>
            </a:r>
            <a:endParaRPr lang="tr-TR" dirty="0"/>
          </a:p>
        </p:txBody>
      </p:sp>
      <p:sp>
        <p:nvSpPr>
          <p:cNvPr id="3" name="İçerik Yer Tutucusu 2"/>
          <p:cNvSpPr>
            <a:spLocks noGrp="1"/>
          </p:cNvSpPr>
          <p:nvPr>
            <p:ph idx="1"/>
          </p:nvPr>
        </p:nvSpPr>
        <p:spPr/>
        <p:txBody>
          <a:bodyPr/>
          <a:lstStyle/>
          <a:p>
            <a:r>
              <a:rPr lang="tr-TR" dirty="0" smtClean="0"/>
              <a:t>İdrarın Değerlendirilmesi </a:t>
            </a:r>
          </a:p>
          <a:p>
            <a:pPr lvl="1">
              <a:lnSpc>
                <a:spcPct val="200000"/>
              </a:lnSpc>
            </a:pPr>
            <a:r>
              <a:rPr lang="tr-TR" dirty="0" smtClean="0"/>
              <a:t>Aldığı/Çıkardığı Takibi </a:t>
            </a:r>
          </a:p>
          <a:p>
            <a:pPr lvl="1">
              <a:lnSpc>
                <a:spcPct val="200000"/>
              </a:lnSpc>
            </a:pPr>
            <a:r>
              <a:rPr lang="tr-TR" dirty="0" smtClean="0"/>
              <a:t>Tanı Testler: Kan (Üre, </a:t>
            </a:r>
            <a:r>
              <a:rPr lang="tr-TR" dirty="0" err="1" smtClean="0"/>
              <a:t>Kreatinin</a:t>
            </a:r>
            <a:r>
              <a:rPr lang="tr-TR" dirty="0" smtClean="0"/>
              <a:t>, BUN) , İdrar testleri (Tam İdrar Tahlili, 24 Saatlik İdrar) </a:t>
            </a:r>
            <a:endParaRPr lang="tr-TR" dirty="0"/>
          </a:p>
          <a:p>
            <a:endParaRPr lang="tr-TR" dirty="0"/>
          </a:p>
        </p:txBody>
      </p:sp>
    </p:spTree>
    <p:extLst>
      <p:ext uri="{BB962C8B-B14F-4D97-AF65-F5344CB8AC3E}">
        <p14:creationId xmlns:p14="http://schemas.microsoft.com/office/powerpoint/2010/main" xmlns="" val="3286235698"/>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marL="0" indent="0" algn="ctr">
              <a:buNone/>
            </a:pPr>
            <a:endParaRPr lang="tr-TR" sz="4800" b="1" dirty="0" smtClean="0">
              <a:ea typeface="Tahoma" panose="020B0604030504040204" pitchFamily="34" charset="0"/>
              <a:cs typeface="Tahoma" panose="020B0604030504040204" pitchFamily="34" charset="0"/>
            </a:endParaRPr>
          </a:p>
          <a:p>
            <a:pPr marL="0" indent="0" algn="ctr">
              <a:buNone/>
            </a:pPr>
            <a:r>
              <a:rPr lang="tr-TR" sz="4800" b="1" dirty="0" err="1" smtClean="0">
                <a:ea typeface="Tahoma" panose="020B0604030504040204" pitchFamily="34" charset="0"/>
                <a:cs typeface="Tahoma" panose="020B0604030504040204" pitchFamily="34" charset="0"/>
              </a:rPr>
              <a:t>Üriner</a:t>
            </a:r>
            <a:r>
              <a:rPr lang="tr-TR" sz="4800" b="1" dirty="0" smtClean="0">
                <a:ea typeface="Tahoma" panose="020B0604030504040204" pitchFamily="34" charset="0"/>
                <a:cs typeface="Tahoma" panose="020B0604030504040204" pitchFamily="34" charset="0"/>
              </a:rPr>
              <a:t> Sistem Uygulamaları</a:t>
            </a:r>
            <a:endParaRPr lang="tr-TR" sz="4800" b="1" dirty="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xmlns="" val="2572962090"/>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251520" y="274638"/>
            <a:ext cx="8435280" cy="1143000"/>
          </a:xfrm>
        </p:spPr>
        <p:txBody>
          <a:bodyPr>
            <a:normAutofit fontScale="90000"/>
          </a:bodyPr>
          <a:lstStyle/>
          <a:p>
            <a:r>
              <a:rPr lang="tr-TR" b="1" dirty="0" err="1" smtClean="0"/>
              <a:t>Eksternal</a:t>
            </a:r>
            <a:r>
              <a:rPr lang="tr-TR" b="1" dirty="0" smtClean="0"/>
              <a:t> Kondom </a:t>
            </a:r>
            <a:r>
              <a:rPr lang="tr-TR" b="1" dirty="0" err="1" smtClean="0"/>
              <a:t>Kateter</a:t>
            </a:r>
            <a:r>
              <a:rPr lang="tr-TR" b="1" dirty="0" smtClean="0"/>
              <a:t> Uygulaması</a:t>
            </a:r>
            <a:endParaRPr lang="tr-TR" b="1" dirty="0"/>
          </a:p>
        </p:txBody>
      </p:sp>
      <p:sp>
        <p:nvSpPr>
          <p:cNvPr id="6" name="5 İçerik Yer Tutucusu"/>
          <p:cNvSpPr>
            <a:spLocks noGrp="1"/>
          </p:cNvSpPr>
          <p:nvPr>
            <p:ph idx="1"/>
          </p:nvPr>
        </p:nvSpPr>
        <p:spPr>
          <a:xfrm>
            <a:off x="457200" y="1600200"/>
            <a:ext cx="8363272" cy="4853136"/>
          </a:xfrm>
        </p:spPr>
        <p:txBody>
          <a:bodyPr>
            <a:normAutofit/>
          </a:bodyPr>
          <a:lstStyle/>
          <a:p>
            <a:r>
              <a:rPr lang="tr-TR" dirty="0" smtClean="0"/>
              <a:t>Kullanılacak Araç Gereç</a:t>
            </a:r>
          </a:p>
          <a:p>
            <a:pPr lvl="1"/>
            <a:r>
              <a:rPr lang="tr-TR" dirty="0" smtClean="0"/>
              <a:t>Uygun boyut ve ölçüde kondom kılıf</a:t>
            </a:r>
          </a:p>
          <a:p>
            <a:pPr lvl="1"/>
            <a:r>
              <a:rPr lang="tr-TR" dirty="0" smtClean="0"/>
              <a:t>Deri koruyucu/sabitleyici</a:t>
            </a:r>
          </a:p>
          <a:p>
            <a:pPr lvl="1"/>
            <a:r>
              <a:rPr lang="tr-TR" dirty="0" smtClean="0"/>
              <a:t>Çarşaf</a:t>
            </a:r>
          </a:p>
          <a:p>
            <a:pPr lvl="1"/>
            <a:r>
              <a:rPr lang="tr-TR" dirty="0" smtClean="0"/>
              <a:t>İdrar torbası</a:t>
            </a:r>
          </a:p>
          <a:p>
            <a:pPr lvl="1"/>
            <a:r>
              <a:rPr lang="tr-TR" dirty="0" smtClean="0"/>
              <a:t>Sıcak su ve sabun ya da kurum politikasına göre uygun dezenfektan</a:t>
            </a:r>
          </a:p>
          <a:p>
            <a:pPr lvl="1"/>
            <a:r>
              <a:rPr lang="tr-TR" dirty="0" smtClean="0"/>
              <a:t>Tek kullanımlık eldiven</a:t>
            </a:r>
          </a:p>
          <a:p>
            <a:pPr lvl="1"/>
            <a:r>
              <a:rPr lang="tr-TR" dirty="0" smtClean="0"/>
              <a:t>Havlu / gazlı bez</a:t>
            </a:r>
          </a:p>
          <a:p>
            <a:endParaRPr lang="tr-TR" dirty="0"/>
          </a:p>
        </p:txBody>
      </p:sp>
    </p:spTree>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t>Mesane </a:t>
            </a:r>
            <a:r>
              <a:rPr lang="tr-TR" b="1" dirty="0" err="1" smtClean="0"/>
              <a:t>Kateterizasyonu</a:t>
            </a:r>
            <a:r>
              <a:rPr lang="tr-TR" b="1" dirty="0" smtClean="0"/>
              <a:t> </a:t>
            </a:r>
            <a:endParaRPr lang="tr-TR" b="1" dirty="0"/>
          </a:p>
        </p:txBody>
      </p:sp>
      <p:sp>
        <p:nvSpPr>
          <p:cNvPr id="3" name="İçerik Yer Tutucusu 2"/>
          <p:cNvSpPr>
            <a:spLocks noGrp="1"/>
          </p:cNvSpPr>
          <p:nvPr>
            <p:ph idx="1"/>
          </p:nvPr>
        </p:nvSpPr>
        <p:spPr/>
        <p:txBody>
          <a:bodyPr>
            <a:normAutofit fontScale="85000" lnSpcReduction="10000"/>
          </a:bodyPr>
          <a:lstStyle/>
          <a:p>
            <a:pPr algn="just"/>
            <a:r>
              <a:rPr lang="tr-TR" dirty="0" smtClean="0"/>
              <a:t>Mesane </a:t>
            </a:r>
            <a:r>
              <a:rPr lang="tr-TR" dirty="0" err="1" smtClean="0"/>
              <a:t>kataterizasyonu</a:t>
            </a:r>
            <a:r>
              <a:rPr lang="tr-TR" dirty="0" smtClean="0"/>
              <a:t>, mesaneye </a:t>
            </a:r>
            <a:r>
              <a:rPr lang="tr-TR" dirty="0"/>
              <a:t>bir </a:t>
            </a:r>
            <a:r>
              <a:rPr lang="tr-TR" dirty="0" err="1"/>
              <a:t>kateterin</a:t>
            </a:r>
            <a:r>
              <a:rPr lang="tr-TR" dirty="0"/>
              <a:t> </a:t>
            </a:r>
            <a:r>
              <a:rPr lang="tr-TR" dirty="0" smtClean="0"/>
              <a:t>yerleştirilmesi işlemidir.</a:t>
            </a:r>
          </a:p>
          <a:p>
            <a:pPr algn="just"/>
            <a:r>
              <a:rPr lang="tr-TR" dirty="0" smtClean="0"/>
              <a:t>Mesaneye mikroorganizmaların girmesine neden olabileceği için,  sadece gerekli </a:t>
            </a:r>
            <a:r>
              <a:rPr lang="tr-TR" dirty="0"/>
              <a:t>olduğunda </a:t>
            </a:r>
            <a:r>
              <a:rPr lang="tr-TR" dirty="0" smtClean="0"/>
              <a:t>yapılmalıdır.</a:t>
            </a:r>
          </a:p>
          <a:p>
            <a:pPr algn="just"/>
            <a:r>
              <a:rPr lang="tr-TR" dirty="0"/>
              <a:t>Mesaneye bir enfeksiyon </a:t>
            </a:r>
            <a:r>
              <a:rPr lang="tr-TR" dirty="0" smtClean="0"/>
              <a:t>yerleştikten sonra </a:t>
            </a:r>
            <a:r>
              <a:rPr lang="tr-TR" dirty="0" err="1"/>
              <a:t>üreterlere</a:t>
            </a:r>
            <a:r>
              <a:rPr lang="tr-TR" dirty="0"/>
              <a:t> </a:t>
            </a:r>
            <a:r>
              <a:rPr lang="tr-TR" dirty="0" smtClean="0"/>
              <a:t>ilerleyebilir </a:t>
            </a:r>
            <a:r>
              <a:rPr lang="tr-TR" dirty="0"/>
              <a:t>ve sonunda böbrekleri tutabilir.</a:t>
            </a:r>
          </a:p>
          <a:p>
            <a:pPr algn="just"/>
            <a:r>
              <a:rPr lang="tr-TR" dirty="0"/>
              <a:t>Enfeksiyon tehlikesi </a:t>
            </a:r>
            <a:r>
              <a:rPr lang="tr-TR" dirty="0" err="1"/>
              <a:t>kateter</a:t>
            </a:r>
            <a:r>
              <a:rPr lang="tr-TR" dirty="0"/>
              <a:t> yerleştirildikten sonra </a:t>
            </a:r>
            <a:r>
              <a:rPr lang="tr-TR" dirty="0" smtClean="0"/>
              <a:t>da devam eder, </a:t>
            </a:r>
            <a:r>
              <a:rPr lang="tr-TR" dirty="0"/>
              <a:t>çünkü mikroorganizmaların </a:t>
            </a:r>
            <a:r>
              <a:rPr lang="tr-TR" dirty="0" err="1"/>
              <a:t>üretradan</a:t>
            </a:r>
            <a:r>
              <a:rPr lang="tr-TR" dirty="0"/>
              <a:t> boşluğa kadar aralıklı olarak </a:t>
            </a:r>
            <a:r>
              <a:rPr lang="tr-TR" dirty="0" smtClean="0"/>
              <a:t>idrarla yıkanması </a:t>
            </a:r>
            <a:r>
              <a:rPr lang="tr-TR" dirty="0"/>
              <a:t>gibi normal savunma mekanizmaları </a:t>
            </a:r>
            <a:r>
              <a:rPr lang="tr-TR" dirty="0" smtClean="0"/>
              <a:t>yok olur. Bu </a:t>
            </a:r>
            <a:r>
              <a:rPr lang="tr-TR" dirty="0"/>
              <a:t>nedenle </a:t>
            </a:r>
            <a:r>
              <a:rPr lang="tr-TR" dirty="0" err="1"/>
              <a:t>kateterizasyon</a:t>
            </a:r>
            <a:r>
              <a:rPr lang="tr-TR" dirty="0"/>
              <a:t> için katı steril teknik kullanılır.</a:t>
            </a:r>
          </a:p>
        </p:txBody>
      </p:sp>
    </p:spTree>
    <p:extLst>
      <p:ext uri="{BB962C8B-B14F-4D97-AF65-F5344CB8AC3E}">
        <p14:creationId xmlns:p14="http://schemas.microsoft.com/office/powerpoint/2010/main" xmlns="" val="223756935"/>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323528" y="274638"/>
            <a:ext cx="8568952" cy="1143000"/>
          </a:xfrm>
        </p:spPr>
        <p:txBody>
          <a:bodyPr>
            <a:normAutofit fontScale="90000"/>
          </a:bodyPr>
          <a:lstStyle/>
          <a:p>
            <a:r>
              <a:rPr lang="tr-TR" b="1" dirty="0" smtClean="0"/>
              <a:t>Mesane </a:t>
            </a:r>
            <a:r>
              <a:rPr lang="tr-TR" b="1" dirty="0" err="1" smtClean="0"/>
              <a:t>Kateterizasyonu</a:t>
            </a:r>
            <a:r>
              <a:rPr lang="tr-TR" b="1" dirty="0" smtClean="0"/>
              <a:t> </a:t>
            </a:r>
            <a:r>
              <a:rPr lang="tr-TR" b="1" dirty="0" err="1" smtClean="0"/>
              <a:t>Endikasyonları</a:t>
            </a:r>
            <a:r>
              <a:rPr lang="tr-TR" b="1" dirty="0" smtClean="0"/>
              <a:t> </a:t>
            </a:r>
            <a:endParaRPr lang="tr-TR" b="1" dirty="0"/>
          </a:p>
        </p:txBody>
      </p:sp>
      <p:sp>
        <p:nvSpPr>
          <p:cNvPr id="3" name="İçerik Yer Tutucusu 2"/>
          <p:cNvSpPr>
            <a:spLocks noGrp="1"/>
          </p:cNvSpPr>
          <p:nvPr>
            <p:ph idx="1"/>
          </p:nvPr>
        </p:nvSpPr>
        <p:spPr>
          <a:xfrm>
            <a:off x="457200" y="1417638"/>
            <a:ext cx="8229600" cy="5107706"/>
          </a:xfrm>
        </p:spPr>
        <p:txBody>
          <a:bodyPr>
            <a:normAutofit/>
          </a:bodyPr>
          <a:lstStyle/>
          <a:p>
            <a:pPr lvl="0"/>
            <a:r>
              <a:rPr lang="tr-TR" dirty="0"/>
              <a:t>İdrar akışında tıkanma </a:t>
            </a:r>
          </a:p>
          <a:p>
            <a:pPr lvl="0"/>
            <a:r>
              <a:rPr lang="tr-TR" dirty="0"/>
              <a:t>Prostat </a:t>
            </a:r>
            <a:r>
              <a:rPr lang="tr-TR" dirty="0" err="1"/>
              <a:t>hipertrofisi</a:t>
            </a:r>
            <a:r>
              <a:rPr lang="tr-TR" dirty="0"/>
              <a:t> </a:t>
            </a:r>
          </a:p>
          <a:p>
            <a:pPr lvl="0"/>
            <a:r>
              <a:rPr lang="tr-TR" dirty="0" err="1"/>
              <a:t>Üretral</a:t>
            </a:r>
            <a:r>
              <a:rPr lang="tr-TR" dirty="0"/>
              <a:t> darlık</a:t>
            </a:r>
          </a:p>
          <a:p>
            <a:pPr lvl="0"/>
            <a:r>
              <a:rPr lang="tr-TR" dirty="0" err="1"/>
              <a:t>Üretra</a:t>
            </a:r>
            <a:r>
              <a:rPr lang="tr-TR" dirty="0"/>
              <a:t> ve çevre dokuların onarıldığı cerrahi girişimlerde </a:t>
            </a:r>
          </a:p>
          <a:p>
            <a:pPr lvl="0"/>
            <a:r>
              <a:rPr lang="tr-TR" dirty="0"/>
              <a:t>İdrar </a:t>
            </a:r>
            <a:r>
              <a:rPr lang="tr-TR" dirty="0" err="1"/>
              <a:t>inkontinansı</a:t>
            </a:r>
            <a:r>
              <a:rPr lang="tr-TR" dirty="0"/>
              <a:t> olan hastalarda </a:t>
            </a:r>
          </a:p>
          <a:p>
            <a:pPr lvl="0"/>
            <a:r>
              <a:rPr lang="tr-TR" dirty="0" err="1"/>
              <a:t>Sfinkter</a:t>
            </a:r>
            <a:r>
              <a:rPr lang="tr-TR" dirty="0"/>
              <a:t> kontrolü olmayan hastalarda</a:t>
            </a:r>
          </a:p>
          <a:p>
            <a:pPr lvl="0"/>
            <a:r>
              <a:rPr lang="tr-TR" dirty="0"/>
              <a:t>Mesane </a:t>
            </a:r>
            <a:r>
              <a:rPr lang="tr-TR" dirty="0" err="1"/>
              <a:t>distansiyonunun</a:t>
            </a:r>
            <a:r>
              <a:rPr lang="tr-TR" dirty="0"/>
              <a:t> </a:t>
            </a:r>
            <a:r>
              <a:rPr lang="tr-TR" dirty="0" smtClean="0"/>
              <a:t>giderilmesinde</a:t>
            </a:r>
            <a:endParaRPr lang="tr-TR" dirty="0"/>
          </a:p>
        </p:txBody>
      </p:sp>
    </p:spTree>
    <p:extLst>
      <p:ext uri="{BB962C8B-B14F-4D97-AF65-F5344CB8AC3E}">
        <p14:creationId xmlns:p14="http://schemas.microsoft.com/office/powerpoint/2010/main" xmlns="" val="794579213"/>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323528" y="274638"/>
            <a:ext cx="8568952" cy="1143000"/>
          </a:xfrm>
        </p:spPr>
        <p:txBody>
          <a:bodyPr>
            <a:normAutofit fontScale="90000"/>
          </a:bodyPr>
          <a:lstStyle/>
          <a:p>
            <a:r>
              <a:rPr lang="tr-TR" b="1" dirty="0" smtClean="0"/>
              <a:t>Mesane </a:t>
            </a:r>
            <a:r>
              <a:rPr lang="tr-TR" b="1" dirty="0" err="1" smtClean="0"/>
              <a:t>Kateterizasyonu</a:t>
            </a:r>
            <a:r>
              <a:rPr lang="tr-TR" b="1" dirty="0" smtClean="0"/>
              <a:t> </a:t>
            </a:r>
            <a:r>
              <a:rPr lang="tr-TR" b="1" dirty="0" err="1" smtClean="0"/>
              <a:t>Endikasyonları</a:t>
            </a:r>
            <a:r>
              <a:rPr lang="tr-TR" b="1" dirty="0" smtClean="0"/>
              <a:t> </a:t>
            </a:r>
            <a:endParaRPr lang="tr-TR" b="1" dirty="0"/>
          </a:p>
        </p:txBody>
      </p:sp>
      <p:sp>
        <p:nvSpPr>
          <p:cNvPr id="3" name="İçerik Yer Tutucusu 2"/>
          <p:cNvSpPr>
            <a:spLocks noGrp="1"/>
          </p:cNvSpPr>
          <p:nvPr>
            <p:ph idx="1"/>
          </p:nvPr>
        </p:nvSpPr>
        <p:spPr>
          <a:xfrm>
            <a:off x="457200" y="1417638"/>
            <a:ext cx="8229600" cy="5107706"/>
          </a:xfrm>
        </p:spPr>
        <p:txBody>
          <a:bodyPr>
            <a:normAutofit fontScale="92500" lnSpcReduction="10000"/>
          </a:bodyPr>
          <a:lstStyle/>
          <a:p>
            <a:pPr lvl="0"/>
            <a:r>
              <a:rPr lang="tr-TR" dirty="0" smtClean="0"/>
              <a:t>Yoğun </a:t>
            </a:r>
            <a:r>
              <a:rPr lang="tr-TR" dirty="0"/>
              <a:t>bakımda durumu ağır ve komadaki hastaların saatlik idrar miktarını ölçmede</a:t>
            </a:r>
          </a:p>
          <a:p>
            <a:pPr lvl="0"/>
            <a:r>
              <a:rPr lang="tr-TR" dirty="0"/>
              <a:t>Ameliyattan 8-12 saat sonra idrar yapamayan hastalarda</a:t>
            </a:r>
          </a:p>
          <a:p>
            <a:pPr lvl="0"/>
            <a:r>
              <a:rPr lang="tr-TR" dirty="0"/>
              <a:t>Steril idrar örneği almak için </a:t>
            </a:r>
          </a:p>
          <a:p>
            <a:pPr lvl="0"/>
            <a:r>
              <a:rPr lang="tr-TR" dirty="0" err="1"/>
              <a:t>Üretral</a:t>
            </a:r>
            <a:r>
              <a:rPr lang="tr-TR" dirty="0"/>
              <a:t> travmadan sonra akut idrar </a:t>
            </a:r>
            <a:r>
              <a:rPr lang="tr-TR" dirty="0" err="1"/>
              <a:t>retansiyonu</a:t>
            </a:r>
            <a:r>
              <a:rPr lang="tr-TR" dirty="0"/>
              <a:t> olan hastalarda </a:t>
            </a:r>
          </a:p>
          <a:p>
            <a:pPr lvl="0"/>
            <a:r>
              <a:rPr lang="tr-TR" dirty="0"/>
              <a:t>Mesane kanseri tedavisinde </a:t>
            </a:r>
            <a:r>
              <a:rPr lang="tr-TR" dirty="0" err="1"/>
              <a:t>stotoksik</a:t>
            </a:r>
            <a:r>
              <a:rPr lang="tr-TR" dirty="0"/>
              <a:t> ilaçları vermede </a:t>
            </a:r>
          </a:p>
          <a:p>
            <a:pPr lvl="0"/>
            <a:r>
              <a:rPr lang="tr-TR" dirty="0"/>
              <a:t>Mesane yetersizliği olan hastaların uzun süreli bakımı için </a:t>
            </a:r>
          </a:p>
        </p:txBody>
      </p:sp>
    </p:spTree>
    <p:extLst>
      <p:ext uri="{BB962C8B-B14F-4D97-AF65-F5344CB8AC3E}">
        <p14:creationId xmlns:p14="http://schemas.microsoft.com/office/powerpoint/2010/main" xmlns="" val="794579213"/>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b="1" dirty="0" smtClean="0"/>
              <a:t>Mesane </a:t>
            </a:r>
            <a:r>
              <a:rPr lang="tr-TR" b="1" dirty="0" err="1" smtClean="0"/>
              <a:t>Kateterizasyon</a:t>
            </a:r>
            <a:r>
              <a:rPr lang="tr-TR" b="1" dirty="0" smtClean="0"/>
              <a:t> Çeşitleri</a:t>
            </a:r>
            <a:endParaRPr lang="tr-TR" b="1" dirty="0"/>
          </a:p>
        </p:txBody>
      </p:sp>
      <p:sp>
        <p:nvSpPr>
          <p:cNvPr id="3" name="2 İçerik Yer Tutucusu"/>
          <p:cNvSpPr>
            <a:spLocks noGrp="1"/>
          </p:cNvSpPr>
          <p:nvPr>
            <p:ph idx="1"/>
          </p:nvPr>
        </p:nvSpPr>
        <p:spPr/>
        <p:txBody>
          <a:bodyPr>
            <a:normAutofit/>
          </a:bodyPr>
          <a:lstStyle/>
          <a:p>
            <a:pPr algn="just">
              <a:lnSpc>
                <a:spcPct val="150000"/>
              </a:lnSpc>
            </a:pPr>
            <a:r>
              <a:rPr lang="tr-TR" dirty="0" smtClean="0"/>
              <a:t>Aralıklı Mesane </a:t>
            </a:r>
            <a:r>
              <a:rPr lang="tr-TR" dirty="0" err="1" smtClean="0"/>
              <a:t>Kateterizasyonu</a:t>
            </a:r>
            <a:endParaRPr lang="tr-TR" dirty="0" smtClean="0"/>
          </a:p>
          <a:p>
            <a:pPr algn="just">
              <a:lnSpc>
                <a:spcPct val="150000"/>
              </a:lnSpc>
            </a:pPr>
            <a:r>
              <a:rPr lang="tr-TR" dirty="0" smtClean="0"/>
              <a:t>Kalıcı Mesane </a:t>
            </a:r>
            <a:r>
              <a:rPr lang="tr-TR" dirty="0" err="1" smtClean="0"/>
              <a:t>Kateterizasyonu</a:t>
            </a:r>
            <a:endParaRPr lang="tr-TR" dirty="0" smtClean="0"/>
          </a:p>
          <a:p>
            <a:pPr lvl="1" algn="just">
              <a:lnSpc>
                <a:spcPct val="150000"/>
              </a:lnSpc>
            </a:pPr>
            <a:r>
              <a:rPr lang="tr-TR" sz="3200" dirty="0" smtClean="0"/>
              <a:t>Kısa Süreli</a:t>
            </a:r>
          </a:p>
          <a:p>
            <a:pPr lvl="1" algn="just">
              <a:lnSpc>
                <a:spcPct val="150000"/>
              </a:lnSpc>
            </a:pPr>
            <a:r>
              <a:rPr lang="tr-TR" sz="3200" dirty="0" smtClean="0"/>
              <a:t>Uzun Süreli</a:t>
            </a:r>
            <a:endParaRPr lang="tr-TR" sz="3200" dirty="0"/>
          </a:p>
        </p:txBody>
      </p:sp>
    </p:spTree>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b="1" dirty="0" smtClean="0"/>
              <a:t>Mesane </a:t>
            </a:r>
            <a:r>
              <a:rPr lang="tr-TR" b="1" dirty="0" err="1" smtClean="0"/>
              <a:t>Kateterizasyon</a:t>
            </a:r>
            <a:r>
              <a:rPr lang="tr-TR" b="1" dirty="0" smtClean="0"/>
              <a:t> Çeşitleri</a:t>
            </a:r>
            <a:endParaRPr lang="tr-TR" b="1" dirty="0"/>
          </a:p>
        </p:txBody>
      </p:sp>
      <p:sp>
        <p:nvSpPr>
          <p:cNvPr id="3" name="2 İçerik Yer Tutucusu"/>
          <p:cNvSpPr>
            <a:spLocks noGrp="1"/>
          </p:cNvSpPr>
          <p:nvPr>
            <p:ph idx="1"/>
          </p:nvPr>
        </p:nvSpPr>
        <p:spPr/>
        <p:txBody>
          <a:bodyPr>
            <a:normAutofit lnSpcReduction="10000"/>
          </a:bodyPr>
          <a:lstStyle/>
          <a:p>
            <a:pPr algn="just">
              <a:lnSpc>
                <a:spcPct val="150000"/>
              </a:lnSpc>
            </a:pPr>
            <a:r>
              <a:rPr lang="tr-TR" dirty="0" smtClean="0"/>
              <a:t>Aralıklı Mesane </a:t>
            </a:r>
            <a:r>
              <a:rPr lang="tr-TR" dirty="0" err="1" smtClean="0"/>
              <a:t>Kateterizasyonu</a:t>
            </a:r>
            <a:r>
              <a:rPr lang="tr-TR" dirty="0" smtClean="0"/>
              <a:t>: Aralıklı teknikle, mesaneyi boşaltmak için yeterince uzun süre (5 ila 10 dakika) düz bir tek kullanımlık </a:t>
            </a:r>
            <a:r>
              <a:rPr lang="tr-TR" dirty="0" err="1" smtClean="0"/>
              <a:t>kateter</a:t>
            </a:r>
            <a:r>
              <a:rPr lang="tr-TR" dirty="0" smtClean="0"/>
              <a:t> kullanılır. Mesane boşaldığında, </a:t>
            </a:r>
            <a:r>
              <a:rPr lang="tr-TR" dirty="0" err="1" smtClean="0"/>
              <a:t>kateter</a:t>
            </a:r>
            <a:r>
              <a:rPr lang="tr-TR" dirty="0" smtClean="0"/>
              <a:t> hemen çıkartılmalıdır.</a:t>
            </a:r>
          </a:p>
          <a:p>
            <a:pPr algn="just">
              <a:lnSpc>
                <a:spcPct val="150000"/>
              </a:lnSpc>
            </a:pPr>
            <a:r>
              <a:rPr lang="tr-TR" dirty="0" err="1" smtClean="0">
                <a:solidFill>
                  <a:srgbClr val="FF0000"/>
                </a:solidFill>
              </a:rPr>
              <a:t>Üriner</a:t>
            </a:r>
            <a:r>
              <a:rPr lang="tr-TR" dirty="0" smtClean="0">
                <a:solidFill>
                  <a:srgbClr val="FF0000"/>
                </a:solidFill>
              </a:rPr>
              <a:t> Sistem Enfeksiyonu Riski !!!!</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79512" y="274638"/>
            <a:ext cx="8712968" cy="1143000"/>
          </a:xfrm>
        </p:spPr>
        <p:txBody>
          <a:bodyPr>
            <a:normAutofit fontScale="90000"/>
          </a:bodyPr>
          <a:lstStyle/>
          <a:p>
            <a:r>
              <a:rPr lang="tr-TR" b="1" dirty="0" smtClean="0"/>
              <a:t>Üriner Sistem Anatomisi – Böbrek (Ren)</a:t>
            </a:r>
            <a:endParaRPr lang="tr-TR" dirty="0"/>
          </a:p>
        </p:txBody>
      </p:sp>
      <p:sp>
        <p:nvSpPr>
          <p:cNvPr id="3" name="2 İçerik Yer Tutucusu"/>
          <p:cNvSpPr>
            <a:spLocks noGrp="1"/>
          </p:cNvSpPr>
          <p:nvPr>
            <p:ph idx="1"/>
          </p:nvPr>
        </p:nvSpPr>
        <p:spPr/>
        <p:txBody>
          <a:bodyPr>
            <a:normAutofit lnSpcReduction="10000"/>
          </a:bodyPr>
          <a:lstStyle/>
          <a:p>
            <a:pPr algn="just"/>
            <a:r>
              <a:rPr lang="tr-TR" dirty="0" err="1" smtClean="0">
                <a:solidFill>
                  <a:srgbClr val="FF0000"/>
                </a:solidFill>
              </a:rPr>
              <a:t>Nefron</a:t>
            </a:r>
            <a:endParaRPr lang="tr-TR" dirty="0" smtClean="0">
              <a:solidFill>
                <a:srgbClr val="FF0000"/>
              </a:solidFill>
            </a:endParaRPr>
          </a:p>
          <a:p>
            <a:pPr algn="just"/>
            <a:r>
              <a:rPr lang="tr-TR" dirty="0" err="1" smtClean="0"/>
              <a:t>Corpusculum</a:t>
            </a:r>
            <a:r>
              <a:rPr lang="tr-TR" dirty="0" smtClean="0"/>
              <a:t> </a:t>
            </a:r>
            <a:r>
              <a:rPr lang="tr-TR" dirty="0" err="1" smtClean="0"/>
              <a:t>renale</a:t>
            </a:r>
            <a:r>
              <a:rPr lang="tr-TR" dirty="0" smtClean="0"/>
              <a:t> (</a:t>
            </a:r>
            <a:r>
              <a:rPr lang="tr-TR" dirty="0" err="1" smtClean="0"/>
              <a:t>Glomerulus</a:t>
            </a:r>
            <a:r>
              <a:rPr lang="tr-TR" dirty="0" smtClean="0"/>
              <a:t> + Glomerüler kapsül)</a:t>
            </a:r>
          </a:p>
          <a:p>
            <a:pPr algn="just"/>
            <a:r>
              <a:rPr lang="tr-TR" dirty="0" err="1" smtClean="0"/>
              <a:t>Glomeruler</a:t>
            </a:r>
            <a:r>
              <a:rPr lang="tr-TR" dirty="0" smtClean="0"/>
              <a:t> Kapsül (</a:t>
            </a:r>
            <a:r>
              <a:rPr lang="tr-TR" dirty="0" err="1" smtClean="0"/>
              <a:t>Bowman</a:t>
            </a:r>
            <a:r>
              <a:rPr lang="tr-TR" dirty="0" smtClean="0"/>
              <a:t> Kapsülü): </a:t>
            </a:r>
            <a:r>
              <a:rPr lang="tr-TR" dirty="0" err="1" smtClean="0"/>
              <a:t>Nefronun</a:t>
            </a:r>
            <a:r>
              <a:rPr lang="tr-TR" dirty="0" smtClean="0"/>
              <a:t> ilk parçasıdır. Kortekste yer alır. </a:t>
            </a:r>
            <a:r>
              <a:rPr lang="tr-TR" dirty="0" err="1" smtClean="0"/>
              <a:t>Proksimal</a:t>
            </a:r>
            <a:r>
              <a:rPr lang="tr-TR" dirty="0" smtClean="0"/>
              <a:t> kıvrımlı </a:t>
            </a:r>
            <a:r>
              <a:rPr lang="tr-TR" dirty="0" err="1" smtClean="0"/>
              <a:t>tubulusların</a:t>
            </a:r>
            <a:r>
              <a:rPr lang="tr-TR" dirty="0" smtClean="0"/>
              <a:t> genişlemiş ucudur. Plazmadan </a:t>
            </a:r>
            <a:r>
              <a:rPr lang="tr-TR" dirty="0" err="1" smtClean="0"/>
              <a:t>filtrasyonu</a:t>
            </a:r>
            <a:r>
              <a:rPr lang="tr-TR" dirty="0" smtClean="0"/>
              <a:t> sağlar. İdrar </a:t>
            </a:r>
            <a:r>
              <a:rPr lang="tr-TR" dirty="0" err="1" smtClean="0"/>
              <a:t>glomeruler</a:t>
            </a:r>
            <a:r>
              <a:rPr lang="tr-TR" dirty="0" smtClean="0"/>
              <a:t> kapsül boşluğuna geçen </a:t>
            </a:r>
            <a:r>
              <a:rPr lang="tr-TR" dirty="0" err="1" smtClean="0"/>
              <a:t>glomerüler</a:t>
            </a:r>
            <a:r>
              <a:rPr lang="tr-TR" dirty="0" smtClean="0"/>
              <a:t> </a:t>
            </a:r>
            <a:r>
              <a:rPr lang="tr-TR" dirty="0" err="1" smtClean="0"/>
              <a:t>filtrattır</a:t>
            </a:r>
            <a:r>
              <a:rPr lang="tr-TR" dirty="0" smtClean="0"/>
              <a:t>.</a:t>
            </a:r>
          </a:p>
          <a:p>
            <a:endParaRPr lang="tr-TR" dirty="0"/>
          </a:p>
        </p:txBody>
      </p:sp>
    </p:spTree>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b="1" dirty="0" smtClean="0"/>
              <a:t>Mesane </a:t>
            </a:r>
            <a:r>
              <a:rPr lang="tr-TR" b="1" dirty="0" err="1" smtClean="0"/>
              <a:t>Kateterizasyon</a:t>
            </a:r>
            <a:r>
              <a:rPr lang="tr-TR" b="1" dirty="0" smtClean="0"/>
              <a:t> Çeşitleri</a:t>
            </a:r>
            <a:endParaRPr lang="tr-TR" b="1" dirty="0"/>
          </a:p>
        </p:txBody>
      </p:sp>
      <p:sp>
        <p:nvSpPr>
          <p:cNvPr id="3" name="2 İçerik Yer Tutucusu"/>
          <p:cNvSpPr>
            <a:spLocks noGrp="1"/>
          </p:cNvSpPr>
          <p:nvPr>
            <p:ph idx="1"/>
          </p:nvPr>
        </p:nvSpPr>
        <p:spPr/>
        <p:txBody>
          <a:bodyPr>
            <a:normAutofit fontScale="85000" lnSpcReduction="20000"/>
          </a:bodyPr>
          <a:lstStyle/>
          <a:p>
            <a:pPr algn="just">
              <a:lnSpc>
                <a:spcPct val="150000"/>
              </a:lnSpc>
            </a:pPr>
            <a:r>
              <a:rPr lang="tr-TR" dirty="0" smtClean="0"/>
              <a:t>Aralıklı Mesane </a:t>
            </a:r>
            <a:r>
              <a:rPr lang="tr-TR" dirty="0" err="1" smtClean="0"/>
              <a:t>Kateterizasyonu</a:t>
            </a:r>
            <a:r>
              <a:rPr lang="tr-TR" dirty="0" smtClean="0"/>
              <a:t>: </a:t>
            </a:r>
            <a:r>
              <a:rPr lang="tr-TR" dirty="0" err="1" smtClean="0"/>
              <a:t>Dekompresyon</a:t>
            </a:r>
            <a:r>
              <a:rPr lang="tr-TR" dirty="0" smtClean="0"/>
              <a:t> sağlayan mesane </a:t>
            </a:r>
            <a:r>
              <a:rPr lang="tr-TR" dirty="0" err="1" smtClean="0"/>
              <a:t>distansiyonunu</a:t>
            </a:r>
            <a:r>
              <a:rPr lang="tr-TR" dirty="0" smtClean="0"/>
              <a:t> gidermek, temiz idrar numunesi elde edilemediğinde steril idrar örneği elde etmek, idrar yaptıktan sonra kalan idrarı değerlendirmek, </a:t>
            </a:r>
            <a:r>
              <a:rPr lang="tr-TR" dirty="0" err="1" smtClean="0"/>
              <a:t>spinal</a:t>
            </a:r>
            <a:r>
              <a:rPr lang="tr-TR" dirty="0" smtClean="0"/>
              <a:t> </a:t>
            </a:r>
            <a:r>
              <a:rPr lang="tr-TR" dirty="0" err="1" smtClean="0"/>
              <a:t>kord</a:t>
            </a:r>
            <a:r>
              <a:rPr lang="tr-TR" dirty="0" smtClean="0"/>
              <a:t> yaralanması, </a:t>
            </a:r>
            <a:r>
              <a:rPr lang="tr-TR" dirty="0" err="1" smtClean="0"/>
              <a:t>nöromüsküler</a:t>
            </a:r>
            <a:r>
              <a:rPr lang="tr-TR" dirty="0" smtClean="0"/>
              <a:t> dejenerasyon veya yetersiz mesane hastalarının uzun vadede yönetilmesinde kullanılmaktadır.</a:t>
            </a:r>
          </a:p>
        </p:txBody>
      </p:sp>
    </p:spTree>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b="1" dirty="0" smtClean="0"/>
              <a:t>Mesane </a:t>
            </a:r>
            <a:r>
              <a:rPr lang="tr-TR" b="1" dirty="0" err="1" smtClean="0"/>
              <a:t>Kateterizasyon</a:t>
            </a:r>
            <a:r>
              <a:rPr lang="tr-TR" b="1" dirty="0" smtClean="0"/>
              <a:t> Çeşitleri</a:t>
            </a:r>
            <a:endParaRPr lang="tr-TR" b="1" dirty="0"/>
          </a:p>
        </p:txBody>
      </p:sp>
      <p:sp>
        <p:nvSpPr>
          <p:cNvPr id="3" name="2 İçerik Yer Tutucusu"/>
          <p:cNvSpPr>
            <a:spLocks noGrp="1"/>
          </p:cNvSpPr>
          <p:nvPr>
            <p:ph idx="1"/>
          </p:nvPr>
        </p:nvSpPr>
        <p:spPr>
          <a:xfrm>
            <a:off x="457200" y="1600200"/>
            <a:ext cx="8229600" cy="4997152"/>
          </a:xfrm>
        </p:spPr>
        <p:txBody>
          <a:bodyPr>
            <a:normAutofit fontScale="85000" lnSpcReduction="20000"/>
          </a:bodyPr>
          <a:lstStyle/>
          <a:p>
            <a:pPr algn="just">
              <a:lnSpc>
                <a:spcPct val="150000"/>
              </a:lnSpc>
            </a:pPr>
            <a:r>
              <a:rPr lang="tr-TR" dirty="0" smtClean="0">
                <a:solidFill>
                  <a:srgbClr val="FF0000"/>
                </a:solidFill>
              </a:rPr>
              <a:t>Kısa Süreli Kalıcı Mesane </a:t>
            </a:r>
            <a:r>
              <a:rPr lang="tr-TR" dirty="0" err="1" smtClean="0">
                <a:solidFill>
                  <a:srgbClr val="FF0000"/>
                </a:solidFill>
              </a:rPr>
              <a:t>Kateterizasyonu</a:t>
            </a:r>
            <a:r>
              <a:rPr lang="tr-TR" dirty="0" smtClean="0">
                <a:solidFill>
                  <a:srgbClr val="FF0000"/>
                </a:solidFill>
              </a:rPr>
              <a:t>: </a:t>
            </a:r>
          </a:p>
          <a:p>
            <a:pPr algn="just">
              <a:lnSpc>
                <a:spcPct val="150000"/>
              </a:lnSpc>
            </a:pPr>
            <a:r>
              <a:rPr lang="tr-TR" dirty="0" smtClean="0"/>
              <a:t>İdrar çıkışında tıkanıklık (örn., Prostat büyümesi)</a:t>
            </a:r>
          </a:p>
          <a:p>
            <a:pPr algn="just">
              <a:lnSpc>
                <a:spcPct val="150000"/>
              </a:lnSpc>
            </a:pPr>
            <a:r>
              <a:rPr lang="tr-TR" dirty="0" smtClean="0"/>
              <a:t>Mesane, </a:t>
            </a:r>
            <a:r>
              <a:rPr lang="tr-TR" dirty="0" err="1" smtClean="0"/>
              <a:t>üretra</a:t>
            </a:r>
            <a:r>
              <a:rPr lang="tr-TR" dirty="0" smtClean="0"/>
              <a:t> ve çevresindeki yapıların cerrahi onarımı</a:t>
            </a:r>
          </a:p>
          <a:p>
            <a:pPr algn="just">
              <a:lnSpc>
                <a:spcPct val="150000"/>
              </a:lnSpc>
            </a:pPr>
            <a:r>
              <a:rPr lang="tr-TR" dirty="0" err="1" smtClean="0"/>
              <a:t>Genitoüriner</a:t>
            </a:r>
            <a:r>
              <a:rPr lang="tr-TR" dirty="0" smtClean="0"/>
              <a:t> cerrahi sonrası kan pıhtılarından </a:t>
            </a:r>
            <a:r>
              <a:rPr lang="tr-TR" dirty="0" err="1" smtClean="0"/>
              <a:t>üretral</a:t>
            </a:r>
            <a:r>
              <a:rPr lang="tr-TR" dirty="0" smtClean="0"/>
              <a:t> tıkanıklığın önlenmesi</a:t>
            </a:r>
          </a:p>
          <a:p>
            <a:pPr algn="just">
              <a:lnSpc>
                <a:spcPct val="150000"/>
              </a:lnSpc>
            </a:pPr>
            <a:r>
              <a:rPr lang="tr-TR" dirty="0" smtClean="0"/>
              <a:t>Kritik hastalarda idrar çıkışının ölçülmesi</a:t>
            </a:r>
          </a:p>
          <a:p>
            <a:pPr algn="just">
              <a:lnSpc>
                <a:spcPct val="150000"/>
              </a:lnSpc>
            </a:pPr>
            <a:r>
              <a:rPr lang="tr-TR" dirty="0" smtClean="0"/>
              <a:t>Sürekli veya aralıklı mesane </a:t>
            </a:r>
            <a:r>
              <a:rPr lang="tr-TR" dirty="0" err="1" smtClean="0"/>
              <a:t>irrigasyonun</a:t>
            </a:r>
            <a:endParaRPr lang="tr-TR" dirty="0" smtClean="0"/>
          </a:p>
        </p:txBody>
      </p:sp>
    </p:spTree>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b="1" dirty="0" smtClean="0"/>
              <a:t>Mesane </a:t>
            </a:r>
            <a:r>
              <a:rPr lang="tr-TR" b="1" dirty="0" err="1" smtClean="0"/>
              <a:t>Kateterizasyon</a:t>
            </a:r>
            <a:r>
              <a:rPr lang="tr-TR" b="1" dirty="0" smtClean="0"/>
              <a:t> Çeşitleri</a:t>
            </a:r>
            <a:endParaRPr lang="tr-TR" b="1" dirty="0"/>
          </a:p>
        </p:txBody>
      </p:sp>
      <p:sp>
        <p:nvSpPr>
          <p:cNvPr id="3" name="2 İçerik Yer Tutucusu"/>
          <p:cNvSpPr>
            <a:spLocks noGrp="1"/>
          </p:cNvSpPr>
          <p:nvPr>
            <p:ph idx="1"/>
          </p:nvPr>
        </p:nvSpPr>
        <p:spPr>
          <a:xfrm>
            <a:off x="457200" y="1600200"/>
            <a:ext cx="8229600" cy="4997152"/>
          </a:xfrm>
        </p:spPr>
        <p:txBody>
          <a:bodyPr>
            <a:normAutofit/>
          </a:bodyPr>
          <a:lstStyle/>
          <a:p>
            <a:pPr algn="just">
              <a:lnSpc>
                <a:spcPct val="150000"/>
              </a:lnSpc>
            </a:pPr>
            <a:r>
              <a:rPr lang="tr-TR" dirty="0" smtClean="0">
                <a:solidFill>
                  <a:srgbClr val="FF0000"/>
                </a:solidFill>
              </a:rPr>
              <a:t>Uzun Süreli Kalıcı Mesane </a:t>
            </a:r>
            <a:r>
              <a:rPr lang="tr-TR" dirty="0" err="1" smtClean="0">
                <a:solidFill>
                  <a:srgbClr val="FF0000"/>
                </a:solidFill>
              </a:rPr>
              <a:t>Kateterizasyonu</a:t>
            </a:r>
            <a:r>
              <a:rPr lang="tr-TR" dirty="0" smtClean="0">
                <a:solidFill>
                  <a:srgbClr val="FF0000"/>
                </a:solidFill>
              </a:rPr>
              <a:t>: </a:t>
            </a:r>
          </a:p>
          <a:p>
            <a:pPr algn="just">
              <a:lnSpc>
                <a:spcPct val="150000"/>
              </a:lnSpc>
            </a:pPr>
            <a:r>
              <a:rPr lang="tr-TR" dirty="0" smtClean="0"/>
              <a:t>Tekrarlayan İYE atakları ile şiddetli idrar </a:t>
            </a:r>
            <a:r>
              <a:rPr lang="tr-TR" dirty="0" err="1" smtClean="0"/>
              <a:t>retansiyonu</a:t>
            </a:r>
            <a:endParaRPr lang="tr-TR" dirty="0" smtClean="0"/>
          </a:p>
          <a:p>
            <a:pPr algn="just">
              <a:lnSpc>
                <a:spcPct val="150000"/>
              </a:lnSpc>
            </a:pPr>
            <a:r>
              <a:rPr lang="tr-TR" dirty="0" smtClean="0"/>
              <a:t>İdrarla teması halinde tahriş </a:t>
            </a:r>
            <a:r>
              <a:rPr lang="tr-TR" dirty="0" err="1" smtClean="0"/>
              <a:t>olbilecek</a:t>
            </a:r>
            <a:r>
              <a:rPr lang="tr-TR" dirty="0" smtClean="0"/>
              <a:t> deri, basınç yaraları veya yaralar</a:t>
            </a:r>
          </a:p>
          <a:p>
            <a:pPr algn="just">
              <a:lnSpc>
                <a:spcPct val="150000"/>
              </a:lnSpc>
            </a:pPr>
            <a:r>
              <a:rPr lang="tr-TR" dirty="0" smtClean="0"/>
              <a:t>Terminal dönemdeki hastalar</a:t>
            </a:r>
          </a:p>
        </p:txBody>
      </p:sp>
    </p:spTree>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Mesane </a:t>
            </a:r>
            <a:r>
              <a:rPr lang="tr-TR" dirty="0" err="1"/>
              <a:t>Kateterizasyonu</a:t>
            </a:r>
            <a:r>
              <a:rPr lang="tr-TR" dirty="0"/>
              <a:t> </a:t>
            </a:r>
          </a:p>
        </p:txBody>
      </p:sp>
      <p:sp>
        <p:nvSpPr>
          <p:cNvPr id="4" name="İçerik Yer Tutucusu 3"/>
          <p:cNvSpPr>
            <a:spLocks noGrp="1"/>
          </p:cNvSpPr>
          <p:nvPr>
            <p:ph idx="1"/>
          </p:nvPr>
        </p:nvSpPr>
        <p:spPr/>
        <p:txBody>
          <a:bodyPr>
            <a:normAutofit/>
          </a:bodyPr>
          <a:lstStyle/>
          <a:p>
            <a:pPr algn="just">
              <a:lnSpc>
                <a:spcPct val="150000"/>
              </a:lnSpc>
            </a:pPr>
            <a:r>
              <a:rPr lang="tr-TR" dirty="0" err="1"/>
              <a:t>Kateterler</a:t>
            </a:r>
            <a:r>
              <a:rPr lang="tr-TR" dirty="0"/>
              <a:t> lateks, silikon veya polivinil klorürden (PVC) yapılabilmesine rağmen, genellikle kauçuk veya plastikten yapılır</a:t>
            </a:r>
            <a:r>
              <a:rPr lang="tr-TR" dirty="0" smtClean="0"/>
              <a:t>.</a:t>
            </a:r>
          </a:p>
          <a:p>
            <a:pPr algn="just">
              <a:lnSpc>
                <a:spcPct val="150000"/>
              </a:lnSpc>
            </a:pPr>
            <a:r>
              <a:rPr lang="tr-TR" dirty="0"/>
              <a:t>Fransız (</a:t>
            </a:r>
            <a:r>
              <a:rPr lang="tr-TR" dirty="0" err="1"/>
              <a:t>Fr</a:t>
            </a:r>
            <a:r>
              <a:rPr lang="tr-TR" dirty="0"/>
              <a:t>) ölçeği kullanılarak lümen çapına göre boyutlandırılırlar: sayı büyüdükçe, lümen büyür.</a:t>
            </a:r>
          </a:p>
        </p:txBody>
      </p:sp>
    </p:spTree>
    <p:extLst>
      <p:ext uri="{BB962C8B-B14F-4D97-AF65-F5344CB8AC3E}">
        <p14:creationId xmlns:p14="http://schemas.microsoft.com/office/powerpoint/2010/main" xmlns="" val="1812456195"/>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Mesane </a:t>
            </a:r>
            <a:r>
              <a:rPr lang="tr-TR" dirty="0" err="1"/>
              <a:t>Kateterizasyonu</a:t>
            </a:r>
            <a:r>
              <a:rPr lang="tr-TR" dirty="0"/>
              <a:t> </a:t>
            </a:r>
          </a:p>
        </p:txBody>
      </p:sp>
      <p:sp>
        <p:nvSpPr>
          <p:cNvPr id="3" name="İçerik Yer Tutucusu 2"/>
          <p:cNvSpPr>
            <a:spLocks noGrp="1"/>
          </p:cNvSpPr>
          <p:nvPr>
            <p:ph idx="1"/>
          </p:nvPr>
        </p:nvSpPr>
        <p:spPr/>
        <p:txBody>
          <a:bodyPr>
            <a:normAutofit fontScale="92500" lnSpcReduction="10000"/>
          </a:bodyPr>
          <a:lstStyle/>
          <a:p>
            <a:r>
              <a:rPr lang="tr-TR" u="sng" dirty="0"/>
              <a:t>Foley </a:t>
            </a:r>
            <a:r>
              <a:rPr lang="tr-TR" u="sng" dirty="0" err="1"/>
              <a:t>kateter</a:t>
            </a:r>
            <a:r>
              <a:rPr lang="tr-TR" dirty="0"/>
              <a:t>: İki yolludur, balonu sayesinde yerleştirildiği yerde durabilir. İki-üç yoldan birisiyle balon şişirilir, diğerinden idrar akışı sağlanır. Kalıcı </a:t>
            </a:r>
            <a:r>
              <a:rPr lang="tr-TR" dirty="0" err="1"/>
              <a:t>kateterizasyonda</a:t>
            </a:r>
            <a:r>
              <a:rPr lang="tr-TR" dirty="0"/>
              <a:t> kullanılır. Hasta istemli olarak idrar yapabilir duruma gelinceye kadar kalır.</a:t>
            </a:r>
          </a:p>
          <a:p>
            <a:r>
              <a:rPr lang="tr-TR" u="sng" dirty="0" err="1" smtClean="0"/>
              <a:t>Nelaton</a:t>
            </a:r>
            <a:r>
              <a:rPr lang="tr-TR" u="sng" dirty="0" smtClean="0"/>
              <a:t> </a:t>
            </a:r>
            <a:r>
              <a:rPr lang="tr-TR" u="sng" dirty="0"/>
              <a:t>sonda</a:t>
            </a:r>
            <a:r>
              <a:rPr lang="tr-TR" dirty="0"/>
              <a:t>: İdrar örneği almak, mesaneyi boşaltmak gibi geçici işlem için uygulanır. Sert bir </a:t>
            </a:r>
            <a:r>
              <a:rPr lang="tr-TR" dirty="0" err="1"/>
              <a:t>kateterdir</a:t>
            </a:r>
            <a:r>
              <a:rPr lang="tr-TR" dirty="0"/>
              <a:t>, kalıcı olmadığından ucunda balonu da yoktur</a:t>
            </a:r>
          </a:p>
        </p:txBody>
      </p:sp>
    </p:spTree>
    <p:extLst>
      <p:ext uri="{BB962C8B-B14F-4D97-AF65-F5344CB8AC3E}">
        <p14:creationId xmlns:p14="http://schemas.microsoft.com/office/powerpoint/2010/main" xmlns="" val="4231308114"/>
      </p:ext>
    </p:extLst>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79512" y="274638"/>
            <a:ext cx="8712968" cy="1143000"/>
          </a:xfrm>
        </p:spPr>
        <p:txBody>
          <a:bodyPr>
            <a:normAutofit fontScale="90000"/>
          </a:bodyPr>
          <a:lstStyle/>
          <a:p>
            <a:r>
              <a:rPr lang="tr-TR" dirty="0"/>
              <a:t>Mesane </a:t>
            </a:r>
            <a:r>
              <a:rPr lang="tr-TR" dirty="0" err="1"/>
              <a:t>Kateterizasyonu</a:t>
            </a:r>
            <a:r>
              <a:rPr lang="tr-TR" dirty="0"/>
              <a:t> </a:t>
            </a:r>
            <a:r>
              <a:rPr lang="tr-TR" dirty="0" smtClean="0"/>
              <a:t>– </a:t>
            </a:r>
            <a:r>
              <a:rPr lang="tr-TR" dirty="0" err="1" smtClean="0">
                <a:solidFill>
                  <a:srgbClr val="FF0000"/>
                </a:solidFill>
              </a:rPr>
              <a:t>Kateter</a:t>
            </a:r>
            <a:r>
              <a:rPr lang="tr-TR" dirty="0" smtClean="0">
                <a:solidFill>
                  <a:srgbClr val="FF0000"/>
                </a:solidFill>
              </a:rPr>
              <a:t> Seçimi</a:t>
            </a:r>
            <a:endParaRPr lang="tr-TR" dirty="0">
              <a:solidFill>
                <a:srgbClr val="FF0000"/>
              </a:solidFill>
            </a:endParaRPr>
          </a:p>
        </p:txBody>
      </p:sp>
      <p:sp>
        <p:nvSpPr>
          <p:cNvPr id="3" name="İçerik Yer Tutucusu 2"/>
          <p:cNvSpPr>
            <a:spLocks noGrp="1"/>
          </p:cNvSpPr>
          <p:nvPr>
            <p:ph idx="1"/>
          </p:nvPr>
        </p:nvSpPr>
        <p:spPr/>
        <p:txBody>
          <a:bodyPr/>
          <a:lstStyle/>
          <a:p>
            <a:r>
              <a:rPr lang="tr-TR" dirty="0" err="1"/>
              <a:t>Kateterizasyon</a:t>
            </a:r>
            <a:r>
              <a:rPr lang="tr-TR" dirty="0"/>
              <a:t> süresinin tahmini uzunluğuna göre malzeme tipini seçin. </a:t>
            </a:r>
          </a:p>
          <a:p>
            <a:r>
              <a:rPr lang="tr-TR" dirty="0" err="1" smtClean="0"/>
              <a:t>Antimikrobiyal</a:t>
            </a:r>
            <a:r>
              <a:rPr lang="tr-TR" dirty="0" smtClean="0"/>
              <a:t> </a:t>
            </a:r>
            <a:r>
              <a:rPr lang="tr-TR" dirty="0"/>
              <a:t>emdirilmiş veya </a:t>
            </a:r>
            <a:r>
              <a:rPr lang="tr-TR" dirty="0" err="1"/>
              <a:t>hidrojel</a:t>
            </a:r>
            <a:r>
              <a:rPr lang="tr-TR" dirty="0"/>
              <a:t> / gümüş kaplı </a:t>
            </a:r>
            <a:r>
              <a:rPr lang="tr-TR" dirty="0" err="1"/>
              <a:t>kateterler</a:t>
            </a:r>
            <a:r>
              <a:rPr lang="tr-TR" dirty="0"/>
              <a:t> de enfeksiyon riskini azaltmak için kullanılabilir.</a:t>
            </a:r>
          </a:p>
        </p:txBody>
      </p:sp>
    </p:spTree>
    <p:extLst>
      <p:ext uri="{BB962C8B-B14F-4D97-AF65-F5344CB8AC3E}">
        <p14:creationId xmlns:p14="http://schemas.microsoft.com/office/powerpoint/2010/main" xmlns="" val="1595304158"/>
      </p:ext>
    </p:extLst>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79512" y="274638"/>
            <a:ext cx="8712968" cy="1143000"/>
          </a:xfrm>
        </p:spPr>
        <p:txBody>
          <a:bodyPr>
            <a:normAutofit fontScale="90000"/>
          </a:bodyPr>
          <a:lstStyle/>
          <a:p>
            <a:r>
              <a:rPr lang="tr-TR" dirty="0"/>
              <a:t>Mesane </a:t>
            </a:r>
            <a:r>
              <a:rPr lang="tr-TR" dirty="0" err="1"/>
              <a:t>Kateterizasyonu</a:t>
            </a:r>
            <a:r>
              <a:rPr lang="tr-TR" dirty="0"/>
              <a:t> </a:t>
            </a:r>
            <a:r>
              <a:rPr lang="tr-TR" dirty="0" smtClean="0"/>
              <a:t>– </a:t>
            </a:r>
            <a:r>
              <a:rPr lang="tr-TR" dirty="0" err="1" smtClean="0">
                <a:solidFill>
                  <a:srgbClr val="FF0000"/>
                </a:solidFill>
              </a:rPr>
              <a:t>Kateter</a:t>
            </a:r>
            <a:r>
              <a:rPr lang="tr-TR" dirty="0" smtClean="0">
                <a:solidFill>
                  <a:srgbClr val="FF0000"/>
                </a:solidFill>
              </a:rPr>
              <a:t> Seçimi</a:t>
            </a:r>
            <a:endParaRPr lang="tr-TR" dirty="0">
              <a:solidFill>
                <a:srgbClr val="FF0000"/>
              </a:solidFill>
            </a:endParaRPr>
          </a:p>
        </p:txBody>
      </p:sp>
      <p:sp>
        <p:nvSpPr>
          <p:cNvPr id="3" name="İçerik Yer Tutucusu 2"/>
          <p:cNvSpPr>
            <a:spLocks noGrp="1"/>
          </p:cNvSpPr>
          <p:nvPr>
            <p:ph idx="1"/>
          </p:nvPr>
        </p:nvSpPr>
        <p:spPr>
          <a:xfrm>
            <a:off x="421196" y="1916832"/>
            <a:ext cx="8229600" cy="4525963"/>
          </a:xfrm>
        </p:spPr>
        <p:txBody>
          <a:bodyPr/>
          <a:lstStyle/>
          <a:p>
            <a:pPr>
              <a:lnSpc>
                <a:spcPct val="150000"/>
              </a:lnSpc>
            </a:pPr>
            <a:r>
              <a:rPr lang="tr-TR" dirty="0" smtClean="0"/>
              <a:t>1 hafta ve daha az= plastik </a:t>
            </a:r>
            <a:r>
              <a:rPr lang="tr-TR" dirty="0" err="1" smtClean="0"/>
              <a:t>katater</a:t>
            </a:r>
            <a:endParaRPr lang="tr-TR" dirty="0" smtClean="0"/>
          </a:p>
          <a:p>
            <a:pPr>
              <a:lnSpc>
                <a:spcPct val="150000"/>
              </a:lnSpc>
            </a:pPr>
            <a:r>
              <a:rPr lang="tr-TR" dirty="0" smtClean="0"/>
              <a:t>2-3 Hafta= Kauçuk / lateks (!!!)</a:t>
            </a:r>
          </a:p>
          <a:p>
            <a:pPr>
              <a:lnSpc>
                <a:spcPct val="150000"/>
              </a:lnSpc>
            </a:pPr>
            <a:r>
              <a:rPr lang="tr-TR" dirty="0" smtClean="0"/>
              <a:t>2-3 Ay = Silikon </a:t>
            </a:r>
          </a:p>
          <a:p>
            <a:pPr>
              <a:lnSpc>
                <a:spcPct val="150000"/>
              </a:lnSpc>
            </a:pPr>
            <a:r>
              <a:rPr lang="tr-TR" dirty="0" smtClean="0"/>
              <a:t>4-6 Hafta = Polivinil </a:t>
            </a:r>
            <a:r>
              <a:rPr lang="tr-TR" dirty="0"/>
              <a:t>klorürden (PVC) </a:t>
            </a:r>
          </a:p>
        </p:txBody>
      </p:sp>
    </p:spTree>
    <p:extLst>
      <p:ext uri="{BB962C8B-B14F-4D97-AF65-F5344CB8AC3E}">
        <p14:creationId xmlns:p14="http://schemas.microsoft.com/office/powerpoint/2010/main" xmlns="" val="1221577297"/>
      </p:ext>
    </p:extLst>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79512" y="274638"/>
            <a:ext cx="8712968" cy="1143000"/>
          </a:xfrm>
        </p:spPr>
        <p:txBody>
          <a:bodyPr>
            <a:normAutofit fontScale="90000"/>
          </a:bodyPr>
          <a:lstStyle/>
          <a:p>
            <a:r>
              <a:rPr lang="tr-TR" dirty="0"/>
              <a:t>Mesane </a:t>
            </a:r>
            <a:r>
              <a:rPr lang="tr-TR" dirty="0" err="1"/>
              <a:t>Kateterizasyonu</a:t>
            </a:r>
            <a:r>
              <a:rPr lang="tr-TR" dirty="0"/>
              <a:t> </a:t>
            </a:r>
            <a:r>
              <a:rPr lang="tr-TR" dirty="0" smtClean="0"/>
              <a:t>– </a:t>
            </a:r>
            <a:r>
              <a:rPr lang="tr-TR" dirty="0" err="1" smtClean="0">
                <a:solidFill>
                  <a:srgbClr val="FF0000"/>
                </a:solidFill>
              </a:rPr>
              <a:t>Kateter</a:t>
            </a:r>
            <a:r>
              <a:rPr lang="tr-TR" dirty="0" smtClean="0">
                <a:solidFill>
                  <a:srgbClr val="FF0000"/>
                </a:solidFill>
              </a:rPr>
              <a:t> Seçimi</a:t>
            </a:r>
            <a:endParaRPr lang="tr-TR" dirty="0">
              <a:solidFill>
                <a:srgbClr val="FF0000"/>
              </a:solidFill>
            </a:endParaRPr>
          </a:p>
        </p:txBody>
      </p:sp>
      <p:sp>
        <p:nvSpPr>
          <p:cNvPr id="3" name="İçerik Yer Tutucusu 2"/>
          <p:cNvSpPr>
            <a:spLocks noGrp="1"/>
          </p:cNvSpPr>
          <p:nvPr>
            <p:ph idx="1"/>
          </p:nvPr>
        </p:nvSpPr>
        <p:spPr>
          <a:xfrm>
            <a:off x="421196" y="1916832"/>
            <a:ext cx="8229600" cy="4525963"/>
          </a:xfrm>
        </p:spPr>
        <p:txBody>
          <a:bodyPr>
            <a:normAutofit lnSpcReduction="10000"/>
          </a:bodyPr>
          <a:lstStyle/>
          <a:p>
            <a:pPr>
              <a:lnSpc>
                <a:spcPct val="150000"/>
              </a:lnSpc>
            </a:pPr>
            <a:r>
              <a:rPr lang="tr-TR" dirty="0" smtClean="0"/>
              <a:t>Cinsiyete göre </a:t>
            </a:r>
            <a:r>
              <a:rPr lang="tr-TR" dirty="0" err="1" smtClean="0"/>
              <a:t>kateter</a:t>
            </a:r>
            <a:r>
              <a:rPr lang="tr-TR" dirty="0" smtClean="0"/>
              <a:t> uzunluğunu seçin</a:t>
            </a:r>
          </a:p>
          <a:p>
            <a:pPr marL="400050" lvl="1" indent="0">
              <a:lnSpc>
                <a:spcPct val="150000"/>
              </a:lnSpc>
              <a:buNone/>
            </a:pPr>
            <a:r>
              <a:rPr lang="tr-TR" dirty="0" smtClean="0"/>
              <a:t>Yetişkin Kadın için 22 cm, Yetişkin erkek için 40 cm…</a:t>
            </a:r>
          </a:p>
          <a:p>
            <a:pPr>
              <a:lnSpc>
                <a:spcPct val="150000"/>
              </a:lnSpc>
            </a:pPr>
            <a:r>
              <a:rPr lang="tr-TR" dirty="0" err="1" smtClean="0"/>
              <a:t>Üretral</a:t>
            </a:r>
            <a:r>
              <a:rPr lang="tr-TR" dirty="0" smtClean="0"/>
              <a:t> kanala uygun olan </a:t>
            </a:r>
            <a:r>
              <a:rPr lang="tr-TR" dirty="0" err="1" smtClean="0"/>
              <a:t>kateter</a:t>
            </a:r>
            <a:r>
              <a:rPr lang="tr-TR" dirty="0" smtClean="0"/>
              <a:t> kalınlığını seçin</a:t>
            </a:r>
          </a:p>
          <a:p>
            <a:pPr marL="400050" lvl="1" indent="0">
              <a:lnSpc>
                <a:spcPct val="150000"/>
              </a:lnSpc>
              <a:buNone/>
            </a:pPr>
            <a:r>
              <a:rPr lang="tr-TR" dirty="0" smtClean="0"/>
              <a:t>Çocuk : 8-10 </a:t>
            </a:r>
            <a:r>
              <a:rPr lang="tr-TR" dirty="0" err="1" smtClean="0"/>
              <a:t>fr</a:t>
            </a:r>
            <a:r>
              <a:rPr lang="tr-TR" dirty="0" smtClean="0"/>
              <a:t>, Yetişkin : 14-16 </a:t>
            </a:r>
            <a:r>
              <a:rPr lang="tr-TR" dirty="0" err="1" smtClean="0"/>
              <a:t>fr</a:t>
            </a:r>
            <a:r>
              <a:rPr lang="tr-TR" dirty="0" smtClean="0"/>
              <a:t> (Erkek için 18 </a:t>
            </a:r>
            <a:r>
              <a:rPr lang="tr-TR" dirty="0" err="1" smtClean="0"/>
              <a:t>fr</a:t>
            </a:r>
            <a:r>
              <a:rPr lang="tr-TR" dirty="0" smtClean="0"/>
              <a:t>)</a:t>
            </a:r>
          </a:p>
          <a:p>
            <a:pPr>
              <a:lnSpc>
                <a:spcPct val="150000"/>
              </a:lnSpc>
            </a:pPr>
            <a:r>
              <a:rPr lang="tr-TR" dirty="0" smtClean="0"/>
              <a:t>Balonu uygun ölçü ile şişirin.</a:t>
            </a:r>
            <a:endParaRPr lang="tr-TR" dirty="0"/>
          </a:p>
        </p:txBody>
      </p:sp>
    </p:spTree>
    <p:extLst>
      <p:ext uri="{BB962C8B-B14F-4D97-AF65-F5344CB8AC3E}">
        <p14:creationId xmlns:p14="http://schemas.microsoft.com/office/powerpoint/2010/main" xmlns="" val="3785686706"/>
      </p:ext>
    </p:extLst>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b="1" dirty="0" smtClean="0"/>
              <a:t>Mesane </a:t>
            </a:r>
            <a:r>
              <a:rPr lang="tr-TR" b="1" dirty="0" err="1" smtClean="0"/>
              <a:t>Kateterizasyonu</a:t>
            </a:r>
            <a:r>
              <a:rPr lang="tr-TR" b="1" dirty="0" smtClean="0"/>
              <a:t> Uygulaması </a:t>
            </a:r>
            <a:endParaRPr lang="tr-TR" b="1" dirty="0"/>
          </a:p>
        </p:txBody>
      </p:sp>
      <p:sp>
        <p:nvSpPr>
          <p:cNvPr id="3" name="İçerik Yer Tutucusu 2"/>
          <p:cNvSpPr>
            <a:spLocks noGrp="1"/>
          </p:cNvSpPr>
          <p:nvPr>
            <p:ph idx="1"/>
          </p:nvPr>
        </p:nvSpPr>
        <p:spPr>
          <a:xfrm>
            <a:off x="457200" y="1412776"/>
            <a:ext cx="8229600" cy="5040560"/>
          </a:xfrm>
        </p:spPr>
        <p:txBody>
          <a:bodyPr>
            <a:normAutofit fontScale="70000" lnSpcReduction="20000"/>
          </a:bodyPr>
          <a:lstStyle/>
          <a:p>
            <a:r>
              <a:rPr lang="tr-TR" dirty="0" smtClean="0"/>
              <a:t>Kullanılacak  Araç Gereçler</a:t>
            </a:r>
          </a:p>
          <a:p>
            <a:pPr lvl="1"/>
            <a:r>
              <a:rPr lang="tr-TR" dirty="0" smtClean="0"/>
              <a:t>Steril eldiven</a:t>
            </a:r>
          </a:p>
          <a:p>
            <a:pPr lvl="1"/>
            <a:r>
              <a:rPr lang="tr-TR" dirty="0" smtClean="0"/>
              <a:t>Steril örtü</a:t>
            </a:r>
          </a:p>
          <a:p>
            <a:pPr lvl="1"/>
            <a:r>
              <a:rPr lang="tr-TR" dirty="0" smtClean="0"/>
              <a:t>Steril gazlı bez</a:t>
            </a:r>
          </a:p>
          <a:p>
            <a:pPr lvl="1"/>
            <a:r>
              <a:rPr lang="tr-TR" dirty="0" err="1" smtClean="0"/>
              <a:t>Kateter</a:t>
            </a:r>
            <a:endParaRPr lang="tr-TR" dirty="0" smtClean="0"/>
          </a:p>
          <a:p>
            <a:pPr lvl="1"/>
            <a:r>
              <a:rPr lang="tr-TR" dirty="0" smtClean="0"/>
              <a:t>Antiseptik solüsyon</a:t>
            </a:r>
          </a:p>
          <a:p>
            <a:pPr lvl="1"/>
            <a:r>
              <a:rPr lang="tr-TR" dirty="0" smtClean="0"/>
              <a:t>Kayganlaştırıcı</a:t>
            </a:r>
          </a:p>
          <a:p>
            <a:pPr lvl="1"/>
            <a:r>
              <a:rPr lang="tr-TR" dirty="0" smtClean="0"/>
              <a:t>Forseps</a:t>
            </a:r>
          </a:p>
          <a:p>
            <a:pPr lvl="1"/>
            <a:r>
              <a:rPr lang="tr-TR" dirty="0" smtClean="0"/>
              <a:t>steril su / SF çekilmiş enjektör</a:t>
            </a:r>
          </a:p>
          <a:p>
            <a:pPr lvl="1"/>
            <a:r>
              <a:rPr lang="tr-TR" dirty="0" smtClean="0"/>
              <a:t>Steril Kap</a:t>
            </a:r>
          </a:p>
          <a:p>
            <a:pPr lvl="1"/>
            <a:r>
              <a:rPr lang="tr-TR" dirty="0" smtClean="0"/>
              <a:t>Su geçirmez örtü</a:t>
            </a:r>
          </a:p>
          <a:p>
            <a:pPr lvl="1"/>
            <a:r>
              <a:rPr lang="tr-TR" dirty="0" smtClean="0"/>
              <a:t>İdrar torbası</a:t>
            </a:r>
          </a:p>
          <a:p>
            <a:pPr lvl="1"/>
            <a:r>
              <a:rPr lang="tr-TR" dirty="0" smtClean="0"/>
              <a:t>Bacak kayışı ya da bant</a:t>
            </a:r>
          </a:p>
          <a:p>
            <a:pPr lvl="1"/>
            <a:r>
              <a:rPr lang="tr-TR" dirty="0" smtClean="0"/>
              <a:t>Tek kullanımlık eldiven</a:t>
            </a:r>
          </a:p>
          <a:p>
            <a:pPr lvl="1"/>
            <a:r>
              <a:rPr lang="tr-TR" dirty="0" smtClean="0"/>
              <a:t>İlave KKE</a:t>
            </a:r>
          </a:p>
          <a:p>
            <a:pPr lvl="1"/>
            <a:r>
              <a:rPr lang="tr-TR" dirty="0" smtClean="0"/>
              <a:t>Bez ve ılık su </a:t>
            </a:r>
            <a:endParaRPr lang="tr-TR" dirty="0"/>
          </a:p>
        </p:txBody>
      </p:sp>
    </p:spTree>
    <p:extLst>
      <p:ext uri="{BB962C8B-B14F-4D97-AF65-F5344CB8AC3E}">
        <p14:creationId xmlns:p14="http://schemas.microsoft.com/office/powerpoint/2010/main" xmlns="" val="4106045082"/>
      </p:ext>
    </p:extLst>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b="1" dirty="0" smtClean="0"/>
              <a:t>Mesane </a:t>
            </a:r>
            <a:r>
              <a:rPr lang="tr-TR" b="1" dirty="0" err="1" smtClean="0"/>
              <a:t>Kateterizasyonu</a:t>
            </a:r>
            <a:r>
              <a:rPr lang="tr-TR" b="1" dirty="0" smtClean="0"/>
              <a:t> Uygulama Basamakları - Kadın</a:t>
            </a:r>
            <a:endParaRPr lang="tr-TR" dirty="0"/>
          </a:p>
        </p:txBody>
      </p:sp>
      <p:graphicFrame>
        <p:nvGraphicFramePr>
          <p:cNvPr id="4" name="3 İçerik Yer Tutucusu"/>
          <p:cNvGraphicFramePr>
            <a:graphicFrameLocks noGrp="1"/>
          </p:cNvGraphicFramePr>
          <p:nvPr>
            <p:ph idx="1"/>
          </p:nvPr>
        </p:nvGraphicFramePr>
        <p:xfrm>
          <a:off x="457200" y="1600200"/>
          <a:ext cx="8229600" cy="4360672"/>
        </p:xfrm>
        <a:graphic>
          <a:graphicData uri="http://schemas.openxmlformats.org/drawingml/2006/table">
            <a:tbl>
              <a:tblPr firstRow="1" bandRow="1">
                <a:tableStyleId>{5940675A-B579-460E-94D1-54222C63F5DA}</a:tableStyleId>
              </a:tblPr>
              <a:tblGrid>
                <a:gridCol w="4114800"/>
                <a:gridCol w="4114800"/>
              </a:tblGrid>
              <a:tr h="370840">
                <a:tc>
                  <a:txBody>
                    <a:bodyPr/>
                    <a:lstStyle/>
                    <a:p>
                      <a:pPr algn="ctr">
                        <a:lnSpc>
                          <a:spcPct val="106000"/>
                        </a:lnSpc>
                        <a:spcAft>
                          <a:spcPts val="0"/>
                        </a:spcAft>
                      </a:pPr>
                      <a:r>
                        <a:rPr lang="tr-TR" sz="1400" b="1" dirty="0">
                          <a:latin typeface="Times New Roman"/>
                          <a:ea typeface="Calibri"/>
                          <a:cs typeface="Times New Roman"/>
                        </a:rPr>
                        <a:t>Uygulama Basamakları</a:t>
                      </a:r>
                      <a:endParaRPr lang="tr-TR" sz="1400" dirty="0">
                        <a:latin typeface="Calibri"/>
                        <a:ea typeface="Calibri"/>
                        <a:cs typeface="Times New Roman"/>
                      </a:endParaRPr>
                    </a:p>
                  </a:txBody>
                  <a:tcPr marL="68580" marR="68580" marT="0" marB="0"/>
                </a:tc>
                <a:tc>
                  <a:txBody>
                    <a:bodyPr/>
                    <a:lstStyle/>
                    <a:p>
                      <a:pPr algn="ctr">
                        <a:lnSpc>
                          <a:spcPct val="106000"/>
                        </a:lnSpc>
                        <a:spcAft>
                          <a:spcPts val="0"/>
                        </a:spcAft>
                      </a:pPr>
                      <a:r>
                        <a:rPr lang="tr-TR" sz="1400" b="1" dirty="0">
                          <a:latin typeface="Times New Roman"/>
                          <a:ea typeface="Calibri"/>
                          <a:cs typeface="Times New Roman"/>
                        </a:rPr>
                        <a:t>Gerekçe / Açıklama</a:t>
                      </a:r>
                      <a:endParaRPr lang="tr-TR" sz="1400" dirty="0">
                        <a:latin typeface="Calibri"/>
                        <a:ea typeface="Calibri"/>
                        <a:cs typeface="Times New Roman"/>
                      </a:endParaRPr>
                    </a:p>
                  </a:txBody>
                  <a:tcPr marL="68580" marR="68580" marT="0" marB="0"/>
                </a:tc>
              </a:tr>
              <a:tr h="370840">
                <a:tc>
                  <a:txBody>
                    <a:bodyPr/>
                    <a:lstStyle/>
                    <a:p>
                      <a:pPr algn="just">
                        <a:lnSpc>
                          <a:spcPct val="106000"/>
                        </a:lnSpc>
                        <a:spcAft>
                          <a:spcPts val="0"/>
                        </a:spcAft>
                      </a:pPr>
                      <a:r>
                        <a:rPr lang="tr-TR" sz="1400" dirty="0">
                          <a:latin typeface="Times New Roman"/>
                          <a:ea typeface="Calibri"/>
                          <a:cs typeface="Times New Roman"/>
                        </a:rPr>
                        <a:t>Hastanın yanındaki sehpa/masaya gerekli malzemeler </a:t>
                      </a:r>
                      <a:r>
                        <a:rPr lang="tr-TR" sz="1400" dirty="0" smtClean="0">
                          <a:latin typeface="Times New Roman"/>
                          <a:ea typeface="Calibri"/>
                          <a:cs typeface="Times New Roman"/>
                        </a:rPr>
                        <a:t>hazırlanır</a:t>
                      </a:r>
                      <a:endParaRPr lang="tr-TR" sz="1400" dirty="0">
                        <a:latin typeface="Calibri"/>
                        <a:ea typeface="Calibri"/>
                        <a:cs typeface="Times New Roman"/>
                      </a:endParaRPr>
                    </a:p>
                  </a:txBody>
                  <a:tcPr marL="68580" marR="68580" marT="0" marB="0"/>
                </a:tc>
                <a:tc>
                  <a:txBody>
                    <a:bodyPr/>
                    <a:lstStyle/>
                    <a:p>
                      <a:pPr algn="just">
                        <a:lnSpc>
                          <a:spcPct val="106000"/>
                        </a:lnSpc>
                        <a:spcAft>
                          <a:spcPts val="0"/>
                        </a:spcAft>
                      </a:pPr>
                      <a:r>
                        <a:rPr lang="tr-TR" sz="1400">
                          <a:latin typeface="Times New Roman"/>
                          <a:ea typeface="Calibri"/>
                          <a:cs typeface="Times New Roman"/>
                        </a:rPr>
                        <a:t>Malzemeleri hazırlamak ve yatağın yanına yerleştirmek zaman ve enerji tasarrufu sağlar.</a:t>
                      </a:r>
                      <a:endParaRPr lang="tr-TR" sz="1400">
                        <a:latin typeface="Calibri"/>
                        <a:ea typeface="Calibri"/>
                        <a:cs typeface="Times New Roman"/>
                      </a:endParaRPr>
                    </a:p>
                  </a:txBody>
                  <a:tcPr marL="68580" marR="68580" marT="0" marB="0"/>
                </a:tc>
              </a:tr>
              <a:tr h="370840">
                <a:tc>
                  <a:txBody>
                    <a:bodyPr/>
                    <a:lstStyle/>
                    <a:p>
                      <a:pPr algn="just">
                        <a:lnSpc>
                          <a:spcPct val="106000"/>
                        </a:lnSpc>
                        <a:spcAft>
                          <a:spcPts val="0"/>
                        </a:spcAft>
                      </a:pPr>
                      <a:r>
                        <a:rPr lang="tr-TR" sz="1400">
                          <a:latin typeface="Times New Roman"/>
                          <a:ea typeface="Calibri"/>
                          <a:cs typeface="Times New Roman"/>
                        </a:rPr>
                        <a:t>Hastanın aktivite durumu ve doktor istemi kontrol edilir.</a:t>
                      </a:r>
                      <a:endParaRPr lang="tr-TR" sz="1400">
                        <a:latin typeface="Calibri"/>
                        <a:ea typeface="Calibri"/>
                        <a:cs typeface="Times New Roman"/>
                      </a:endParaRPr>
                    </a:p>
                  </a:txBody>
                  <a:tcPr marL="68580" marR="68580" marT="0" marB="0"/>
                </a:tc>
                <a:tc>
                  <a:txBody>
                    <a:bodyPr/>
                    <a:lstStyle/>
                    <a:p>
                      <a:pPr algn="just">
                        <a:lnSpc>
                          <a:spcPct val="106000"/>
                        </a:lnSpc>
                        <a:spcAft>
                          <a:spcPts val="0"/>
                        </a:spcAft>
                      </a:pPr>
                      <a:r>
                        <a:rPr lang="tr-TR" sz="1400">
                          <a:latin typeface="Times New Roman"/>
                          <a:ea typeface="Calibri"/>
                          <a:cs typeface="Times New Roman"/>
                        </a:rPr>
                        <a:t>Fiziksel sınırlılıkları belirleme, uygulanacak işlemde hastanın uyumunu değerlendirmek için gereklidir. İstemin doğrulanması hatalı uygulamaları önler.</a:t>
                      </a:r>
                      <a:endParaRPr lang="tr-TR" sz="1400">
                        <a:latin typeface="Calibri"/>
                        <a:ea typeface="Calibri"/>
                        <a:cs typeface="Times New Roman"/>
                      </a:endParaRPr>
                    </a:p>
                  </a:txBody>
                  <a:tcPr marL="68580" marR="68580" marT="0" marB="0"/>
                </a:tc>
              </a:tr>
              <a:tr h="370840">
                <a:tc>
                  <a:txBody>
                    <a:bodyPr/>
                    <a:lstStyle/>
                    <a:p>
                      <a:pPr algn="just">
                        <a:lnSpc>
                          <a:spcPct val="106000"/>
                        </a:lnSpc>
                        <a:spcAft>
                          <a:spcPts val="0"/>
                        </a:spcAft>
                      </a:pPr>
                      <a:r>
                        <a:rPr lang="tr-TR" sz="1400">
                          <a:latin typeface="Times New Roman"/>
                          <a:ea typeface="Calibri"/>
                          <a:cs typeface="Times New Roman"/>
                        </a:rPr>
                        <a:t>El hijyeni sağlanır, kişisel koruyucu ekipman giyilir.</a:t>
                      </a:r>
                      <a:endParaRPr lang="tr-TR" sz="1400">
                        <a:latin typeface="Calibri"/>
                        <a:ea typeface="Calibri"/>
                        <a:cs typeface="Times New Roman"/>
                      </a:endParaRPr>
                    </a:p>
                  </a:txBody>
                  <a:tcPr marL="68580" marR="68580" marT="0" marB="0"/>
                </a:tc>
                <a:tc>
                  <a:txBody>
                    <a:bodyPr/>
                    <a:lstStyle/>
                    <a:p>
                      <a:pPr algn="just">
                        <a:lnSpc>
                          <a:spcPct val="106000"/>
                        </a:lnSpc>
                        <a:spcAft>
                          <a:spcPts val="0"/>
                        </a:spcAft>
                      </a:pPr>
                      <a:r>
                        <a:rPr lang="tr-TR" sz="1400">
                          <a:latin typeface="Times New Roman"/>
                          <a:ea typeface="Calibri"/>
                          <a:cs typeface="Times New Roman"/>
                        </a:rPr>
                        <a:t>Mikroorganizmaların yayılmasını önler.</a:t>
                      </a:r>
                      <a:endParaRPr lang="tr-TR" sz="1400">
                        <a:latin typeface="Calibri"/>
                        <a:ea typeface="Calibri"/>
                        <a:cs typeface="Times New Roman"/>
                      </a:endParaRPr>
                    </a:p>
                  </a:txBody>
                  <a:tcPr marL="68580" marR="68580" marT="0" marB="0"/>
                </a:tc>
              </a:tr>
              <a:tr h="370840">
                <a:tc>
                  <a:txBody>
                    <a:bodyPr/>
                    <a:lstStyle/>
                    <a:p>
                      <a:pPr algn="just">
                        <a:lnSpc>
                          <a:spcPct val="106000"/>
                        </a:lnSpc>
                        <a:spcAft>
                          <a:spcPts val="0"/>
                        </a:spcAft>
                      </a:pPr>
                      <a:r>
                        <a:rPr lang="tr-TR" sz="1400">
                          <a:latin typeface="Times New Roman"/>
                          <a:ea typeface="Calibri"/>
                          <a:cs typeface="Times New Roman"/>
                        </a:rPr>
                        <a:t>Hastanın kimliği doğrulanır.</a:t>
                      </a:r>
                      <a:endParaRPr lang="tr-TR" sz="1400">
                        <a:latin typeface="Calibri"/>
                        <a:ea typeface="Calibri"/>
                        <a:cs typeface="Times New Roman"/>
                      </a:endParaRPr>
                    </a:p>
                  </a:txBody>
                  <a:tcPr marL="68580" marR="68580" marT="0" marB="0"/>
                </a:tc>
                <a:tc>
                  <a:txBody>
                    <a:bodyPr/>
                    <a:lstStyle/>
                    <a:p>
                      <a:pPr algn="just">
                        <a:lnSpc>
                          <a:spcPct val="106000"/>
                        </a:lnSpc>
                        <a:spcAft>
                          <a:spcPts val="0"/>
                        </a:spcAft>
                      </a:pPr>
                      <a:r>
                        <a:rPr lang="tr-TR" sz="1400">
                          <a:latin typeface="Times New Roman"/>
                          <a:ea typeface="Calibri"/>
                          <a:cs typeface="Times New Roman"/>
                        </a:rPr>
                        <a:t>Doğru hastaya girişim yapılmasını sağlar ve hataları önlemeye yardım eder.</a:t>
                      </a:r>
                      <a:endParaRPr lang="tr-TR" sz="1400">
                        <a:latin typeface="Calibri"/>
                        <a:ea typeface="Calibri"/>
                        <a:cs typeface="Times New Roman"/>
                      </a:endParaRPr>
                    </a:p>
                  </a:txBody>
                  <a:tcPr marL="68580" marR="68580" marT="0" marB="0"/>
                </a:tc>
              </a:tr>
              <a:tr h="370840">
                <a:tc>
                  <a:txBody>
                    <a:bodyPr/>
                    <a:lstStyle/>
                    <a:p>
                      <a:pPr algn="just">
                        <a:lnSpc>
                          <a:spcPct val="106000"/>
                        </a:lnSpc>
                        <a:spcAft>
                          <a:spcPts val="0"/>
                        </a:spcAft>
                      </a:pPr>
                      <a:r>
                        <a:rPr lang="tr-TR" sz="1400" dirty="0">
                          <a:latin typeface="Times New Roman"/>
                          <a:ea typeface="Calibri"/>
                          <a:cs typeface="Times New Roman"/>
                        </a:rPr>
                        <a:t>Mümkünse yatak çevresindeki perde ve hasta odasının kapısı kapatılır. Hastaya yapılacak olan işlem açıklanır. (Hasta uyanık olmasa bile). Özellikle lateks ve iyot </a:t>
                      </a:r>
                      <a:r>
                        <a:rPr lang="tr-TR" sz="1400" dirty="0" err="1">
                          <a:latin typeface="Times New Roman"/>
                          <a:ea typeface="Calibri"/>
                          <a:cs typeface="Times New Roman"/>
                        </a:rPr>
                        <a:t>allerjisi</a:t>
                      </a:r>
                      <a:r>
                        <a:rPr lang="tr-TR" sz="1400" dirty="0">
                          <a:latin typeface="Times New Roman"/>
                          <a:ea typeface="Calibri"/>
                          <a:cs typeface="Times New Roman"/>
                        </a:rPr>
                        <a:t> olup olmadığı değerlendirilir.</a:t>
                      </a:r>
                      <a:endParaRPr lang="tr-TR" sz="1400" dirty="0">
                        <a:latin typeface="Calibri"/>
                        <a:ea typeface="Calibri"/>
                        <a:cs typeface="Times New Roman"/>
                      </a:endParaRPr>
                    </a:p>
                  </a:txBody>
                  <a:tcPr marL="68580" marR="68580" marT="0" marB="0"/>
                </a:tc>
                <a:tc>
                  <a:txBody>
                    <a:bodyPr/>
                    <a:lstStyle/>
                    <a:p>
                      <a:pPr algn="just">
                        <a:lnSpc>
                          <a:spcPct val="106000"/>
                        </a:lnSpc>
                        <a:spcAft>
                          <a:spcPts val="0"/>
                        </a:spcAft>
                      </a:pPr>
                      <a:r>
                        <a:rPr lang="tr-TR" sz="1400" dirty="0">
                          <a:latin typeface="Times New Roman"/>
                          <a:ea typeface="Calibri"/>
                          <a:cs typeface="Times New Roman"/>
                        </a:rPr>
                        <a:t>Hasta mahremiyetini sağlar. Hastaya işlemi açıklama güven verici ortamı sağlar ve hastanın uyumunu arttırır. </a:t>
                      </a:r>
                      <a:r>
                        <a:rPr lang="tr-TR" sz="1400" dirty="0" err="1">
                          <a:latin typeface="Times New Roman"/>
                          <a:ea typeface="Calibri"/>
                          <a:cs typeface="Times New Roman"/>
                        </a:rPr>
                        <a:t>Kateterlerin</a:t>
                      </a:r>
                      <a:r>
                        <a:rPr lang="tr-TR" sz="1400" dirty="0">
                          <a:latin typeface="Times New Roman"/>
                          <a:ea typeface="Calibri"/>
                          <a:cs typeface="Times New Roman"/>
                        </a:rPr>
                        <a:t> çoğu lateks içermektedir ve bazı antiseptiklerde iyot bulunmaktadır. </a:t>
                      </a:r>
                      <a:r>
                        <a:rPr lang="tr-TR" sz="1400" dirty="0" err="1">
                          <a:latin typeface="Times New Roman"/>
                          <a:ea typeface="Calibri"/>
                          <a:cs typeface="Times New Roman"/>
                        </a:rPr>
                        <a:t>Allerji</a:t>
                      </a:r>
                      <a:r>
                        <a:rPr lang="tr-TR" sz="1400" dirty="0">
                          <a:latin typeface="Times New Roman"/>
                          <a:ea typeface="Calibri"/>
                          <a:cs typeface="Times New Roman"/>
                        </a:rPr>
                        <a:t> durumunun değerlendirilmesi, istenmeyen </a:t>
                      </a:r>
                      <a:r>
                        <a:rPr lang="tr-TR" sz="1400" dirty="0" err="1">
                          <a:latin typeface="Times New Roman"/>
                          <a:ea typeface="Calibri"/>
                          <a:cs typeface="Times New Roman"/>
                        </a:rPr>
                        <a:t>olaylatı</a:t>
                      </a:r>
                      <a:r>
                        <a:rPr lang="tr-TR" sz="1400" dirty="0">
                          <a:latin typeface="Times New Roman"/>
                          <a:ea typeface="Calibri"/>
                          <a:cs typeface="Times New Roman"/>
                        </a:rPr>
                        <a:t> önler.</a:t>
                      </a:r>
                      <a:endParaRPr lang="tr-TR" sz="1400" dirty="0">
                        <a:latin typeface="Calibri"/>
                        <a:ea typeface="Calibri"/>
                        <a:cs typeface="Times New Roman"/>
                      </a:endParaRPr>
                    </a:p>
                  </a:txBody>
                  <a:tcPr marL="68580" marR="68580" marT="0" marB="0"/>
                </a:tc>
              </a:tr>
              <a:tr h="370840">
                <a:tc>
                  <a:txBody>
                    <a:bodyPr/>
                    <a:lstStyle/>
                    <a:p>
                      <a:pPr algn="just">
                        <a:lnSpc>
                          <a:spcPct val="106000"/>
                        </a:lnSpc>
                        <a:spcAft>
                          <a:spcPts val="0"/>
                        </a:spcAft>
                      </a:pPr>
                      <a:r>
                        <a:rPr lang="tr-TR" sz="1400" dirty="0">
                          <a:latin typeface="Times New Roman"/>
                          <a:ea typeface="Calibri"/>
                          <a:cs typeface="Times New Roman"/>
                        </a:rPr>
                        <a:t>İyi bir aydınlatma sağlanır ve atık kutusu kolay erişilebilecek bir yere yerleştirilir.</a:t>
                      </a:r>
                      <a:endParaRPr lang="tr-TR" sz="1400" dirty="0">
                        <a:latin typeface="Calibri"/>
                        <a:ea typeface="Calibri"/>
                        <a:cs typeface="Times New Roman"/>
                      </a:endParaRPr>
                    </a:p>
                  </a:txBody>
                  <a:tcPr marL="68580" marR="68580" marT="0" marB="0"/>
                </a:tc>
                <a:tc>
                  <a:txBody>
                    <a:bodyPr/>
                    <a:lstStyle/>
                    <a:p>
                      <a:pPr algn="just">
                        <a:lnSpc>
                          <a:spcPct val="106000"/>
                        </a:lnSpc>
                        <a:spcAft>
                          <a:spcPts val="0"/>
                        </a:spcAft>
                      </a:pPr>
                      <a:r>
                        <a:rPr lang="tr-TR" sz="1400" dirty="0" err="1">
                          <a:latin typeface="Times New Roman"/>
                          <a:ea typeface="Calibri"/>
                          <a:cs typeface="Times New Roman"/>
                        </a:rPr>
                        <a:t>Üretral</a:t>
                      </a:r>
                      <a:r>
                        <a:rPr lang="tr-TR" sz="1400" dirty="0">
                          <a:latin typeface="Times New Roman"/>
                          <a:ea typeface="Calibri"/>
                          <a:cs typeface="Times New Roman"/>
                        </a:rPr>
                        <a:t> </a:t>
                      </a:r>
                      <a:r>
                        <a:rPr lang="tr-TR" sz="1400" dirty="0" err="1">
                          <a:latin typeface="Times New Roman"/>
                          <a:ea typeface="Calibri"/>
                          <a:cs typeface="Times New Roman"/>
                        </a:rPr>
                        <a:t>meatusu</a:t>
                      </a:r>
                      <a:r>
                        <a:rPr lang="tr-TR" sz="1400" dirty="0">
                          <a:latin typeface="Times New Roman"/>
                          <a:ea typeface="Calibri"/>
                          <a:cs typeface="Times New Roman"/>
                        </a:rPr>
                        <a:t> rahatça görebilmek için aydınlatma gereklidir. Atık kutusunu yakına yerleştirmek, atıkların kolayca imha edilmesini sağlar ve </a:t>
                      </a:r>
                      <a:r>
                        <a:rPr lang="tr-TR" sz="1400" dirty="0" err="1">
                          <a:latin typeface="Times New Roman"/>
                          <a:ea typeface="Calibri"/>
                          <a:cs typeface="Times New Roman"/>
                        </a:rPr>
                        <a:t>kontaminasyon</a:t>
                      </a:r>
                      <a:r>
                        <a:rPr lang="tr-TR" sz="1400" dirty="0">
                          <a:latin typeface="Times New Roman"/>
                          <a:ea typeface="Calibri"/>
                          <a:cs typeface="Times New Roman"/>
                        </a:rPr>
                        <a:t> riskini azaltır.</a:t>
                      </a:r>
                      <a:endParaRPr lang="tr-TR" sz="1400" dirty="0">
                        <a:latin typeface="Calibri"/>
                        <a:ea typeface="Calibri"/>
                        <a:cs typeface="Times New Roman"/>
                      </a:endParaRPr>
                    </a:p>
                  </a:txBody>
                  <a:tcPr marL="68580" marR="68580" marT="0" marB="0"/>
                </a:tc>
              </a:tr>
            </a:tbl>
          </a:graphicData>
        </a:graphic>
      </p:graphicFrame>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79512" y="274638"/>
            <a:ext cx="8640960" cy="1143000"/>
          </a:xfrm>
        </p:spPr>
        <p:txBody>
          <a:bodyPr>
            <a:normAutofit fontScale="90000"/>
          </a:bodyPr>
          <a:lstStyle/>
          <a:p>
            <a:r>
              <a:rPr lang="tr-TR" b="1" dirty="0" smtClean="0"/>
              <a:t>Üriner Sistem Anatomisi – Böbrek (Ren)</a:t>
            </a:r>
            <a:endParaRPr lang="tr-TR" dirty="0"/>
          </a:p>
        </p:txBody>
      </p:sp>
      <p:sp>
        <p:nvSpPr>
          <p:cNvPr id="3" name="2 İçerik Yer Tutucusu"/>
          <p:cNvSpPr>
            <a:spLocks noGrp="1"/>
          </p:cNvSpPr>
          <p:nvPr>
            <p:ph idx="1"/>
          </p:nvPr>
        </p:nvSpPr>
        <p:spPr/>
        <p:txBody>
          <a:bodyPr>
            <a:normAutofit lnSpcReduction="10000"/>
          </a:bodyPr>
          <a:lstStyle/>
          <a:p>
            <a:pPr algn="just">
              <a:lnSpc>
                <a:spcPct val="150000"/>
              </a:lnSpc>
            </a:pPr>
            <a:r>
              <a:rPr lang="tr-TR" dirty="0" err="1" smtClean="0">
                <a:solidFill>
                  <a:srgbClr val="FF0000"/>
                </a:solidFill>
              </a:rPr>
              <a:t>Nefron</a:t>
            </a:r>
            <a:endParaRPr lang="tr-TR" dirty="0" smtClean="0">
              <a:solidFill>
                <a:srgbClr val="FF0000"/>
              </a:solidFill>
            </a:endParaRPr>
          </a:p>
          <a:p>
            <a:pPr algn="just">
              <a:lnSpc>
                <a:spcPct val="150000"/>
              </a:lnSpc>
            </a:pPr>
            <a:r>
              <a:rPr lang="tr-TR" dirty="0" err="1" smtClean="0"/>
              <a:t>Glomerulus</a:t>
            </a:r>
            <a:r>
              <a:rPr lang="tr-TR" dirty="0" smtClean="0"/>
              <a:t>: Glomerüler kapsülü dolduran </a:t>
            </a:r>
            <a:r>
              <a:rPr lang="tr-TR" dirty="0" err="1" smtClean="0"/>
              <a:t>kapiller</a:t>
            </a:r>
            <a:r>
              <a:rPr lang="tr-TR" dirty="0" smtClean="0"/>
              <a:t> damar yumağıdır. </a:t>
            </a:r>
            <a:r>
              <a:rPr lang="tr-TR" dirty="0" err="1" smtClean="0"/>
              <a:t>Glomerulus</a:t>
            </a:r>
            <a:r>
              <a:rPr lang="tr-TR" dirty="0" smtClean="0"/>
              <a:t> ve </a:t>
            </a:r>
            <a:r>
              <a:rPr lang="tr-TR" dirty="0" err="1" smtClean="0"/>
              <a:t>glomerüler</a:t>
            </a:r>
            <a:r>
              <a:rPr lang="tr-TR" dirty="0" smtClean="0"/>
              <a:t> kapsül arasında bulunan ve </a:t>
            </a:r>
            <a:r>
              <a:rPr lang="tr-TR" dirty="0" err="1" smtClean="0"/>
              <a:t>proksimal</a:t>
            </a:r>
            <a:r>
              <a:rPr lang="tr-TR" dirty="0" smtClean="0"/>
              <a:t> </a:t>
            </a:r>
            <a:r>
              <a:rPr lang="tr-TR" dirty="0" err="1" smtClean="0"/>
              <a:t>tubulusla</a:t>
            </a:r>
            <a:r>
              <a:rPr lang="tr-TR" dirty="0" smtClean="0"/>
              <a:t> devam eden boşluğa idrar boşluğu denir. </a:t>
            </a:r>
          </a:p>
          <a:p>
            <a:endParaRPr lang="tr-TR" dirty="0"/>
          </a:p>
        </p:txBody>
      </p:sp>
    </p:spTree>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b="1" dirty="0" smtClean="0"/>
              <a:t>Mesane </a:t>
            </a:r>
            <a:r>
              <a:rPr lang="tr-TR" b="1" dirty="0" err="1" smtClean="0"/>
              <a:t>Kateterizasyonu</a:t>
            </a:r>
            <a:r>
              <a:rPr lang="tr-TR" b="1" dirty="0" smtClean="0"/>
              <a:t> Uygulama Basamakları - Kadın</a:t>
            </a:r>
            <a:endParaRPr lang="tr-TR" dirty="0"/>
          </a:p>
        </p:txBody>
      </p:sp>
      <p:graphicFrame>
        <p:nvGraphicFramePr>
          <p:cNvPr id="4" name="3 İçerik Yer Tutucusu"/>
          <p:cNvGraphicFramePr>
            <a:graphicFrameLocks noGrp="1"/>
          </p:cNvGraphicFramePr>
          <p:nvPr>
            <p:ph idx="1"/>
          </p:nvPr>
        </p:nvGraphicFramePr>
        <p:xfrm>
          <a:off x="457200" y="1600200"/>
          <a:ext cx="8229600" cy="4586859"/>
        </p:xfrm>
        <a:graphic>
          <a:graphicData uri="http://schemas.openxmlformats.org/drawingml/2006/table">
            <a:tbl>
              <a:tblPr firstRow="1" bandRow="1">
                <a:tableStyleId>{5940675A-B579-460E-94D1-54222C63F5DA}</a:tableStyleId>
              </a:tblPr>
              <a:tblGrid>
                <a:gridCol w="4114800"/>
                <a:gridCol w="4114800"/>
              </a:tblGrid>
              <a:tr h="370840">
                <a:tc>
                  <a:txBody>
                    <a:bodyPr/>
                    <a:lstStyle/>
                    <a:p>
                      <a:pPr algn="ctr">
                        <a:lnSpc>
                          <a:spcPct val="106000"/>
                        </a:lnSpc>
                        <a:spcAft>
                          <a:spcPts val="0"/>
                        </a:spcAft>
                      </a:pPr>
                      <a:r>
                        <a:rPr lang="tr-TR" sz="1400" b="1" dirty="0">
                          <a:latin typeface="Times New Roman"/>
                          <a:ea typeface="Calibri"/>
                          <a:cs typeface="Times New Roman"/>
                        </a:rPr>
                        <a:t>Uygulama Basamakları</a:t>
                      </a:r>
                      <a:endParaRPr lang="tr-TR" sz="1400" dirty="0">
                        <a:latin typeface="Calibri"/>
                        <a:ea typeface="Calibri"/>
                        <a:cs typeface="Times New Roman"/>
                      </a:endParaRPr>
                    </a:p>
                  </a:txBody>
                  <a:tcPr marL="68580" marR="68580" marT="0" marB="0"/>
                </a:tc>
                <a:tc>
                  <a:txBody>
                    <a:bodyPr/>
                    <a:lstStyle/>
                    <a:p>
                      <a:pPr algn="ctr">
                        <a:lnSpc>
                          <a:spcPct val="106000"/>
                        </a:lnSpc>
                        <a:spcAft>
                          <a:spcPts val="0"/>
                        </a:spcAft>
                      </a:pPr>
                      <a:r>
                        <a:rPr lang="tr-TR" sz="1400" b="1" dirty="0">
                          <a:latin typeface="Times New Roman"/>
                          <a:ea typeface="Calibri"/>
                          <a:cs typeface="Times New Roman"/>
                        </a:rPr>
                        <a:t>Gerekçe / Açıklama</a:t>
                      </a:r>
                      <a:endParaRPr lang="tr-TR" sz="1400" dirty="0">
                        <a:latin typeface="Calibri"/>
                        <a:ea typeface="Calibri"/>
                        <a:cs typeface="Times New Roman"/>
                      </a:endParaRPr>
                    </a:p>
                  </a:txBody>
                  <a:tcPr marL="68580" marR="68580" marT="0" marB="0"/>
                </a:tc>
              </a:tr>
              <a:tr h="370840">
                <a:tc>
                  <a:txBody>
                    <a:bodyPr/>
                    <a:lstStyle/>
                    <a:p>
                      <a:pPr algn="just">
                        <a:lnSpc>
                          <a:spcPct val="106000"/>
                        </a:lnSpc>
                        <a:spcAft>
                          <a:spcPts val="0"/>
                        </a:spcAft>
                      </a:pPr>
                      <a:r>
                        <a:rPr lang="tr-TR" sz="1400" dirty="0">
                          <a:latin typeface="Times New Roman"/>
                          <a:ea typeface="Calibri"/>
                          <a:cs typeface="Times New Roman"/>
                        </a:rPr>
                        <a:t>Yatak rahat çalışılabilecek yüksekliğe getirilir, genellikle bakım vericinin dirsek yüksekliğine ayarlanır. Hemşire tarafındaki yatak kenarlıkları indirilir. Hastaya </a:t>
                      </a:r>
                      <a:r>
                        <a:rPr lang="tr-TR" sz="1400" dirty="0" err="1">
                          <a:latin typeface="Times New Roman"/>
                          <a:ea typeface="Calibri"/>
                          <a:cs typeface="Times New Roman"/>
                        </a:rPr>
                        <a:t>supine</a:t>
                      </a:r>
                      <a:r>
                        <a:rPr lang="tr-TR" sz="1400" dirty="0">
                          <a:latin typeface="Times New Roman"/>
                          <a:ea typeface="Calibri"/>
                          <a:cs typeface="Times New Roman"/>
                        </a:rPr>
                        <a:t>  pozisyonu verilir. Hastanın üzeri örtülür.</a:t>
                      </a:r>
                      <a:endParaRPr lang="tr-TR" sz="1400" dirty="0">
                        <a:latin typeface="Calibri"/>
                        <a:ea typeface="Calibri"/>
                        <a:cs typeface="Times New Roman"/>
                      </a:endParaRPr>
                    </a:p>
                  </a:txBody>
                  <a:tcPr marL="68580" marR="68580" marT="0" marB="0"/>
                </a:tc>
                <a:tc>
                  <a:txBody>
                    <a:bodyPr/>
                    <a:lstStyle/>
                    <a:p>
                      <a:pPr algn="just">
                        <a:lnSpc>
                          <a:spcPct val="106000"/>
                        </a:lnSpc>
                        <a:spcAft>
                          <a:spcPts val="0"/>
                        </a:spcAft>
                      </a:pPr>
                      <a:r>
                        <a:rPr lang="tr-TR" sz="1400">
                          <a:latin typeface="Times New Roman"/>
                          <a:ea typeface="Calibri"/>
                          <a:cs typeface="Times New Roman"/>
                        </a:rPr>
                        <a:t>Yatağın uygun yükseklikte olması sırt ve kas gerilmesini önler. Hastayı örtmek hastanın mahremiyetini sağlar..</a:t>
                      </a:r>
                      <a:endParaRPr lang="tr-TR" sz="1400">
                        <a:latin typeface="Calibri"/>
                        <a:ea typeface="Calibri"/>
                        <a:cs typeface="Times New Roman"/>
                      </a:endParaRPr>
                    </a:p>
                  </a:txBody>
                  <a:tcPr marL="68580" marR="68580" marT="0" marB="0"/>
                </a:tc>
              </a:tr>
              <a:tr h="370840">
                <a:tc>
                  <a:txBody>
                    <a:bodyPr/>
                    <a:lstStyle/>
                    <a:p>
                      <a:pPr algn="just">
                        <a:lnSpc>
                          <a:spcPct val="106000"/>
                        </a:lnSpc>
                        <a:spcAft>
                          <a:spcPts val="0"/>
                        </a:spcAft>
                      </a:pPr>
                      <a:r>
                        <a:rPr lang="tr-TR" sz="1400">
                          <a:latin typeface="Times New Roman"/>
                          <a:ea typeface="Calibri"/>
                          <a:cs typeface="Times New Roman"/>
                        </a:rPr>
                        <a:t>Hastaya dorsal rekumbent pozisyonu verilir. Altına su peçirmez tek kullanımlık örtü serilir. Hastanın üzeri örtülür.</a:t>
                      </a:r>
                      <a:endParaRPr lang="tr-TR" sz="1400">
                        <a:latin typeface="Calibri"/>
                        <a:ea typeface="Calibri"/>
                        <a:cs typeface="Times New Roman"/>
                      </a:endParaRPr>
                    </a:p>
                  </a:txBody>
                  <a:tcPr marL="68580" marR="68580" marT="0" marB="0"/>
                </a:tc>
                <a:tc>
                  <a:txBody>
                    <a:bodyPr/>
                    <a:lstStyle/>
                    <a:p>
                      <a:pPr algn="just">
                        <a:lnSpc>
                          <a:spcPct val="106000"/>
                        </a:lnSpc>
                        <a:spcAft>
                          <a:spcPts val="0"/>
                        </a:spcAft>
                      </a:pPr>
                      <a:r>
                        <a:rPr lang="tr-TR" sz="1400">
                          <a:latin typeface="Times New Roman"/>
                          <a:ea typeface="Calibri"/>
                          <a:cs typeface="Times New Roman"/>
                        </a:rPr>
                        <a:t>Doğru pozisyon üretral meatusu rahatça görmeyi sağlar. Utanma ve gerginliği azaltmak için hastanın üzerinin örtülmesi gerekir.</a:t>
                      </a:r>
                      <a:endParaRPr lang="tr-TR" sz="1400">
                        <a:latin typeface="Calibri"/>
                        <a:ea typeface="Calibri"/>
                        <a:cs typeface="Times New Roman"/>
                      </a:endParaRPr>
                    </a:p>
                  </a:txBody>
                  <a:tcPr marL="68580" marR="68580" marT="0" marB="0"/>
                </a:tc>
              </a:tr>
              <a:tr h="370840">
                <a:tc>
                  <a:txBody>
                    <a:bodyPr/>
                    <a:lstStyle/>
                    <a:p>
                      <a:pPr algn="just">
                        <a:lnSpc>
                          <a:spcPct val="106000"/>
                        </a:lnSpc>
                        <a:spcAft>
                          <a:spcPts val="0"/>
                        </a:spcAft>
                      </a:pPr>
                      <a:r>
                        <a:rPr lang="tr-TR" sz="1400">
                          <a:latin typeface="Times New Roman"/>
                          <a:ea typeface="Calibri"/>
                          <a:cs typeface="Times New Roman"/>
                        </a:rPr>
                        <a:t>Temiz eldiven giyilir ve genital bölge bez, cilt temizleyici ve sıcak su ile temizlenir. Silme işlemi önden arkaya doğru yapılır. Durulanır ve kurulanır. Eldivenler çıkarılır ve el hijyeni sağlanır.</a:t>
                      </a:r>
                      <a:endParaRPr lang="tr-TR" sz="1400">
                        <a:latin typeface="Calibri"/>
                        <a:ea typeface="Calibri"/>
                        <a:cs typeface="Times New Roman"/>
                      </a:endParaRPr>
                    </a:p>
                  </a:txBody>
                  <a:tcPr marL="68580" marR="68580" marT="0" marB="0"/>
                </a:tc>
                <a:tc>
                  <a:txBody>
                    <a:bodyPr/>
                    <a:lstStyle/>
                    <a:p>
                      <a:pPr algn="just">
                        <a:lnSpc>
                          <a:spcPct val="106000"/>
                        </a:lnSpc>
                        <a:spcAft>
                          <a:spcPts val="0"/>
                        </a:spcAft>
                      </a:pPr>
                      <a:r>
                        <a:rPr lang="tr-TR" sz="1400">
                          <a:latin typeface="Times New Roman"/>
                          <a:ea typeface="Calibri"/>
                          <a:cs typeface="Times New Roman"/>
                        </a:rPr>
                        <a:t>Eldiven kan ve vücut sıvılarına maruziyeti önler. Temizleme işlemi, üretral meatusa yakın mikroorganizmaları azaltır ve işlem öncesi perianal bölgenin rahatlamasını sağlar.</a:t>
                      </a:r>
                      <a:endParaRPr lang="tr-TR" sz="1400">
                        <a:latin typeface="Calibri"/>
                        <a:ea typeface="Calibri"/>
                        <a:cs typeface="Times New Roman"/>
                      </a:endParaRPr>
                    </a:p>
                  </a:txBody>
                  <a:tcPr marL="68580" marR="68580" marT="0" marB="0"/>
                </a:tc>
              </a:tr>
              <a:tr h="370840">
                <a:tc>
                  <a:txBody>
                    <a:bodyPr/>
                    <a:lstStyle/>
                    <a:p>
                      <a:pPr algn="just">
                        <a:lnSpc>
                          <a:spcPct val="106000"/>
                        </a:lnSpc>
                        <a:spcAft>
                          <a:spcPts val="0"/>
                        </a:spcAft>
                      </a:pPr>
                      <a:r>
                        <a:rPr lang="tr-TR" sz="1400">
                          <a:latin typeface="Times New Roman"/>
                          <a:ea typeface="Calibri"/>
                          <a:cs typeface="Times New Roman"/>
                        </a:rPr>
                        <a:t>İdrar drenaj seti hazırlanır.</a:t>
                      </a:r>
                      <a:endParaRPr lang="tr-TR" sz="1400">
                        <a:latin typeface="Calibri"/>
                        <a:ea typeface="Calibri"/>
                        <a:cs typeface="Times New Roman"/>
                      </a:endParaRPr>
                    </a:p>
                  </a:txBody>
                  <a:tcPr marL="68580" marR="68580" marT="0" marB="0"/>
                </a:tc>
                <a:tc>
                  <a:txBody>
                    <a:bodyPr/>
                    <a:lstStyle/>
                    <a:p>
                      <a:pPr algn="just">
                        <a:lnSpc>
                          <a:spcPct val="106000"/>
                        </a:lnSpc>
                        <a:spcAft>
                          <a:spcPts val="0"/>
                        </a:spcAft>
                      </a:pPr>
                      <a:r>
                        <a:rPr lang="tr-TR" sz="1400">
                          <a:latin typeface="Times New Roman"/>
                          <a:ea typeface="Calibri"/>
                          <a:cs typeface="Times New Roman"/>
                        </a:rPr>
                        <a:t>Kateterin drenaj sitemine bağlanmasını kolaylaştırır.</a:t>
                      </a:r>
                      <a:endParaRPr lang="tr-TR" sz="1400">
                        <a:latin typeface="Calibri"/>
                        <a:ea typeface="Calibri"/>
                        <a:cs typeface="Times New Roman"/>
                      </a:endParaRPr>
                    </a:p>
                  </a:txBody>
                  <a:tcPr marL="68580" marR="68580" marT="0" marB="0"/>
                </a:tc>
              </a:tr>
              <a:tr h="370840">
                <a:tc>
                  <a:txBody>
                    <a:bodyPr/>
                    <a:lstStyle/>
                    <a:p>
                      <a:pPr algn="just">
                        <a:lnSpc>
                          <a:spcPct val="106000"/>
                        </a:lnSpc>
                        <a:spcAft>
                          <a:spcPts val="0"/>
                        </a:spcAft>
                      </a:pPr>
                      <a:r>
                        <a:rPr lang="tr-TR" sz="1400">
                          <a:latin typeface="Times New Roman"/>
                          <a:ea typeface="Calibri"/>
                          <a:cs typeface="Times New Roman"/>
                        </a:rPr>
                        <a:t>Steril teknik kullanılarak bir alana steril kateterizasyon malzemelerinin hazırlığı sağlanır.</a:t>
                      </a:r>
                      <a:endParaRPr lang="tr-TR" sz="1400">
                        <a:latin typeface="Calibri"/>
                        <a:ea typeface="Calibri"/>
                        <a:cs typeface="Times New Roman"/>
                      </a:endParaRPr>
                    </a:p>
                  </a:txBody>
                  <a:tcPr marL="68580" marR="68580" marT="0" marB="0"/>
                </a:tc>
                <a:tc>
                  <a:txBody>
                    <a:bodyPr/>
                    <a:lstStyle/>
                    <a:p>
                      <a:pPr algn="just">
                        <a:lnSpc>
                          <a:spcPct val="106000"/>
                        </a:lnSpc>
                        <a:spcAft>
                          <a:spcPts val="0"/>
                        </a:spcAft>
                      </a:pPr>
                      <a:r>
                        <a:rPr lang="tr-TR" sz="1400" dirty="0">
                          <a:latin typeface="Times New Roman"/>
                          <a:ea typeface="Calibri"/>
                          <a:cs typeface="Times New Roman"/>
                        </a:rPr>
                        <a:t>Araç gerecin hazırlanması verimli çalışmayı arttırır.</a:t>
                      </a:r>
                      <a:endParaRPr lang="tr-TR" sz="1400" dirty="0">
                        <a:latin typeface="Calibri"/>
                        <a:ea typeface="Calibri"/>
                        <a:cs typeface="Times New Roman"/>
                      </a:endParaRPr>
                    </a:p>
                  </a:txBody>
                  <a:tcPr marL="68580" marR="68580" marT="0" marB="0"/>
                </a:tc>
              </a:tr>
              <a:tr h="370840">
                <a:tc>
                  <a:txBody>
                    <a:bodyPr/>
                    <a:lstStyle/>
                    <a:p>
                      <a:pPr algn="just">
                        <a:lnSpc>
                          <a:spcPct val="106000"/>
                        </a:lnSpc>
                        <a:spcAft>
                          <a:spcPts val="0"/>
                        </a:spcAft>
                      </a:pPr>
                      <a:r>
                        <a:rPr lang="tr-TR" sz="1400" dirty="0">
                          <a:latin typeface="Times New Roman"/>
                          <a:ea typeface="Calibri"/>
                          <a:cs typeface="Times New Roman"/>
                        </a:rPr>
                        <a:t>Steril eldiven giyilir. Steril olmayan alana dokunmadan steril örtü açılır ve hastadan kalçalarını kaldırması istenerek hastanın altına yerleştirilir.</a:t>
                      </a:r>
                      <a:endParaRPr lang="tr-TR" sz="1400" dirty="0">
                        <a:latin typeface="Calibri"/>
                        <a:ea typeface="Calibri"/>
                        <a:cs typeface="Times New Roman"/>
                      </a:endParaRPr>
                    </a:p>
                  </a:txBody>
                  <a:tcPr marL="68580" marR="68580" marT="0" marB="0"/>
                </a:tc>
                <a:tc>
                  <a:txBody>
                    <a:bodyPr/>
                    <a:lstStyle/>
                    <a:p>
                      <a:pPr algn="just">
                        <a:lnSpc>
                          <a:spcPct val="106000"/>
                        </a:lnSpc>
                        <a:spcAft>
                          <a:spcPts val="0"/>
                        </a:spcAft>
                      </a:pPr>
                      <a:r>
                        <a:rPr lang="tr-TR" sz="1400" dirty="0">
                          <a:latin typeface="Times New Roman"/>
                          <a:ea typeface="Calibri"/>
                          <a:cs typeface="Times New Roman"/>
                        </a:rPr>
                        <a:t>Örtü </a:t>
                      </a:r>
                      <a:r>
                        <a:rPr lang="tr-TR" sz="1400" dirty="0" err="1">
                          <a:latin typeface="Times New Roman"/>
                          <a:ea typeface="Calibri"/>
                          <a:cs typeface="Times New Roman"/>
                        </a:rPr>
                        <a:t>meatusa</a:t>
                      </a:r>
                      <a:r>
                        <a:rPr lang="tr-TR" sz="1400" dirty="0">
                          <a:latin typeface="Times New Roman"/>
                          <a:ea typeface="Calibri"/>
                          <a:cs typeface="Times New Roman"/>
                        </a:rPr>
                        <a:t> yakın steril bir alan sağlar.</a:t>
                      </a:r>
                      <a:endParaRPr lang="tr-TR" sz="1400" dirty="0">
                        <a:latin typeface="Calibri"/>
                        <a:ea typeface="Calibri"/>
                        <a:cs typeface="Times New Roman"/>
                      </a:endParaRPr>
                    </a:p>
                  </a:txBody>
                  <a:tcPr marL="68580" marR="68580" marT="0" marB="0"/>
                </a:tc>
              </a:tr>
            </a:tbl>
          </a:graphicData>
        </a:graphic>
      </p:graphicFrame>
    </p:spTree>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b="1" dirty="0" smtClean="0"/>
              <a:t>Mesane </a:t>
            </a:r>
            <a:r>
              <a:rPr lang="tr-TR" b="1" dirty="0" err="1" smtClean="0"/>
              <a:t>Kateterizasyonu</a:t>
            </a:r>
            <a:r>
              <a:rPr lang="tr-TR" b="1" dirty="0" smtClean="0"/>
              <a:t> Uygulama Basamakları - Kadın</a:t>
            </a:r>
            <a:endParaRPr lang="tr-TR" dirty="0"/>
          </a:p>
        </p:txBody>
      </p:sp>
      <p:graphicFrame>
        <p:nvGraphicFramePr>
          <p:cNvPr id="4" name="3 İçerik Yer Tutucusu"/>
          <p:cNvGraphicFramePr>
            <a:graphicFrameLocks noGrp="1"/>
          </p:cNvGraphicFramePr>
          <p:nvPr>
            <p:ph idx="1"/>
          </p:nvPr>
        </p:nvGraphicFramePr>
        <p:xfrm>
          <a:off x="457200" y="1600200"/>
          <a:ext cx="8229600" cy="4493098"/>
        </p:xfrm>
        <a:graphic>
          <a:graphicData uri="http://schemas.openxmlformats.org/drawingml/2006/table">
            <a:tbl>
              <a:tblPr firstRow="1" bandRow="1">
                <a:tableStyleId>{5940675A-B579-460E-94D1-54222C63F5DA}</a:tableStyleId>
              </a:tblPr>
              <a:tblGrid>
                <a:gridCol w="4114800"/>
                <a:gridCol w="4114800"/>
              </a:tblGrid>
              <a:tr h="436637">
                <a:tc>
                  <a:txBody>
                    <a:bodyPr/>
                    <a:lstStyle/>
                    <a:p>
                      <a:pPr algn="ctr">
                        <a:lnSpc>
                          <a:spcPct val="106000"/>
                        </a:lnSpc>
                        <a:spcAft>
                          <a:spcPts val="0"/>
                        </a:spcAft>
                      </a:pPr>
                      <a:r>
                        <a:rPr lang="tr-TR" sz="1400" b="1" dirty="0">
                          <a:latin typeface="Times New Roman"/>
                          <a:ea typeface="Calibri"/>
                          <a:cs typeface="Times New Roman"/>
                        </a:rPr>
                        <a:t>Uygulama Basamakları</a:t>
                      </a:r>
                      <a:endParaRPr lang="tr-TR" sz="1400" dirty="0">
                        <a:latin typeface="Calibri"/>
                        <a:ea typeface="Calibri"/>
                        <a:cs typeface="Times New Roman"/>
                      </a:endParaRPr>
                    </a:p>
                  </a:txBody>
                  <a:tcPr marL="68580" marR="68580" marT="0" marB="0"/>
                </a:tc>
                <a:tc>
                  <a:txBody>
                    <a:bodyPr/>
                    <a:lstStyle/>
                    <a:p>
                      <a:pPr algn="ctr">
                        <a:lnSpc>
                          <a:spcPct val="106000"/>
                        </a:lnSpc>
                        <a:spcAft>
                          <a:spcPts val="0"/>
                        </a:spcAft>
                      </a:pPr>
                      <a:r>
                        <a:rPr lang="tr-TR" sz="1400" b="1" dirty="0">
                          <a:latin typeface="Times New Roman"/>
                          <a:ea typeface="Calibri"/>
                          <a:cs typeface="Times New Roman"/>
                        </a:rPr>
                        <a:t>Gerekçe / Açıklama</a:t>
                      </a:r>
                      <a:endParaRPr lang="tr-TR" sz="1400" dirty="0">
                        <a:latin typeface="Calibri"/>
                        <a:ea typeface="Calibri"/>
                        <a:cs typeface="Times New Roman"/>
                      </a:endParaRPr>
                    </a:p>
                  </a:txBody>
                  <a:tcPr marL="68580" marR="68580" marT="0" marB="0"/>
                </a:tc>
              </a:tr>
              <a:tr h="532637">
                <a:tc>
                  <a:txBody>
                    <a:bodyPr/>
                    <a:lstStyle/>
                    <a:p>
                      <a:pPr algn="just">
                        <a:lnSpc>
                          <a:spcPct val="106000"/>
                        </a:lnSpc>
                        <a:spcAft>
                          <a:spcPts val="0"/>
                        </a:spcAft>
                      </a:pPr>
                      <a:r>
                        <a:rPr lang="tr-TR" sz="1400" dirty="0">
                          <a:latin typeface="Times New Roman"/>
                          <a:ea typeface="Calibri"/>
                          <a:cs typeface="Times New Roman"/>
                        </a:rPr>
                        <a:t>Kurum politikasına göre delikli steril örtü, </a:t>
                      </a:r>
                      <a:r>
                        <a:rPr lang="tr-TR" sz="1400" dirty="0" err="1">
                          <a:latin typeface="Times New Roman"/>
                          <a:ea typeface="Calibri"/>
                          <a:cs typeface="Times New Roman"/>
                        </a:rPr>
                        <a:t>labialar</a:t>
                      </a:r>
                      <a:r>
                        <a:rPr lang="tr-TR" sz="1400" dirty="0">
                          <a:latin typeface="Times New Roman"/>
                          <a:ea typeface="Calibri"/>
                          <a:cs typeface="Times New Roman"/>
                        </a:rPr>
                        <a:t> açıkta kalacak şekilde yerleştirilir.</a:t>
                      </a:r>
                      <a:endParaRPr lang="tr-TR" sz="1400" dirty="0">
                        <a:latin typeface="Calibri"/>
                        <a:ea typeface="Calibri"/>
                        <a:cs typeface="Times New Roman"/>
                      </a:endParaRPr>
                    </a:p>
                  </a:txBody>
                  <a:tcPr marL="68580" marR="68580" marT="0" marB="0"/>
                </a:tc>
                <a:tc>
                  <a:txBody>
                    <a:bodyPr/>
                    <a:lstStyle/>
                    <a:p>
                      <a:pPr algn="just">
                        <a:lnSpc>
                          <a:spcPct val="106000"/>
                        </a:lnSpc>
                        <a:spcAft>
                          <a:spcPts val="0"/>
                        </a:spcAft>
                      </a:pPr>
                      <a:r>
                        <a:rPr lang="tr-TR" sz="1400">
                          <a:latin typeface="Times New Roman"/>
                          <a:ea typeface="Calibri"/>
                          <a:cs typeface="Times New Roman"/>
                        </a:rPr>
                        <a:t>Örtü steril alanı arttırır ve kirlenmeye karşı korur.</a:t>
                      </a:r>
                      <a:endParaRPr lang="tr-TR" sz="1400">
                        <a:latin typeface="Calibri"/>
                        <a:ea typeface="Calibri"/>
                        <a:cs typeface="Times New Roman"/>
                      </a:endParaRPr>
                    </a:p>
                  </a:txBody>
                  <a:tcPr marL="68580" marR="68580" marT="0" marB="0"/>
                </a:tc>
              </a:tr>
              <a:tr h="436637">
                <a:tc>
                  <a:txBody>
                    <a:bodyPr/>
                    <a:lstStyle/>
                    <a:p>
                      <a:pPr algn="just">
                        <a:lnSpc>
                          <a:spcPct val="106000"/>
                        </a:lnSpc>
                        <a:spcAft>
                          <a:spcPts val="0"/>
                        </a:spcAft>
                      </a:pPr>
                      <a:r>
                        <a:rPr lang="tr-TR" sz="1400">
                          <a:latin typeface="Times New Roman"/>
                          <a:ea typeface="Calibri"/>
                          <a:cs typeface="Times New Roman"/>
                        </a:rPr>
                        <a:t>Hastanın bacaklarının arasına steril tepsi yerleştirilir.</a:t>
                      </a:r>
                      <a:endParaRPr lang="tr-TR" sz="1400">
                        <a:latin typeface="Calibri"/>
                        <a:ea typeface="Calibri"/>
                        <a:cs typeface="Times New Roman"/>
                      </a:endParaRPr>
                    </a:p>
                  </a:txBody>
                  <a:tcPr marL="68580" marR="68580" marT="0" marB="0"/>
                </a:tc>
                <a:tc>
                  <a:txBody>
                    <a:bodyPr/>
                    <a:lstStyle/>
                    <a:p>
                      <a:pPr algn="just">
                        <a:lnSpc>
                          <a:spcPct val="106000"/>
                        </a:lnSpc>
                        <a:spcAft>
                          <a:spcPts val="0"/>
                        </a:spcAft>
                      </a:pPr>
                      <a:r>
                        <a:rPr lang="tr-TR" sz="1400">
                          <a:latin typeface="Times New Roman"/>
                          <a:ea typeface="Calibri"/>
                          <a:cs typeface="Times New Roman"/>
                        </a:rPr>
                        <a:t>Araç gereçlere kolay ulaşımı sağlar.</a:t>
                      </a:r>
                      <a:endParaRPr lang="tr-TR" sz="1400">
                        <a:latin typeface="Calibri"/>
                        <a:ea typeface="Calibri"/>
                        <a:cs typeface="Times New Roman"/>
                      </a:endParaRPr>
                    </a:p>
                  </a:txBody>
                  <a:tcPr marL="68580" marR="68580" marT="0" marB="0"/>
                </a:tc>
              </a:tr>
              <a:tr h="532637">
                <a:tc>
                  <a:txBody>
                    <a:bodyPr/>
                    <a:lstStyle/>
                    <a:p>
                      <a:pPr algn="just">
                        <a:lnSpc>
                          <a:spcPct val="106000"/>
                        </a:lnSpc>
                        <a:spcAft>
                          <a:spcPts val="0"/>
                        </a:spcAft>
                      </a:pPr>
                      <a:r>
                        <a:rPr lang="tr-TR" sz="1400">
                          <a:latin typeface="Times New Roman"/>
                          <a:ea typeface="Calibri"/>
                          <a:cs typeface="Times New Roman"/>
                        </a:rPr>
                        <a:t>Tüm malzemeler açılır. Pamuk tamponlara antiseptik solüsyon dökmeden önce tepsiye yerleştirilir.</a:t>
                      </a:r>
                      <a:endParaRPr lang="tr-TR" sz="1400">
                        <a:latin typeface="Calibri"/>
                        <a:ea typeface="Calibri"/>
                        <a:cs typeface="Times New Roman"/>
                      </a:endParaRPr>
                    </a:p>
                  </a:txBody>
                  <a:tcPr marL="68580" marR="68580" marT="0" marB="0"/>
                </a:tc>
                <a:tc>
                  <a:txBody>
                    <a:bodyPr/>
                    <a:lstStyle/>
                    <a:p>
                      <a:pPr algn="just">
                        <a:lnSpc>
                          <a:spcPct val="106000"/>
                        </a:lnSpc>
                        <a:spcAft>
                          <a:spcPts val="0"/>
                        </a:spcAft>
                      </a:pPr>
                      <a:r>
                        <a:rPr lang="tr-TR" sz="1400">
                          <a:latin typeface="Times New Roman"/>
                          <a:ea typeface="Calibri"/>
                          <a:cs typeface="Times New Roman"/>
                        </a:rPr>
                        <a:t>İki el de steril iken malzemeleri hazırlamak gerekir.</a:t>
                      </a:r>
                      <a:endParaRPr lang="tr-TR" sz="1400">
                        <a:latin typeface="Calibri"/>
                        <a:ea typeface="Calibri"/>
                        <a:cs typeface="Times New Roman"/>
                      </a:endParaRPr>
                    </a:p>
                  </a:txBody>
                  <a:tcPr marL="68580" marR="68580" marT="0" marB="0"/>
                </a:tc>
              </a:tr>
              <a:tr h="436637">
                <a:tc>
                  <a:txBody>
                    <a:bodyPr/>
                    <a:lstStyle/>
                    <a:p>
                      <a:pPr algn="just">
                        <a:lnSpc>
                          <a:spcPct val="106000"/>
                        </a:lnSpc>
                        <a:spcAft>
                          <a:spcPts val="0"/>
                        </a:spcAft>
                      </a:pPr>
                      <a:r>
                        <a:rPr lang="tr-TR" sz="1400">
                          <a:latin typeface="Times New Roman"/>
                          <a:ea typeface="Calibri"/>
                          <a:cs typeface="Times New Roman"/>
                        </a:rPr>
                        <a:t>Kateter ucunun 2,5-4 cm’lik kısmı yağlanır.</a:t>
                      </a:r>
                      <a:endParaRPr lang="tr-TR" sz="1400">
                        <a:latin typeface="Calibri"/>
                        <a:ea typeface="Calibri"/>
                        <a:cs typeface="Times New Roman"/>
                      </a:endParaRPr>
                    </a:p>
                  </a:txBody>
                  <a:tcPr marL="68580" marR="68580" marT="0" marB="0"/>
                </a:tc>
                <a:tc>
                  <a:txBody>
                    <a:bodyPr/>
                    <a:lstStyle/>
                    <a:p>
                      <a:pPr algn="just">
                        <a:lnSpc>
                          <a:spcPct val="106000"/>
                        </a:lnSpc>
                        <a:spcAft>
                          <a:spcPts val="0"/>
                        </a:spcAft>
                      </a:pPr>
                      <a:r>
                        <a:rPr lang="tr-TR" sz="1400">
                          <a:latin typeface="Times New Roman"/>
                          <a:ea typeface="Calibri"/>
                          <a:cs typeface="Times New Roman"/>
                        </a:rPr>
                        <a:t>Kateterin girişini ve doku travmasını azaltır.</a:t>
                      </a:r>
                      <a:endParaRPr lang="tr-TR" sz="1400">
                        <a:latin typeface="Calibri"/>
                        <a:ea typeface="Calibri"/>
                        <a:cs typeface="Times New Roman"/>
                      </a:endParaRPr>
                    </a:p>
                  </a:txBody>
                  <a:tcPr marL="68580" marR="68580" marT="0" marB="0"/>
                </a:tc>
              </a:tr>
              <a:tr h="1065274">
                <a:tc>
                  <a:txBody>
                    <a:bodyPr/>
                    <a:lstStyle/>
                    <a:p>
                      <a:pPr algn="just">
                        <a:lnSpc>
                          <a:spcPct val="106000"/>
                        </a:lnSpc>
                        <a:spcAft>
                          <a:spcPts val="0"/>
                        </a:spcAft>
                      </a:pPr>
                      <a:r>
                        <a:rPr lang="tr-TR" sz="1400">
                          <a:latin typeface="Times New Roman"/>
                          <a:ea typeface="Calibri"/>
                          <a:cs typeface="Times New Roman"/>
                        </a:rPr>
                        <a:t>Aktif olmayan elin baş parmağı ile labialar açılır ve meatus belirlenir. Kateter ilerletilirken ve idrar akışı sağlanırken labiaların açıklığı baskın olmayan elle sağlanmalıdır.</a:t>
                      </a:r>
                      <a:endParaRPr lang="tr-TR" sz="1400">
                        <a:latin typeface="Calibri"/>
                        <a:ea typeface="Calibri"/>
                        <a:cs typeface="Times New Roman"/>
                      </a:endParaRPr>
                    </a:p>
                  </a:txBody>
                  <a:tcPr marL="68580" marR="68580" marT="0" marB="0"/>
                </a:tc>
                <a:tc>
                  <a:txBody>
                    <a:bodyPr/>
                    <a:lstStyle/>
                    <a:p>
                      <a:pPr algn="just">
                        <a:lnSpc>
                          <a:spcPct val="106000"/>
                        </a:lnSpc>
                        <a:spcAft>
                          <a:spcPts val="0"/>
                        </a:spcAft>
                      </a:pPr>
                      <a:r>
                        <a:rPr lang="tr-TR" sz="1400" dirty="0" err="1">
                          <a:latin typeface="Times New Roman"/>
                          <a:ea typeface="Calibri"/>
                          <a:cs typeface="Times New Roman"/>
                        </a:rPr>
                        <a:t>Labiaları</a:t>
                      </a:r>
                      <a:r>
                        <a:rPr lang="tr-TR" sz="1400" dirty="0">
                          <a:latin typeface="Times New Roman"/>
                          <a:ea typeface="Calibri"/>
                          <a:cs typeface="Times New Roman"/>
                        </a:rPr>
                        <a:t> açma, </a:t>
                      </a:r>
                      <a:r>
                        <a:rPr lang="tr-TR" sz="1400" dirty="0" err="1">
                          <a:latin typeface="Times New Roman"/>
                          <a:ea typeface="Calibri"/>
                          <a:cs typeface="Times New Roman"/>
                        </a:rPr>
                        <a:t>üretral</a:t>
                      </a:r>
                      <a:r>
                        <a:rPr lang="tr-TR" sz="1400" dirty="0">
                          <a:latin typeface="Times New Roman"/>
                          <a:ea typeface="Calibri"/>
                          <a:cs typeface="Times New Roman"/>
                        </a:rPr>
                        <a:t> </a:t>
                      </a:r>
                      <a:r>
                        <a:rPr lang="tr-TR" sz="1400" dirty="0" err="1">
                          <a:latin typeface="Times New Roman"/>
                          <a:ea typeface="Calibri"/>
                          <a:cs typeface="Times New Roman"/>
                        </a:rPr>
                        <a:t>meatusu</a:t>
                      </a:r>
                      <a:r>
                        <a:rPr lang="tr-TR" sz="1400" dirty="0">
                          <a:latin typeface="Times New Roman"/>
                          <a:ea typeface="Calibri"/>
                          <a:cs typeface="Times New Roman"/>
                        </a:rPr>
                        <a:t> görünür hale getirir. Aktif olmayan el </a:t>
                      </a:r>
                      <a:r>
                        <a:rPr lang="tr-TR" sz="1400" dirty="0" err="1">
                          <a:latin typeface="Times New Roman"/>
                          <a:ea typeface="Calibri"/>
                          <a:cs typeface="Times New Roman"/>
                        </a:rPr>
                        <a:t>labialar</a:t>
                      </a:r>
                      <a:r>
                        <a:rPr lang="tr-TR" sz="1400" dirty="0">
                          <a:latin typeface="Times New Roman"/>
                          <a:ea typeface="Calibri"/>
                          <a:cs typeface="Times New Roman"/>
                        </a:rPr>
                        <a:t> açıldığında artık steril değildir.</a:t>
                      </a:r>
                      <a:endParaRPr lang="tr-TR" sz="1400" dirty="0">
                        <a:latin typeface="Calibri"/>
                        <a:ea typeface="Calibri"/>
                        <a:cs typeface="Times New Roman"/>
                      </a:endParaRPr>
                    </a:p>
                  </a:txBody>
                  <a:tcPr marL="68580" marR="68580" marT="0" marB="0"/>
                </a:tc>
              </a:tr>
              <a:tr h="1052639">
                <a:tc>
                  <a:txBody>
                    <a:bodyPr/>
                    <a:lstStyle/>
                    <a:p>
                      <a:pPr algn="just">
                        <a:lnSpc>
                          <a:spcPct val="106000"/>
                        </a:lnSpc>
                        <a:spcAft>
                          <a:spcPts val="0"/>
                        </a:spcAft>
                      </a:pPr>
                      <a:r>
                        <a:rPr lang="tr-TR" sz="1400" dirty="0">
                          <a:latin typeface="Times New Roman"/>
                          <a:ea typeface="Calibri"/>
                          <a:cs typeface="Times New Roman"/>
                        </a:rPr>
                        <a:t>Aktif el ile pamuk tampon alınır ve birinci </a:t>
                      </a:r>
                      <a:r>
                        <a:rPr lang="tr-TR" sz="1400" dirty="0" err="1">
                          <a:latin typeface="Times New Roman"/>
                          <a:ea typeface="Calibri"/>
                          <a:cs typeface="Times New Roman"/>
                        </a:rPr>
                        <a:t>labia</a:t>
                      </a:r>
                      <a:r>
                        <a:rPr lang="tr-TR" sz="1400" dirty="0">
                          <a:latin typeface="Times New Roman"/>
                          <a:ea typeface="Calibri"/>
                          <a:cs typeface="Times New Roman"/>
                        </a:rPr>
                        <a:t> üstten alta doğru temizlenir. Diğer </a:t>
                      </a:r>
                      <a:r>
                        <a:rPr lang="tr-TR" sz="1400" dirty="0" err="1">
                          <a:latin typeface="Times New Roman"/>
                          <a:ea typeface="Calibri"/>
                          <a:cs typeface="Times New Roman"/>
                        </a:rPr>
                        <a:t>labia</a:t>
                      </a:r>
                      <a:r>
                        <a:rPr lang="tr-TR" sz="1400" dirty="0">
                          <a:latin typeface="Times New Roman"/>
                          <a:ea typeface="Calibri"/>
                          <a:cs typeface="Times New Roman"/>
                        </a:rPr>
                        <a:t> da aynı şekilde temizlenir. Her temizlemeden sonra, tampon/gazlı bez atılır.</a:t>
                      </a:r>
                      <a:endParaRPr lang="tr-TR" sz="1400" dirty="0">
                        <a:latin typeface="Calibri"/>
                        <a:ea typeface="Calibri"/>
                        <a:cs typeface="Times New Roman"/>
                      </a:endParaRPr>
                    </a:p>
                  </a:txBody>
                  <a:tcPr marL="68580" marR="68580" marT="0" marB="0"/>
                </a:tc>
                <a:tc>
                  <a:txBody>
                    <a:bodyPr/>
                    <a:lstStyle/>
                    <a:p>
                      <a:pPr algn="just">
                        <a:lnSpc>
                          <a:spcPct val="106000"/>
                        </a:lnSpc>
                        <a:spcAft>
                          <a:spcPts val="0"/>
                        </a:spcAft>
                      </a:pPr>
                      <a:r>
                        <a:rPr lang="tr-TR" sz="1400" dirty="0">
                          <a:latin typeface="Times New Roman"/>
                          <a:ea typeface="Calibri"/>
                          <a:cs typeface="Times New Roman"/>
                        </a:rPr>
                        <a:t>Üstten alda doğru temizleme, mikroorganizmaların yayılımını engeller.</a:t>
                      </a:r>
                      <a:endParaRPr lang="tr-TR" sz="1400" dirty="0">
                        <a:latin typeface="Calibri"/>
                        <a:ea typeface="Calibri"/>
                        <a:cs typeface="Times New Roman"/>
                      </a:endParaRPr>
                    </a:p>
                  </a:txBody>
                  <a:tcPr marL="68580" marR="68580" marT="0" marB="0"/>
                </a:tc>
              </a:tr>
            </a:tbl>
          </a:graphicData>
        </a:graphic>
      </p:graphicFrame>
    </p:spTree>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b="1" dirty="0" smtClean="0"/>
              <a:t>Mesane </a:t>
            </a:r>
            <a:r>
              <a:rPr lang="tr-TR" b="1" dirty="0" err="1" smtClean="0"/>
              <a:t>Kateterizasyonu</a:t>
            </a:r>
            <a:r>
              <a:rPr lang="tr-TR" b="1" dirty="0" smtClean="0"/>
              <a:t> Uygulama Basamakları - Kadın</a:t>
            </a:r>
            <a:endParaRPr lang="tr-TR" dirty="0"/>
          </a:p>
        </p:txBody>
      </p:sp>
      <p:graphicFrame>
        <p:nvGraphicFramePr>
          <p:cNvPr id="4" name="3 İçerik Yer Tutucusu"/>
          <p:cNvGraphicFramePr>
            <a:graphicFrameLocks noGrp="1"/>
          </p:cNvGraphicFramePr>
          <p:nvPr>
            <p:ph idx="1"/>
          </p:nvPr>
        </p:nvGraphicFramePr>
        <p:xfrm>
          <a:off x="457200" y="1600200"/>
          <a:ext cx="8229600" cy="4442206"/>
        </p:xfrm>
        <a:graphic>
          <a:graphicData uri="http://schemas.openxmlformats.org/drawingml/2006/table">
            <a:tbl>
              <a:tblPr firstRow="1" bandRow="1">
                <a:tableStyleId>{5940675A-B579-460E-94D1-54222C63F5DA}</a:tableStyleId>
              </a:tblPr>
              <a:tblGrid>
                <a:gridCol w="4114800"/>
                <a:gridCol w="4114800"/>
              </a:tblGrid>
              <a:tr h="370840">
                <a:tc>
                  <a:txBody>
                    <a:bodyPr/>
                    <a:lstStyle/>
                    <a:p>
                      <a:pPr algn="ctr">
                        <a:lnSpc>
                          <a:spcPct val="106000"/>
                        </a:lnSpc>
                        <a:spcAft>
                          <a:spcPts val="0"/>
                        </a:spcAft>
                      </a:pPr>
                      <a:r>
                        <a:rPr lang="tr-TR" sz="1400" b="1" dirty="0">
                          <a:latin typeface="Times New Roman"/>
                          <a:ea typeface="Calibri"/>
                          <a:cs typeface="Times New Roman"/>
                        </a:rPr>
                        <a:t>Uygulama Basamakları</a:t>
                      </a:r>
                      <a:endParaRPr lang="tr-TR" sz="1400" dirty="0">
                        <a:latin typeface="Calibri"/>
                        <a:ea typeface="Calibri"/>
                        <a:cs typeface="Times New Roman"/>
                      </a:endParaRPr>
                    </a:p>
                  </a:txBody>
                  <a:tcPr marL="68580" marR="68580" marT="0" marB="0"/>
                </a:tc>
                <a:tc>
                  <a:txBody>
                    <a:bodyPr/>
                    <a:lstStyle/>
                    <a:p>
                      <a:pPr algn="ctr">
                        <a:lnSpc>
                          <a:spcPct val="106000"/>
                        </a:lnSpc>
                        <a:spcAft>
                          <a:spcPts val="0"/>
                        </a:spcAft>
                      </a:pPr>
                      <a:r>
                        <a:rPr lang="tr-TR" sz="1400" b="1" dirty="0">
                          <a:latin typeface="Times New Roman"/>
                          <a:ea typeface="Calibri"/>
                          <a:cs typeface="Times New Roman"/>
                        </a:rPr>
                        <a:t>Gerekçe / Açıklama</a:t>
                      </a:r>
                      <a:endParaRPr lang="tr-TR" sz="1400" dirty="0">
                        <a:latin typeface="Calibri"/>
                        <a:ea typeface="Calibri"/>
                        <a:cs typeface="Times New Roman"/>
                      </a:endParaRPr>
                    </a:p>
                  </a:txBody>
                  <a:tcPr marL="68580" marR="68580" marT="0" marB="0"/>
                </a:tc>
              </a:tr>
              <a:tr h="370840">
                <a:tc>
                  <a:txBody>
                    <a:bodyPr/>
                    <a:lstStyle/>
                    <a:p>
                      <a:pPr algn="just">
                        <a:lnSpc>
                          <a:spcPct val="106000"/>
                        </a:lnSpc>
                        <a:spcAft>
                          <a:spcPts val="0"/>
                        </a:spcAft>
                      </a:pPr>
                      <a:r>
                        <a:rPr lang="tr-TR" sz="1400" dirty="0">
                          <a:latin typeface="Times New Roman"/>
                          <a:ea typeface="Calibri"/>
                          <a:cs typeface="Times New Roman"/>
                        </a:rPr>
                        <a:t>Steril olan aktif el ile </a:t>
                      </a:r>
                      <a:r>
                        <a:rPr lang="tr-TR" sz="1400" dirty="0" err="1">
                          <a:latin typeface="Times New Roman"/>
                          <a:ea typeface="Calibri"/>
                          <a:cs typeface="Times New Roman"/>
                        </a:rPr>
                        <a:t>kateterin</a:t>
                      </a:r>
                      <a:r>
                        <a:rPr lang="tr-TR" sz="1400" dirty="0">
                          <a:latin typeface="Times New Roman"/>
                          <a:ea typeface="Calibri"/>
                          <a:cs typeface="Times New Roman"/>
                        </a:rPr>
                        <a:t> drenaj ucu steril kaba yerleştirilir.</a:t>
                      </a:r>
                      <a:endParaRPr lang="tr-TR" sz="1400" dirty="0">
                        <a:latin typeface="Calibri"/>
                        <a:ea typeface="Calibri"/>
                        <a:cs typeface="Times New Roman"/>
                      </a:endParaRPr>
                    </a:p>
                  </a:txBody>
                  <a:tcPr marL="68580" marR="68580" marT="0" marB="0"/>
                </a:tc>
                <a:tc>
                  <a:txBody>
                    <a:bodyPr/>
                    <a:lstStyle/>
                    <a:p>
                      <a:pPr algn="just">
                        <a:lnSpc>
                          <a:spcPct val="106000"/>
                        </a:lnSpc>
                        <a:spcAft>
                          <a:spcPts val="0"/>
                        </a:spcAft>
                      </a:pPr>
                      <a:r>
                        <a:rPr lang="tr-TR" sz="1400">
                          <a:latin typeface="Times New Roman"/>
                          <a:ea typeface="Calibri"/>
                          <a:cs typeface="Times New Roman"/>
                        </a:rPr>
                        <a:t>Bu işlem steril malzemelerin idrar ile kontamine olma riskini azaltır.</a:t>
                      </a:r>
                      <a:endParaRPr lang="tr-TR" sz="1400">
                        <a:latin typeface="Calibri"/>
                        <a:ea typeface="Calibri"/>
                        <a:cs typeface="Times New Roman"/>
                      </a:endParaRPr>
                    </a:p>
                  </a:txBody>
                  <a:tcPr marL="68580" marR="68580" marT="0" marB="0"/>
                </a:tc>
              </a:tr>
              <a:tr h="370840">
                <a:tc>
                  <a:txBody>
                    <a:bodyPr/>
                    <a:lstStyle/>
                    <a:p>
                      <a:pPr algn="just">
                        <a:lnSpc>
                          <a:spcPct val="106000"/>
                        </a:lnSpc>
                        <a:spcAft>
                          <a:spcPts val="0"/>
                        </a:spcAft>
                      </a:pPr>
                      <a:r>
                        <a:rPr lang="tr-TR" sz="1400">
                          <a:latin typeface="Times New Roman"/>
                          <a:ea typeface="Calibri"/>
                          <a:cs typeface="Times New Roman"/>
                        </a:rPr>
                        <a:t>Aktif elle kateter 5-7 cm ucundan tutulur ve yavaşça üretradan içeriye ilerletilir. Kateter idrar gelene kadar ilerletilir ve idrar gelince 5-7 cm daha ilerletilir. Hastadan işlem sırasında derin nefes alması istenir ve işlem sırasında sfinktere doğru herhengi bir direnç hissedilirse kateter döndürülür.</a:t>
                      </a:r>
                      <a:endParaRPr lang="tr-TR" sz="1400">
                        <a:latin typeface="Calibri"/>
                        <a:ea typeface="Calibri"/>
                        <a:cs typeface="Times New Roman"/>
                      </a:endParaRPr>
                    </a:p>
                  </a:txBody>
                  <a:tcPr marL="68580" marR="68580" marT="0" marB="0"/>
                </a:tc>
                <a:tc>
                  <a:txBody>
                    <a:bodyPr/>
                    <a:lstStyle/>
                    <a:p>
                      <a:pPr algn="just">
                        <a:lnSpc>
                          <a:spcPct val="106000"/>
                        </a:lnSpc>
                        <a:spcAft>
                          <a:spcPts val="0"/>
                        </a:spcAft>
                      </a:pPr>
                      <a:r>
                        <a:rPr lang="tr-TR" sz="1400">
                          <a:latin typeface="Times New Roman"/>
                          <a:ea typeface="Calibri"/>
                          <a:cs typeface="Times New Roman"/>
                        </a:rPr>
                        <a:t>Kadınlarda üretra uzunluğu yaklaşık 3,5-6 cm’dir. Hasta rahatlarsa, işlem daha kolay yapılabilir. İdrar geldikten sonra bir miktar daha ilerletmek, mesanede olmayı garanti altına alır ve kateterin balonunun üretraya zarar vermesini önler.</a:t>
                      </a:r>
                      <a:endParaRPr lang="tr-TR" sz="1400">
                        <a:latin typeface="Calibri"/>
                        <a:ea typeface="Calibri"/>
                        <a:cs typeface="Times New Roman"/>
                      </a:endParaRPr>
                    </a:p>
                  </a:txBody>
                  <a:tcPr marL="68580" marR="68580" marT="0" marB="0"/>
                </a:tc>
              </a:tr>
              <a:tr h="370840">
                <a:tc>
                  <a:txBody>
                    <a:bodyPr/>
                    <a:lstStyle/>
                    <a:p>
                      <a:pPr algn="just">
                        <a:lnSpc>
                          <a:spcPct val="106000"/>
                        </a:lnSpc>
                        <a:spcAft>
                          <a:spcPts val="0"/>
                        </a:spcAft>
                      </a:pPr>
                      <a:r>
                        <a:rPr lang="tr-TR" sz="1400">
                          <a:latin typeface="Times New Roman"/>
                          <a:ea typeface="Calibri"/>
                          <a:cs typeface="Times New Roman"/>
                        </a:rPr>
                        <a:t>Aktif olmayan elle kateter meatusta tutulur ve balonu şişirmek için daha önceden hazırlanmış olan enjektörle, kateterin balonu uygun şekilde şişirilir.</a:t>
                      </a:r>
                      <a:endParaRPr lang="tr-TR" sz="1400">
                        <a:latin typeface="Calibri"/>
                        <a:ea typeface="Calibri"/>
                        <a:cs typeface="Times New Roman"/>
                      </a:endParaRPr>
                    </a:p>
                  </a:txBody>
                  <a:tcPr marL="68580" marR="68580" marT="0" marB="0"/>
                </a:tc>
                <a:tc>
                  <a:txBody>
                    <a:bodyPr/>
                    <a:lstStyle/>
                    <a:p>
                      <a:pPr algn="just">
                        <a:lnSpc>
                          <a:spcPct val="106000"/>
                        </a:lnSpc>
                        <a:spcAft>
                          <a:spcPts val="0"/>
                        </a:spcAft>
                      </a:pPr>
                      <a:r>
                        <a:rPr lang="tr-TR" sz="1400">
                          <a:latin typeface="Times New Roman"/>
                          <a:ea typeface="Calibri"/>
                          <a:cs typeface="Times New Roman"/>
                        </a:rPr>
                        <a:t>Mesane veya sfinkterin kasılması, kateteri dışarı doğru itebilir. Katetrin balonu mesanenin içinde şişirilmelidir. Üretici firma kateter balonunun ne kadar sıvı ile şişirileceğini belirtmiştir.</a:t>
                      </a:r>
                      <a:endParaRPr lang="tr-TR" sz="1400">
                        <a:latin typeface="Calibri"/>
                        <a:ea typeface="Calibri"/>
                        <a:cs typeface="Times New Roman"/>
                      </a:endParaRPr>
                    </a:p>
                  </a:txBody>
                  <a:tcPr marL="68580" marR="68580" marT="0" marB="0"/>
                </a:tc>
              </a:tr>
              <a:tr h="370840">
                <a:tc>
                  <a:txBody>
                    <a:bodyPr/>
                    <a:lstStyle/>
                    <a:p>
                      <a:pPr algn="just">
                        <a:lnSpc>
                          <a:spcPct val="106000"/>
                        </a:lnSpc>
                        <a:spcAft>
                          <a:spcPts val="0"/>
                        </a:spcAft>
                      </a:pPr>
                      <a:r>
                        <a:rPr lang="tr-TR" sz="1400">
                          <a:latin typeface="Times New Roman"/>
                          <a:ea typeface="Calibri"/>
                          <a:cs typeface="Times New Roman"/>
                        </a:rPr>
                        <a:t>Balon şişirildikten sonra direnci hissetmek için hafifçe kateter geri çekilir.</a:t>
                      </a:r>
                      <a:endParaRPr lang="tr-TR" sz="1400">
                        <a:latin typeface="Calibri"/>
                        <a:ea typeface="Calibri"/>
                        <a:cs typeface="Times New Roman"/>
                      </a:endParaRPr>
                    </a:p>
                  </a:txBody>
                  <a:tcPr marL="68580" marR="68580" marT="0" marB="0"/>
                </a:tc>
                <a:tc>
                  <a:txBody>
                    <a:bodyPr/>
                    <a:lstStyle/>
                    <a:p>
                      <a:pPr algn="just">
                        <a:lnSpc>
                          <a:spcPct val="106000"/>
                        </a:lnSpc>
                        <a:spcAft>
                          <a:spcPts val="0"/>
                        </a:spcAft>
                      </a:pPr>
                      <a:r>
                        <a:rPr lang="tr-TR" sz="1400">
                          <a:latin typeface="Times New Roman"/>
                          <a:ea typeface="Calibri"/>
                          <a:cs typeface="Times New Roman"/>
                        </a:rPr>
                        <a:t>Kateterin yerinde olup olmama durumunu kontrol etmek için yapılır.</a:t>
                      </a:r>
                      <a:endParaRPr lang="tr-TR" sz="1400">
                        <a:latin typeface="Calibri"/>
                        <a:ea typeface="Calibri"/>
                        <a:cs typeface="Times New Roman"/>
                      </a:endParaRPr>
                    </a:p>
                  </a:txBody>
                  <a:tcPr marL="68580" marR="68580" marT="0" marB="0"/>
                </a:tc>
              </a:tr>
              <a:tr h="370840">
                <a:tc>
                  <a:txBody>
                    <a:bodyPr/>
                    <a:lstStyle/>
                    <a:p>
                      <a:pPr algn="just">
                        <a:lnSpc>
                          <a:spcPct val="106000"/>
                        </a:lnSpc>
                        <a:spcAft>
                          <a:spcPts val="0"/>
                        </a:spcAft>
                      </a:pPr>
                      <a:r>
                        <a:rPr lang="tr-TR" sz="1400">
                          <a:latin typeface="Times New Roman"/>
                          <a:ea typeface="Calibri"/>
                          <a:cs typeface="Times New Roman"/>
                        </a:rPr>
                        <a:t>Önceden bağlanmadı ise, kateter drenaj torbasına bağlanır.</a:t>
                      </a:r>
                      <a:endParaRPr lang="tr-TR" sz="1400">
                        <a:latin typeface="Calibri"/>
                        <a:ea typeface="Calibri"/>
                        <a:cs typeface="Times New Roman"/>
                      </a:endParaRPr>
                    </a:p>
                  </a:txBody>
                  <a:tcPr marL="68580" marR="68580" marT="0" marB="0"/>
                </a:tc>
                <a:tc>
                  <a:txBody>
                    <a:bodyPr/>
                    <a:lstStyle/>
                    <a:p>
                      <a:pPr algn="just">
                        <a:lnSpc>
                          <a:spcPct val="106000"/>
                        </a:lnSpc>
                        <a:spcAft>
                          <a:spcPts val="0"/>
                        </a:spcAft>
                      </a:pPr>
                      <a:r>
                        <a:rPr lang="tr-TR" sz="1400" dirty="0">
                          <a:latin typeface="Times New Roman"/>
                          <a:ea typeface="Calibri"/>
                          <a:cs typeface="Times New Roman"/>
                        </a:rPr>
                        <a:t>Kapalı drenaj sistemi mikroorganizmaların mesaneye giriş riskini en aza indirir.</a:t>
                      </a:r>
                      <a:endParaRPr lang="tr-TR" sz="1400" dirty="0">
                        <a:latin typeface="Calibri"/>
                        <a:ea typeface="Calibri"/>
                        <a:cs typeface="Times New Roman"/>
                      </a:endParaRPr>
                    </a:p>
                  </a:txBody>
                  <a:tcPr marL="68580" marR="68580" marT="0" marB="0"/>
                </a:tc>
              </a:tr>
              <a:tr h="370840">
                <a:tc>
                  <a:txBody>
                    <a:bodyPr/>
                    <a:lstStyle/>
                    <a:p>
                      <a:pPr algn="just">
                        <a:lnSpc>
                          <a:spcPct val="106000"/>
                        </a:lnSpc>
                        <a:spcAft>
                          <a:spcPts val="0"/>
                        </a:spcAft>
                      </a:pPr>
                      <a:r>
                        <a:rPr lang="tr-TR" sz="1400" dirty="0">
                          <a:latin typeface="Times New Roman"/>
                          <a:ea typeface="Calibri"/>
                          <a:cs typeface="Times New Roman"/>
                        </a:rPr>
                        <a:t>Kişisel koruyucu ekipmanlar çıkarılır, atıklar uygun şekilde uzaklaştırılır.</a:t>
                      </a:r>
                      <a:endParaRPr lang="tr-TR" sz="1400" dirty="0">
                        <a:latin typeface="Calibri"/>
                        <a:ea typeface="Calibri"/>
                        <a:cs typeface="Times New Roman"/>
                      </a:endParaRPr>
                    </a:p>
                  </a:txBody>
                  <a:tcPr marL="68580" marR="68580" marT="0" marB="0"/>
                </a:tc>
                <a:tc>
                  <a:txBody>
                    <a:bodyPr/>
                    <a:lstStyle/>
                    <a:p>
                      <a:pPr algn="just">
                        <a:lnSpc>
                          <a:spcPct val="106000"/>
                        </a:lnSpc>
                        <a:spcAft>
                          <a:spcPts val="0"/>
                        </a:spcAft>
                      </a:pPr>
                      <a:r>
                        <a:rPr lang="tr-TR" sz="1400" dirty="0">
                          <a:latin typeface="Times New Roman"/>
                          <a:ea typeface="Calibri"/>
                          <a:cs typeface="Times New Roman"/>
                        </a:rPr>
                        <a:t>Malzemelerin uygun şekilde uzaklaştırılması, mikroorganizmaların yayılmasını önler.</a:t>
                      </a:r>
                      <a:endParaRPr lang="tr-TR" sz="1400" dirty="0">
                        <a:latin typeface="Calibri"/>
                        <a:ea typeface="Calibri"/>
                        <a:cs typeface="Times New Roman"/>
                      </a:endParaRPr>
                    </a:p>
                  </a:txBody>
                  <a:tcPr marL="68580" marR="68580" marT="0" marB="0"/>
                </a:tc>
              </a:tr>
            </a:tbl>
          </a:graphicData>
        </a:graphic>
      </p:graphicFrame>
    </p:spTree>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b="1" dirty="0" smtClean="0"/>
              <a:t>Mesane </a:t>
            </a:r>
            <a:r>
              <a:rPr lang="tr-TR" b="1" dirty="0" err="1" smtClean="0"/>
              <a:t>Kateterizasyonu</a:t>
            </a:r>
            <a:r>
              <a:rPr lang="tr-TR" b="1" dirty="0" smtClean="0"/>
              <a:t> Uygulama Basamakları - Kadın</a:t>
            </a:r>
            <a:endParaRPr lang="tr-TR" dirty="0"/>
          </a:p>
        </p:txBody>
      </p:sp>
      <p:graphicFrame>
        <p:nvGraphicFramePr>
          <p:cNvPr id="4" name="3 İçerik Yer Tutucusu"/>
          <p:cNvGraphicFramePr>
            <a:graphicFrameLocks noGrp="1"/>
          </p:cNvGraphicFramePr>
          <p:nvPr>
            <p:ph idx="1"/>
          </p:nvPr>
        </p:nvGraphicFramePr>
        <p:xfrm>
          <a:off x="457200" y="1600200"/>
          <a:ext cx="8229600" cy="4565104"/>
        </p:xfrm>
        <a:graphic>
          <a:graphicData uri="http://schemas.openxmlformats.org/drawingml/2006/table">
            <a:tbl>
              <a:tblPr firstRow="1" bandRow="1">
                <a:tableStyleId>{5940675A-B579-460E-94D1-54222C63F5DA}</a:tableStyleId>
              </a:tblPr>
              <a:tblGrid>
                <a:gridCol w="4114800"/>
                <a:gridCol w="4114800"/>
              </a:tblGrid>
              <a:tr h="489861">
                <a:tc>
                  <a:txBody>
                    <a:bodyPr/>
                    <a:lstStyle/>
                    <a:p>
                      <a:pPr algn="ctr">
                        <a:lnSpc>
                          <a:spcPct val="106000"/>
                        </a:lnSpc>
                        <a:spcAft>
                          <a:spcPts val="0"/>
                        </a:spcAft>
                      </a:pPr>
                      <a:r>
                        <a:rPr lang="tr-TR" sz="1400" b="1" dirty="0">
                          <a:latin typeface="Times New Roman"/>
                          <a:ea typeface="Calibri"/>
                          <a:cs typeface="Times New Roman"/>
                        </a:rPr>
                        <a:t>Uygulama Basamakları</a:t>
                      </a:r>
                      <a:endParaRPr lang="tr-TR" sz="1400" dirty="0">
                        <a:latin typeface="Calibri"/>
                        <a:ea typeface="Calibri"/>
                        <a:cs typeface="Times New Roman"/>
                      </a:endParaRPr>
                    </a:p>
                  </a:txBody>
                  <a:tcPr marL="68580" marR="68580" marT="0" marB="0"/>
                </a:tc>
                <a:tc>
                  <a:txBody>
                    <a:bodyPr/>
                    <a:lstStyle/>
                    <a:p>
                      <a:pPr algn="ctr">
                        <a:lnSpc>
                          <a:spcPct val="106000"/>
                        </a:lnSpc>
                        <a:spcAft>
                          <a:spcPts val="0"/>
                        </a:spcAft>
                      </a:pPr>
                      <a:r>
                        <a:rPr lang="tr-TR" sz="1400" b="1" dirty="0">
                          <a:latin typeface="Times New Roman"/>
                          <a:ea typeface="Calibri"/>
                          <a:cs typeface="Times New Roman"/>
                        </a:rPr>
                        <a:t>Gerekçe / Açıklama</a:t>
                      </a:r>
                      <a:endParaRPr lang="tr-TR" sz="1400" dirty="0">
                        <a:latin typeface="Calibri"/>
                        <a:ea typeface="Calibri"/>
                        <a:cs typeface="Times New Roman"/>
                      </a:endParaRPr>
                    </a:p>
                  </a:txBody>
                  <a:tcPr marL="68580" marR="68580" marT="0" marB="0"/>
                </a:tc>
              </a:tr>
              <a:tr h="597564">
                <a:tc>
                  <a:txBody>
                    <a:bodyPr/>
                    <a:lstStyle/>
                    <a:p>
                      <a:pPr algn="just">
                        <a:lnSpc>
                          <a:spcPct val="106000"/>
                        </a:lnSpc>
                        <a:spcAft>
                          <a:spcPts val="0"/>
                        </a:spcAft>
                      </a:pPr>
                      <a:r>
                        <a:rPr lang="tr-TR" sz="1400" dirty="0">
                          <a:latin typeface="Times New Roman"/>
                          <a:ea typeface="Calibri"/>
                          <a:cs typeface="Times New Roman"/>
                        </a:rPr>
                        <a:t>Eldivenler çıkartılır. </a:t>
                      </a:r>
                      <a:r>
                        <a:rPr lang="tr-TR" sz="1400" dirty="0" err="1">
                          <a:latin typeface="Times New Roman"/>
                          <a:ea typeface="Calibri"/>
                          <a:cs typeface="Times New Roman"/>
                        </a:rPr>
                        <a:t>Kateter</a:t>
                      </a:r>
                      <a:r>
                        <a:rPr lang="tr-TR" sz="1400" dirty="0">
                          <a:latin typeface="Times New Roman"/>
                          <a:ea typeface="Calibri"/>
                          <a:cs typeface="Times New Roman"/>
                        </a:rPr>
                        <a:t> bacak kayışı ya da bant ile iç </a:t>
                      </a:r>
                      <a:r>
                        <a:rPr lang="tr-TR" sz="1400" dirty="0" err="1">
                          <a:latin typeface="Times New Roman"/>
                          <a:ea typeface="Calibri"/>
                          <a:cs typeface="Times New Roman"/>
                        </a:rPr>
                        <a:t>uyguğa</a:t>
                      </a:r>
                      <a:r>
                        <a:rPr lang="tr-TR" sz="1400" dirty="0">
                          <a:latin typeface="Times New Roman"/>
                          <a:ea typeface="Calibri"/>
                          <a:cs typeface="Times New Roman"/>
                        </a:rPr>
                        <a:t> güvenli bir şekilde </a:t>
                      </a:r>
                      <a:r>
                        <a:rPr lang="tr-TR" sz="1400" dirty="0" err="1">
                          <a:latin typeface="Times New Roman"/>
                          <a:ea typeface="Calibri"/>
                          <a:cs typeface="Times New Roman"/>
                        </a:rPr>
                        <a:t>taspit</a:t>
                      </a:r>
                      <a:r>
                        <a:rPr lang="tr-TR" sz="1400" dirty="0">
                          <a:latin typeface="Times New Roman"/>
                          <a:ea typeface="Calibri"/>
                          <a:cs typeface="Times New Roman"/>
                        </a:rPr>
                        <a:t> edilir.</a:t>
                      </a:r>
                      <a:endParaRPr lang="tr-TR" sz="1400" dirty="0">
                        <a:latin typeface="Calibri"/>
                        <a:ea typeface="Calibri"/>
                        <a:cs typeface="Times New Roman"/>
                      </a:endParaRPr>
                    </a:p>
                  </a:txBody>
                  <a:tcPr marL="68580" marR="68580" marT="0" marB="0"/>
                </a:tc>
                <a:tc>
                  <a:txBody>
                    <a:bodyPr/>
                    <a:lstStyle/>
                    <a:p>
                      <a:pPr algn="just">
                        <a:lnSpc>
                          <a:spcPct val="106000"/>
                        </a:lnSpc>
                        <a:spcAft>
                          <a:spcPts val="0"/>
                        </a:spcAft>
                      </a:pPr>
                      <a:r>
                        <a:rPr lang="tr-TR" sz="1400">
                          <a:latin typeface="Times New Roman"/>
                          <a:ea typeface="Calibri"/>
                          <a:cs typeface="Times New Roman"/>
                        </a:rPr>
                        <a:t>Doğru tespit, kateterin gerilmesi sonucu üretra ve meatusua herhangi bir travmayı önler.</a:t>
                      </a:r>
                      <a:endParaRPr lang="tr-TR" sz="1400">
                        <a:latin typeface="Calibri"/>
                        <a:ea typeface="Calibri"/>
                        <a:cs typeface="Times New Roman"/>
                      </a:endParaRPr>
                    </a:p>
                  </a:txBody>
                  <a:tcPr marL="68580" marR="68580" marT="0" marB="0"/>
                </a:tc>
              </a:tr>
              <a:tr h="597564">
                <a:tc>
                  <a:txBody>
                    <a:bodyPr/>
                    <a:lstStyle/>
                    <a:p>
                      <a:pPr algn="just">
                        <a:lnSpc>
                          <a:spcPct val="106000"/>
                        </a:lnSpc>
                        <a:spcAft>
                          <a:spcPts val="0"/>
                        </a:spcAft>
                      </a:pPr>
                      <a:r>
                        <a:rPr lang="tr-TR" sz="1400">
                          <a:latin typeface="Times New Roman"/>
                          <a:ea typeface="Calibri"/>
                          <a:cs typeface="Times New Roman"/>
                        </a:rPr>
                        <a:t>Hastaya uygun pozisyon verilir. Hastanın üzeri örtülür ve yatak en düşük seviyeye getirilir.</a:t>
                      </a:r>
                      <a:endParaRPr lang="tr-TR" sz="1400">
                        <a:latin typeface="Calibri"/>
                        <a:ea typeface="Calibri"/>
                        <a:cs typeface="Times New Roman"/>
                      </a:endParaRPr>
                    </a:p>
                  </a:txBody>
                  <a:tcPr marL="68580" marR="68580" marT="0" marB="0"/>
                </a:tc>
                <a:tc>
                  <a:txBody>
                    <a:bodyPr/>
                    <a:lstStyle/>
                    <a:p>
                      <a:pPr algn="just">
                        <a:lnSpc>
                          <a:spcPct val="106000"/>
                        </a:lnSpc>
                        <a:spcAft>
                          <a:spcPts val="0"/>
                        </a:spcAft>
                      </a:pPr>
                      <a:r>
                        <a:rPr lang="tr-TR" sz="1400">
                          <a:latin typeface="Times New Roman"/>
                          <a:ea typeface="Calibri"/>
                          <a:cs typeface="Times New Roman"/>
                        </a:rPr>
                        <a:t>Hastanın ısınmasını ve konforunu sağlar.</a:t>
                      </a:r>
                      <a:endParaRPr lang="tr-TR" sz="1400">
                        <a:latin typeface="Calibri"/>
                        <a:ea typeface="Calibri"/>
                        <a:cs typeface="Times New Roman"/>
                      </a:endParaRPr>
                    </a:p>
                  </a:txBody>
                  <a:tcPr marL="68580" marR="68580" marT="0" marB="0"/>
                </a:tc>
              </a:tr>
              <a:tr h="896345">
                <a:tc>
                  <a:txBody>
                    <a:bodyPr/>
                    <a:lstStyle/>
                    <a:p>
                      <a:pPr algn="just">
                        <a:lnSpc>
                          <a:spcPct val="106000"/>
                        </a:lnSpc>
                        <a:spcAft>
                          <a:spcPts val="0"/>
                        </a:spcAft>
                      </a:pPr>
                      <a:r>
                        <a:rPr lang="tr-TR" sz="1400">
                          <a:latin typeface="Times New Roman"/>
                          <a:ea typeface="Calibri"/>
                          <a:cs typeface="Times New Roman"/>
                        </a:rPr>
                        <a:t>Temiz eldiven giyilir. İdrar torbasının mesanenin altında bir seviyede olması sağlanır. Zeminle temas etmemelidir.  Kateterin katlanması önlenir.</a:t>
                      </a:r>
                      <a:endParaRPr lang="tr-TR" sz="1400">
                        <a:latin typeface="Calibri"/>
                        <a:ea typeface="Calibri"/>
                        <a:cs typeface="Times New Roman"/>
                      </a:endParaRPr>
                    </a:p>
                  </a:txBody>
                  <a:tcPr marL="68580" marR="68580" marT="0" marB="0"/>
                </a:tc>
                <a:tc>
                  <a:txBody>
                    <a:bodyPr/>
                    <a:lstStyle/>
                    <a:p>
                      <a:pPr algn="just">
                        <a:lnSpc>
                          <a:spcPct val="106000"/>
                        </a:lnSpc>
                        <a:spcAft>
                          <a:spcPts val="0"/>
                        </a:spcAft>
                      </a:pPr>
                      <a:r>
                        <a:rPr lang="tr-TR" sz="1400">
                          <a:latin typeface="Times New Roman"/>
                          <a:ea typeface="Calibri"/>
                          <a:cs typeface="Times New Roman"/>
                        </a:rPr>
                        <a:t>İdrarın akışını sağlamak için gereklidir.</a:t>
                      </a:r>
                      <a:endParaRPr lang="tr-TR" sz="1400">
                        <a:latin typeface="Calibri"/>
                        <a:ea typeface="Calibri"/>
                        <a:cs typeface="Times New Roman"/>
                      </a:endParaRPr>
                    </a:p>
                  </a:txBody>
                  <a:tcPr marL="68580" marR="68580" marT="0" marB="0"/>
                </a:tc>
              </a:tr>
              <a:tr h="489861">
                <a:tc>
                  <a:txBody>
                    <a:bodyPr/>
                    <a:lstStyle/>
                    <a:p>
                      <a:pPr algn="just">
                        <a:lnSpc>
                          <a:spcPct val="106000"/>
                        </a:lnSpc>
                        <a:spcAft>
                          <a:spcPts val="0"/>
                        </a:spcAft>
                      </a:pPr>
                      <a:r>
                        <a:rPr lang="tr-TR" sz="1400">
                          <a:latin typeface="Times New Roman"/>
                          <a:ea typeface="Calibri"/>
                          <a:cs typeface="Times New Roman"/>
                        </a:rPr>
                        <a:t>Eldivenler çıkarılır, el hijyeni sağlanır.</a:t>
                      </a:r>
                      <a:endParaRPr lang="tr-TR" sz="1400">
                        <a:latin typeface="Calibri"/>
                        <a:ea typeface="Calibri"/>
                        <a:cs typeface="Times New Roman"/>
                      </a:endParaRPr>
                    </a:p>
                  </a:txBody>
                  <a:tcPr marL="68580" marR="68580" marT="0" marB="0"/>
                </a:tc>
                <a:tc>
                  <a:txBody>
                    <a:bodyPr/>
                    <a:lstStyle/>
                    <a:p>
                      <a:pPr algn="just">
                        <a:lnSpc>
                          <a:spcPct val="106000"/>
                        </a:lnSpc>
                        <a:spcAft>
                          <a:spcPts val="0"/>
                        </a:spcAft>
                      </a:pPr>
                      <a:r>
                        <a:rPr lang="tr-TR" sz="1400">
                          <a:latin typeface="Times New Roman"/>
                          <a:ea typeface="Calibri"/>
                          <a:cs typeface="Times New Roman"/>
                        </a:rPr>
                        <a:t>Mikroorganizmaların yayılmasını önler.</a:t>
                      </a:r>
                      <a:endParaRPr lang="tr-TR" sz="1400">
                        <a:latin typeface="Calibri"/>
                        <a:ea typeface="Calibri"/>
                        <a:cs typeface="Times New Roman"/>
                      </a:endParaRPr>
                    </a:p>
                  </a:txBody>
                  <a:tcPr marL="68580" marR="68580" marT="0" marB="0"/>
                </a:tc>
              </a:tr>
              <a:tr h="1493909">
                <a:tc>
                  <a:txBody>
                    <a:bodyPr/>
                    <a:lstStyle/>
                    <a:p>
                      <a:pPr algn="just">
                        <a:lnSpc>
                          <a:spcPct val="106000"/>
                        </a:lnSpc>
                        <a:spcAft>
                          <a:spcPts val="0"/>
                        </a:spcAft>
                      </a:pPr>
                      <a:r>
                        <a:rPr lang="tr-TR" sz="1400">
                          <a:latin typeface="Times New Roman"/>
                          <a:ea typeface="Calibri"/>
                          <a:cs typeface="Times New Roman"/>
                        </a:rPr>
                        <a:t>Tarih, saat, mesanenin durumu, mesane kateterizasyonunun yapılma nedeni, takılan kateterin özelliği, balonun ne kadar sıvı ile şişirildiği, gelen idrarın özelliği, hastanın duygu ve düşüncelerine dair bilgileri içeren kayıt gözleme kaydedilir.</a:t>
                      </a:r>
                      <a:endParaRPr lang="tr-TR" sz="1400">
                        <a:latin typeface="Calibri"/>
                        <a:ea typeface="Calibri"/>
                        <a:cs typeface="Times New Roman"/>
                      </a:endParaRPr>
                    </a:p>
                  </a:txBody>
                  <a:tcPr marL="68580" marR="68580" marT="0" marB="0"/>
                </a:tc>
                <a:tc>
                  <a:txBody>
                    <a:bodyPr/>
                    <a:lstStyle/>
                    <a:p>
                      <a:pPr algn="just">
                        <a:lnSpc>
                          <a:spcPct val="106000"/>
                        </a:lnSpc>
                        <a:spcAft>
                          <a:spcPts val="0"/>
                        </a:spcAft>
                      </a:pPr>
                      <a:r>
                        <a:rPr lang="tr-TR" sz="1400" dirty="0">
                          <a:latin typeface="Times New Roman"/>
                          <a:ea typeface="Calibri"/>
                          <a:cs typeface="Times New Roman"/>
                        </a:rPr>
                        <a:t>Uygun kayıt hasta bakımının </a:t>
                      </a:r>
                      <a:r>
                        <a:rPr lang="tr-TR" sz="1400" dirty="0" err="1">
                          <a:latin typeface="Times New Roman"/>
                          <a:ea typeface="Calibri"/>
                          <a:cs typeface="Times New Roman"/>
                        </a:rPr>
                        <a:t>sürdürülebiliriği</a:t>
                      </a:r>
                      <a:r>
                        <a:rPr lang="tr-TR" sz="1400" dirty="0">
                          <a:latin typeface="Times New Roman"/>
                          <a:ea typeface="Calibri"/>
                          <a:cs typeface="Times New Roman"/>
                        </a:rPr>
                        <a:t> ve hemşirelik uygulamalarının görünürlüğü için önemlidir.</a:t>
                      </a:r>
                      <a:endParaRPr lang="tr-TR" sz="1400" dirty="0">
                        <a:latin typeface="Calibri"/>
                        <a:ea typeface="Calibri"/>
                        <a:cs typeface="Times New Roman"/>
                      </a:endParaRPr>
                    </a:p>
                  </a:txBody>
                  <a:tcPr marL="68580" marR="68580" marT="0" marB="0"/>
                </a:tc>
              </a:tr>
            </a:tbl>
          </a:graphicData>
        </a:graphic>
      </p:graphicFrame>
    </p:spTree>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b="1" dirty="0" smtClean="0"/>
              <a:t>Mesane </a:t>
            </a:r>
            <a:r>
              <a:rPr lang="tr-TR" b="1" dirty="0" err="1" smtClean="0"/>
              <a:t>Kateterizasyonu</a:t>
            </a:r>
            <a:r>
              <a:rPr lang="tr-TR" b="1" dirty="0" smtClean="0"/>
              <a:t> Uygulaması </a:t>
            </a:r>
            <a:endParaRPr lang="tr-TR" dirty="0"/>
          </a:p>
        </p:txBody>
      </p:sp>
      <p:pic>
        <p:nvPicPr>
          <p:cNvPr id="6" name="5 İçerik Yer Tutucusu" descr="indir (4).jfif"/>
          <p:cNvPicPr>
            <a:picLocks noGrp="1" noChangeAspect="1"/>
          </p:cNvPicPr>
          <p:nvPr>
            <p:ph idx="1"/>
          </p:nvPr>
        </p:nvPicPr>
        <p:blipFill>
          <a:blip r:embed="rId2" cstate="print"/>
          <a:stretch>
            <a:fillRect/>
          </a:stretch>
        </p:blipFill>
        <p:spPr>
          <a:xfrm>
            <a:off x="1187624" y="1844824"/>
            <a:ext cx="6696744" cy="4305626"/>
          </a:xfrm>
        </p:spPr>
      </p:pic>
    </p:spTree>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b="1" dirty="0" smtClean="0"/>
              <a:t>Mesane </a:t>
            </a:r>
            <a:r>
              <a:rPr lang="tr-TR" b="1" dirty="0" err="1" smtClean="0"/>
              <a:t>Kateterizasyonu</a:t>
            </a:r>
            <a:r>
              <a:rPr lang="tr-TR" b="1" dirty="0" smtClean="0"/>
              <a:t> Uygulama Basamakları - Erkek</a:t>
            </a:r>
            <a:endParaRPr lang="tr-TR" dirty="0"/>
          </a:p>
        </p:txBody>
      </p:sp>
      <p:graphicFrame>
        <p:nvGraphicFramePr>
          <p:cNvPr id="4" name="3 İçerik Yer Tutucusu"/>
          <p:cNvGraphicFramePr>
            <a:graphicFrameLocks noGrp="1"/>
          </p:cNvGraphicFramePr>
          <p:nvPr>
            <p:ph idx="1"/>
          </p:nvPr>
        </p:nvGraphicFramePr>
        <p:xfrm>
          <a:off x="457200" y="1600200"/>
          <a:ext cx="8229600" cy="4360672"/>
        </p:xfrm>
        <a:graphic>
          <a:graphicData uri="http://schemas.openxmlformats.org/drawingml/2006/table">
            <a:tbl>
              <a:tblPr firstRow="1" bandRow="1">
                <a:tableStyleId>{5940675A-B579-460E-94D1-54222C63F5DA}</a:tableStyleId>
              </a:tblPr>
              <a:tblGrid>
                <a:gridCol w="4114800"/>
                <a:gridCol w="4114800"/>
              </a:tblGrid>
              <a:tr h="370840">
                <a:tc>
                  <a:txBody>
                    <a:bodyPr/>
                    <a:lstStyle/>
                    <a:p>
                      <a:pPr algn="ctr">
                        <a:lnSpc>
                          <a:spcPct val="106000"/>
                        </a:lnSpc>
                        <a:spcAft>
                          <a:spcPts val="0"/>
                        </a:spcAft>
                      </a:pPr>
                      <a:r>
                        <a:rPr lang="tr-TR" sz="1400" b="1" dirty="0">
                          <a:latin typeface="Times New Roman"/>
                          <a:ea typeface="Calibri"/>
                          <a:cs typeface="Times New Roman"/>
                        </a:rPr>
                        <a:t>Uygulama Basamakları</a:t>
                      </a:r>
                      <a:endParaRPr lang="tr-TR" sz="1400" dirty="0">
                        <a:latin typeface="Calibri"/>
                        <a:ea typeface="Calibri"/>
                        <a:cs typeface="Times New Roman"/>
                      </a:endParaRPr>
                    </a:p>
                  </a:txBody>
                  <a:tcPr marL="68580" marR="68580" marT="0" marB="0"/>
                </a:tc>
                <a:tc>
                  <a:txBody>
                    <a:bodyPr/>
                    <a:lstStyle/>
                    <a:p>
                      <a:pPr algn="ctr">
                        <a:lnSpc>
                          <a:spcPct val="106000"/>
                        </a:lnSpc>
                        <a:spcAft>
                          <a:spcPts val="0"/>
                        </a:spcAft>
                      </a:pPr>
                      <a:r>
                        <a:rPr lang="tr-TR" sz="1400" b="1" dirty="0">
                          <a:latin typeface="Times New Roman"/>
                          <a:ea typeface="Calibri"/>
                          <a:cs typeface="Times New Roman"/>
                        </a:rPr>
                        <a:t>Gerekçe / Açıklama</a:t>
                      </a:r>
                      <a:endParaRPr lang="tr-TR" sz="1400" dirty="0">
                        <a:latin typeface="Calibri"/>
                        <a:ea typeface="Calibri"/>
                        <a:cs typeface="Times New Roman"/>
                      </a:endParaRPr>
                    </a:p>
                  </a:txBody>
                  <a:tcPr marL="68580" marR="68580" marT="0" marB="0"/>
                </a:tc>
              </a:tr>
              <a:tr h="370840">
                <a:tc>
                  <a:txBody>
                    <a:bodyPr/>
                    <a:lstStyle/>
                    <a:p>
                      <a:pPr algn="just">
                        <a:lnSpc>
                          <a:spcPct val="106000"/>
                        </a:lnSpc>
                        <a:spcAft>
                          <a:spcPts val="0"/>
                        </a:spcAft>
                      </a:pPr>
                      <a:r>
                        <a:rPr lang="tr-TR" sz="1400" dirty="0">
                          <a:latin typeface="Times New Roman"/>
                          <a:ea typeface="Calibri"/>
                          <a:cs typeface="Times New Roman"/>
                        </a:rPr>
                        <a:t>Hastanın yanındaki sehpa/masaya gerekli malzemeler </a:t>
                      </a:r>
                      <a:r>
                        <a:rPr lang="tr-TR" sz="1400" dirty="0" smtClean="0">
                          <a:latin typeface="Times New Roman"/>
                          <a:ea typeface="Calibri"/>
                          <a:cs typeface="Times New Roman"/>
                        </a:rPr>
                        <a:t>hazırlanır</a:t>
                      </a:r>
                      <a:endParaRPr lang="tr-TR" sz="1400" dirty="0">
                        <a:latin typeface="Calibri"/>
                        <a:ea typeface="Calibri"/>
                        <a:cs typeface="Times New Roman"/>
                      </a:endParaRPr>
                    </a:p>
                  </a:txBody>
                  <a:tcPr marL="68580" marR="68580" marT="0" marB="0"/>
                </a:tc>
                <a:tc>
                  <a:txBody>
                    <a:bodyPr/>
                    <a:lstStyle/>
                    <a:p>
                      <a:pPr algn="just">
                        <a:lnSpc>
                          <a:spcPct val="106000"/>
                        </a:lnSpc>
                        <a:spcAft>
                          <a:spcPts val="0"/>
                        </a:spcAft>
                      </a:pPr>
                      <a:r>
                        <a:rPr lang="tr-TR" sz="1400">
                          <a:latin typeface="Times New Roman"/>
                          <a:ea typeface="Calibri"/>
                          <a:cs typeface="Times New Roman"/>
                        </a:rPr>
                        <a:t>Malzemeleri hazırlamak ve yatağın yanına yerleştirmek zaman ve enerji tasarrufu sağlar.</a:t>
                      </a:r>
                      <a:endParaRPr lang="tr-TR" sz="1400">
                        <a:latin typeface="Calibri"/>
                        <a:ea typeface="Calibri"/>
                        <a:cs typeface="Times New Roman"/>
                      </a:endParaRPr>
                    </a:p>
                  </a:txBody>
                  <a:tcPr marL="68580" marR="68580" marT="0" marB="0"/>
                </a:tc>
              </a:tr>
              <a:tr h="370840">
                <a:tc>
                  <a:txBody>
                    <a:bodyPr/>
                    <a:lstStyle/>
                    <a:p>
                      <a:pPr algn="just">
                        <a:lnSpc>
                          <a:spcPct val="106000"/>
                        </a:lnSpc>
                        <a:spcAft>
                          <a:spcPts val="0"/>
                        </a:spcAft>
                      </a:pPr>
                      <a:r>
                        <a:rPr lang="tr-TR" sz="1400">
                          <a:latin typeface="Times New Roman"/>
                          <a:ea typeface="Calibri"/>
                          <a:cs typeface="Times New Roman"/>
                        </a:rPr>
                        <a:t>Hastanın aktivite durumu ve doktor istemi kontrol edilir.</a:t>
                      </a:r>
                      <a:endParaRPr lang="tr-TR" sz="1400">
                        <a:latin typeface="Calibri"/>
                        <a:ea typeface="Calibri"/>
                        <a:cs typeface="Times New Roman"/>
                      </a:endParaRPr>
                    </a:p>
                  </a:txBody>
                  <a:tcPr marL="68580" marR="68580" marT="0" marB="0"/>
                </a:tc>
                <a:tc>
                  <a:txBody>
                    <a:bodyPr/>
                    <a:lstStyle/>
                    <a:p>
                      <a:pPr algn="just">
                        <a:lnSpc>
                          <a:spcPct val="106000"/>
                        </a:lnSpc>
                        <a:spcAft>
                          <a:spcPts val="0"/>
                        </a:spcAft>
                      </a:pPr>
                      <a:r>
                        <a:rPr lang="tr-TR" sz="1400">
                          <a:latin typeface="Times New Roman"/>
                          <a:ea typeface="Calibri"/>
                          <a:cs typeface="Times New Roman"/>
                        </a:rPr>
                        <a:t>Fiziksel sınırlılıkları belirleme, uygulanacak işlemde hastanın uyumunu değerlendirmek için gereklidir. İstemin doğrulanması hatalı uygulamaları önler.</a:t>
                      </a:r>
                      <a:endParaRPr lang="tr-TR" sz="1400">
                        <a:latin typeface="Calibri"/>
                        <a:ea typeface="Calibri"/>
                        <a:cs typeface="Times New Roman"/>
                      </a:endParaRPr>
                    </a:p>
                  </a:txBody>
                  <a:tcPr marL="68580" marR="68580" marT="0" marB="0"/>
                </a:tc>
              </a:tr>
              <a:tr h="370840">
                <a:tc>
                  <a:txBody>
                    <a:bodyPr/>
                    <a:lstStyle/>
                    <a:p>
                      <a:pPr algn="just">
                        <a:lnSpc>
                          <a:spcPct val="106000"/>
                        </a:lnSpc>
                        <a:spcAft>
                          <a:spcPts val="0"/>
                        </a:spcAft>
                      </a:pPr>
                      <a:r>
                        <a:rPr lang="tr-TR" sz="1400">
                          <a:latin typeface="Times New Roman"/>
                          <a:ea typeface="Calibri"/>
                          <a:cs typeface="Times New Roman"/>
                        </a:rPr>
                        <a:t>El hijyeni sağlanır, kişisel koruyucu ekipman giyilir.</a:t>
                      </a:r>
                      <a:endParaRPr lang="tr-TR" sz="1400">
                        <a:latin typeface="Calibri"/>
                        <a:ea typeface="Calibri"/>
                        <a:cs typeface="Times New Roman"/>
                      </a:endParaRPr>
                    </a:p>
                  </a:txBody>
                  <a:tcPr marL="68580" marR="68580" marT="0" marB="0"/>
                </a:tc>
                <a:tc>
                  <a:txBody>
                    <a:bodyPr/>
                    <a:lstStyle/>
                    <a:p>
                      <a:pPr algn="just">
                        <a:lnSpc>
                          <a:spcPct val="106000"/>
                        </a:lnSpc>
                        <a:spcAft>
                          <a:spcPts val="0"/>
                        </a:spcAft>
                      </a:pPr>
                      <a:r>
                        <a:rPr lang="tr-TR" sz="1400">
                          <a:latin typeface="Times New Roman"/>
                          <a:ea typeface="Calibri"/>
                          <a:cs typeface="Times New Roman"/>
                        </a:rPr>
                        <a:t>Mikroorganizmaların yayılmasını önler.</a:t>
                      </a:r>
                      <a:endParaRPr lang="tr-TR" sz="1400">
                        <a:latin typeface="Calibri"/>
                        <a:ea typeface="Calibri"/>
                        <a:cs typeface="Times New Roman"/>
                      </a:endParaRPr>
                    </a:p>
                  </a:txBody>
                  <a:tcPr marL="68580" marR="68580" marT="0" marB="0"/>
                </a:tc>
              </a:tr>
              <a:tr h="370840">
                <a:tc>
                  <a:txBody>
                    <a:bodyPr/>
                    <a:lstStyle/>
                    <a:p>
                      <a:pPr algn="just">
                        <a:lnSpc>
                          <a:spcPct val="106000"/>
                        </a:lnSpc>
                        <a:spcAft>
                          <a:spcPts val="0"/>
                        </a:spcAft>
                      </a:pPr>
                      <a:r>
                        <a:rPr lang="tr-TR" sz="1400">
                          <a:latin typeface="Times New Roman"/>
                          <a:ea typeface="Calibri"/>
                          <a:cs typeface="Times New Roman"/>
                        </a:rPr>
                        <a:t>Hastanın kimliği doğrulanır.</a:t>
                      </a:r>
                      <a:endParaRPr lang="tr-TR" sz="1400">
                        <a:latin typeface="Calibri"/>
                        <a:ea typeface="Calibri"/>
                        <a:cs typeface="Times New Roman"/>
                      </a:endParaRPr>
                    </a:p>
                  </a:txBody>
                  <a:tcPr marL="68580" marR="68580" marT="0" marB="0"/>
                </a:tc>
                <a:tc>
                  <a:txBody>
                    <a:bodyPr/>
                    <a:lstStyle/>
                    <a:p>
                      <a:pPr algn="just">
                        <a:lnSpc>
                          <a:spcPct val="106000"/>
                        </a:lnSpc>
                        <a:spcAft>
                          <a:spcPts val="0"/>
                        </a:spcAft>
                      </a:pPr>
                      <a:r>
                        <a:rPr lang="tr-TR" sz="1400">
                          <a:latin typeface="Times New Roman"/>
                          <a:ea typeface="Calibri"/>
                          <a:cs typeface="Times New Roman"/>
                        </a:rPr>
                        <a:t>Doğru hastaya girişim yapılmasını sağlar ve hataları önlemeye yardım eder.</a:t>
                      </a:r>
                      <a:endParaRPr lang="tr-TR" sz="1400">
                        <a:latin typeface="Calibri"/>
                        <a:ea typeface="Calibri"/>
                        <a:cs typeface="Times New Roman"/>
                      </a:endParaRPr>
                    </a:p>
                  </a:txBody>
                  <a:tcPr marL="68580" marR="68580" marT="0" marB="0"/>
                </a:tc>
              </a:tr>
              <a:tr h="370840">
                <a:tc>
                  <a:txBody>
                    <a:bodyPr/>
                    <a:lstStyle/>
                    <a:p>
                      <a:pPr algn="just">
                        <a:lnSpc>
                          <a:spcPct val="106000"/>
                        </a:lnSpc>
                        <a:spcAft>
                          <a:spcPts val="0"/>
                        </a:spcAft>
                      </a:pPr>
                      <a:r>
                        <a:rPr lang="tr-TR" sz="1400">
                          <a:latin typeface="Times New Roman"/>
                          <a:ea typeface="Calibri"/>
                          <a:cs typeface="Times New Roman"/>
                        </a:rPr>
                        <a:t>Mümkünse yatak çevresindeki perde ve hasta odasının kapısı kapatılır. Hastaya yapılacak olan işlem açıklanır. (Hasta uyanık olmasa bile). Özellikle lateks ve iyot allerjisi olup olmadığı değerlendirilir.</a:t>
                      </a:r>
                      <a:endParaRPr lang="tr-TR" sz="1400">
                        <a:latin typeface="Calibri"/>
                        <a:ea typeface="Calibri"/>
                        <a:cs typeface="Times New Roman"/>
                      </a:endParaRPr>
                    </a:p>
                  </a:txBody>
                  <a:tcPr marL="68580" marR="68580" marT="0" marB="0"/>
                </a:tc>
                <a:tc>
                  <a:txBody>
                    <a:bodyPr/>
                    <a:lstStyle/>
                    <a:p>
                      <a:pPr algn="just">
                        <a:lnSpc>
                          <a:spcPct val="106000"/>
                        </a:lnSpc>
                        <a:spcAft>
                          <a:spcPts val="0"/>
                        </a:spcAft>
                      </a:pPr>
                      <a:r>
                        <a:rPr lang="tr-TR" sz="1400">
                          <a:latin typeface="Times New Roman"/>
                          <a:ea typeface="Calibri"/>
                          <a:cs typeface="Times New Roman"/>
                        </a:rPr>
                        <a:t>Hasta mahremiyetini sağlar. Hastaya işlemi açıklama güven verici ortamı sağlar ve hastanın uyumunu arttırır. Kateterlerin çoğu lateks içermektedir ve bazı antiseptiklerde iyot bulunmaktadır. Allerji durumunun değerlendirilmesi, istenmeyen olaylatı önler.</a:t>
                      </a:r>
                      <a:endParaRPr lang="tr-TR" sz="1400">
                        <a:latin typeface="Calibri"/>
                        <a:ea typeface="Calibri"/>
                        <a:cs typeface="Times New Roman"/>
                      </a:endParaRPr>
                    </a:p>
                  </a:txBody>
                  <a:tcPr marL="68580" marR="68580" marT="0" marB="0"/>
                </a:tc>
              </a:tr>
              <a:tr h="370840">
                <a:tc>
                  <a:txBody>
                    <a:bodyPr/>
                    <a:lstStyle/>
                    <a:p>
                      <a:pPr algn="just">
                        <a:lnSpc>
                          <a:spcPct val="106000"/>
                        </a:lnSpc>
                        <a:spcAft>
                          <a:spcPts val="0"/>
                        </a:spcAft>
                      </a:pPr>
                      <a:r>
                        <a:rPr lang="tr-TR" sz="1400">
                          <a:latin typeface="Times New Roman"/>
                          <a:ea typeface="Calibri"/>
                          <a:cs typeface="Times New Roman"/>
                        </a:rPr>
                        <a:t>İyi bir aydınlatma sağlanır ve atık kutusu kolay erişilebilecek bir yere yerleştirilir.</a:t>
                      </a:r>
                      <a:endParaRPr lang="tr-TR" sz="1400">
                        <a:latin typeface="Calibri"/>
                        <a:ea typeface="Calibri"/>
                        <a:cs typeface="Times New Roman"/>
                      </a:endParaRPr>
                    </a:p>
                  </a:txBody>
                  <a:tcPr marL="68580" marR="68580" marT="0" marB="0"/>
                </a:tc>
                <a:tc>
                  <a:txBody>
                    <a:bodyPr/>
                    <a:lstStyle/>
                    <a:p>
                      <a:pPr algn="just">
                        <a:lnSpc>
                          <a:spcPct val="106000"/>
                        </a:lnSpc>
                        <a:spcAft>
                          <a:spcPts val="0"/>
                        </a:spcAft>
                      </a:pPr>
                      <a:r>
                        <a:rPr lang="tr-TR" sz="1400" dirty="0" err="1">
                          <a:latin typeface="Times New Roman"/>
                          <a:ea typeface="Calibri"/>
                          <a:cs typeface="Times New Roman"/>
                        </a:rPr>
                        <a:t>Üretral</a:t>
                      </a:r>
                      <a:r>
                        <a:rPr lang="tr-TR" sz="1400" dirty="0">
                          <a:latin typeface="Times New Roman"/>
                          <a:ea typeface="Calibri"/>
                          <a:cs typeface="Times New Roman"/>
                        </a:rPr>
                        <a:t> </a:t>
                      </a:r>
                      <a:r>
                        <a:rPr lang="tr-TR" sz="1400" dirty="0" err="1">
                          <a:latin typeface="Times New Roman"/>
                          <a:ea typeface="Calibri"/>
                          <a:cs typeface="Times New Roman"/>
                        </a:rPr>
                        <a:t>meatusu</a:t>
                      </a:r>
                      <a:r>
                        <a:rPr lang="tr-TR" sz="1400" dirty="0">
                          <a:latin typeface="Times New Roman"/>
                          <a:ea typeface="Calibri"/>
                          <a:cs typeface="Times New Roman"/>
                        </a:rPr>
                        <a:t> rahatça görebilmek için aydınlatma gereklidir. Atık kutusunu yakına yerleştirmek, atıkların kolayca imha edilmesini sağlar ve </a:t>
                      </a:r>
                      <a:r>
                        <a:rPr lang="tr-TR" sz="1400" dirty="0" err="1">
                          <a:latin typeface="Times New Roman"/>
                          <a:ea typeface="Calibri"/>
                          <a:cs typeface="Times New Roman"/>
                        </a:rPr>
                        <a:t>kontaminasyon</a:t>
                      </a:r>
                      <a:r>
                        <a:rPr lang="tr-TR" sz="1400" dirty="0">
                          <a:latin typeface="Times New Roman"/>
                          <a:ea typeface="Calibri"/>
                          <a:cs typeface="Times New Roman"/>
                        </a:rPr>
                        <a:t> riskini azaltır.</a:t>
                      </a:r>
                      <a:endParaRPr lang="tr-TR" sz="1400" dirty="0">
                        <a:latin typeface="Calibri"/>
                        <a:ea typeface="Calibri"/>
                        <a:cs typeface="Times New Roman"/>
                      </a:endParaRPr>
                    </a:p>
                  </a:txBody>
                  <a:tcPr marL="68580" marR="68580" marT="0" marB="0"/>
                </a:tc>
              </a:tr>
            </a:tbl>
          </a:graphicData>
        </a:graphic>
      </p:graphicFrame>
    </p:spTree>
  </p:cSld>
  <p:clrMapOvr>
    <a:masterClrMapping/>
  </p:clrMapOvr>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b="1" dirty="0" smtClean="0"/>
              <a:t>Mesane </a:t>
            </a:r>
            <a:r>
              <a:rPr lang="tr-TR" b="1" dirty="0" err="1" smtClean="0"/>
              <a:t>Kateterizasyonu</a:t>
            </a:r>
            <a:r>
              <a:rPr lang="tr-TR" b="1" dirty="0" smtClean="0"/>
              <a:t> Uygulama Basamakları - Erkek</a:t>
            </a:r>
            <a:endParaRPr lang="tr-TR" dirty="0"/>
          </a:p>
        </p:txBody>
      </p:sp>
      <p:graphicFrame>
        <p:nvGraphicFramePr>
          <p:cNvPr id="4" name="3 İçerik Yer Tutucusu"/>
          <p:cNvGraphicFramePr>
            <a:graphicFrameLocks noGrp="1"/>
          </p:cNvGraphicFramePr>
          <p:nvPr>
            <p:ph idx="1"/>
          </p:nvPr>
        </p:nvGraphicFramePr>
        <p:xfrm>
          <a:off x="251520" y="1484785"/>
          <a:ext cx="8640960" cy="5185979"/>
        </p:xfrm>
        <a:graphic>
          <a:graphicData uri="http://schemas.openxmlformats.org/drawingml/2006/table">
            <a:tbl>
              <a:tblPr firstRow="1" bandRow="1">
                <a:tableStyleId>{5940675A-B579-460E-94D1-54222C63F5DA}</a:tableStyleId>
              </a:tblPr>
              <a:tblGrid>
                <a:gridCol w="4320480"/>
                <a:gridCol w="4320480"/>
              </a:tblGrid>
              <a:tr h="360810">
                <a:tc>
                  <a:txBody>
                    <a:bodyPr/>
                    <a:lstStyle/>
                    <a:p>
                      <a:pPr algn="ctr">
                        <a:lnSpc>
                          <a:spcPct val="106000"/>
                        </a:lnSpc>
                        <a:spcAft>
                          <a:spcPts val="0"/>
                        </a:spcAft>
                      </a:pPr>
                      <a:r>
                        <a:rPr lang="tr-TR" sz="1400" b="1" dirty="0">
                          <a:latin typeface="Times New Roman"/>
                          <a:ea typeface="Calibri"/>
                          <a:cs typeface="Times New Roman"/>
                        </a:rPr>
                        <a:t>Uygulama Basamakları</a:t>
                      </a:r>
                      <a:endParaRPr lang="tr-TR" sz="1400" dirty="0">
                        <a:latin typeface="Calibri"/>
                        <a:ea typeface="Calibri"/>
                        <a:cs typeface="Times New Roman"/>
                      </a:endParaRPr>
                    </a:p>
                  </a:txBody>
                  <a:tcPr marL="68580" marR="68580" marT="0" marB="0"/>
                </a:tc>
                <a:tc>
                  <a:txBody>
                    <a:bodyPr/>
                    <a:lstStyle/>
                    <a:p>
                      <a:pPr algn="ctr">
                        <a:lnSpc>
                          <a:spcPct val="106000"/>
                        </a:lnSpc>
                        <a:spcAft>
                          <a:spcPts val="0"/>
                        </a:spcAft>
                      </a:pPr>
                      <a:r>
                        <a:rPr lang="tr-TR" sz="1400" b="1" dirty="0">
                          <a:latin typeface="Times New Roman"/>
                          <a:ea typeface="Calibri"/>
                          <a:cs typeface="Times New Roman"/>
                        </a:rPr>
                        <a:t>Gerekçe / Açıklama</a:t>
                      </a:r>
                      <a:endParaRPr lang="tr-TR" sz="1400" dirty="0">
                        <a:latin typeface="Calibri"/>
                        <a:ea typeface="Calibri"/>
                        <a:cs typeface="Times New Roman"/>
                      </a:endParaRPr>
                    </a:p>
                  </a:txBody>
                  <a:tcPr marL="68580" marR="68580" marT="0" marB="0"/>
                </a:tc>
              </a:tr>
              <a:tr h="880278">
                <a:tc>
                  <a:txBody>
                    <a:bodyPr/>
                    <a:lstStyle/>
                    <a:p>
                      <a:pPr algn="just">
                        <a:lnSpc>
                          <a:spcPct val="106000"/>
                        </a:lnSpc>
                        <a:spcAft>
                          <a:spcPts val="0"/>
                        </a:spcAft>
                      </a:pPr>
                      <a:r>
                        <a:rPr lang="tr-TR" sz="1400" dirty="0">
                          <a:latin typeface="Times New Roman"/>
                          <a:ea typeface="Calibri"/>
                          <a:cs typeface="Times New Roman"/>
                        </a:rPr>
                        <a:t>Yatak rahat çalışılabilecek yüksekliğe getirilir, genellikle bakım vericinin dirsek yüksekliğine ayarlanır. Hemşire tarafındaki yatak kenarlıkları indirilir.</a:t>
                      </a:r>
                      <a:endParaRPr lang="tr-TR" sz="1400" dirty="0">
                        <a:latin typeface="Calibri"/>
                        <a:ea typeface="Calibri"/>
                        <a:cs typeface="Times New Roman"/>
                      </a:endParaRPr>
                    </a:p>
                  </a:txBody>
                  <a:tcPr marL="68580" marR="68580" marT="0" marB="0"/>
                </a:tc>
                <a:tc>
                  <a:txBody>
                    <a:bodyPr/>
                    <a:lstStyle/>
                    <a:p>
                      <a:pPr algn="just">
                        <a:lnSpc>
                          <a:spcPct val="106000"/>
                        </a:lnSpc>
                        <a:spcAft>
                          <a:spcPts val="0"/>
                        </a:spcAft>
                      </a:pPr>
                      <a:r>
                        <a:rPr lang="tr-TR" sz="1400">
                          <a:latin typeface="Times New Roman"/>
                          <a:ea typeface="Calibri"/>
                          <a:cs typeface="Times New Roman"/>
                        </a:rPr>
                        <a:t>Yatağın uygun yükseklikte olması sırt ve kas gerilmesini önler. Hastayı örtmek hastanın mahremiyetini sağlar..</a:t>
                      </a:r>
                      <a:endParaRPr lang="tr-TR" sz="1400">
                        <a:latin typeface="Calibri"/>
                        <a:ea typeface="Calibri"/>
                        <a:cs typeface="Times New Roman"/>
                      </a:endParaRPr>
                    </a:p>
                  </a:txBody>
                  <a:tcPr marL="68580" marR="68580" marT="0" marB="0"/>
                </a:tc>
              </a:tr>
              <a:tr h="1100347">
                <a:tc>
                  <a:txBody>
                    <a:bodyPr/>
                    <a:lstStyle/>
                    <a:p>
                      <a:pPr algn="just">
                        <a:lnSpc>
                          <a:spcPct val="106000"/>
                        </a:lnSpc>
                        <a:spcAft>
                          <a:spcPts val="0"/>
                        </a:spcAft>
                      </a:pPr>
                      <a:r>
                        <a:rPr lang="tr-TR" sz="1400">
                          <a:latin typeface="Times New Roman"/>
                          <a:ea typeface="Calibri"/>
                          <a:cs typeface="Times New Roman"/>
                        </a:rPr>
                        <a:t>Hastaya bacaklarını biraz açık bırakacak şekilde sırt üstü yatar pozisyon verilir. Yalnızca uygulama yapılacak penis çevresindeki alan açıkta kalacak şekilde hasta örtülür.  Altına su peçirmez tek kullanımlık örtü serilir. Hastanın üzeri örtülür.</a:t>
                      </a:r>
                      <a:endParaRPr lang="tr-TR" sz="1400">
                        <a:latin typeface="Calibri"/>
                        <a:ea typeface="Calibri"/>
                        <a:cs typeface="Times New Roman"/>
                      </a:endParaRPr>
                    </a:p>
                  </a:txBody>
                  <a:tcPr marL="68580" marR="68580" marT="0" marB="0"/>
                </a:tc>
                <a:tc>
                  <a:txBody>
                    <a:bodyPr/>
                    <a:lstStyle/>
                    <a:p>
                      <a:pPr algn="just">
                        <a:lnSpc>
                          <a:spcPct val="106000"/>
                        </a:lnSpc>
                        <a:spcAft>
                          <a:spcPts val="0"/>
                        </a:spcAft>
                      </a:pPr>
                      <a:r>
                        <a:rPr lang="tr-TR" sz="1400">
                          <a:latin typeface="Times New Roman"/>
                          <a:ea typeface="Calibri"/>
                          <a:cs typeface="Times New Roman"/>
                        </a:rPr>
                        <a:t>Doğru pozisyon üretral meatusu rahatça görmeyi sağlar. Utanma ve gerginliği azaltmak için hastanın üzerinin örtülmesi gerekir.</a:t>
                      </a:r>
                      <a:endParaRPr lang="tr-TR" sz="1400">
                        <a:latin typeface="Calibri"/>
                        <a:ea typeface="Calibri"/>
                        <a:cs typeface="Times New Roman"/>
                      </a:endParaRPr>
                    </a:p>
                  </a:txBody>
                  <a:tcPr marL="68580" marR="68580" marT="0" marB="0"/>
                </a:tc>
              </a:tr>
              <a:tr h="1100347">
                <a:tc>
                  <a:txBody>
                    <a:bodyPr/>
                    <a:lstStyle/>
                    <a:p>
                      <a:pPr algn="just">
                        <a:lnSpc>
                          <a:spcPct val="106000"/>
                        </a:lnSpc>
                        <a:spcAft>
                          <a:spcPts val="0"/>
                        </a:spcAft>
                      </a:pPr>
                      <a:r>
                        <a:rPr lang="tr-TR" sz="1400">
                          <a:latin typeface="Times New Roman"/>
                          <a:ea typeface="Calibri"/>
                          <a:cs typeface="Times New Roman"/>
                        </a:rPr>
                        <a:t>Temiz eldiven giyilir ve genital bölge bez, cilt temizleyici ve sıcak su ile temizlenir. Silme işlemine penis ucundan başlanır ve meatustan dışarı doğru dairesel hareketlerle penis temizlenir. Durulanır ve kurulanır. Eldivenler çıkarılır ve el hijyeni sağlanır.</a:t>
                      </a:r>
                      <a:endParaRPr lang="tr-TR" sz="1400">
                        <a:latin typeface="Calibri"/>
                        <a:ea typeface="Calibri"/>
                        <a:cs typeface="Times New Roman"/>
                      </a:endParaRPr>
                    </a:p>
                  </a:txBody>
                  <a:tcPr marL="68580" marR="68580" marT="0" marB="0"/>
                </a:tc>
                <a:tc>
                  <a:txBody>
                    <a:bodyPr/>
                    <a:lstStyle/>
                    <a:p>
                      <a:pPr algn="just">
                        <a:lnSpc>
                          <a:spcPct val="106000"/>
                        </a:lnSpc>
                        <a:spcAft>
                          <a:spcPts val="0"/>
                        </a:spcAft>
                      </a:pPr>
                      <a:r>
                        <a:rPr lang="tr-TR" sz="1400">
                          <a:latin typeface="Times New Roman"/>
                          <a:ea typeface="Calibri"/>
                          <a:cs typeface="Times New Roman"/>
                        </a:rPr>
                        <a:t>Eldiven kan ve vücut sıvılarına maruziyeti önler. Temizleme işlemi, üretral meatusa yakın mikroorganizmaları azaltır ve işlem öncesi perianal bölgenin rahatlamasını sağlar.</a:t>
                      </a:r>
                      <a:endParaRPr lang="tr-TR" sz="1400">
                        <a:latin typeface="Calibri"/>
                        <a:ea typeface="Calibri"/>
                        <a:cs typeface="Times New Roman"/>
                      </a:endParaRPr>
                    </a:p>
                  </a:txBody>
                  <a:tcPr marL="68580" marR="68580" marT="0" marB="0"/>
                </a:tc>
              </a:tr>
              <a:tr h="360810">
                <a:tc>
                  <a:txBody>
                    <a:bodyPr/>
                    <a:lstStyle/>
                    <a:p>
                      <a:pPr algn="just">
                        <a:lnSpc>
                          <a:spcPct val="106000"/>
                        </a:lnSpc>
                        <a:spcAft>
                          <a:spcPts val="0"/>
                        </a:spcAft>
                      </a:pPr>
                      <a:r>
                        <a:rPr lang="tr-TR" sz="1400">
                          <a:latin typeface="Times New Roman"/>
                          <a:ea typeface="Calibri"/>
                          <a:cs typeface="Times New Roman"/>
                        </a:rPr>
                        <a:t>İdrar drenaj seti hazırlanır.</a:t>
                      </a:r>
                      <a:endParaRPr lang="tr-TR" sz="1400">
                        <a:latin typeface="Calibri"/>
                        <a:ea typeface="Calibri"/>
                        <a:cs typeface="Times New Roman"/>
                      </a:endParaRPr>
                    </a:p>
                  </a:txBody>
                  <a:tcPr marL="68580" marR="68580" marT="0" marB="0"/>
                </a:tc>
                <a:tc>
                  <a:txBody>
                    <a:bodyPr/>
                    <a:lstStyle/>
                    <a:p>
                      <a:pPr algn="just">
                        <a:lnSpc>
                          <a:spcPct val="106000"/>
                        </a:lnSpc>
                        <a:spcAft>
                          <a:spcPts val="0"/>
                        </a:spcAft>
                      </a:pPr>
                      <a:r>
                        <a:rPr lang="tr-TR" sz="1400">
                          <a:latin typeface="Times New Roman"/>
                          <a:ea typeface="Calibri"/>
                          <a:cs typeface="Times New Roman"/>
                        </a:rPr>
                        <a:t>Kateterin drenaj sitemine bağlanmasını kolaylaştırır.</a:t>
                      </a:r>
                      <a:endParaRPr lang="tr-TR" sz="1400">
                        <a:latin typeface="Calibri"/>
                        <a:ea typeface="Calibri"/>
                        <a:cs typeface="Times New Roman"/>
                      </a:endParaRPr>
                    </a:p>
                  </a:txBody>
                  <a:tcPr marL="68580" marR="68580" marT="0" marB="0"/>
                </a:tc>
              </a:tr>
              <a:tr h="440139">
                <a:tc>
                  <a:txBody>
                    <a:bodyPr/>
                    <a:lstStyle/>
                    <a:p>
                      <a:pPr algn="just">
                        <a:lnSpc>
                          <a:spcPct val="106000"/>
                        </a:lnSpc>
                        <a:spcAft>
                          <a:spcPts val="0"/>
                        </a:spcAft>
                      </a:pPr>
                      <a:r>
                        <a:rPr lang="tr-TR" sz="1400">
                          <a:latin typeface="Times New Roman"/>
                          <a:ea typeface="Calibri"/>
                          <a:cs typeface="Times New Roman"/>
                        </a:rPr>
                        <a:t>Steril teknik kullanılarak bir alana steril kateterizasyon malzemelerinin hazırlığı sağlanır.</a:t>
                      </a:r>
                      <a:endParaRPr lang="tr-TR" sz="1400">
                        <a:latin typeface="Calibri"/>
                        <a:ea typeface="Calibri"/>
                        <a:cs typeface="Times New Roman"/>
                      </a:endParaRPr>
                    </a:p>
                  </a:txBody>
                  <a:tcPr marL="68580" marR="68580" marT="0" marB="0"/>
                </a:tc>
                <a:tc>
                  <a:txBody>
                    <a:bodyPr/>
                    <a:lstStyle/>
                    <a:p>
                      <a:pPr algn="just">
                        <a:lnSpc>
                          <a:spcPct val="106000"/>
                        </a:lnSpc>
                        <a:spcAft>
                          <a:spcPts val="0"/>
                        </a:spcAft>
                      </a:pPr>
                      <a:r>
                        <a:rPr lang="tr-TR" sz="1400" dirty="0">
                          <a:latin typeface="Times New Roman"/>
                          <a:ea typeface="Calibri"/>
                          <a:cs typeface="Times New Roman"/>
                        </a:rPr>
                        <a:t>Araç gerecin hazırlanması verimli çalışmayı arttırır.</a:t>
                      </a:r>
                      <a:endParaRPr lang="tr-TR" sz="1400" dirty="0">
                        <a:latin typeface="Calibri"/>
                        <a:ea typeface="Calibri"/>
                        <a:cs typeface="Times New Roman"/>
                      </a:endParaRPr>
                    </a:p>
                  </a:txBody>
                  <a:tcPr marL="68580" marR="68580" marT="0" marB="0"/>
                </a:tc>
              </a:tr>
              <a:tr h="869837">
                <a:tc>
                  <a:txBody>
                    <a:bodyPr/>
                    <a:lstStyle/>
                    <a:p>
                      <a:pPr algn="just">
                        <a:lnSpc>
                          <a:spcPct val="106000"/>
                        </a:lnSpc>
                        <a:spcAft>
                          <a:spcPts val="0"/>
                        </a:spcAft>
                      </a:pPr>
                      <a:r>
                        <a:rPr lang="tr-TR" sz="1400" dirty="0">
                          <a:latin typeface="Times New Roman"/>
                          <a:ea typeface="Calibri"/>
                          <a:cs typeface="Times New Roman"/>
                        </a:rPr>
                        <a:t>Steril eldiven giyilir. Steril olmayan alana dokunmadan steril örtü açılır ve hastanın baldırlarının üstüne koyulur. Penis açıkta kalacak şekilde delikli örtü yerleştirilir.</a:t>
                      </a:r>
                      <a:endParaRPr lang="tr-TR" sz="1400" dirty="0">
                        <a:latin typeface="Calibri"/>
                        <a:ea typeface="Calibri"/>
                        <a:cs typeface="Times New Roman"/>
                      </a:endParaRPr>
                    </a:p>
                  </a:txBody>
                  <a:tcPr marL="68580" marR="68580" marT="0" marB="0"/>
                </a:tc>
                <a:tc>
                  <a:txBody>
                    <a:bodyPr/>
                    <a:lstStyle/>
                    <a:p>
                      <a:pPr algn="just">
                        <a:lnSpc>
                          <a:spcPct val="106000"/>
                        </a:lnSpc>
                        <a:spcAft>
                          <a:spcPts val="0"/>
                        </a:spcAft>
                      </a:pPr>
                      <a:r>
                        <a:rPr lang="tr-TR" sz="1400" dirty="0">
                          <a:latin typeface="Times New Roman"/>
                          <a:ea typeface="Calibri"/>
                          <a:cs typeface="Times New Roman"/>
                        </a:rPr>
                        <a:t>Örtü </a:t>
                      </a:r>
                      <a:r>
                        <a:rPr lang="tr-TR" sz="1400" dirty="0" err="1">
                          <a:latin typeface="Times New Roman"/>
                          <a:ea typeface="Calibri"/>
                          <a:cs typeface="Times New Roman"/>
                        </a:rPr>
                        <a:t>meatusa</a:t>
                      </a:r>
                      <a:r>
                        <a:rPr lang="tr-TR" sz="1400" dirty="0">
                          <a:latin typeface="Times New Roman"/>
                          <a:ea typeface="Calibri"/>
                          <a:cs typeface="Times New Roman"/>
                        </a:rPr>
                        <a:t> yakın steril bir alan sağlar.</a:t>
                      </a:r>
                      <a:endParaRPr lang="tr-TR" sz="1400" dirty="0">
                        <a:latin typeface="Calibri"/>
                        <a:ea typeface="Calibri"/>
                        <a:cs typeface="Times New Roman"/>
                      </a:endParaRPr>
                    </a:p>
                  </a:txBody>
                  <a:tcPr marL="68580" marR="68580" marT="0" marB="0"/>
                </a:tc>
              </a:tr>
            </a:tbl>
          </a:graphicData>
        </a:graphic>
      </p:graphicFrame>
    </p:spTree>
  </p:cSld>
  <p:clrMapOvr>
    <a:masterClrMapping/>
  </p:clrMapOvr>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b="1" dirty="0" smtClean="0"/>
              <a:t>Mesane </a:t>
            </a:r>
            <a:r>
              <a:rPr lang="tr-TR" b="1" dirty="0" err="1" smtClean="0"/>
              <a:t>Kateterizasyonu</a:t>
            </a:r>
            <a:r>
              <a:rPr lang="tr-TR" b="1" dirty="0" smtClean="0"/>
              <a:t> Uygulama Basamakları - Erkek</a:t>
            </a:r>
            <a:endParaRPr lang="tr-TR" dirty="0"/>
          </a:p>
        </p:txBody>
      </p:sp>
      <p:graphicFrame>
        <p:nvGraphicFramePr>
          <p:cNvPr id="4" name="3 İçerik Yer Tutucusu"/>
          <p:cNvGraphicFramePr>
            <a:graphicFrameLocks noGrp="1"/>
          </p:cNvGraphicFramePr>
          <p:nvPr>
            <p:ph idx="1"/>
          </p:nvPr>
        </p:nvGraphicFramePr>
        <p:xfrm>
          <a:off x="457200" y="1600200"/>
          <a:ext cx="8229600" cy="4277073"/>
        </p:xfrm>
        <a:graphic>
          <a:graphicData uri="http://schemas.openxmlformats.org/drawingml/2006/table">
            <a:tbl>
              <a:tblPr firstRow="1" bandRow="1">
                <a:tableStyleId>{5940675A-B579-460E-94D1-54222C63F5DA}</a:tableStyleId>
              </a:tblPr>
              <a:tblGrid>
                <a:gridCol w="4114800"/>
                <a:gridCol w="4114800"/>
              </a:tblGrid>
              <a:tr h="397538">
                <a:tc>
                  <a:txBody>
                    <a:bodyPr/>
                    <a:lstStyle/>
                    <a:p>
                      <a:pPr algn="ctr">
                        <a:lnSpc>
                          <a:spcPct val="106000"/>
                        </a:lnSpc>
                        <a:spcAft>
                          <a:spcPts val="0"/>
                        </a:spcAft>
                      </a:pPr>
                      <a:r>
                        <a:rPr lang="tr-TR" sz="1400" b="1" dirty="0">
                          <a:latin typeface="Times New Roman"/>
                          <a:ea typeface="Calibri"/>
                          <a:cs typeface="Times New Roman"/>
                        </a:rPr>
                        <a:t>Uygulama Basamakları</a:t>
                      </a:r>
                      <a:endParaRPr lang="tr-TR" sz="1400" dirty="0">
                        <a:latin typeface="Calibri"/>
                        <a:ea typeface="Calibri"/>
                        <a:cs typeface="Times New Roman"/>
                      </a:endParaRPr>
                    </a:p>
                  </a:txBody>
                  <a:tcPr marL="68580" marR="68580" marT="0" marB="0"/>
                </a:tc>
                <a:tc>
                  <a:txBody>
                    <a:bodyPr/>
                    <a:lstStyle/>
                    <a:p>
                      <a:pPr algn="ctr">
                        <a:lnSpc>
                          <a:spcPct val="106000"/>
                        </a:lnSpc>
                        <a:spcAft>
                          <a:spcPts val="0"/>
                        </a:spcAft>
                      </a:pPr>
                      <a:r>
                        <a:rPr lang="tr-TR" sz="1400" b="1" dirty="0">
                          <a:latin typeface="Times New Roman"/>
                          <a:ea typeface="Calibri"/>
                          <a:cs typeface="Times New Roman"/>
                        </a:rPr>
                        <a:t>Gerekçe / Açıklama</a:t>
                      </a:r>
                      <a:endParaRPr lang="tr-TR" sz="1400" dirty="0">
                        <a:latin typeface="Calibri"/>
                        <a:ea typeface="Calibri"/>
                        <a:cs typeface="Times New Roman"/>
                      </a:endParaRPr>
                    </a:p>
                  </a:txBody>
                  <a:tcPr marL="68580" marR="68580" marT="0" marB="0"/>
                </a:tc>
              </a:tr>
              <a:tr h="484942">
                <a:tc>
                  <a:txBody>
                    <a:bodyPr/>
                    <a:lstStyle/>
                    <a:p>
                      <a:pPr algn="just">
                        <a:lnSpc>
                          <a:spcPct val="106000"/>
                        </a:lnSpc>
                        <a:spcAft>
                          <a:spcPts val="0"/>
                        </a:spcAft>
                      </a:pPr>
                      <a:r>
                        <a:rPr lang="tr-TR" sz="1400" dirty="0" err="1">
                          <a:latin typeface="Times New Roman"/>
                          <a:ea typeface="Calibri"/>
                          <a:cs typeface="Times New Roman"/>
                        </a:rPr>
                        <a:t>Kateter</a:t>
                      </a:r>
                      <a:r>
                        <a:rPr lang="tr-TR" sz="1400" dirty="0">
                          <a:latin typeface="Times New Roman"/>
                          <a:ea typeface="Calibri"/>
                          <a:cs typeface="Times New Roman"/>
                        </a:rPr>
                        <a:t> steril örtünün üzerinde olacak şekilde hastanın bacaklarının yakınına ya da üzerine yerleştirilir.</a:t>
                      </a:r>
                      <a:endParaRPr lang="tr-TR" sz="1400" dirty="0">
                        <a:latin typeface="Calibri"/>
                        <a:ea typeface="Calibri"/>
                        <a:cs typeface="Times New Roman"/>
                      </a:endParaRPr>
                    </a:p>
                  </a:txBody>
                  <a:tcPr marL="68580" marR="68580" marT="0" marB="0"/>
                </a:tc>
                <a:tc>
                  <a:txBody>
                    <a:bodyPr/>
                    <a:lstStyle/>
                    <a:p>
                      <a:pPr algn="just">
                        <a:lnSpc>
                          <a:spcPct val="106000"/>
                        </a:lnSpc>
                        <a:spcAft>
                          <a:spcPts val="0"/>
                        </a:spcAft>
                      </a:pPr>
                      <a:r>
                        <a:rPr lang="tr-TR" sz="1400">
                          <a:latin typeface="Times New Roman"/>
                          <a:ea typeface="Calibri"/>
                          <a:cs typeface="Times New Roman"/>
                        </a:rPr>
                        <a:t>Steril malzemeler hemşirenin görme alanında olmalıdır.</a:t>
                      </a:r>
                      <a:endParaRPr lang="tr-TR" sz="1400">
                        <a:latin typeface="Calibri"/>
                        <a:ea typeface="Calibri"/>
                        <a:cs typeface="Times New Roman"/>
                      </a:endParaRPr>
                    </a:p>
                  </a:txBody>
                  <a:tcPr marL="68580" marR="68580" marT="0" marB="0"/>
                </a:tc>
              </a:tr>
              <a:tr h="484942">
                <a:tc>
                  <a:txBody>
                    <a:bodyPr/>
                    <a:lstStyle/>
                    <a:p>
                      <a:pPr algn="just">
                        <a:lnSpc>
                          <a:spcPct val="106000"/>
                        </a:lnSpc>
                        <a:spcAft>
                          <a:spcPts val="0"/>
                        </a:spcAft>
                      </a:pPr>
                      <a:r>
                        <a:rPr lang="tr-TR" sz="1400">
                          <a:latin typeface="Times New Roman"/>
                          <a:ea typeface="Calibri"/>
                          <a:cs typeface="Times New Roman"/>
                        </a:rPr>
                        <a:t>Tüm malzemeler açılır. Pamuk tamponlara antiseptik solüsyon dökmeden önce tepsiye yerleştirilir.</a:t>
                      </a:r>
                      <a:endParaRPr lang="tr-TR" sz="1400">
                        <a:latin typeface="Calibri"/>
                        <a:ea typeface="Calibri"/>
                        <a:cs typeface="Times New Roman"/>
                      </a:endParaRPr>
                    </a:p>
                  </a:txBody>
                  <a:tcPr marL="68580" marR="68580" marT="0" marB="0"/>
                </a:tc>
                <a:tc>
                  <a:txBody>
                    <a:bodyPr/>
                    <a:lstStyle/>
                    <a:p>
                      <a:pPr algn="just">
                        <a:lnSpc>
                          <a:spcPct val="106000"/>
                        </a:lnSpc>
                        <a:spcAft>
                          <a:spcPts val="0"/>
                        </a:spcAft>
                      </a:pPr>
                      <a:r>
                        <a:rPr lang="tr-TR" sz="1400">
                          <a:latin typeface="Times New Roman"/>
                          <a:ea typeface="Calibri"/>
                          <a:cs typeface="Times New Roman"/>
                        </a:rPr>
                        <a:t>İki el de steril iken malzemeleri hazırlamak gerekir</a:t>
                      </a:r>
                      <a:endParaRPr lang="tr-TR" sz="1400">
                        <a:latin typeface="Calibri"/>
                        <a:ea typeface="Calibri"/>
                        <a:cs typeface="Times New Roman"/>
                      </a:endParaRPr>
                    </a:p>
                  </a:txBody>
                  <a:tcPr marL="68580" marR="68580" marT="0" marB="0"/>
                </a:tc>
              </a:tr>
              <a:tr h="1454825">
                <a:tc>
                  <a:txBody>
                    <a:bodyPr/>
                    <a:lstStyle/>
                    <a:p>
                      <a:pPr algn="just">
                        <a:lnSpc>
                          <a:spcPct val="106000"/>
                        </a:lnSpc>
                        <a:spcAft>
                          <a:spcPts val="0"/>
                        </a:spcAft>
                      </a:pPr>
                      <a:r>
                        <a:rPr lang="tr-TR" sz="1400">
                          <a:latin typeface="Times New Roman"/>
                          <a:ea typeface="Calibri"/>
                          <a:cs typeface="Times New Roman"/>
                        </a:rPr>
                        <a:t>Baskın olmayan el ile penis kaldırılır. Sünnetsiz hastanın sünnet derisi geriye doğru itilir. Pens ya da baskın el kullanılarak gazlı bez/antiseptik pamuk tampon alınır ve penisin ucundan dairesel hareketlerle penis temizlenir. Kullandıktan sonra her gazlı bez/pamuk tampon atılır.</a:t>
                      </a:r>
                      <a:endParaRPr lang="tr-TR" sz="1400">
                        <a:latin typeface="Calibri"/>
                        <a:ea typeface="Calibri"/>
                        <a:cs typeface="Times New Roman"/>
                      </a:endParaRPr>
                    </a:p>
                  </a:txBody>
                  <a:tcPr marL="68580" marR="68580" marT="0" marB="0"/>
                </a:tc>
                <a:tc>
                  <a:txBody>
                    <a:bodyPr/>
                    <a:lstStyle/>
                    <a:p>
                      <a:pPr algn="just">
                        <a:lnSpc>
                          <a:spcPct val="106000"/>
                        </a:lnSpc>
                        <a:spcAft>
                          <a:spcPts val="0"/>
                        </a:spcAft>
                      </a:pPr>
                      <a:r>
                        <a:rPr lang="tr-TR" sz="1400">
                          <a:latin typeface="Times New Roman"/>
                          <a:ea typeface="Calibri"/>
                          <a:cs typeface="Times New Roman"/>
                        </a:rPr>
                        <a:t>Meatustan aşağı doğru temizlemek mikroorganizmaların meatustan içeri girişini engeller. Penisi tutan baskın olmayan el steril değildir..</a:t>
                      </a:r>
                      <a:endParaRPr lang="tr-TR" sz="1400">
                        <a:latin typeface="Calibri"/>
                        <a:ea typeface="Calibri"/>
                        <a:cs typeface="Times New Roman"/>
                      </a:endParaRPr>
                    </a:p>
                  </a:txBody>
                  <a:tcPr marL="68580" marR="68580" marT="0" marB="0"/>
                </a:tc>
              </a:tr>
              <a:tr h="969884">
                <a:tc>
                  <a:txBody>
                    <a:bodyPr/>
                    <a:lstStyle/>
                    <a:p>
                      <a:pPr algn="just">
                        <a:lnSpc>
                          <a:spcPct val="106000"/>
                        </a:lnSpc>
                        <a:spcAft>
                          <a:spcPts val="0"/>
                        </a:spcAft>
                      </a:pPr>
                      <a:r>
                        <a:rPr lang="tr-TR" sz="1400">
                          <a:latin typeface="Times New Roman"/>
                          <a:ea typeface="Calibri"/>
                          <a:cs typeface="Times New Roman"/>
                        </a:rPr>
                        <a:t>Hafif yukarı doğru penis tutulur. Kayganlaştırıcı bulunan enjektör aktif elle tutulur ve nazikçe üretra ucuna yerleştirilir. 10 ml kadar kayganlaştırıcı içeriye verilir.</a:t>
                      </a:r>
                      <a:endParaRPr lang="tr-TR" sz="1400">
                        <a:latin typeface="Calibri"/>
                        <a:ea typeface="Calibri"/>
                        <a:cs typeface="Times New Roman"/>
                      </a:endParaRPr>
                    </a:p>
                  </a:txBody>
                  <a:tcPr marL="68580" marR="68580" marT="0" marB="0"/>
                </a:tc>
                <a:tc>
                  <a:txBody>
                    <a:bodyPr/>
                    <a:lstStyle/>
                    <a:p>
                      <a:pPr algn="just">
                        <a:lnSpc>
                          <a:spcPct val="106000"/>
                        </a:lnSpc>
                        <a:spcAft>
                          <a:spcPts val="0"/>
                        </a:spcAft>
                      </a:pPr>
                      <a:r>
                        <a:rPr lang="tr-TR" sz="1400">
                          <a:latin typeface="Times New Roman"/>
                          <a:ea typeface="Calibri"/>
                          <a:cs typeface="Times New Roman"/>
                        </a:rPr>
                        <a:t>Kayganlaştırıcı üretranın bir miktar gerilmesine neden olur.</a:t>
                      </a:r>
                      <a:endParaRPr lang="tr-TR" sz="1400">
                        <a:latin typeface="Calibri"/>
                        <a:ea typeface="Calibri"/>
                        <a:cs typeface="Times New Roman"/>
                      </a:endParaRPr>
                    </a:p>
                  </a:txBody>
                  <a:tcPr marL="68580" marR="68580" marT="0" marB="0"/>
                </a:tc>
              </a:tr>
              <a:tr h="484942">
                <a:tc>
                  <a:txBody>
                    <a:bodyPr/>
                    <a:lstStyle/>
                    <a:p>
                      <a:pPr algn="just">
                        <a:lnSpc>
                          <a:spcPct val="106000"/>
                        </a:lnSpc>
                        <a:spcAft>
                          <a:spcPts val="0"/>
                        </a:spcAft>
                      </a:pPr>
                      <a:r>
                        <a:rPr lang="tr-TR" sz="1400">
                          <a:latin typeface="Times New Roman"/>
                          <a:ea typeface="Calibri"/>
                          <a:cs typeface="Times New Roman"/>
                        </a:rPr>
                        <a:t>Steril olan aktif el ile kateterin drenaj ucu steril kaba yerleştirilir.</a:t>
                      </a:r>
                      <a:endParaRPr lang="tr-TR" sz="1400">
                        <a:latin typeface="Calibri"/>
                        <a:ea typeface="Calibri"/>
                        <a:cs typeface="Times New Roman"/>
                      </a:endParaRPr>
                    </a:p>
                  </a:txBody>
                  <a:tcPr marL="68580" marR="68580" marT="0" marB="0"/>
                </a:tc>
                <a:tc>
                  <a:txBody>
                    <a:bodyPr/>
                    <a:lstStyle/>
                    <a:p>
                      <a:pPr algn="just">
                        <a:lnSpc>
                          <a:spcPct val="106000"/>
                        </a:lnSpc>
                        <a:spcAft>
                          <a:spcPts val="0"/>
                        </a:spcAft>
                      </a:pPr>
                      <a:r>
                        <a:rPr lang="tr-TR" sz="1400" dirty="0">
                          <a:latin typeface="Times New Roman"/>
                          <a:ea typeface="Calibri"/>
                          <a:cs typeface="Times New Roman"/>
                        </a:rPr>
                        <a:t>Bu işlem steril malzemelerin idrar ile </a:t>
                      </a:r>
                      <a:r>
                        <a:rPr lang="tr-TR" sz="1400" dirty="0" err="1">
                          <a:latin typeface="Times New Roman"/>
                          <a:ea typeface="Calibri"/>
                          <a:cs typeface="Times New Roman"/>
                        </a:rPr>
                        <a:t>kontamine</a:t>
                      </a:r>
                      <a:r>
                        <a:rPr lang="tr-TR" sz="1400" dirty="0">
                          <a:latin typeface="Times New Roman"/>
                          <a:ea typeface="Calibri"/>
                          <a:cs typeface="Times New Roman"/>
                        </a:rPr>
                        <a:t> olma riskini azaltır.</a:t>
                      </a:r>
                      <a:endParaRPr lang="tr-TR" sz="1400" dirty="0">
                        <a:latin typeface="Calibri"/>
                        <a:ea typeface="Calibri"/>
                        <a:cs typeface="Times New Roman"/>
                      </a:endParaRPr>
                    </a:p>
                  </a:txBody>
                  <a:tcPr marL="68580" marR="68580" marT="0" marB="0"/>
                </a:tc>
              </a:tr>
            </a:tbl>
          </a:graphicData>
        </a:graphic>
      </p:graphicFrame>
    </p:spTree>
  </p:cSld>
  <p:clrMapOvr>
    <a:masterClrMapping/>
  </p:clrMapOvr>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b="1" dirty="0" smtClean="0"/>
              <a:t>Mesane </a:t>
            </a:r>
            <a:r>
              <a:rPr lang="tr-TR" b="1" dirty="0" err="1" smtClean="0"/>
              <a:t>Kateterizasyonu</a:t>
            </a:r>
            <a:r>
              <a:rPr lang="tr-TR" b="1" dirty="0" smtClean="0"/>
              <a:t> Uygulama Basamakları - Erkek</a:t>
            </a:r>
            <a:endParaRPr lang="tr-TR" dirty="0"/>
          </a:p>
        </p:txBody>
      </p:sp>
      <p:graphicFrame>
        <p:nvGraphicFramePr>
          <p:cNvPr id="4" name="3 İçerik Yer Tutucusu"/>
          <p:cNvGraphicFramePr>
            <a:graphicFrameLocks noGrp="1"/>
          </p:cNvGraphicFramePr>
          <p:nvPr>
            <p:ph idx="1"/>
          </p:nvPr>
        </p:nvGraphicFramePr>
        <p:xfrm>
          <a:off x="457200" y="1600200"/>
          <a:ext cx="8229600" cy="4529224"/>
        </p:xfrm>
        <a:graphic>
          <a:graphicData uri="http://schemas.openxmlformats.org/drawingml/2006/table">
            <a:tbl>
              <a:tblPr firstRow="1" bandRow="1">
                <a:tableStyleId>{5940675A-B579-460E-94D1-54222C63F5DA}</a:tableStyleId>
              </a:tblPr>
              <a:tblGrid>
                <a:gridCol w="4114800"/>
                <a:gridCol w="4114800"/>
              </a:tblGrid>
              <a:tr h="397538">
                <a:tc>
                  <a:txBody>
                    <a:bodyPr/>
                    <a:lstStyle/>
                    <a:p>
                      <a:pPr algn="ctr">
                        <a:lnSpc>
                          <a:spcPct val="106000"/>
                        </a:lnSpc>
                        <a:spcAft>
                          <a:spcPts val="0"/>
                        </a:spcAft>
                      </a:pPr>
                      <a:r>
                        <a:rPr lang="tr-TR" sz="1400" b="1" dirty="0">
                          <a:latin typeface="Times New Roman"/>
                          <a:ea typeface="Calibri"/>
                          <a:cs typeface="Times New Roman"/>
                        </a:rPr>
                        <a:t>Uygulama Basamakları</a:t>
                      </a:r>
                      <a:endParaRPr lang="tr-TR" sz="1400" dirty="0">
                        <a:latin typeface="Calibri"/>
                        <a:ea typeface="Calibri"/>
                        <a:cs typeface="Times New Roman"/>
                      </a:endParaRPr>
                    </a:p>
                  </a:txBody>
                  <a:tcPr marL="68580" marR="68580" marT="0" marB="0"/>
                </a:tc>
                <a:tc>
                  <a:txBody>
                    <a:bodyPr/>
                    <a:lstStyle/>
                    <a:p>
                      <a:pPr algn="ctr">
                        <a:lnSpc>
                          <a:spcPct val="106000"/>
                        </a:lnSpc>
                        <a:spcAft>
                          <a:spcPts val="0"/>
                        </a:spcAft>
                      </a:pPr>
                      <a:r>
                        <a:rPr lang="tr-TR" sz="1400" b="1" dirty="0">
                          <a:latin typeface="Times New Roman"/>
                          <a:ea typeface="Calibri"/>
                          <a:cs typeface="Times New Roman"/>
                        </a:rPr>
                        <a:t>Gerekçe / Açıklama</a:t>
                      </a:r>
                      <a:endParaRPr lang="tr-TR" sz="1400" dirty="0">
                        <a:latin typeface="Calibri"/>
                        <a:ea typeface="Calibri"/>
                        <a:cs typeface="Times New Roman"/>
                      </a:endParaRPr>
                    </a:p>
                  </a:txBody>
                  <a:tcPr marL="68580" marR="68580" marT="0" marB="0"/>
                </a:tc>
              </a:tr>
              <a:tr h="484942">
                <a:tc>
                  <a:txBody>
                    <a:bodyPr/>
                    <a:lstStyle/>
                    <a:p>
                      <a:pPr algn="just">
                        <a:lnSpc>
                          <a:spcPct val="106000"/>
                        </a:lnSpc>
                        <a:spcAft>
                          <a:spcPts val="0"/>
                        </a:spcAft>
                      </a:pPr>
                      <a:r>
                        <a:rPr lang="tr-TR" sz="1400" dirty="0">
                          <a:latin typeface="Times New Roman"/>
                          <a:ea typeface="Calibri"/>
                          <a:cs typeface="Times New Roman"/>
                        </a:rPr>
                        <a:t>Aktif elle </a:t>
                      </a:r>
                      <a:r>
                        <a:rPr lang="tr-TR" sz="1400" dirty="0" err="1">
                          <a:latin typeface="Times New Roman"/>
                          <a:ea typeface="Calibri"/>
                          <a:cs typeface="Times New Roman"/>
                        </a:rPr>
                        <a:t>kateter</a:t>
                      </a:r>
                      <a:r>
                        <a:rPr lang="tr-TR" sz="1400" dirty="0">
                          <a:latin typeface="Times New Roman"/>
                          <a:ea typeface="Calibri"/>
                          <a:cs typeface="Times New Roman"/>
                        </a:rPr>
                        <a:t> 2.5-5 cm aşağıda tutulur ve yavaşça </a:t>
                      </a:r>
                      <a:r>
                        <a:rPr lang="tr-TR" sz="1400" dirty="0" err="1">
                          <a:latin typeface="Times New Roman"/>
                          <a:ea typeface="Calibri"/>
                          <a:cs typeface="Times New Roman"/>
                        </a:rPr>
                        <a:t>üretradan</a:t>
                      </a:r>
                      <a:r>
                        <a:rPr lang="tr-TR" sz="1400" dirty="0">
                          <a:latin typeface="Times New Roman"/>
                          <a:ea typeface="Calibri"/>
                          <a:cs typeface="Times New Roman"/>
                        </a:rPr>
                        <a:t> içeriye ilerletilir. </a:t>
                      </a:r>
                      <a:r>
                        <a:rPr lang="tr-TR" sz="1400" dirty="0" err="1">
                          <a:latin typeface="Times New Roman"/>
                          <a:ea typeface="Calibri"/>
                          <a:cs typeface="Times New Roman"/>
                        </a:rPr>
                        <a:t>Kateter</a:t>
                      </a:r>
                      <a:r>
                        <a:rPr lang="tr-TR" sz="1400" dirty="0">
                          <a:latin typeface="Times New Roman"/>
                          <a:ea typeface="Calibri"/>
                          <a:cs typeface="Times New Roman"/>
                        </a:rPr>
                        <a:t> Y seviyesine kadar ilerletilir. Hastadan işlem sırasında derin nefes alması istenir ve işlem sırasında </a:t>
                      </a:r>
                      <a:r>
                        <a:rPr lang="tr-TR" sz="1400" dirty="0" err="1">
                          <a:latin typeface="Times New Roman"/>
                          <a:ea typeface="Calibri"/>
                          <a:cs typeface="Times New Roman"/>
                        </a:rPr>
                        <a:t>sfinktere</a:t>
                      </a:r>
                      <a:r>
                        <a:rPr lang="tr-TR" sz="1400" dirty="0">
                          <a:latin typeface="Times New Roman"/>
                          <a:ea typeface="Calibri"/>
                          <a:cs typeface="Times New Roman"/>
                        </a:rPr>
                        <a:t> doğru </a:t>
                      </a:r>
                      <a:r>
                        <a:rPr lang="tr-TR" sz="1400" dirty="0" err="1">
                          <a:latin typeface="Times New Roman"/>
                          <a:ea typeface="Calibri"/>
                          <a:cs typeface="Times New Roman"/>
                        </a:rPr>
                        <a:t>herhengi</a:t>
                      </a:r>
                      <a:r>
                        <a:rPr lang="tr-TR" sz="1400" dirty="0">
                          <a:latin typeface="Times New Roman"/>
                          <a:ea typeface="Calibri"/>
                          <a:cs typeface="Times New Roman"/>
                        </a:rPr>
                        <a:t> bir direnç hissedilirse </a:t>
                      </a:r>
                      <a:r>
                        <a:rPr lang="tr-TR" sz="1400" dirty="0" err="1">
                          <a:latin typeface="Times New Roman"/>
                          <a:ea typeface="Calibri"/>
                          <a:cs typeface="Times New Roman"/>
                        </a:rPr>
                        <a:t>kateter</a:t>
                      </a:r>
                      <a:r>
                        <a:rPr lang="tr-TR" sz="1400" dirty="0">
                          <a:latin typeface="Times New Roman"/>
                          <a:ea typeface="Calibri"/>
                          <a:cs typeface="Times New Roman"/>
                        </a:rPr>
                        <a:t> döndürülür.</a:t>
                      </a:r>
                      <a:endParaRPr lang="tr-TR" sz="1400" dirty="0">
                        <a:latin typeface="Calibri"/>
                        <a:ea typeface="Calibri"/>
                        <a:cs typeface="Times New Roman"/>
                      </a:endParaRPr>
                    </a:p>
                  </a:txBody>
                  <a:tcPr marL="68580" marR="68580" marT="0" marB="0"/>
                </a:tc>
                <a:tc>
                  <a:txBody>
                    <a:bodyPr/>
                    <a:lstStyle/>
                    <a:p>
                      <a:pPr algn="just">
                        <a:lnSpc>
                          <a:spcPct val="106000"/>
                        </a:lnSpc>
                        <a:spcAft>
                          <a:spcPts val="0"/>
                        </a:spcAft>
                      </a:pPr>
                      <a:r>
                        <a:rPr lang="tr-TR" sz="1400">
                          <a:latin typeface="Times New Roman"/>
                          <a:ea typeface="Calibri"/>
                          <a:cs typeface="Times New Roman"/>
                        </a:rPr>
                        <a:t>Erkeklerde üretra uzunluğu yaklaşık 20 cm’dir. Hasta rahatlarsa, işlem daha kolay yapılabilir. Y seviyesine kadar kateterin ilerletilmesi mesaneye yerleşmeyi garantiler..</a:t>
                      </a:r>
                      <a:endParaRPr lang="tr-TR" sz="1400">
                        <a:latin typeface="Calibri"/>
                        <a:ea typeface="Calibri"/>
                        <a:cs typeface="Times New Roman"/>
                      </a:endParaRPr>
                    </a:p>
                  </a:txBody>
                  <a:tcPr marL="68580" marR="68580" marT="0" marB="0"/>
                </a:tc>
              </a:tr>
              <a:tr h="484942">
                <a:tc>
                  <a:txBody>
                    <a:bodyPr/>
                    <a:lstStyle/>
                    <a:p>
                      <a:pPr algn="just">
                        <a:lnSpc>
                          <a:spcPct val="106000"/>
                        </a:lnSpc>
                        <a:spcAft>
                          <a:spcPts val="0"/>
                        </a:spcAft>
                      </a:pPr>
                      <a:r>
                        <a:rPr lang="tr-TR" sz="1400" dirty="0">
                          <a:latin typeface="Times New Roman"/>
                          <a:ea typeface="Calibri"/>
                          <a:cs typeface="Times New Roman"/>
                        </a:rPr>
                        <a:t>Aktif olmayan elle </a:t>
                      </a:r>
                      <a:r>
                        <a:rPr lang="tr-TR" sz="1400" dirty="0" err="1">
                          <a:latin typeface="Times New Roman"/>
                          <a:ea typeface="Calibri"/>
                          <a:cs typeface="Times New Roman"/>
                        </a:rPr>
                        <a:t>kateter</a:t>
                      </a:r>
                      <a:r>
                        <a:rPr lang="tr-TR" sz="1400" dirty="0">
                          <a:latin typeface="Times New Roman"/>
                          <a:ea typeface="Calibri"/>
                          <a:cs typeface="Times New Roman"/>
                        </a:rPr>
                        <a:t> </a:t>
                      </a:r>
                      <a:r>
                        <a:rPr lang="tr-TR" sz="1400" dirty="0" err="1">
                          <a:latin typeface="Times New Roman"/>
                          <a:ea typeface="Calibri"/>
                          <a:cs typeface="Times New Roman"/>
                        </a:rPr>
                        <a:t>meatusta</a:t>
                      </a:r>
                      <a:r>
                        <a:rPr lang="tr-TR" sz="1400" dirty="0">
                          <a:latin typeface="Times New Roman"/>
                          <a:ea typeface="Calibri"/>
                          <a:cs typeface="Times New Roman"/>
                        </a:rPr>
                        <a:t> tutulur ve balonu şişirmek için daha önceden hazırlanmış olan enjektörle, </a:t>
                      </a:r>
                      <a:r>
                        <a:rPr lang="tr-TR" sz="1400" dirty="0" err="1">
                          <a:latin typeface="Times New Roman"/>
                          <a:ea typeface="Calibri"/>
                          <a:cs typeface="Times New Roman"/>
                        </a:rPr>
                        <a:t>kateterin</a:t>
                      </a:r>
                      <a:r>
                        <a:rPr lang="tr-TR" sz="1400" dirty="0">
                          <a:latin typeface="Times New Roman"/>
                          <a:ea typeface="Calibri"/>
                          <a:cs typeface="Times New Roman"/>
                        </a:rPr>
                        <a:t> balonu uygun şekilde şişirilir.</a:t>
                      </a:r>
                      <a:endParaRPr lang="tr-TR" sz="1400" dirty="0">
                        <a:latin typeface="Calibri"/>
                        <a:ea typeface="Calibri"/>
                        <a:cs typeface="Times New Roman"/>
                      </a:endParaRPr>
                    </a:p>
                  </a:txBody>
                  <a:tcPr marL="68580" marR="68580" marT="0" marB="0"/>
                </a:tc>
                <a:tc>
                  <a:txBody>
                    <a:bodyPr/>
                    <a:lstStyle/>
                    <a:p>
                      <a:pPr algn="just">
                        <a:lnSpc>
                          <a:spcPct val="106000"/>
                        </a:lnSpc>
                        <a:spcAft>
                          <a:spcPts val="0"/>
                        </a:spcAft>
                      </a:pPr>
                      <a:r>
                        <a:rPr lang="tr-TR" sz="1400" dirty="0">
                          <a:latin typeface="Times New Roman"/>
                          <a:ea typeface="Calibri"/>
                          <a:cs typeface="Times New Roman"/>
                        </a:rPr>
                        <a:t>Mesane veya </a:t>
                      </a:r>
                      <a:r>
                        <a:rPr lang="tr-TR" sz="1400" dirty="0" err="1">
                          <a:latin typeface="Times New Roman"/>
                          <a:ea typeface="Calibri"/>
                          <a:cs typeface="Times New Roman"/>
                        </a:rPr>
                        <a:t>sfinkterin</a:t>
                      </a:r>
                      <a:r>
                        <a:rPr lang="tr-TR" sz="1400" dirty="0">
                          <a:latin typeface="Times New Roman"/>
                          <a:ea typeface="Calibri"/>
                          <a:cs typeface="Times New Roman"/>
                        </a:rPr>
                        <a:t> kasılması, </a:t>
                      </a:r>
                      <a:r>
                        <a:rPr lang="tr-TR" sz="1400" dirty="0" err="1">
                          <a:latin typeface="Times New Roman"/>
                          <a:ea typeface="Calibri"/>
                          <a:cs typeface="Times New Roman"/>
                        </a:rPr>
                        <a:t>kateteri</a:t>
                      </a:r>
                      <a:r>
                        <a:rPr lang="tr-TR" sz="1400" dirty="0">
                          <a:latin typeface="Times New Roman"/>
                          <a:ea typeface="Calibri"/>
                          <a:cs typeface="Times New Roman"/>
                        </a:rPr>
                        <a:t> dışarı doğru itebilir. </a:t>
                      </a:r>
                      <a:r>
                        <a:rPr lang="tr-TR" sz="1400" dirty="0" err="1">
                          <a:latin typeface="Times New Roman"/>
                          <a:ea typeface="Calibri"/>
                          <a:cs typeface="Times New Roman"/>
                        </a:rPr>
                        <a:t>Katetrin</a:t>
                      </a:r>
                      <a:r>
                        <a:rPr lang="tr-TR" sz="1400" dirty="0">
                          <a:latin typeface="Times New Roman"/>
                          <a:ea typeface="Calibri"/>
                          <a:cs typeface="Times New Roman"/>
                        </a:rPr>
                        <a:t> balonu mesanenin içinde şişirilmelidir. Üretici firma </a:t>
                      </a:r>
                      <a:r>
                        <a:rPr lang="tr-TR" sz="1400" dirty="0" err="1">
                          <a:latin typeface="Times New Roman"/>
                          <a:ea typeface="Calibri"/>
                          <a:cs typeface="Times New Roman"/>
                        </a:rPr>
                        <a:t>kateter</a:t>
                      </a:r>
                      <a:r>
                        <a:rPr lang="tr-TR" sz="1400" dirty="0">
                          <a:latin typeface="Times New Roman"/>
                          <a:ea typeface="Calibri"/>
                          <a:cs typeface="Times New Roman"/>
                        </a:rPr>
                        <a:t> balonunun ne kadar sıvı ile şişirileceğini belirtmiştir.</a:t>
                      </a:r>
                      <a:endParaRPr lang="tr-TR" sz="1400" dirty="0">
                        <a:latin typeface="Calibri"/>
                        <a:ea typeface="Calibri"/>
                        <a:cs typeface="Times New Roman"/>
                      </a:endParaRPr>
                    </a:p>
                  </a:txBody>
                  <a:tcPr marL="68580" marR="68580" marT="0" marB="0"/>
                </a:tc>
              </a:tr>
              <a:tr h="641177">
                <a:tc>
                  <a:txBody>
                    <a:bodyPr/>
                    <a:lstStyle/>
                    <a:p>
                      <a:pPr algn="just">
                        <a:lnSpc>
                          <a:spcPct val="106000"/>
                        </a:lnSpc>
                        <a:spcAft>
                          <a:spcPts val="0"/>
                        </a:spcAft>
                      </a:pPr>
                      <a:r>
                        <a:rPr lang="tr-TR" sz="1400" dirty="0">
                          <a:latin typeface="Times New Roman"/>
                          <a:ea typeface="Calibri"/>
                          <a:cs typeface="Times New Roman"/>
                        </a:rPr>
                        <a:t>Balon şişirildikten sonra direnci hissetmek için hafifçe </a:t>
                      </a:r>
                      <a:r>
                        <a:rPr lang="tr-TR" sz="1400" dirty="0" err="1">
                          <a:latin typeface="Times New Roman"/>
                          <a:ea typeface="Calibri"/>
                          <a:cs typeface="Times New Roman"/>
                        </a:rPr>
                        <a:t>kateter</a:t>
                      </a:r>
                      <a:r>
                        <a:rPr lang="tr-TR" sz="1400" dirty="0">
                          <a:latin typeface="Times New Roman"/>
                          <a:ea typeface="Calibri"/>
                          <a:cs typeface="Times New Roman"/>
                        </a:rPr>
                        <a:t> geri çekilir.</a:t>
                      </a:r>
                      <a:endParaRPr lang="tr-TR" sz="1400" dirty="0">
                        <a:latin typeface="Calibri"/>
                        <a:ea typeface="Calibri"/>
                        <a:cs typeface="Times New Roman"/>
                      </a:endParaRPr>
                    </a:p>
                  </a:txBody>
                  <a:tcPr marL="68580" marR="68580" marT="0" marB="0"/>
                </a:tc>
                <a:tc>
                  <a:txBody>
                    <a:bodyPr/>
                    <a:lstStyle/>
                    <a:p>
                      <a:pPr algn="just">
                        <a:lnSpc>
                          <a:spcPct val="106000"/>
                        </a:lnSpc>
                        <a:spcAft>
                          <a:spcPts val="0"/>
                        </a:spcAft>
                      </a:pPr>
                      <a:r>
                        <a:rPr lang="tr-TR" sz="1400" dirty="0" err="1">
                          <a:latin typeface="Times New Roman"/>
                          <a:ea typeface="Calibri"/>
                          <a:cs typeface="Times New Roman"/>
                        </a:rPr>
                        <a:t>Kateterin</a:t>
                      </a:r>
                      <a:r>
                        <a:rPr lang="tr-TR" sz="1400" dirty="0">
                          <a:latin typeface="Times New Roman"/>
                          <a:ea typeface="Calibri"/>
                          <a:cs typeface="Times New Roman"/>
                        </a:rPr>
                        <a:t> yerinde olup olmama durumunu kontrol etmek için yapılır.</a:t>
                      </a:r>
                      <a:endParaRPr lang="tr-TR" sz="1400" dirty="0">
                        <a:latin typeface="Calibri"/>
                        <a:ea typeface="Calibri"/>
                        <a:cs typeface="Times New Roman"/>
                      </a:endParaRPr>
                    </a:p>
                  </a:txBody>
                  <a:tcPr marL="68580" marR="68580" marT="0" marB="0"/>
                </a:tc>
              </a:tr>
              <a:tr h="969884">
                <a:tc>
                  <a:txBody>
                    <a:bodyPr/>
                    <a:lstStyle/>
                    <a:p>
                      <a:pPr algn="just">
                        <a:lnSpc>
                          <a:spcPct val="106000"/>
                        </a:lnSpc>
                        <a:spcAft>
                          <a:spcPts val="0"/>
                        </a:spcAft>
                      </a:pPr>
                      <a:r>
                        <a:rPr lang="tr-TR" sz="1400" dirty="0">
                          <a:latin typeface="Times New Roman"/>
                          <a:ea typeface="Calibri"/>
                          <a:cs typeface="Times New Roman"/>
                        </a:rPr>
                        <a:t>Önceden bağlanmadı ise, </a:t>
                      </a:r>
                      <a:r>
                        <a:rPr lang="tr-TR" sz="1400" dirty="0" err="1">
                          <a:latin typeface="Times New Roman"/>
                          <a:ea typeface="Calibri"/>
                          <a:cs typeface="Times New Roman"/>
                        </a:rPr>
                        <a:t>kateter</a:t>
                      </a:r>
                      <a:r>
                        <a:rPr lang="tr-TR" sz="1400" dirty="0">
                          <a:latin typeface="Times New Roman"/>
                          <a:ea typeface="Calibri"/>
                          <a:cs typeface="Times New Roman"/>
                        </a:rPr>
                        <a:t> drenaj torbasına bağlanır.</a:t>
                      </a:r>
                      <a:endParaRPr lang="tr-TR" sz="1400" dirty="0">
                        <a:latin typeface="Calibri"/>
                        <a:ea typeface="Calibri"/>
                        <a:cs typeface="Times New Roman"/>
                      </a:endParaRPr>
                    </a:p>
                  </a:txBody>
                  <a:tcPr marL="68580" marR="68580" marT="0" marB="0"/>
                </a:tc>
                <a:tc>
                  <a:txBody>
                    <a:bodyPr/>
                    <a:lstStyle/>
                    <a:p>
                      <a:pPr algn="just">
                        <a:lnSpc>
                          <a:spcPct val="106000"/>
                        </a:lnSpc>
                        <a:spcAft>
                          <a:spcPts val="0"/>
                        </a:spcAft>
                      </a:pPr>
                      <a:r>
                        <a:rPr lang="tr-TR" sz="1400" dirty="0">
                          <a:latin typeface="Times New Roman"/>
                          <a:ea typeface="Calibri"/>
                          <a:cs typeface="Times New Roman"/>
                        </a:rPr>
                        <a:t>Kapalı drenaj sistemi mikroorganizmaların mesaneye giriş riskini en aza indirir.</a:t>
                      </a:r>
                      <a:endParaRPr lang="tr-TR" sz="1400" dirty="0">
                        <a:latin typeface="Calibri"/>
                        <a:ea typeface="Calibri"/>
                        <a:cs typeface="Times New Roman"/>
                      </a:endParaRPr>
                    </a:p>
                  </a:txBody>
                  <a:tcPr marL="68580" marR="68580" marT="0" marB="0"/>
                </a:tc>
              </a:tr>
              <a:tr h="484942">
                <a:tc>
                  <a:txBody>
                    <a:bodyPr/>
                    <a:lstStyle/>
                    <a:p>
                      <a:pPr algn="just">
                        <a:lnSpc>
                          <a:spcPct val="106000"/>
                        </a:lnSpc>
                        <a:spcAft>
                          <a:spcPts val="0"/>
                        </a:spcAft>
                      </a:pPr>
                      <a:r>
                        <a:rPr lang="tr-TR" sz="1400">
                          <a:latin typeface="Times New Roman"/>
                          <a:ea typeface="Calibri"/>
                          <a:cs typeface="Times New Roman"/>
                        </a:rPr>
                        <a:t>Kişisel koruyucu ekipmanlar çıkarılır, atıklar uygun şekilde uzaklaştırılır.</a:t>
                      </a:r>
                      <a:endParaRPr lang="tr-TR" sz="1400">
                        <a:latin typeface="Calibri"/>
                        <a:ea typeface="Calibri"/>
                        <a:cs typeface="Times New Roman"/>
                      </a:endParaRPr>
                    </a:p>
                  </a:txBody>
                  <a:tcPr marL="68580" marR="68580" marT="0" marB="0"/>
                </a:tc>
                <a:tc>
                  <a:txBody>
                    <a:bodyPr/>
                    <a:lstStyle/>
                    <a:p>
                      <a:pPr algn="just">
                        <a:lnSpc>
                          <a:spcPct val="106000"/>
                        </a:lnSpc>
                        <a:spcAft>
                          <a:spcPts val="0"/>
                        </a:spcAft>
                      </a:pPr>
                      <a:r>
                        <a:rPr lang="tr-TR" sz="1400" dirty="0">
                          <a:latin typeface="Times New Roman"/>
                          <a:ea typeface="Calibri"/>
                          <a:cs typeface="Times New Roman"/>
                        </a:rPr>
                        <a:t>Malzemelerin uygun şekilde uzaklaştırılması, mikroorganizmaların yayılmasını önler.</a:t>
                      </a:r>
                      <a:endParaRPr lang="tr-TR" sz="1400" dirty="0">
                        <a:latin typeface="Calibri"/>
                        <a:ea typeface="Calibri"/>
                        <a:cs typeface="Times New Roman"/>
                      </a:endParaRPr>
                    </a:p>
                  </a:txBody>
                  <a:tcPr marL="68580" marR="68580" marT="0" marB="0"/>
                </a:tc>
              </a:tr>
            </a:tbl>
          </a:graphicData>
        </a:graphic>
      </p:graphicFrame>
    </p:spTree>
  </p:cSld>
  <p:clrMapOvr>
    <a:masterClrMapping/>
  </p:clrMapOvr>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b="1" dirty="0" smtClean="0"/>
              <a:t>Mesane </a:t>
            </a:r>
            <a:r>
              <a:rPr lang="tr-TR" b="1" dirty="0" err="1" smtClean="0"/>
              <a:t>Kateterizasyonu</a:t>
            </a:r>
            <a:r>
              <a:rPr lang="tr-TR" b="1" dirty="0" smtClean="0"/>
              <a:t> Uygulama Basamakları - Erkek</a:t>
            </a:r>
            <a:endParaRPr lang="tr-TR" dirty="0"/>
          </a:p>
        </p:txBody>
      </p:sp>
      <p:graphicFrame>
        <p:nvGraphicFramePr>
          <p:cNvPr id="4" name="3 İçerik Yer Tutucusu"/>
          <p:cNvGraphicFramePr>
            <a:graphicFrameLocks noGrp="1"/>
          </p:cNvGraphicFramePr>
          <p:nvPr>
            <p:ph idx="1"/>
          </p:nvPr>
        </p:nvGraphicFramePr>
        <p:xfrm>
          <a:off x="457200" y="1600200"/>
          <a:ext cx="8229600" cy="3618538"/>
        </p:xfrm>
        <a:graphic>
          <a:graphicData uri="http://schemas.openxmlformats.org/drawingml/2006/table">
            <a:tbl>
              <a:tblPr firstRow="1" bandRow="1">
                <a:tableStyleId>{5940675A-B579-460E-94D1-54222C63F5DA}</a:tableStyleId>
              </a:tblPr>
              <a:tblGrid>
                <a:gridCol w="4114800"/>
                <a:gridCol w="4114800"/>
              </a:tblGrid>
              <a:tr h="397538">
                <a:tc>
                  <a:txBody>
                    <a:bodyPr/>
                    <a:lstStyle/>
                    <a:p>
                      <a:pPr algn="ctr">
                        <a:lnSpc>
                          <a:spcPct val="106000"/>
                        </a:lnSpc>
                        <a:spcAft>
                          <a:spcPts val="0"/>
                        </a:spcAft>
                      </a:pPr>
                      <a:r>
                        <a:rPr lang="tr-TR" sz="1400" b="1" dirty="0">
                          <a:latin typeface="Times New Roman"/>
                          <a:ea typeface="Calibri"/>
                          <a:cs typeface="Times New Roman"/>
                        </a:rPr>
                        <a:t>Uygulama Basamakları</a:t>
                      </a:r>
                      <a:endParaRPr lang="tr-TR" sz="1400" dirty="0">
                        <a:latin typeface="Calibri"/>
                        <a:ea typeface="Calibri"/>
                        <a:cs typeface="Times New Roman"/>
                      </a:endParaRPr>
                    </a:p>
                  </a:txBody>
                  <a:tcPr marL="68580" marR="68580" marT="0" marB="0"/>
                </a:tc>
                <a:tc>
                  <a:txBody>
                    <a:bodyPr/>
                    <a:lstStyle/>
                    <a:p>
                      <a:pPr algn="ctr">
                        <a:lnSpc>
                          <a:spcPct val="106000"/>
                        </a:lnSpc>
                        <a:spcAft>
                          <a:spcPts val="0"/>
                        </a:spcAft>
                      </a:pPr>
                      <a:r>
                        <a:rPr lang="tr-TR" sz="1400" b="1" dirty="0">
                          <a:latin typeface="Times New Roman"/>
                          <a:ea typeface="Calibri"/>
                          <a:cs typeface="Times New Roman"/>
                        </a:rPr>
                        <a:t>Gerekçe / Açıklama</a:t>
                      </a:r>
                      <a:endParaRPr lang="tr-TR" sz="1400" dirty="0">
                        <a:latin typeface="Calibri"/>
                        <a:ea typeface="Calibri"/>
                        <a:cs typeface="Times New Roman"/>
                      </a:endParaRPr>
                    </a:p>
                  </a:txBody>
                  <a:tcPr marL="68580" marR="68580" marT="0" marB="0"/>
                </a:tc>
              </a:tr>
              <a:tr h="484942">
                <a:tc>
                  <a:txBody>
                    <a:bodyPr/>
                    <a:lstStyle/>
                    <a:p>
                      <a:pPr algn="just">
                        <a:lnSpc>
                          <a:spcPct val="106000"/>
                        </a:lnSpc>
                        <a:spcAft>
                          <a:spcPts val="0"/>
                        </a:spcAft>
                      </a:pPr>
                      <a:r>
                        <a:rPr lang="tr-TR" sz="1400" dirty="0">
                          <a:latin typeface="Times New Roman"/>
                          <a:ea typeface="Calibri"/>
                          <a:cs typeface="Times New Roman"/>
                        </a:rPr>
                        <a:t>Eldivenler çıkartılır. </a:t>
                      </a:r>
                      <a:r>
                        <a:rPr lang="tr-TR" sz="1400" dirty="0" err="1">
                          <a:latin typeface="Times New Roman"/>
                          <a:ea typeface="Calibri"/>
                          <a:cs typeface="Times New Roman"/>
                        </a:rPr>
                        <a:t>Kateter</a:t>
                      </a:r>
                      <a:r>
                        <a:rPr lang="tr-TR" sz="1400" dirty="0">
                          <a:latin typeface="Times New Roman"/>
                          <a:ea typeface="Calibri"/>
                          <a:cs typeface="Times New Roman"/>
                        </a:rPr>
                        <a:t> bacak kayışı ya da bant ile iç </a:t>
                      </a:r>
                      <a:r>
                        <a:rPr lang="tr-TR" sz="1400" dirty="0" err="1">
                          <a:latin typeface="Times New Roman"/>
                          <a:ea typeface="Calibri"/>
                          <a:cs typeface="Times New Roman"/>
                        </a:rPr>
                        <a:t>uyguğa</a:t>
                      </a:r>
                      <a:r>
                        <a:rPr lang="tr-TR" sz="1400" dirty="0">
                          <a:latin typeface="Times New Roman"/>
                          <a:ea typeface="Calibri"/>
                          <a:cs typeface="Times New Roman"/>
                        </a:rPr>
                        <a:t> güvenli bir şekilde tespit edilir.</a:t>
                      </a:r>
                      <a:endParaRPr lang="tr-TR" sz="1400" dirty="0">
                        <a:latin typeface="Calibri"/>
                        <a:ea typeface="Calibri"/>
                        <a:cs typeface="Times New Roman"/>
                      </a:endParaRPr>
                    </a:p>
                  </a:txBody>
                  <a:tcPr marL="68580" marR="68580" marT="0" marB="0"/>
                </a:tc>
                <a:tc>
                  <a:txBody>
                    <a:bodyPr/>
                    <a:lstStyle/>
                    <a:p>
                      <a:pPr algn="just">
                        <a:lnSpc>
                          <a:spcPct val="106000"/>
                        </a:lnSpc>
                        <a:spcAft>
                          <a:spcPts val="0"/>
                        </a:spcAft>
                      </a:pPr>
                      <a:r>
                        <a:rPr lang="tr-TR" sz="1400">
                          <a:latin typeface="Times New Roman"/>
                          <a:ea typeface="Calibri"/>
                          <a:cs typeface="Times New Roman"/>
                        </a:rPr>
                        <a:t>Doğru tespit, kateterin gerilmesi sonucu üretra ve meatusua herhangi bir travmayı önler.</a:t>
                      </a:r>
                      <a:endParaRPr lang="tr-TR" sz="1400">
                        <a:latin typeface="Calibri"/>
                        <a:ea typeface="Calibri"/>
                        <a:cs typeface="Times New Roman"/>
                      </a:endParaRPr>
                    </a:p>
                  </a:txBody>
                  <a:tcPr marL="68580" marR="68580" marT="0" marB="0"/>
                </a:tc>
              </a:tr>
              <a:tr h="484942">
                <a:tc>
                  <a:txBody>
                    <a:bodyPr/>
                    <a:lstStyle/>
                    <a:p>
                      <a:pPr algn="just">
                        <a:lnSpc>
                          <a:spcPct val="106000"/>
                        </a:lnSpc>
                        <a:spcAft>
                          <a:spcPts val="0"/>
                        </a:spcAft>
                      </a:pPr>
                      <a:r>
                        <a:rPr lang="tr-TR" sz="1400">
                          <a:latin typeface="Times New Roman"/>
                          <a:ea typeface="Calibri"/>
                          <a:cs typeface="Times New Roman"/>
                        </a:rPr>
                        <a:t>Hastaya uygun pozisyon verilir. Hastanın üzeri örtülür ve yatak en düşük seviyeye getirilir.</a:t>
                      </a:r>
                      <a:endParaRPr lang="tr-TR" sz="1400">
                        <a:latin typeface="Calibri"/>
                        <a:ea typeface="Calibri"/>
                        <a:cs typeface="Times New Roman"/>
                      </a:endParaRPr>
                    </a:p>
                  </a:txBody>
                  <a:tcPr marL="68580" marR="68580" marT="0" marB="0"/>
                </a:tc>
                <a:tc>
                  <a:txBody>
                    <a:bodyPr/>
                    <a:lstStyle/>
                    <a:p>
                      <a:pPr algn="just">
                        <a:lnSpc>
                          <a:spcPct val="106000"/>
                        </a:lnSpc>
                        <a:spcAft>
                          <a:spcPts val="0"/>
                        </a:spcAft>
                      </a:pPr>
                      <a:r>
                        <a:rPr lang="tr-TR" sz="1400">
                          <a:latin typeface="Times New Roman"/>
                          <a:ea typeface="Calibri"/>
                          <a:cs typeface="Times New Roman"/>
                        </a:rPr>
                        <a:t>Hastanın ısınmasını ve konforunu sağlar.</a:t>
                      </a:r>
                      <a:endParaRPr lang="tr-TR" sz="1400">
                        <a:latin typeface="Calibri"/>
                        <a:ea typeface="Calibri"/>
                        <a:cs typeface="Times New Roman"/>
                      </a:endParaRPr>
                    </a:p>
                  </a:txBody>
                  <a:tcPr marL="68580" marR="68580" marT="0" marB="0"/>
                </a:tc>
              </a:tr>
              <a:tr h="389370">
                <a:tc>
                  <a:txBody>
                    <a:bodyPr/>
                    <a:lstStyle/>
                    <a:p>
                      <a:pPr algn="just">
                        <a:lnSpc>
                          <a:spcPct val="106000"/>
                        </a:lnSpc>
                        <a:spcAft>
                          <a:spcPts val="0"/>
                        </a:spcAft>
                      </a:pPr>
                      <a:r>
                        <a:rPr lang="tr-TR" sz="1400">
                          <a:latin typeface="Times New Roman"/>
                          <a:ea typeface="Calibri"/>
                          <a:cs typeface="Times New Roman"/>
                        </a:rPr>
                        <a:t>Temiz eldiven giyilir. İdrar torbasının mesanenin altında bir seviyede olması sağlanır. Zeminle temas etmemelidir.  Kateterin katlanması önlenir.</a:t>
                      </a:r>
                      <a:endParaRPr lang="tr-TR" sz="1400">
                        <a:latin typeface="Calibri"/>
                        <a:ea typeface="Calibri"/>
                        <a:cs typeface="Times New Roman"/>
                      </a:endParaRPr>
                    </a:p>
                  </a:txBody>
                  <a:tcPr marL="68580" marR="68580" marT="0" marB="0"/>
                </a:tc>
                <a:tc>
                  <a:txBody>
                    <a:bodyPr/>
                    <a:lstStyle/>
                    <a:p>
                      <a:pPr algn="just">
                        <a:lnSpc>
                          <a:spcPct val="106000"/>
                        </a:lnSpc>
                        <a:spcAft>
                          <a:spcPts val="0"/>
                        </a:spcAft>
                      </a:pPr>
                      <a:r>
                        <a:rPr lang="tr-TR" sz="1400">
                          <a:latin typeface="Times New Roman"/>
                          <a:ea typeface="Calibri"/>
                          <a:cs typeface="Times New Roman"/>
                        </a:rPr>
                        <a:t>İdrarın akışını sağlamak için gereklidir.</a:t>
                      </a:r>
                      <a:endParaRPr lang="tr-TR" sz="1400">
                        <a:latin typeface="Calibri"/>
                        <a:ea typeface="Calibri"/>
                        <a:cs typeface="Times New Roman"/>
                      </a:endParaRPr>
                    </a:p>
                  </a:txBody>
                  <a:tcPr marL="68580" marR="68580" marT="0" marB="0"/>
                </a:tc>
              </a:tr>
              <a:tr h="441620">
                <a:tc>
                  <a:txBody>
                    <a:bodyPr/>
                    <a:lstStyle/>
                    <a:p>
                      <a:pPr algn="just">
                        <a:lnSpc>
                          <a:spcPct val="106000"/>
                        </a:lnSpc>
                        <a:spcAft>
                          <a:spcPts val="0"/>
                        </a:spcAft>
                      </a:pPr>
                      <a:r>
                        <a:rPr lang="tr-TR" sz="1400" dirty="0">
                          <a:latin typeface="Times New Roman"/>
                          <a:ea typeface="Calibri"/>
                          <a:cs typeface="Times New Roman"/>
                        </a:rPr>
                        <a:t>Eldivenler çıkarılır, el hijyeni sağlanır.</a:t>
                      </a:r>
                      <a:endParaRPr lang="tr-TR" sz="1400" dirty="0">
                        <a:latin typeface="Calibri"/>
                        <a:ea typeface="Calibri"/>
                        <a:cs typeface="Times New Roman"/>
                      </a:endParaRPr>
                    </a:p>
                  </a:txBody>
                  <a:tcPr marL="68580" marR="68580" marT="0" marB="0"/>
                </a:tc>
                <a:tc>
                  <a:txBody>
                    <a:bodyPr/>
                    <a:lstStyle/>
                    <a:p>
                      <a:pPr algn="just">
                        <a:lnSpc>
                          <a:spcPct val="106000"/>
                        </a:lnSpc>
                        <a:spcAft>
                          <a:spcPts val="0"/>
                        </a:spcAft>
                      </a:pPr>
                      <a:r>
                        <a:rPr lang="tr-TR" sz="1400">
                          <a:latin typeface="Times New Roman"/>
                          <a:ea typeface="Calibri"/>
                          <a:cs typeface="Times New Roman"/>
                        </a:rPr>
                        <a:t>Mikroorganizmaların yayılmasını önler.</a:t>
                      </a:r>
                      <a:endParaRPr lang="tr-TR" sz="1400">
                        <a:latin typeface="Calibri"/>
                        <a:ea typeface="Calibri"/>
                        <a:cs typeface="Times New Roman"/>
                      </a:endParaRPr>
                    </a:p>
                  </a:txBody>
                  <a:tcPr marL="68580" marR="68580" marT="0" marB="0"/>
                </a:tc>
              </a:tr>
              <a:tr h="484942">
                <a:tc>
                  <a:txBody>
                    <a:bodyPr/>
                    <a:lstStyle/>
                    <a:p>
                      <a:pPr algn="just">
                        <a:lnSpc>
                          <a:spcPct val="106000"/>
                        </a:lnSpc>
                        <a:spcAft>
                          <a:spcPts val="0"/>
                        </a:spcAft>
                      </a:pPr>
                      <a:r>
                        <a:rPr lang="tr-TR" sz="1400">
                          <a:latin typeface="Times New Roman"/>
                          <a:ea typeface="Calibri"/>
                          <a:cs typeface="Times New Roman"/>
                        </a:rPr>
                        <a:t>Tarih, saat, mesanenin durumu, mesane kateterizasyonunun yapılma nedeni, takılan kateterin özelliği, balonun ne kadar sıvı ile şişirildiği, gelen idrarın özelliği, hastanın duygu ve düşüncelerine dair bilgileri içeren kayıt gözleme kaydedilir.</a:t>
                      </a:r>
                      <a:endParaRPr lang="tr-TR" sz="1400">
                        <a:latin typeface="Calibri"/>
                        <a:ea typeface="Calibri"/>
                        <a:cs typeface="Times New Roman"/>
                      </a:endParaRPr>
                    </a:p>
                  </a:txBody>
                  <a:tcPr marL="68580" marR="68580" marT="0" marB="0"/>
                </a:tc>
                <a:tc>
                  <a:txBody>
                    <a:bodyPr/>
                    <a:lstStyle/>
                    <a:p>
                      <a:pPr algn="just">
                        <a:lnSpc>
                          <a:spcPct val="106000"/>
                        </a:lnSpc>
                        <a:spcAft>
                          <a:spcPts val="0"/>
                        </a:spcAft>
                      </a:pPr>
                      <a:r>
                        <a:rPr lang="tr-TR" sz="1400" dirty="0">
                          <a:latin typeface="Times New Roman"/>
                          <a:ea typeface="Calibri"/>
                          <a:cs typeface="Times New Roman"/>
                        </a:rPr>
                        <a:t>Uygun kayıt hasta bakımının </a:t>
                      </a:r>
                      <a:r>
                        <a:rPr lang="tr-TR" sz="1400" dirty="0" err="1">
                          <a:latin typeface="Times New Roman"/>
                          <a:ea typeface="Calibri"/>
                          <a:cs typeface="Times New Roman"/>
                        </a:rPr>
                        <a:t>sürdürülebiliriği</a:t>
                      </a:r>
                      <a:r>
                        <a:rPr lang="tr-TR" sz="1400" dirty="0">
                          <a:latin typeface="Times New Roman"/>
                          <a:ea typeface="Calibri"/>
                          <a:cs typeface="Times New Roman"/>
                        </a:rPr>
                        <a:t> ve hemşirelik uygulamalarının görünürlüğü için önemlidir.</a:t>
                      </a:r>
                      <a:endParaRPr lang="tr-TR" sz="1400" dirty="0">
                        <a:latin typeface="Calibri"/>
                        <a:ea typeface="Calibri"/>
                        <a:cs typeface="Times New Roman"/>
                      </a:endParaRPr>
                    </a:p>
                  </a:txBody>
                  <a:tcPr marL="68580" marR="68580" marT="0" marB="0"/>
                </a:tc>
              </a:tr>
            </a:tbl>
          </a:graphicData>
        </a:graphic>
      </p:graphicFrame>
    </p:spTree>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714</TotalTime>
  <Words>6863</Words>
  <Application>Microsoft Office PowerPoint</Application>
  <PresentationFormat>Ekran Gösterisi (4:3)</PresentationFormat>
  <Paragraphs>721</Paragraphs>
  <Slides>114</Slides>
  <Notes>0</Notes>
  <HiddenSlides>0</HiddenSlides>
  <MMClips>0</MMClips>
  <ScaleCrop>false</ScaleCrop>
  <HeadingPairs>
    <vt:vector size="4" baseType="variant">
      <vt:variant>
        <vt:lpstr>Tema</vt:lpstr>
      </vt:variant>
      <vt:variant>
        <vt:i4>1</vt:i4>
      </vt:variant>
      <vt:variant>
        <vt:lpstr>Slayt Başlıkları</vt:lpstr>
      </vt:variant>
      <vt:variant>
        <vt:i4>114</vt:i4>
      </vt:variant>
    </vt:vector>
  </HeadingPairs>
  <TitlesOfParts>
    <vt:vector size="115" baseType="lpstr">
      <vt:lpstr>Ofis Teması</vt:lpstr>
      <vt:lpstr>Üriner Boşaltım </vt:lpstr>
      <vt:lpstr>Üriner Sistem Anatomisi – Böbrek (Ren)</vt:lpstr>
      <vt:lpstr>Üriner Sistem Anatomisi – Böbrek (Ren)</vt:lpstr>
      <vt:lpstr>Üriner Sistem Anatomisi – Böbrek (Ren)</vt:lpstr>
      <vt:lpstr>Üriner Sistem Anatomisi – Böbrek (Ren)</vt:lpstr>
      <vt:lpstr>Üriner Sistem Anatomisi – Böbrek (Ren)</vt:lpstr>
      <vt:lpstr>Üriner Sistem Anatomisi – Böbrek (Ren)</vt:lpstr>
      <vt:lpstr>Üriner Sistem Anatomisi – Böbrek (Ren)</vt:lpstr>
      <vt:lpstr>Üriner Sistem Anatomisi – Böbrek (Ren)</vt:lpstr>
      <vt:lpstr>Üriner Sistem Anatomisi – Böbrek (Ren)</vt:lpstr>
      <vt:lpstr>Üriner Sistem Anatomisi – Böbrek (Ren)</vt:lpstr>
      <vt:lpstr>Üriner Sistem Anatomisi – Böbrek (Ren)</vt:lpstr>
      <vt:lpstr>Üriner Sistem Anatomisi – Böbrek (Ren)</vt:lpstr>
      <vt:lpstr>Üriner Sistem Anatomisi – Böbrek (Ren)</vt:lpstr>
      <vt:lpstr>Üriner Sistem Anatomisi – Böbrek (Ren)</vt:lpstr>
      <vt:lpstr>Üriner Sistem Anatomisi – Böbrek (Ren)</vt:lpstr>
      <vt:lpstr>İdrar Oluşumu</vt:lpstr>
      <vt:lpstr>İdrar Oluşumu</vt:lpstr>
      <vt:lpstr>İdrar Oluşumu</vt:lpstr>
      <vt:lpstr>İdrar Oluşumu</vt:lpstr>
      <vt:lpstr>İdrar Oluşumu</vt:lpstr>
      <vt:lpstr>İdrar Oluşumu</vt:lpstr>
      <vt:lpstr>İdrar Oluşumu - Hormonal Kontrol</vt:lpstr>
      <vt:lpstr>İdrar Oluşumu - Hormonal Kontrol</vt:lpstr>
      <vt:lpstr>İdrar Oluşumu - Hormonal Kontrol</vt:lpstr>
      <vt:lpstr>İdrar Oluşumu - Hormonal Kontrol</vt:lpstr>
      <vt:lpstr>İdrarın Bileşimi </vt:lpstr>
      <vt:lpstr>Slayt 28</vt:lpstr>
      <vt:lpstr>Normal İdrarın Özellikleri</vt:lpstr>
      <vt:lpstr>Slayt 30</vt:lpstr>
      <vt:lpstr>Üriner Sistem Anatomisi – Üreter</vt:lpstr>
      <vt:lpstr>Üriner Sistem Anatomisi – Üreter</vt:lpstr>
      <vt:lpstr>Üriner Sistem Anatomisi – Üreter</vt:lpstr>
      <vt:lpstr>Üriner Sistem Anatomisi – Mesane</vt:lpstr>
      <vt:lpstr>Üriner Sistem Anatomisi – Mesane</vt:lpstr>
      <vt:lpstr>Üriner Sistem Anatomisi – Mesane</vt:lpstr>
      <vt:lpstr>Üriner Sistem Anatomisi – Mesane</vt:lpstr>
      <vt:lpstr>Üriner Sistem Anatomisi – Mesane</vt:lpstr>
      <vt:lpstr>Üriner Sistem Anatomisi – Mesane</vt:lpstr>
      <vt:lpstr>Üriner Sistem Anatomisi – Üretra</vt:lpstr>
      <vt:lpstr>Üriner Sistem Anatomisi – Üretra</vt:lpstr>
      <vt:lpstr>Üriner Sistem Anatomisi – Üretra</vt:lpstr>
      <vt:lpstr>Üriner Sistem Anatomisi – Üretra</vt:lpstr>
      <vt:lpstr>Slayt 44</vt:lpstr>
      <vt:lpstr>Dış Genital – Erkek </vt:lpstr>
      <vt:lpstr>Dış Genital Sistem – Erkek </vt:lpstr>
      <vt:lpstr>Dış Genital Sistem – Erkek </vt:lpstr>
      <vt:lpstr>Dış Genital Sistem – Erkek </vt:lpstr>
      <vt:lpstr>Dış Genital Sistem – Erkek </vt:lpstr>
      <vt:lpstr>Dış Genital Sistem – Erkek </vt:lpstr>
      <vt:lpstr>Dış Genital Sistem – Erkek </vt:lpstr>
      <vt:lpstr>Dış Genital Sistem – Kadın </vt:lpstr>
      <vt:lpstr>Dış Genital Sistem – Kadın </vt:lpstr>
      <vt:lpstr>Dış Genital Sistem – Kadın </vt:lpstr>
      <vt:lpstr>Dış Genital Sistem – Kadın </vt:lpstr>
      <vt:lpstr>Dış Genital Sistem – Kadın </vt:lpstr>
      <vt:lpstr>Dış Genital Sistem – Kadın </vt:lpstr>
      <vt:lpstr>Dış Genital Sistem – Kadın </vt:lpstr>
      <vt:lpstr>İdrar Boşaltımı (Ürinasyon, miksiyon)</vt:lpstr>
      <vt:lpstr>İdrar Boşaltımı (Ürinasyon, miksiyon)</vt:lpstr>
      <vt:lpstr>Üriner Boşaltımı Etkileyen Faktörler</vt:lpstr>
      <vt:lpstr>Üriner Boşaltımda Değişimler</vt:lpstr>
      <vt:lpstr>Üriner Boşaltımda Değişimler</vt:lpstr>
      <vt:lpstr>Üriner Boşaltımda Değişimler</vt:lpstr>
      <vt:lpstr>Üriner Boşaltımda Değişimler</vt:lpstr>
      <vt:lpstr>Üriner Boşaltımda Değişimler</vt:lpstr>
      <vt:lpstr>Üriner Boşaltımda Değişimler</vt:lpstr>
      <vt:lpstr>Üriner Boşaltımda Değişimler</vt:lpstr>
      <vt:lpstr>Üriner Boşaltımda Değişimler</vt:lpstr>
      <vt:lpstr>Üriner Boşaltımda Değişimler</vt:lpstr>
      <vt:lpstr>Üriner Boşaltımı Değerlendirme</vt:lpstr>
      <vt:lpstr>Üriner Boşaltımı Değerlendirme</vt:lpstr>
      <vt:lpstr>Slayt 73</vt:lpstr>
      <vt:lpstr>Eksternal Kondom Kateter Uygulaması</vt:lpstr>
      <vt:lpstr>Mesane Kateterizasyonu </vt:lpstr>
      <vt:lpstr>Mesane Kateterizasyonu Endikasyonları </vt:lpstr>
      <vt:lpstr>Mesane Kateterizasyonu Endikasyonları </vt:lpstr>
      <vt:lpstr>Mesane Kateterizasyon Çeşitleri</vt:lpstr>
      <vt:lpstr>Mesane Kateterizasyon Çeşitleri</vt:lpstr>
      <vt:lpstr>Mesane Kateterizasyon Çeşitleri</vt:lpstr>
      <vt:lpstr>Mesane Kateterizasyon Çeşitleri</vt:lpstr>
      <vt:lpstr>Mesane Kateterizasyon Çeşitleri</vt:lpstr>
      <vt:lpstr>Mesane Kateterizasyonu </vt:lpstr>
      <vt:lpstr>Mesane Kateterizasyonu </vt:lpstr>
      <vt:lpstr>Mesane Kateterizasyonu – Kateter Seçimi</vt:lpstr>
      <vt:lpstr>Mesane Kateterizasyonu – Kateter Seçimi</vt:lpstr>
      <vt:lpstr>Mesane Kateterizasyonu – Kateter Seçimi</vt:lpstr>
      <vt:lpstr>Mesane Kateterizasyonu Uygulaması </vt:lpstr>
      <vt:lpstr>Mesane Kateterizasyonu Uygulama Basamakları - Kadın</vt:lpstr>
      <vt:lpstr>Mesane Kateterizasyonu Uygulama Basamakları - Kadın</vt:lpstr>
      <vt:lpstr>Mesane Kateterizasyonu Uygulama Basamakları - Kadın</vt:lpstr>
      <vt:lpstr>Mesane Kateterizasyonu Uygulama Basamakları - Kadın</vt:lpstr>
      <vt:lpstr>Mesane Kateterizasyonu Uygulama Basamakları - Kadın</vt:lpstr>
      <vt:lpstr>Mesane Kateterizasyonu Uygulaması </vt:lpstr>
      <vt:lpstr>Mesane Kateterizasyonu Uygulama Basamakları - Erkek</vt:lpstr>
      <vt:lpstr>Mesane Kateterizasyonu Uygulama Basamakları - Erkek</vt:lpstr>
      <vt:lpstr>Mesane Kateterizasyonu Uygulama Basamakları - Erkek</vt:lpstr>
      <vt:lpstr>Mesane Kateterizasyonu Uygulama Basamakları - Erkek</vt:lpstr>
      <vt:lpstr>Mesane Kateterizasyonu Uygulama Basamakları - Erkek</vt:lpstr>
      <vt:lpstr>Slayt 100</vt:lpstr>
      <vt:lpstr>Slayt 101</vt:lpstr>
      <vt:lpstr>Katater İlişkili Enfeksiyonları Önleme</vt:lpstr>
      <vt:lpstr>Mesane Kateterizasyonu Bakımı </vt:lpstr>
      <vt:lpstr>Mesane Kateterizasyonunun Çıkarılması </vt:lpstr>
      <vt:lpstr>Mesane İrrigasyonu </vt:lpstr>
      <vt:lpstr>Mesane İrrigasyonu Uygulama Basamakları</vt:lpstr>
      <vt:lpstr>Mesane İrrigasyonu Uygulama Basamakları</vt:lpstr>
      <vt:lpstr>Mesane İrrigasyonu Uygulama Basamakları</vt:lpstr>
      <vt:lpstr>Suprapubik Katater Bakımı Uygulama Basamakları</vt:lpstr>
      <vt:lpstr>Suprapubik Katater Bakımı Uygulama Basamakları</vt:lpstr>
      <vt:lpstr>Suprapubik Katater Bakımı Uygulama Basamakları</vt:lpstr>
      <vt:lpstr>Slayt 112</vt:lpstr>
      <vt:lpstr>Slayt 113</vt:lpstr>
      <vt:lpstr>Kaynaklar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Üriner Boşaltım </dc:title>
  <dc:creator>Kemal Toprak KILIÇ</dc:creator>
  <cp:lastModifiedBy>Kemal Toprak KILIÇ</cp:lastModifiedBy>
  <cp:revision>36</cp:revision>
  <dcterms:created xsi:type="dcterms:W3CDTF">2020-02-26T18:53:04Z</dcterms:created>
  <dcterms:modified xsi:type="dcterms:W3CDTF">2020-03-18T19:44:12Z</dcterms:modified>
</cp:coreProperties>
</file>