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81822-D6BB-4BC5-8A78-A753C3B5E975}"/>
              </a:ext>
            </a:extLst>
          </p:cNvPr>
          <p:cNvSpPr>
            <a:spLocks noGrp="1"/>
          </p:cNvSpPr>
          <p:nvPr>
            <p:ph type="ctrTitle"/>
          </p:nvPr>
        </p:nvSpPr>
        <p:spPr>
          <a:xfrm>
            <a:off x="685800" y="2130425"/>
            <a:ext cx="7772400" cy="2090663"/>
          </a:xfrm>
        </p:spPr>
        <p:txBody>
          <a:bodyPr/>
          <a:lstStyle/>
          <a:p>
            <a:r>
              <a:rPr lang="tr-TR" dirty="0"/>
              <a:t>KONU 9</a:t>
            </a:r>
            <a:br>
              <a:rPr lang="tr-TR" dirty="0"/>
            </a:br>
            <a:r>
              <a:rPr lang="tr-TR" dirty="0"/>
              <a:t>ÇİN VE HİNT UYGARLIKLARI</a:t>
            </a:r>
          </a:p>
        </p:txBody>
      </p:sp>
    </p:spTree>
    <p:extLst>
      <p:ext uri="{BB962C8B-B14F-4D97-AF65-F5344CB8AC3E}">
        <p14:creationId xmlns:p14="http://schemas.microsoft.com/office/powerpoint/2010/main" val="4128679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79512" y="188640"/>
            <a:ext cx="8928992" cy="6624736"/>
          </a:xfrm>
        </p:spPr>
        <p:txBody>
          <a:bodyPr>
            <a:normAutofit/>
          </a:bodyPr>
          <a:lstStyle/>
          <a:p>
            <a:r>
              <a:rPr lang="tr-TR" b="1" dirty="0"/>
              <a:t>HANEDANLAR DÖNEMİ</a:t>
            </a:r>
            <a:endParaRPr lang="en-GB" dirty="0"/>
          </a:p>
          <a:p>
            <a:pPr marL="0" indent="0">
              <a:buNone/>
            </a:pPr>
            <a:r>
              <a:rPr lang="tr-TR" dirty="0"/>
              <a:t>Çin’in başlangıçta tanrı kabul edilen krallarca yönetildiği söylenir. Tanrı sayılmayan ilk egemenler </a:t>
            </a:r>
            <a:r>
              <a:rPr lang="tr-TR" dirty="0" err="1"/>
              <a:t>Hsia</a:t>
            </a:r>
            <a:r>
              <a:rPr lang="tr-TR" dirty="0"/>
              <a:t> Hanedanı’ndandır. </a:t>
            </a:r>
          </a:p>
          <a:p>
            <a:r>
              <a:rPr lang="tr-TR" b="1" dirty="0" err="1"/>
              <a:t>Hsia</a:t>
            </a:r>
            <a:r>
              <a:rPr lang="tr-TR" b="1" dirty="0"/>
              <a:t> Hanedanı (M.Ö. 2200-1520)</a:t>
            </a:r>
            <a:endParaRPr lang="en-GB" dirty="0"/>
          </a:p>
          <a:p>
            <a:pPr marL="0" indent="0">
              <a:buNone/>
            </a:pPr>
            <a:r>
              <a:rPr lang="tr-TR" dirty="0"/>
              <a:t>Tanrı krallardan sonraki </a:t>
            </a:r>
            <a:r>
              <a:rPr lang="tr-TR" b="1" dirty="0"/>
              <a:t>ilk insan yöneticilerdir</a:t>
            </a:r>
            <a:r>
              <a:rPr lang="tr-TR" dirty="0"/>
              <a:t>. Siyasal önderlikle dini önderliğin birbirine karıştığı şeflik kurumunun izlerini taşırlar. Diğer uygarlıklarda, uygarlık öncesi toplulukların sihircileri din adamlarına dönüşürken, Çin’de bunlar bilicilere (kâhinlere) dönüşmüşler ve egemene bağlı kalmışlardır. Din adamları katmanı oluşmamıştır.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2363421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35496" y="188640"/>
            <a:ext cx="9001000" cy="6552728"/>
          </a:xfrm>
        </p:spPr>
        <p:txBody>
          <a:bodyPr>
            <a:normAutofit fontScale="92500" lnSpcReduction="20000"/>
          </a:bodyPr>
          <a:lstStyle/>
          <a:p>
            <a:pPr marL="0" indent="0">
              <a:buNone/>
            </a:pPr>
            <a:r>
              <a:rPr lang="tr-TR" dirty="0"/>
              <a:t>Çin geleneğinde </a:t>
            </a:r>
            <a:r>
              <a:rPr lang="tr-TR" dirty="0" err="1"/>
              <a:t>Hsia</a:t>
            </a:r>
            <a:r>
              <a:rPr lang="tr-TR" dirty="0"/>
              <a:t> Hanedanı’ndan imparator </a:t>
            </a:r>
            <a:r>
              <a:rPr lang="tr-TR" dirty="0" err="1"/>
              <a:t>Yu’dan</a:t>
            </a:r>
            <a:r>
              <a:rPr lang="tr-TR" dirty="0"/>
              <a:t> söz edilir. Ancak çağdaş yorumcular </a:t>
            </a:r>
            <a:r>
              <a:rPr lang="tr-TR" dirty="0" err="1"/>
              <a:t>Hsia</a:t>
            </a:r>
            <a:r>
              <a:rPr lang="tr-TR" dirty="0"/>
              <a:t> egemenlerinin imparator olmak bir yana </a:t>
            </a:r>
            <a:r>
              <a:rPr lang="tr-TR" b="1" dirty="0"/>
              <a:t>kral bile olmadıklarını, küçük yerel şefler olduklarını</a:t>
            </a:r>
            <a:r>
              <a:rPr lang="tr-TR" dirty="0"/>
              <a:t> öne sürerler. Peki neden onlara imparator denilmiştir? Bu sonradan türetilen “Gök’ün </a:t>
            </a:r>
            <a:r>
              <a:rPr lang="tr-TR" dirty="0" err="1"/>
              <a:t>Oğlu’nun</a:t>
            </a:r>
            <a:r>
              <a:rPr lang="tr-TR" dirty="0"/>
              <a:t> vekilliği” ideolojisinin bir ürünüdür. Bunu </a:t>
            </a:r>
            <a:r>
              <a:rPr lang="tr-TR" dirty="0" err="1"/>
              <a:t>Hsialar’ı</a:t>
            </a:r>
            <a:r>
              <a:rPr lang="tr-TR" dirty="0"/>
              <a:t> yenerek hanedanlığı devralan </a:t>
            </a:r>
            <a:r>
              <a:rPr lang="tr-TR" dirty="0" err="1"/>
              <a:t>Şang</a:t>
            </a:r>
            <a:r>
              <a:rPr lang="tr-TR" dirty="0"/>
              <a:t> Hanedanlığı, kendi konumunu meşrulaştırmak için geliştirmiştir. Anlaşılan o ki, geliştirdikten sonra da tarihe, geçmişe uygulamıştır. Egemenliği devraldıklarında ‘Gök’ün </a:t>
            </a:r>
            <a:r>
              <a:rPr lang="tr-TR" dirty="0" err="1"/>
              <a:t>Oğlu’nun</a:t>
            </a:r>
            <a:r>
              <a:rPr lang="tr-TR" dirty="0"/>
              <a:t> vekilliği’ öğretisine göre şunu söylemişlerdir: Gök (yani tanrı) yeryüzünü yönetmeleri için </a:t>
            </a:r>
            <a:r>
              <a:rPr lang="tr-TR" dirty="0" err="1"/>
              <a:t>Hsialara</a:t>
            </a:r>
            <a:r>
              <a:rPr lang="tr-TR" dirty="0"/>
              <a:t> verdiği vekilliği geri almıştır çünkü son </a:t>
            </a:r>
            <a:r>
              <a:rPr lang="tr-TR" dirty="0" err="1"/>
              <a:t>Hsia</a:t>
            </a:r>
            <a:r>
              <a:rPr lang="tr-TR" dirty="0"/>
              <a:t> egemeni ahlâksız çıkmıştır. Bunun üzerine vekilliği </a:t>
            </a:r>
            <a:r>
              <a:rPr lang="tr-TR" dirty="0" err="1"/>
              <a:t>Hsialardan</a:t>
            </a:r>
            <a:r>
              <a:rPr lang="tr-TR" dirty="0"/>
              <a:t> alıp, </a:t>
            </a:r>
            <a:r>
              <a:rPr lang="tr-TR" dirty="0" err="1"/>
              <a:t>Şang</a:t>
            </a:r>
            <a:r>
              <a:rPr lang="tr-TR" dirty="0"/>
              <a:t> Hanedanı’nı kuracak </a:t>
            </a:r>
            <a:r>
              <a:rPr lang="tr-TR" dirty="0" err="1"/>
              <a:t>Tang</a:t>
            </a:r>
            <a:r>
              <a:rPr lang="tr-TR" dirty="0"/>
              <a:t> adlı egemene vermiştir.</a:t>
            </a:r>
            <a:endParaRPr lang="en-GB" dirty="0"/>
          </a:p>
          <a:p>
            <a:pPr marL="0" indent="0">
              <a:buNone/>
            </a:pPr>
            <a:r>
              <a:rPr lang="tr-TR" dirty="0" err="1"/>
              <a:t>Hsialar</a:t>
            </a:r>
            <a:r>
              <a:rPr lang="tr-TR" dirty="0"/>
              <a:t> döneminde yeni topraklar tarıma açılmış, tunç silahlar ve yazılı simgeler kullanılmıştır.</a:t>
            </a:r>
            <a:endParaRPr lang="en-GB" dirty="0"/>
          </a:p>
          <a:p>
            <a:pPr marL="0" indent="0">
              <a:buNone/>
            </a:pPr>
            <a:endParaRPr lang="tr-TR" dirty="0"/>
          </a:p>
        </p:txBody>
      </p:sp>
    </p:spTree>
    <p:extLst>
      <p:ext uri="{BB962C8B-B14F-4D97-AF65-F5344CB8AC3E}">
        <p14:creationId xmlns:p14="http://schemas.microsoft.com/office/powerpoint/2010/main" val="160491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116632"/>
            <a:ext cx="8928992" cy="6624736"/>
          </a:xfrm>
        </p:spPr>
        <p:txBody>
          <a:bodyPr/>
          <a:lstStyle/>
          <a:p>
            <a:r>
              <a:rPr lang="tr-TR" b="1" dirty="0" err="1"/>
              <a:t>Şang</a:t>
            </a:r>
            <a:r>
              <a:rPr lang="tr-TR" b="1" dirty="0"/>
              <a:t> Hanedanı (M.Ö. 1480-1050)</a:t>
            </a:r>
            <a:r>
              <a:rPr lang="tr-TR" dirty="0"/>
              <a:t> </a:t>
            </a:r>
            <a:endParaRPr lang="en-GB" dirty="0"/>
          </a:p>
          <a:p>
            <a:pPr marL="0" indent="0">
              <a:buNone/>
            </a:pPr>
            <a:r>
              <a:rPr lang="tr-TR" dirty="0" err="1"/>
              <a:t>Hsialar</a:t>
            </a:r>
            <a:r>
              <a:rPr lang="tr-TR" dirty="0"/>
              <a:t> büyük olasılıkla şeflik dönemini oluşturuyorlardı. </a:t>
            </a:r>
            <a:r>
              <a:rPr lang="tr-TR" b="1" dirty="0" err="1"/>
              <a:t>Şanglar</a:t>
            </a:r>
            <a:r>
              <a:rPr lang="tr-TR" b="1" dirty="0"/>
              <a:t> dönemindeyse devlet oluşumuna gidilmiştir</a:t>
            </a:r>
            <a:r>
              <a:rPr lang="tr-TR" dirty="0"/>
              <a:t>. </a:t>
            </a:r>
            <a:r>
              <a:rPr lang="tr-TR" dirty="0" err="1"/>
              <a:t>Şang</a:t>
            </a:r>
            <a:r>
              <a:rPr lang="tr-TR" dirty="0"/>
              <a:t> devleti bir aristokratik monarşidir. Pek çok şefin başında bir kral vardır. Devlet bir kabileler konfederasyonu gibidir. Savaş arabalarıyla donanarak üstünlük sağlayan </a:t>
            </a:r>
            <a:r>
              <a:rPr lang="tr-TR" dirty="0" err="1"/>
              <a:t>Şang</a:t>
            </a:r>
            <a:r>
              <a:rPr lang="tr-TR" dirty="0"/>
              <a:t> kabilesi, Sarı Irmak boyundaki komşularına boyun eğdirerek hanedanlık kurmuştur. </a:t>
            </a:r>
          </a:p>
          <a:p>
            <a:pPr marL="0" indent="0">
              <a:buNone/>
            </a:pPr>
            <a:r>
              <a:rPr lang="tr-TR" dirty="0" err="1"/>
              <a:t>Şang</a:t>
            </a:r>
            <a:r>
              <a:rPr lang="tr-TR" dirty="0"/>
              <a:t> Hanedanı’nı yıkan </a:t>
            </a:r>
            <a:r>
              <a:rPr lang="tr-TR" dirty="0" err="1"/>
              <a:t>Çu’lar</a:t>
            </a:r>
            <a:r>
              <a:rPr lang="tr-TR" dirty="0"/>
              <a:t> onlardan kalan pek çok bilgiyi sansürlemiştir. Bu yüzden Çin kaynaklarında </a:t>
            </a:r>
            <a:r>
              <a:rPr lang="tr-TR" dirty="0" err="1"/>
              <a:t>Şang’lara</a:t>
            </a:r>
            <a:r>
              <a:rPr lang="tr-TR" dirty="0"/>
              <a:t> ait fazla bilgi yoktur. </a:t>
            </a:r>
            <a:endParaRPr lang="en-GB" dirty="0"/>
          </a:p>
          <a:p>
            <a:pPr marL="0" indent="0">
              <a:buNone/>
            </a:pPr>
            <a:endParaRPr lang="tr-TR" dirty="0"/>
          </a:p>
        </p:txBody>
      </p:sp>
    </p:spTree>
    <p:extLst>
      <p:ext uri="{BB962C8B-B14F-4D97-AF65-F5344CB8AC3E}">
        <p14:creationId xmlns:p14="http://schemas.microsoft.com/office/powerpoint/2010/main" val="2710368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188640"/>
            <a:ext cx="8784976" cy="6480720"/>
          </a:xfrm>
        </p:spPr>
        <p:txBody>
          <a:bodyPr>
            <a:normAutofit/>
          </a:bodyPr>
          <a:lstStyle/>
          <a:p>
            <a:pPr marL="0" indent="0">
              <a:buNone/>
            </a:pPr>
            <a:r>
              <a:rPr lang="tr-TR" dirty="0"/>
              <a:t>Bulgulara göre </a:t>
            </a:r>
            <a:r>
              <a:rPr lang="tr-TR" dirty="0" err="1"/>
              <a:t>Şang’lar</a:t>
            </a:r>
            <a:r>
              <a:rPr lang="tr-TR" dirty="0"/>
              <a:t> üç başkent değiştirmiştir. </a:t>
            </a:r>
            <a:r>
              <a:rPr lang="tr-TR" b="1" dirty="0"/>
              <a:t>Surlarla çevrili kentler</a:t>
            </a:r>
            <a:r>
              <a:rPr lang="tr-TR" dirty="0"/>
              <a:t> inşa etmişlerdir. </a:t>
            </a:r>
            <a:r>
              <a:rPr lang="tr-TR" b="1" dirty="0"/>
              <a:t>Yazı ve devlet örgütlenmesinde gelişme</a:t>
            </a:r>
            <a:r>
              <a:rPr lang="tr-TR" dirty="0"/>
              <a:t> göstermişlerdir. Tunç metalürjisini geliştirmişlerdir. Kentlerin ve surların yapımında büyük emekçi ordularını çalıştırdıkları ve bu işleri örgütleyerek yönettikleri görülmektedir. Böylece toplumda belli bir katmanlaşmanın olduğu sonucuna da varılır. Bazıları işi yaparken, bazıları yaptırmaktadır. Savaş beylerinin, </a:t>
            </a:r>
            <a:r>
              <a:rPr lang="tr-TR" dirty="0" err="1"/>
              <a:t>Şang</a:t>
            </a:r>
            <a:r>
              <a:rPr lang="tr-TR" dirty="0"/>
              <a:t> egemenine askerlik hizmeti verdiği ve buna karşılık kendilerine üzerlerindeki köylülerle birlikte toprak verildiği sanılmaktadır.</a:t>
            </a:r>
          </a:p>
        </p:txBody>
      </p:sp>
    </p:spTree>
    <p:extLst>
      <p:ext uri="{BB962C8B-B14F-4D97-AF65-F5344CB8AC3E}">
        <p14:creationId xmlns:p14="http://schemas.microsoft.com/office/powerpoint/2010/main" val="390307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116632"/>
            <a:ext cx="8856984" cy="6624736"/>
          </a:xfrm>
        </p:spPr>
        <p:txBody>
          <a:bodyPr>
            <a:normAutofit fontScale="92500" lnSpcReduction="10000"/>
          </a:bodyPr>
          <a:lstStyle/>
          <a:p>
            <a:pPr marL="0" indent="0">
              <a:buNone/>
            </a:pPr>
            <a:r>
              <a:rPr lang="tr-TR" dirty="0" err="1"/>
              <a:t>Şang</a:t>
            </a:r>
            <a:r>
              <a:rPr lang="tr-TR" dirty="0"/>
              <a:t> saraylarındaki arşivler yazmanların bulunduğunu gösterirken, </a:t>
            </a:r>
            <a:r>
              <a:rPr lang="tr-TR" b="1" dirty="0" err="1"/>
              <a:t>birölçek</a:t>
            </a:r>
            <a:r>
              <a:rPr lang="tr-TR" b="1" dirty="0"/>
              <a:t> (standart) değişim araçları </a:t>
            </a:r>
            <a:r>
              <a:rPr lang="tr-TR" dirty="0"/>
              <a:t>tacirlerin varlığına işaret eder.</a:t>
            </a:r>
          </a:p>
          <a:p>
            <a:pPr marL="0" indent="0">
              <a:buNone/>
            </a:pPr>
            <a:r>
              <a:rPr lang="tr-TR" dirty="0" err="1"/>
              <a:t>Şangların</a:t>
            </a:r>
            <a:r>
              <a:rPr lang="tr-TR" dirty="0"/>
              <a:t> kurban törenleri vardır. Bunlarda sadece yüzlerce sığır kurban edilmez aynı zamanda atları ve arabalarıyla birlikte savaşçılar gömülür.  </a:t>
            </a:r>
          </a:p>
          <a:p>
            <a:pPr marL="0" indent="0">
              <a:buNone/>
            </a:pPr>
            <a:r>
              <a:rPr lang="tr-TR" dirty="0" err="1"/>
              <a:t>Şang</a:t>
            </a:r>
            <a:r>
              <a:rPr lang="tr-TR" dirty="0"/>
              <a:t> Hanedanı zamanındaki Çin toplumunda darı, buğday, arpa, pirinç yetiştirilmekte; domuz, köpek, sığır, at, keçi, koyun beslenmektedir. Ayrıca ipekböcekçiliği de yapılır. Bir tür deniz salyangozunun kabuğu para olarak kullanılmıştır. Yani tarım yanında ticaret de söz konusudur. </a:t>
            </a:r>
            <a:r>
              <a:rPr lang="tr-TR" dirty="0" err="1"/>
              <a:t>Şanglar</a:t>
            </a:r>
            <a:r>
              <a:rPr lang="tr-TR" dirty="0"/>
              <a:t> ortak bir takvim, </a:t>
            </a:r>
            <a:r>
              <a:rPr lang="tr-TR" dirty="0" err="1"/>
              <a:t>birölçek</a:t>
            </a:r>
            <a:r>
              <a:rPr lang="tr-TR" dirty="0"/>
              <a:t> ağırlık ve uzunluk ölçüleri kullanmıştır. </a:t>
            </a:r>
            <a:r>
              <a:rPr lang="tr-TR" b="1" dirty="0"/>
              <a:t>Kölelerin yanı sıra topraklı ve topraksız köylüler de üretim yapar</a:t>
            </a:r>
            <a:r>
              <a:rPr lang="tr-TR" dirty="0"/>
              <a:t>. </a:t>
            </a:r>
            <a:r>
              <a:rPr lang="tr-TR" b="1" dirty="0"/>
              <a:t>Zanaatçılar ve tacirler saraya bağlıdır</a:t>
            </a:r>
            <a:r>
              <a:rPr lang="tr-TR" dirty="0"/>
              <a:t>. </a:t>
            </a:r>
            <a:endParaRPr lang="en-GB" dirty="0"/>
          </a:p>
          <a:p>
            <a:pPr marL="0" indent="0">
              <a:buNone/>
            </a:pPr>
            <a:endParaRPr lang="tr-TR" dirty="0"/>
          </a:p>
        </p:txBody>
      </p:sp>
    </p:spTree>
    <p:extLst>
      <p:ext uri="{BB962C8B-B14F-4D97-AF65-F5344CB8AC3E}">
        <p14:creationId xmlns:p14="http://schemas.microsoft.com/office/powerpoint/2010/main" val="176956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116632"/>
            <a:ext cx="8856984" cy="6624736"/>
          </a:xfrm>
        </p:spPr>
        <p:txBody>
          <a:bodyPr>
            <a:normAutofit fontScale="92500" lnSpcReduction="10000"/>
          </a:bodyPr>
          <a:lstStyle/>
          <a:p>
            <a:r>
              <a:rPr lang="tr-TR" b="1" dirty="0" err="1"/>
              <a:t>Çu</a:t>
            </a:r>
            <a:r>
              <a:rPr lang="tr-TR" b="1" dirty="0"/>
              <a:t> Hanedanı (M.Ö. 1027-256)</a:t>
            </a:r>
            <a:endParaRPr lang="en-GB" dirty="0"/>
          </a:p>
          <a:p>
            <a:pPr marL="0" indent="0">
              <a:buNone/>
            </a:pPr>
            <a:r>
              <a:rPr lang="tr-TR" dirty="0" err="1"/>
              <a:t>Çu’lar</a:t>
            </a:r>
            <a:r>
              <a:rPr lang="tr-TR" dirty="0"/>
              <a:t> </a:t>
            </a:r>
            <a:r>
              <a:rPr lang="tr-TR" dirty="0" err="1"/>
              <a:t>Şang’lara</a:t>
            </a:r>
            <a:r>
              <a:rPr lang="tr-TR" dirty="0"/>
              <a:t> bağlı bir yerel devletin yöneticisidirler. Egemenlerine karşı ayaklanmışlar ve onları devirmişlerdir. Yeni bir başkent kurarlar.</a:t>
            </a:r>
          </a:p>
          <a:p>
            <a:pPr marL="0" indent="0">
              <a:buNone/>
            </a:pPr>
            <a:r>
              <a:rPr lang="tr-TR" dirty="0"/>
              <a:t>Bu ayaklanmayı ve egemenliği kendi ellerine almalarını meşru göstermeleri gerekmektedir. Bunu sağlamak için çeşitli yollara başvurmuşlardır ki, bunların en başında </a:t>
            </a:r>
            <a:r>
              <a:rPr lang="tr-TR" b="1" dirty="0"/>
              <a:t>Gök’ün Oğlu öğretisi</a:t>
            </a:r>
            <a:r>
              <a:rPr lang="tr-TR" dirty="0"/>
              <a:t> gelir. Buna göre Gök (tanrı) gökyüzünü kendisini yönetirken, yeryüzünün yönetimini oğlu edinip, vekil olarak atadığı bir egemene bırakmıştır. </a:t>
            </a:r>
            <a:r>
              <a:rPr lang="tr-TR" dirty="0" err="1"/>
              <a:t>Şangların</a:t>
            </a:r>
            <a:r>
              <a:rPr lang="tr-TR" dirty="0"/>
              <a:t> son yöneticisi ‘Gök’ün Oğlu’ olmanın gereklerini yerine getirmemiştir. Hakça ve doğrulukla davranmamıştır. Bu yüzden Gök vekilliği </a:t>
            </a:r>
            <a:r>
              <a:rPr lang="tr-TR" dirty="0" err="1"/>
              <a:t>Şanglardan</a:t>
            </a:r>
            <a:r>
              <a:rPr lang="tr-TR" dirty="0"/>
              <a:t> alıp </a:t>
            </a:r>
            <a:r>
              <a:rPr lang="tr-TR" dirty="0" err="1"/>
              <a:t>Çu’lara</a:t>
            </a:r>
            <a:r>
              <a:rPr lang="tr-TR" dirty="0"/>
              <a:t> vermiştir. Bunun kanıtı da zaten </a:t>
            </a:r>
            <a:r>
              <a:rPr lang="tr-TR" dirty="0" err="1"/>
              <a:t>Çu’ların</a:t>
            </a:r>
            <a:r>
              <a:rPr lang="tr-TR" dirty="0"/>
              <a:t> </a:t>
            </a:r>
            <a:r>
              <a:rPr lang="tr-TR" dirty="0" err="1"/>
              <a:t>Şang’ları</a:t>
            </a:r>
            <a:r>
              <a:rPr lang="tr-TR" dirty="0"/>
              <a:t> devirmesine izin vermiş olmasıdır.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2885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35496" y="116632"/>
            <a:ext cx="9001000" cy="6624736"/>
          </a:xfrm>
        </p:spPr>
        <p:txBody>
          <a:bodyPr/>
          <a:lstStyle/>
          <a:p>
            <a:pPr marL="0" indent="0">
              <a:buNone/>
            </a:pPr>
            <a:r>
              <a:rPr lang="tr-TR" dirty="0" err="1"/>
              <a:t>Çu’lar</a:t>
            </a:r>
            <a:r>
              <a:rPr lang="tr-TR" dirty="0"/>
              <a:t> yasal hanedanı devirdiklerini örtbas etmek için öncelikle </a:t>
            </a:r>
            <a:r>
              <a:rPr lang="tr-TR" b="1" dirty="0"/>
              <a:t>belgeleri yok etmeye</a:t>
            </a:r>
            <a:r>
              <a:rPr lang="tr-TR" dirty="0"/>
              <a:t> girişirler.</a:t>
            </a:r>
          </a:p>
          <a:p>
            <a:pPr marL="0" indent="0">
              <a:buNone/>
            </a:pPr>
            <a:r>
              <a:rPr lang="tr-TR" dirty="0" err="1"/>
              <a:t>Çu</a:t>
            </a:r>
            <a:r>
              <a:rPr lang="tr-TR" dirty="0"/>
              <a:t> Hanedanı döneminde </a:t>
            </a:r>
            <a:r>
              <a:rPr lang="tr-TR" b="1" dirty="0"/>
              <a:t>köylülere kıyasla soyluların durumu epeyi iyileşir</a:t>
            </a:r>
            <a:r>
              <a:rPr lang="tr-TR" dirty="0"/>
              <a:t>. Metal silah taşıma tekeli soylulardadır. Köylü, efendisi olan soyluya savaşta, barışta, tarlada, evde hizmet etmek zorundadır. Aynı suç işlendiğinde köylünün organları kopartılırken, soylulara bu ceza verilmez. Soruşturmalarda köylülere dayak atılır, soylulara atılmaz.</a:t>
            </a:r>
          </a:p>
          <a:p>
            <a:pPr marL="0" indent="0">
              <a:buNone/>
            </a:pPr>
            <a:r>
              <a:rPr lang="tr-TR" dirty="0" err="1"/>
              <a:t>Şanglar</a:t>
            </a:r>
            <a:r>
              <a:rPr lang="tr-TR" dirty="0"/>
              <a:t> zamanında devlet bir kabileler konfederasyonu gibiydi. </a:t>
            </a:r>
            <a:r>
              <a:rPr lang="tr-TR" dirty="0" err="1"/>
              <a:t>Çular</a:t>
            </a:r>
            <a:r>
              <a:rPr lang="tr-TR" dirty="0"/>
              <a:t> zamanındaysa </a:t>
            </a:r>
            <a:r>
              <a:rPr lang="tr-TR" b="1" dirty="0"/>
              <a:t>merkezi feodal bir nitelik</a:t>
            </a:r>
            <a:r>
              <a:rPr lang="tr-TR" dirty="0"/>
              <a:t> kazanır. </a:t>
            </a:r>
          </a:p>
        </p:txBody>
      </p:sp>
    </p:spTree>
    <p:extLst>
      <p:ext uri="{BB962C8B-B14F-4D97-AF65-F5344CB8AC3E}">
        <p14:creationId xmlns:p14="http://schemas.microsoft.com/office/powerpoint/2010/main" val="1478830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116632"/>
            <a:ext cx="8928992" cy="6696744"/>
          </a:xfrm>
        </p:spPr>
        <p:txBody>
          <a:bodyPr>
            <a:normAutofit/>
          </a:bodyPr>
          <a:lstStyle/>
          <a:p>
            <a:pPr marL="0" indent="0">
              <a:buNone/>
            </a:pPr>
            <a:r>
              <a:rPr lang="tr-TR" b="1" dirty="0"/>
              <a:t>Doğu ve Batı </a:t>
            </a:r>
            <a:r>
              <a:rPr lang="tr-TR" b="1" dirty="0" err="1"/>
              <a:t>Çu</a:t>
            </a:r>
            <a:r>
              <a:rPr lang="tr-TR" b="1" dirty="0"/>
              <a:t> dönemleri: </a:t>
            </a:r>
            <a:r>
              <a:rPr lang="tr-TR" dirty="0" err="1"/>
              <a:t>Çu</a:t>
            </a:r>
            <a:r>
              <a:rPr lang="tr-TR" dirty="0"/>
              <a:t> Hanedanı dönemi Batı </a:t>
            </a:r>
            <a:r>
              <a:rPr lang="tr-TR" dirty="0" err="1"/>
              <a:t>Çu</a:t>
            </a:r>
            <a:r>
              <a:rPr lang="tr-TR" dirty="0"/>
              <a:t> (M.Ö. 1027-770) ve Doğu </a:t>
            </a:r>
            <a:r>
              <a:rPr lang="tr-TR" dirty="0" err="1"/>
              <a:t>Çu</a:t>
            </a:r>
            <a:r>
              <a:rPr lang="tr-TR" dirty="0"/>
              <a:t> (M.Ö. 770-256) olarak ikiyi ayrılır. Zira, barbar saldırıları nedeniyle zayıflayan devlet başkentini doğuya taşımak zorunda kalmıştır. </a:t>
            </a:r>
            <a:r>
              <a:rPr lang="tr-TR" b="1" dirty="0"/>
              <a:t>Batı </a:t>
            </a:r>
            <a:r>
              <a:rPr lang="tr-TR" b="1" dirty="0" err="1"/>
              <a:t>Çular</a:t>
            </a:r>
            <a:r>
              <a:rPr lang="tr-TR" b="1" dirty="0"/>
              <a:t> zamanında tımarlar babadan </a:t>
            </a:r>
            <a:r>
              <a:rPr lang="tr-TR" b="1" dirty="0" err="1"/>
              <a:t>oğla</a:t>
            </a:r>
            <a:r>
              <a:rPr lang="tr-TR" b="1" dirty="0"/>
              <a:t> geçirilemiyordu. Egemene dönüyor ve o da bunları başkalarına verebiliyordu. Doğu </a:t>
            </a:r>
            <a:r>
              <a:rPr lang="tr-TR" b="1" dirty="0" err="1"/>
              <a:t>Çular</a:t>
            </a:r>
            <a:r>
              <a:rPr lang="tr-TR" b="1" dirty="0"/>
              <a:t> zamanında tımarlar miras haline gelir ve oğullara bırakılmaya başlanır. </a:t>
            </a:r>
            <a:r>
              <a:rPr lang="tr-TR" dirty="0"/>
              <a:t>Babadan </a:t>
            </a:r>
            <a:r>
              <a:rPr lang="tr-TR" dirty="0" err="1"/>
              <a:t>oğla</a:t>
            </a:r>
            <a:r>
              <a:rPr lang="tr-TR" dirty="0"/>
              <a:t> geçen topraklarda küçük devletçikler türer ve bunlar sonradan “Savaşan Devletler Dönemi’ne neden olurlar.</a:t>
            </a:r>
            <a:endParaRPr lang="en-GB" dirty="0"/>
          </a:p>
          <a:p>
            <a:pPr marL="0" indent="0">
              <a:buNone/>
            </a:pPr>
            <a:endParaRPr lang="tr-TR" dirty="0"/>
          </a:p>
        </p:txBody>
      </p:sp>
    </p:spTree>
    <p:extLst>
      <p:ext uri="{BB962C8B-B14F-4D97-AF65-F5344CB8AC3E}">
        <p14:creationId xmlns:p14="http://schemas.microsoft.com/office/powerpoint/2010/main" val="27800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44624"/>
            <a:ext cx="9001000" cy="6624736"/>
          </a:xfrm>
        </p:spPr>
        <p:txBody>
          <a:bodyPr/>
          <a:lstStyle/>
          <a:p>
            <a:r>
              <a:rPr lang="tr-TR" b="1" dirty="0"/>
              <a:t>Savaşan Devletler Dönemi</a:t>
            </a:r>
            <a:endParaRPr lang="en-GB" dirty="0"/>
          </a:p>
          <a:p>
            <a:pPr marL="0" indent="0">
              <a:buNone/>
            </a:pPr>
            <a:r>
              <a:rPr lang="tr-TR" dirty="0" err="1"/>
              <a:t>Çular’ın</a:t>
            </a:r>
            <a:r>
              <a:rPr lang="tr-TR" dirty="0"/>
              <a:t> kendi iktidarlarını meşrulaştırmak için ortaya çıkardıkları Gök’ün Oğlu öğretisi, kendilerine karşı kullanılmaya başlanır. Başkaları, Gök’ün yönetimi kendilerine verdiğini iddia etmektedir. </a:t>
            </a:r>
            <a:r>
              <a:rPr lang="tr-TR" b="1" dirty="0" err="1"/>
              <a:t>Çular</a:t>
            </a:r>
            <a:r>
              <a:rPr lang="tr-TR" b="1" dirty="0"/>
              <a:t> zayıfladığı için eskiden </a:t>
            </a:r>
            <a:r>
              <a:rPr lang="tr-TR" b="1" dirty="0" err="1"/>
              <a:t>Çulara</a:t>
            </a:r>
            <a:r>
              <a:rPr lang="tr-TR" b="1" dirty="0"/>
              <a:t> bağlı birçok devlet bağımsızlaşır. </a:t>
            </a:r>
            <a:endParaRPr lang="en-GB" dirty="0"/>
          </a:p>
          <a:p>
            <a:pPr marL="0" indent="0">
              <a:buNone/>
            </a:pPr>
            <a:r>
              <a:rPr lang="tr-TR" dirty="0" err="1"/>
              <a:t>Çu</a:t>
            </a:r>
            <a:r>
              <a:rPr lang="tr-TR" dirty="0"/>
              <a:t> döneminin ikinci evresinde, M.Ö. 403-221 arasında yerel devletler ortaya çıkar. </a:t>
            </a:r>
            <a:r>
              <a:rPr lang="tr-TR" dirty="0" err="1"/>
              <a:t>Çu</a:t>
            </a:r>
            <a:r>
              <a:rPr lang="tr-TR" dirty="0"/>
              <a:t> devleti de güçten düşer. </a:t>
            </a:r>
            <a:r>
              <a:rPr lang="tr-TR" b="1" dirty="0"/>
              <a:t>Yasal hanedan olma yarışı</a:t>
            </a:r>
            <a:r>
              <a:rPr lang="tr-TR" dirty="0"/>
              <a:t>, devletleri birbirine düşürür. Bu döneme Savaşan Devletler Dönemi denir.  </a:t>
            </a:r>
            <a:endParaRPr lang="en-GB" dirty="0"/>
          </a:p>
          <a:p>
            <a:pPr marL="0" indent="0">
              <a:buNone/>
            </a:pPr>
            <a:endParaRPr lang="tr-TR" dirty="0"/>
          </a:p>
        </p:txBody>
      </p:sp>
    </p:spTree>
    <p:extLst>
      <p:ext uri="{BB962C8B-B14F-4D97-AF65-F5344CB8AC3E}">
        <p14:creationId xmlns:p14="http://schemas.microsoft.com/office/powerpoint/2010/main" val="1512167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b="1" dirty="0" err="1"/>
              <a:t>Ç’in</a:t>
            </a:r>
            <a:r>
              <a:rPr lang="tr-TR" b="1" dirty="0"/>
              <a:t> Devleti ve İlk İmparator (M.Ö. 221- 202</a:t>
            </a:r>
            <a:r>
              <a:rPr lang="tr-TR" dirty="0"/>
              <a:t>) </a:t>
            </a:r>
            <a:endParaRPr lang="en-GB" dirty="0"/>
          </a:p>
          <a:p>
            <a:pPr marL="0" indent="0">
              <a:buNone/>
            </a:pPr>
            <a:r>
              <a:rPr lang="tr-TR" dirty="0"/>
              <a:t>Savaşan Devletler Dönemi’ni sonlandırıp, imparatorluğu kuran </a:t>
            </a:r>
            <a:r>
              <a:rPr lang="tr-TR" dirty="0" err="1"/>
              <a:t>Ç’in</a:t>
            </a:r>
            <a:r>
              <a:rPr lang="tr-TR" dirty="0"/>
              <a:t> devletinin gücünü belirtmek için on bin savaş arabası ve bir milyon askeri olduğu söylenir. </a:t>
            </a:r>
            <a:r>
              <a:rPr lang="tr-TR" dirty="0" err="1"/>
              <a:t>Ç’in</a:t>
            </a:r>
            <a:r>
              <a:rPr lang="tr-TR" dirty="0"/>
              <a:t> devletinin yöneticisi kendisine ilk imparator anlamına gelen </a:t>
            </a:r>
            <a:r>
              <a:rPr lang="tr-TR" dirty="0" err="1"/>
              <a:t>Şih</a:t>
            </a:r>
            <a:r>
              <a:rPr lang="tr-TR" dirty="0"/>
              <a:t> </a:t>
            </a:r>
            <a:r>
              <a:rPr lang="tr-TR" dirty="0" err="1"/>
              <a:t>Huang</a:t>
            </a:r>
            <a:r>
              <a:rPr lang="tr-TR" dirty="0"/>
              <a:t>-ti denmesini ister. İlk imparator, </a:t>
            </a:r>
            <a:r>
              <a:rPr lang="tr-TR" b="1" dirty="0"/>
              <a:t>tüm ülkeye birörnek yazıyı</a:t>
            </a:r>
            <a:r>
              <a:rPr lang="tr-TR" dirty="0"/>
              <a:t> dayatır. Bu yazı benimsenince, eski kaynaklar anlaşılamaz konuma düşer. İmparator, böylece eskiye olan bağlılıkları silmeyi amaçlamıştır. Aynı amaçla </a:t>
            </a:r>
            <a:r>
              <a:rPr lang="tr-TR" b="1" dirty="0"/>
              <a:t>tarihsel belgeleri de yok eder</a:t>
            </a:r>
            <a:r>
              <a:rPr lang="tr-TR" dirty="0"/>
              <a:t>. Ülkedeki dağlara, tepelere imparatorun ismi yazılır.</a:t>
            </a:r>
            <a:endParaRPr lang="en-GB" dirty="0"/>
          </a:p>
          <a:p>
            <a:pPr marL="0" indent="0">
              <a:buNone/>
            </a:pPr>
            <a:endParaRPr lang="tr-TR" dirty="0"/>
          </a:p>
        </p:txBody>
      </p:sp>
    </p:spTree>
    <p:extLst>
      <p:ext uri="{BB962C8B-B14F-4D97-AF65-F5344CB8AC3E}">
        <p14:creationId xmlns:p14="http://schemas.microsoft.com/office/powerpoint/2010/main" val="1189019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B175280-F753-4F50-8F65-2E2CA525C156}"/>
              </a:ext>
            </a:extLst>
          </p:cNvPr>
          <p:cNvSpPr>
            <a:spLocks noGrp="1"/>
          </p:cNvSpPr>
          <p:nvPr>
            <p:ph idx="1"/>
          </p:nvPr>
        </p:nvSpPr>
        <p:spPr>
          <a:xfrm>
            <a:off x="179512" y="116632"/>
            <a:ext cx="8373616" cy="6552729"/>
          </a:xfrm>
        </p:spPr>
        <p:txBody>
          <a:bodyPr>
            <a:normAutofit/>
          </a:bodyPr>
          <a:lstStyle/>
          <a:p>
            <a:pPr marL="0" indent="0">
              <a:buNone/>
            </a:pPr>
            <a:r>
              <a:rPr lang="tr-TR" dirty="0"/>
              <a:t>Uygarlığın nasıl ortaya çıktığı ve geliştiği mevzusu Çin’de de tartışma konusudur. Bir yoruma göre uygarlık Çin’e tunç savaş arabaları topluluklarca Batı’dan getirilmiştir. Tunç metalürjisinin Çin’de aniden görünmesi bunun kanıtı olarak gösterilir. Tunç aletlerin ilkel örneklerine kazılarda rastlanmamasına dikkat çekilir. Ancak yeni yapılan kazılar sonucunda tunç tekniğinin gelişimini gösteren bulgulara ulaşılmıştır. Üstelik buluntulara göre Çin’deki tunç döküm tekniği Batı Asya’dakinden çok farklıdır. Buna dayanarak uygarlığın Çin’de dışarıdan etkilenmeden geliştiğini öne sürenler de vardır. </a:t>
            </a:r>
            <a:endParaRPr lang="en-GB" dirty="0"/>
          </a:p>
          <a:p>
            <a:endParaRPr lang="tr-TR" dirty="0"/>
          </a:p>
        </p:txBody>
      </p:sp>
    </p:spTree>
    <p:extLst>
      <p:ext uri="{BB962C8B-B14F-4D97-AF65-F5344CB8AC3E}">
        <p14:creationId xmlns:p14="http://schemas.microsoft.com/office/powerpoint/2010/main" val="4216020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İmparatorluk döneminde toprak sahiplerinin gücü ortadan kalkar. </a:t>
            </a:r>
            <a:r>
              <a:rPr lang="tr-TR" b="1" dirty="0"/>
              <a:t>Yönetim yetkisi imparatorluğa bağlı bürokratlara verilir</a:t>
            </a:r>
            <a:r>
              <a:rPr lang="tr-TR" dirty="0"/>
              <a:t>. Makamlara artık belli yetilere ve yeteneklere sahip kimseler atanmaktadır. Bu bürokrasi ilk imparatordan sonra, ileride </a:t>
            </a:r>
            <a:r>
              <a:rPr lang="tr-TR" dirty="0" err="1"/>
              <a:t>Konfüçyüsçülük</a:t>
            </a:r>
            <a:r>
              <a:rPr lang="tr-TR" dirty="0"/>
              <a:t> ile birleşerek </a:t>
            </a:r>
            <a:r>
              <a:rPr lang="tr-TR" b="1" dirty="0"/>
              <a:t>Mandarin</a:t>
            </a:r>
            <a:r>
              <a:rPr lang="tr-TR" dirty="0"/>
              <a:t> sistemini oluşturacaktır. </a:t>
            </a:r>
            <a:endParaRPr lang="en-GB" dirty="0"/>
          </a:p>
          <a:p>
            <a:pPr marL="0" indent="0">
              <a:buNone/>
            </a:pPr>
            <a:endParaRPr lang="tr-TR" dirty="0"/>
          </a:p>
        </p:txBody>
      </p:sp>
    </p:spTree>
    <p:extLst>
      <p:ext uri="{BB962C8B-B14F-4D97-AF65-F5344CB8AC3E}">
        <p14:creationId xmlns:p14="http://schemas.microsoft.com/office/powerpoint/2010/main" val="2113233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İmparatorluk içindeki </a:t>
            </a:r>
            <a:r>
              <a:rPr lang="tr-TR" b="1" dirty="0"/>
              <a:t>karayolları, suyolları, kanallar, surlar</a:t>
            </a:r>
            <a:r>
              <a:rPr lang="tr-TR" dirty="0"/>
              <a:t> gibi büyük projeler merkezden yönetilir. Emekçi orduları, kayıt altına alınmış uyrukların çalıştırılmasıyla sağlanır. Sözgelimi Çin Seddi’nin tamamlanması ve imparatorluk sarayları için 700 bin kişi çalıştırılır. </a:t>
            </a:r>
            <a:endParaRPr lang="en-GB" dirty="0"/>
          </a:p>
          <a:p>
            <a:pPr marL="0" indent="0">
              <a:buNone/>
            </a:pPr>
            <a:r>
              <a:rPr lang="tr-TR" dirty="0"/>
              <a:t>İlk imparatorun yönetimi sırasında </a:t>
            </a:r>
            <a:r>
              <a:rPr lang="tr-TR" dirty="0" err="1"/>
              <a:t>Konfüçyüsçülük</a:t>
            </a:r>
            <a:r>
              <a:rPr lang="tr-TR" dirty="0"/>
              <a:t> yasaklanır, kitapları yakılır. Gök’ün Oğlu öğretisi imparatorluk ideolojisi olarak yaygınlaştırılır.</a:t>
            </a:r>
            <a:endParaRPr lang="en-GB" dirty="0"/>
          </a:p>
          <a:p>
            <a:pPr marL="0" indent="0">
              <a:buNone/>
            </a:pPr>
            <a:endParaRPr lang="tr-TR" dirty="0"/>
          </a:p>
        </p:txBody>
      </p:sp>
    </p:spTree>
    <p:extLst>
      <p:ext uri="{BB962C8B-B14F-4D97-AF65-F5344CB8AC3E}">
        <p14:creationId xmlns:p14="http://schemas.microsoft.com/office/powerpoint/2010/main" val="237840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normAutofit fontScale="92500" lnSpcReduction="10000"/>
          </a:bodyPr>
          <a:lstStyle/>
          <a:p>
            <a:r>
              <a:rPr lang="tr-TR" b="1" dirty="0"/>
              <a:t>Han Hanedanı (M.Ö. 202-M.S. 220)</a:t>
            </a:r>
            <a:r>
              <a:rPr lang="tr-TR" dirty="0"/>
              <a:t> </a:t>
            </a:r>
            <a:endParaRPr lang="en-GB" dirty="0"/>
          </a:p>
          <a:p>
            <a:pPr marL="0" indent="0">
              <a:buNone/>
            </a:pPr>
            <a:r>
              <a:rPr lang="tr-TR" dirty="0"/>
              <a:t>İlk imparatorun oğulları birbirleriyle savaşırken güçten düşerler ve onları yenilgiye uğratan Han Hanedanı mensupları imparatorluğun başına geçerler. İlk işleri kendilerine bağlı </a:t>
            </a:r>
            <a:r>
              <a:rPr lang="tr-TR" b="1" dirty="0"/>
              <a:t>imparatorluk bürokrasisi</a:t>
            </a:r>
            <a:r>
              <a:rPr lang="tr-TR" dirty="0"/>
              <a:t> yaratmak olur. İmparatorluğu sağlamlaştırmak için ayrıca toprak sahipleriyle ittifak yapılır.</a:t>
            </a:r>
            <a:endParaRPr lang="en-GB" dirty="0"/>
          </a:p>
          <a:p>
            <a:pPr marL="0" indent="0">
              <a:buNone/>
            </a:pPr>
            <a:r>
              <a:rPr lang="tr-TR" dirty="0"/>
              <a:t>Han Hanedanı’nın imparatorlukları döneminde bürokrasi </a:t>
            </a:r>
            <a:r>
              <a:rPr lang="tr-TR" b="1" dirty="0"/>
              <a:t>Mandarin sistemi</a:t>
            </a:r>
            <a:r>
              <a:rPr lang="tr-TR" dirty="0"/>
              <a:t> üstünde yükselmektedir. Mandarin sisteminde imparatorluk bürokrasisine girenler sınavla seçilir. Eğitim ve sınav konuları büyük ölçüde Konfüçyüs kaynaklarına dayanmaktadır. Artık ilk imparatorun </a:t>
            </a:r>
            <a:r>
              <a:rPr lang="tr-TR" dirty="0" err="1"/>
              <a:t>Konfüçyüsçülüğe</a:t>
            </a:r>
            <a:r>
              <a:rPr lang="tr-TR" dirty="0"/>
              <a:t> dair yasağından eser kalmamıştır. </a:t>
            </a:r>
            <a:endParaRPr lang="en-GB" dirty="0"/>
          </a:p>
          <a:p>
            <a:pPr marL="0" indent="0">
              <a:buNone/>
            </a:pPr>
            <a:endParaRPr lang="tr-TR" dirty="0"/>
          </a:p>
        </p:txBody>
      </p:sp>
    </p:spTree>
    <p:extLst>
      <p:ext uri="{BB962C8B-B14F-4D97-AF65-F5344CB8AC3E}">
        <p14:creationId xmlns:p14="http://schemas.microsoft.com/office/powerpoint/2010/main" val="3196449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Hizmetleri karşılığında mandarinlere toprak verilmesi de </a:t>
            </a:r>
            <a:r>
              <a:rPr lang="tr-TR" b="1" dirty="0"/>
              <a:t>toprak sahipleriyle bürokratlar arasındaki çıkarları perçinlemektedir</a:t>
            </a:r>
            <a:r>
              <a:rPr lang="tr-TR" dirty="0"/>
              <a:t>. Mandarin sisteminde kamu görevlileri büyük ölçüde toprak sahipleri arasından çıkarken, sonrasında da kamu görevlileri toprak sahibine dönüşür.</a:t>
            </a:r>
            <a:endParaRPr lang="en-GB" dirty="0"/>
          </a:p>
          <a:p>
            <a:pPr marL="0" indent="0">
              <a:buNone/>
            </a:pPr>
            <a:r>
              <a:rPr lang="tr-TR" dirty="0"/>
              <a:t>Çin topraklarında daha sonra birçok hanedanlık kurulacaktır.</a:t>
            </a:r>
            <a:endParaRPr lang="en-GB" dirty="0"/>
          </a:p>
          <a:p>
            <a:pPr marL="0" indent="0">
              <a:buNone/>
            </a:pPr>
            <a:endParaRPr lang="tr-TR" dirty="0"/>
          </a:p>
        </p:txBody>
      </p:sp>
    </p:spTree>
    <p:extLst>
      <p:ext uri="{BB962C8B-B14F-4D97-AF65-F5344CB8AC3E}">
        <p14:creationId xmlns:p14="http://schemas.microsoft.com/office/powerpoint/2010/main" val="2654374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r>
              <a:rPr lang="tr-TR" b="1" dirty="0"/>
              <a:t>Kapitalizmin eşiğinden dönülmesi</a:t>
            </a:r>
            <a:endParaRPr lang="en-GB" dirty="0"/>
          </a:p>
          <a:p>
            <a:pPr marL="0" indent="0">
              <a:buNone/>
            </a:pPr>
            <a:r>
              <a:rPr lang="tr-TR" dirty="0"/>
              <a:t>Çin, temel besinini giderek artan biçimde pirinç tarımından sağlamaktadır. Pirinç tarımı için açılan su kanalları, kara ulaştırmasından daha kolay ve güvenli bir ulaşım imkânı yaratır. Pirinç tarımının odaklandığı Yeşil Irmak’ı imparatorluk başkentine yakın Sarı Irmak’a bağlayan Büyük Kanal’ın açılması önemli bir dönüm noktası oluşturur. Büyük Kanal ve onu destekleyen kanallar sisteminin gelişmesi lüks mallar dışındaki öteki mallar için de bir pazar yaratır.  </a:t>
            </a:r>
            <a:endParaRPr lang="en-GB" dirty="0"/>
          </a:p>
          <a:p>
            <a:pPr marL="0" indent="0">
              <a:buNone/>
            </a:pPr>
            <a:endParaRPr lang="tr-TR" dirty="0"/>
          </a:p>
        </p:txBody>
      </p:sp>
    </p:spTree>
    <p:extLst>
      <p:ext uri="{BB962C8B-B14F-4D97-AF65-F5344CB8AC3E}">
        <p14:creationId xmlns:p14="http://schemas.microsoft.com/office/powerpoint/2010/main" val="32964482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normAutofit fontScale="92500" lnSpcReduction="20000"/>
          </a:bodyPr>
          <a:lstStyle/>
          <a:p>
            <a:pPr marL="0" indent="0">
              <a:buNone/>
            </a:pPr>
            <a:r>
              <a:rPr lang="tr-TR" dirty="0" err="1"/>
              <a:t>Sung</a:t>
            </a:r>
            <a:r>
              <a:rPr lang="tr-TR" dirty="0"/>
              <a:t> Hanedanı (M.S.960-1279) döneminde vergilerin parayla ödenmesi istenir. Böylece çiftçiler bile artı ürün vererek vergi ödemeyeceklerinden, pazar için üretim yapmaya başlarlar. Pazar ekonomisinin gelişmesi tacirleri güçlendirir. İç ticaret kadar develerle yapılan dış ticaret de serpilir. İpek Yolu ve Baharat Yolu’nun canlılığı bunun sonucudur. Büyük Kanal yapıldıktan sonra büyük tekneler yapılmaya başlanır; bu teknelerin okyanusa dayanıklı şekilde inşa edilmeye başlanmasıyla birlikte denizlere </a:t>
            </a:r>
            <a:r>
              <a:rPr lang="tr-TR" dirty="0" err="1"/>
              <a:t>açılınır</a:t>
            </a:r>
            <a:r>
              <a:rPr lang="tr-TR" dirty="0"/>
              <a:t>. Çin malları büyük miktarlarda Hint Okyanusu’ndaki pazarlara götürülür. İpek, baharat, barut, baskı tekniği, pusula Avrupa’ya işte bu ticaretin sonucu ulaşır. Çin, dünyaya yayılan Avrupalıların önündeki en büyük rakip olabilecek potansiyele erişse de, iç siyaset bunu engeller. Okyanusa dayanaklı gemi yapımı yasaklanır. Bu yasağın arkasında tacirlerin gelişmesinden korkan bürokrasinin olduğunu belirtilir.</a:t>
            </a:r>
            <a:endParaRPr lang="en-GB" dirty="0"/>
          </a:p>
          <a:p>
            <a:pPr marL="0" indent="0">
              <a:buNone/>
            </a:pPr>
            <a:endParaRPr lang="tr-TR" dirty="0"/>
          </a:p>
        </p:txBody>
      </p:sp>
    </p:spTree>
    <p:extLst>
      <p:ext uri="{BB962C8B-B14F-4D97-AF65-F5344CB8AC3E}">
        <p14:creationId xmlns:p14="http://schemas.microsoft.com/office/powerpoint/2010/main" val="24394850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r>
              <a:rPr lang="tr-TR" b="1" dirty="0"/>
              <a:t>Çin İnancı</a:t>
            </a:r>
            <a:endParaRPr lang="en-GB" dirty="0"/>
          </a:p>
          <a:p>
            <a:pPr marL="0" indent="0">
              <a:buNone/>
            </a:pPr>
            <a:r>
              <a:rPr lang="tr-TR" dirty="0"/>
              <a:t>Çin uygarlığında </a:t>
            </a:r>
            <a:r>
              <a:rPr lang="tr-TR" b="1" dirty="0"/>
              <a:t>dinsel düşünce fazla gelişmez</a:t>
            </a:r>
            <a:r>
              <a:rPr lang="tr-TR" dirty="0"/>
              <a:t>. </a:t>
            </a:r>
            <a:r>
              <a:rPr lang="tr-TR" b="1" dirty="0"/>
              <a:t>Budizm, Tibet yoluyla gelene kadar</a:t>
            </a:r>
            <a:r>
              <a:rPr lang="tr-TR" dirty="0"/>
              <a:t> – yani M.S. 200’den sonraya kadar – yönetici savaşçılardan </a:t>
            </a:r>
            <a:r>
              <a:rPr lang="tr-TR" b="1" dirty="0"/>
              <a:t>bağımsız bir din adamları kesimi ve örgütlü tapınaklar bile yoktur</a:t>
            </a:r>
            <a:r>
              <a:rPr lang="tr-TR" dirty="0"/>
              <a:t>. </a:t>
            </a:r>
            <a:r>
              <a:rPr lang="tr-TR" b="1" dirty="0"/>
              <a:t>Egemenler ve soylular “atalarına saygı” kültü ile ibadet ederler, </a:t>
            </a:r>
            <a:r>
              <a:rPr lang="tr-TR" dirty="0"/>
              <a:t>böylece kökenlerinin soylu olduğunu da vurgulamış olurlar. Tanrılar, doğa güçlerinin adlandırılmasıyla ortaya çıkmıştır.</a:t>
            </a:r>
            <a:r>
              <a:rPr lang="tr-TR" b="1" dirty="0"/>
              <a:t> Halk ise doğa güçlerine (cinlere, perilere) seslenen sihir ve muskalara yönelecektir.</a:t>
            </a:r>
            <a:r>
              <a:rPr lang="tr-TR" dirty="0"/>
              <a:t>  </a:t>
            </a:r>
            <a:endParaRPr lang="en-GB" dirty="0"/>
          </a:p>
          <a:p>
            <a:pPr marL="0" indent="0">
              <a:buNone/>
            </a:pPr>
            <a:endParaRPr lang="tr-TR" dirty="0"/>
          </a:p>
        </p:txBody>
      </p:sp>
    </p:spTree>
    <p:extLst>
      <p:ext uri="{BB962C8B-B14F-4D97-AF65-F5344CB8AC3E}">
        <p14:creationId xmlns:p14="http://schemas.microsoft.com/office/powerpoint/2010/main" val="355183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Aşağı katmanlar arasında benimsenen Budizm ile yukarı katmanlarca benimsenen </a:t>
            </a:r>
            <a:r>
              <a:rPr lang="tr-TR" dirty="0" err="1"/>
              <a:t>Konfüçyüsçülük</a:t>
            </a:r>
            <a:r>
              <a:rPr lang="tr-TR" dirty="0"/>
              <a:t> de dinden çok ahlâk felsefesine benzemektedir. Dolayısıyla Budist din adamlarının da iktidarla önemli bir bağı olmamıştır.</a:t>
            </a:r>
            <a:endParaRPr lang="en-GB" dirty="0"/>
          </a:p>
          <a:p>
            <a:pPr marL="0" indent="0">
              <a:buNone/>
            </a:pPr>
            <a:r>
              <a:rPr lang="tr-TR" dirty="0"/>
              <a:t>Neolitik dönemin düşünce yapısını yansıtan </a:t>
            </a:r>
            <a:r>
              <a:rPr lang="tr-TR" dirty="0" err="1"/>
              <a:t>sihirsel</a:t>
            </a:r>
            <a:r>
              <a:rPr lang="tr-TR" dirty="0"/>
              <a:t> düşünüş gelişme kaydeder ve</a:t>
            </a:r>
            <a:r>
              <a:rPr lang="tr-TR" b="1" dirty="0"/>
              <a:t> bilicilik (kâhinlik) inancı</a:t>
            </a:r>
            <a:r>
              <a:rPr lang="tr-TR" dirty="0"/>
              <a:t>na dönüşür. Biliciliğe inanç o kadar güçlüdür ki, başta </a:t>
            </a:r>
            <a:r>
              <a:rPr lang="tr-TR" dirty="0" err="1"/>
              <a:t>Şang’lar</a:t>
            </a:r>
            <a:r>
              <a:rPr lang="tr-TR" dirty="0"/>
              <a:t> olmak üzere egemenlerin çoğunun onlara başvurmadan hiçbir önemli karar almadıkları anlaşılmıştır. Bilicilerin yöneticilerce bu kadar tutulmasının ‘Gök’ün </a:t>
            </a:r>
            <a:r>
              <a:rPr lang="tr-TR" dirty="0" err="1"/>
              <a:t>Oğlu’nun</a:t>
            </a:r>
            <a:r>
              <a:rPr lang="tr-TR" dirty="0"/>
              <a:t> vekilliği’ düşüncesiyle de bağı vardır. </a:t>
            </a:r>
            <a:endParaRPr lang="en-GB" dirty="0"/>
          </a:p>
          <a:p>
            <a:pPr marL="0" indent="0">
              <a:buNone/>
            </a:pPr>
            <a:endParaRPr lang="tr-TR" dirty="0"/>
          </a:p>
        </p:txBody>
      </p:sp>
    </p:spTree>
    <p:extLst>
      <p:ext uri="{BB962C8B-B14F-4D97-AF65-F5344CB8AC3E}">
        <p14:creationId xmlns:p14="http://schemas.microsoft.com/office/powerpoint/2010/main" val="1763232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Çin’de yazının gelişimi epey zorludur. Resim yazı kullanmaktadırlar; </a:t>
            </a:r>
            <a:r>
              <a:rPr lang="tr-TR" dirty="0" err="1"/>
              <a:t>herbir</a:t>
            </a:r>
            <a:r>
              <a:rPr lang="tr-TR" dirty="0"/>
              <a:t> kavram, nesne ya da olgu için bir im seçilmiştir. Böylece karakter sayısı 20-30 bine ulaşmıştır. Çinli çocuklar bu yüzden </a:t>
            </a:r>
            <a:r>
              <a:rPr lang="tr-TR" dirty="0" err="1"/>
              <a:t>herbir</a:t>
            </a:r>
            <a:r>
              <a:rPr lang="tr-TR" dirty="0"/>
              <a:t> nesne, olgu ya da kavramı öğrenirken bunun işaretini de öğrenmek zorunda kalır. Ancak zorluklar bundan ibaret değildir. Çin dili </a:t>
            </a:r>
            <a:r>
              <a:rPr lang="tr-TR" dirty="0" err="1"/>
              <a:t>silabiktir</a:t>
            </a:r>
            <a:r>
              <a:rPr lang="tr-TR" dirty="0"/>
              <a:t>. Yani her bir sözcük tek heceli olup, her bir hece için farklı bir karakter kullanılır. 30 bin ayrı hece yaratılamayacağı için aynı hece farklı tonlarda söylenir.</a:t>
            </a:r>
          </a:p>
        </p:txBody>
      </p:sp>
    </p:spTree>
    <p:extLst>
      <p:ext uri="{BB962C8B-B14F-4D97-AF65-F5344CB8AC3E}">
        <p14:creationId xmlns:p14="http://schemas.microsoft.com/office/powerpoint/2010/main" val="1709685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b="1" dirty="0" err="1"/>
              <a:t>Konfüçyüsçülük</a:t>
            </a:r>
            <a:endParaRPr lang="en-GB" dirty="0"/>
          </a:p>
          <a:p>
            <a:pPr marL="0" indent="0">
              <a:buNone/>
            </a:pPr>
            <a:r>
              <a:rPr lang="tr-TR" dirty="0"/>
              <a:t>Batılıların Konfüçyüs dediği Kung-fu-</a:t>
            </a:r>
            <a:r>
              <a:rPr lang="tr-TR" dirty="0" err="1"/>
              <a:t>tzu</a:t>
            </a:r>
            <a:r>
              <a:rPr lang="tr-TR" dirty="0"/>
              <a:t> (M.Ö. 551-479), </a:t>
            </a:r>
            <a:r>
              <a:rPr lang="tr-TR" dirty="0" err="1"/>
              <a:t>Çu’ların</a:t>
            </a:r>
            <a:r>
              <a:rPr lang="tr-TR" dirty="0"/>
              <a:t> zayıfladığı “Savaşan Devletler </a:t>
            </a:r>
            <a:r>
              <a:rPr lang="tr-TR" dirty="0" err="1"/>
              <a:t>Dönemi”nde</a:t>
            </a:r>
            <a:r>
              <a:rPr lang="tr-TR" dirty="0"/>
              <a:t> doğmuştur. Birçok küçük kent devletin oluşup birbiriyle savaştığı bu dönemde toplumsal ve siyasal kargaşa nedeniyle yoksul düşen küçük soylu bir aileden gelmektedir. Konfüçyüs birçok kent devleti dolaşıp kötü yönetildiklerini görür. Kargaşadan uzak, barış ve huzur dolu bir hayat arzular. Ancak bunun için Gök’ten medet ummak yerine dünyayı insanların ve onların aklının düzelteceğini belirtir. Dünya sorunlarını çözmek yöneticilerin işidir ve akla dayanarak yapılmalıdır.</a:t>
            </a:r>
          </a:p>
        </p:txBody>
      </p:sp>
    </p:spTree>
    <p:extLst>
      <p:ext uri="{BB962C8B-B14F-4D97-AF65-F5344CB8AC3E}">
        <p14:creationId xmlns:p14="http://schemas.microsoft.com/office/powerpoint/2010/main" val="3359464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404664"/>
            <a:ext cx="8579296" cy="6408712"/>
          </a:xfrm>
        </p:spPr>
        <p:txBody>
          <a:bodyPr>
            <a:normAutofit fontScale="92500" lnSpcReduction="10000"/>
          </a:bodyPr>
          <a:lstStyle/>
          <a:p>
            <a:pPr marL="0" indent="0">
              <a:buNone/>
            </a:pPr>
            <a:r>
              <a:rPr lang="tr-TR" dirty="0"/>
              <a:t>Uygarlığın taşkın ırmakları çevresinde gelişmesi olgusu Çin için de geçerli görünür. Çin’de biri taşan, diğer düzenli akan iki ırmak vardır. </a:t>
            </a:r>
            <a:r>
              <a:rPr lang="tr-TR" b="1" dirty="0"/>
              <a:t>Sarı Irmak</a:t>
            </a:r>
            <a:r>
              <a:rPr lang="tr-TR" dirty="0"/>
              <a:t> (</a:t>
            </a:r>
            <a:r>
              <a:rPr lang="tr-TR" dirty="0" err="1"/>
              <a:t>Huang</a:t>
            </a:r>
            <a:r>
              <a:rPr lang="tr-TR" dirty="0"/>
              <a:t>-he) taşkın ırmağıdır. </a:t>
            </a:r>
            <a:r>
              <a:rPr lang="tr-TR" b="1" dirty="0"/>
              <a:t>Yeşil Irmak</a:t>
            </a:r>
            <a:r>
              <a:rPr lang="tr-TR" dirty="0"/>
              <a:t> (</a:t>
            </a:r>
            <a:r>
              <a:rPr lang="tr-TR" dirty="0" err="1"/>
              <a:t>Yang</a:t>
            </a:r>
            <a:r>
              <a:rPr lang="tr-TR" dirty="0"/>
              <a:t>-çe ya da sözlük anlamıyla Uzun Irmak) ise böyle değildir. Nehirlerin bu özellikleri Çin uygarlığı biçimlendirmiştir.</a:t>
            </a:r>
            <a:endParaRPr lang="en-GB" dirty="0"/>
          </a:p>
          <a:p>
            <a:pPr marL="0" indent="0">
              <a:buNone/>
            </a:pPr>
            <a:r>
              <a:rPr lang="tr-TR" dirty="0"/>
              <a:t>Çin uygarlığının gelişmesinde nehirler kadar önemli diğer coğrafi etken </a:t>
            </a:r>
            <a:r>
              <a:rPr lang="tr-TR" b="1" dirty="0"/>
              <a:t>lös topraklarıdır</a:t>
            </a:r>
            <a:r>
              <a:rPr lang="tr-TR" dirty="0"/>
              <a:t>. Bu topraklar buzul çağlarında ve buzul-arası dönemlerde oluşmuştur. Düzgün ve geniş ovalardır. İki ırmak arasında olduklarından </a:t>
            </a:r>
            <a:r>
              <a:rPr lang="tr-TR" b="1" dirty="0"/>
              <a:t>sulu tarım</a:t>
            </a:r>
            <a:r>
              <a:rPr lang="tr-TR" dirty="0"/>
              <a:t> için uygundurlar. Bir de kanalların yapılmasıyla yine yüksek verim sağlanmış, daha fazla toplumsal artı biriktirilmiş, bu sayede kentler beslenmiş, yönetici sınıf ve zanaatkârlar gelişme kaydetmiştir.</a:t>
            </a:r>
            <a:endParaRPr lang="en-GB" dirty="0"/>
          </a:p>
          <a:p>
            <a:pPr marL="0" indent="0">
              <a:buNone/>
            </a:pPr>
            <a:endParaRPr lang="tr-TR" dirty="0"/>
          </a:p>
        </p:txBody>
      </p:sp>
    </p:spTree>
    <p:extLst>
      <p:ext uri="{BB962C8B-B14F-4D97-AF65-F5344CB8AC3E}">
        <p14:creationId xmlns:p14="http://schemas.microsoft.com/office/powerpoint/2010/main" val="33813874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Konfüçyüs ahlâk üzerine de kafa yormuştur. Ona göre kötü zamanlarda bile sorunlar erdemli davranarak çözülebilir. Kişi akıllı ve yürekli olmalıdır, kendini yetiştirmelidir. Erdemli kişi üstlerine saygı gösterip, astlarından saygı bekler. </a:t>
            </a:r>
            <a:r>
              <a:rPr lang="tr-TR" b="1" dirty="0"/>
              <a:t>İyi ve erdemli olmak yalnızca soydan gelmez. Kişi kendini eğitimle yetkinleştirebilir</a:t>
            </a:r>
            <a:r>
              <a:rPr lang="tr-TR" dirty="0"/>
              <a:t>. Bir arada uyum içinde yaşamanın kuralları üzerine düşünmüştür. Ona göre kişinin ömür boyu benimseyebileceği davranış kuralı “</a:t>
            </a:r>
            <a:r>
              <a:rPr lang="tr-TR" dirty="0" err="1"/>
              <a:t>karşılıklılık”tır</a:t>
            </a:r>
            <a:r>
              <a:rPr lang="tr-TR" dirty="0"/>
              <a:t>. “Sana yapılmasını istemediğin şeyi başkasına yapma” sözü de onundur.</a:t>
            </a:r>
          </a:p>
          <a:p>
            <a:pPr marL="0" indent="0">
              <a:buNone/>
            </a:pPr>
            <a:r>
              <a:rPr lang="tr-TR" dirty="0"/>
              <a:t>Konfüçyüs bir kitap yazmaz ama anlattıkları öğrencilerince yazıya geçirilir. </a:t>
            </a:r>
            <a:endParaRPr lang="en-GB" dirty="0"/>
          </a:p>
          <a:p>
            <a:pPr marL="0" indent="0">
              <a:buNone/>
            </a:pPr>
            <a:endParaRPr lang="tr-TR" dirty="0"/>
          </a:p>
        </p:txBody>
      </p:sp>
    </p:spTree>
    <p:extLst>
      <p:ext uri="{BB962C8B-B14F-4D97-AF65-F5344CB8AC3E}">
        <p14:creationId xmlns:p14="http://schemas.microsoft.com/office/powerpoint/2010/main" val="3488528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b="1" dirty="0"/>
              <a:t>Lao-çe’nin eşitlikçi, bireyci düşünceleri</a:t>
            </a:r>
            <a:r>
              <a:rPr lang="tr-TR" dirty="0"/>
              <a:t> </a:t>
            </a:r>
          </a:p>
          <a:p>
            <a:pPr marL="0" indent="0">
              <a:buNone/>
            </a:pPr>
            <a:r>
              <a:rPr lang="tr-TR" dirty="0"/>
              <a:t>Çin uygarlığı katmanlı bir toplum üstünde yükselmektedir. </a:t>
            </a:r>
            <a:r>
              <a:rPr lang="tr-TR" dirty="0" err="1"/>
              <a:t>Konfüçyüsçülük</a:t>
            </a:r>
            <a:r>
              <a:rPr lang="tr-TR" dirty="0"/>
              <a:t> egemen katmanların sembolik düzenine yanıt verirken daha başka katmanlara seslenen başka düşünce biçimleri de vardır. Konfüçyüs ile aynı dönemde yaşayan Lao-Çe’nin düşünceleri bunlardan biridir.</a:t>
            </a:r>
          </a:p>
        </p:txBody>
      </p:sp>
    </p:spTree>
    <p:extLst>
      <p:ext uri="{BB962C8B-B14F-4D97-AF65-F5344CB8AC3E}">
        <p14:creationId xmlns:p14="http://schemas.microsoft.com/office/powerpoint/2010/main" val="1020013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Bir köylü çocuğu olan Lao-Çe ‘ye göre </a:t>
            </a:r>
            <a:r>
              <a:rPr lang="tr-TR" b="1" dirty="0"/>
              <a:t>insanlar doğuştan eşittir ve güdülmeleri gerekmez. Yapılması gereken </a:t>
            </a:r>
            <a:r>
              <a:rPr lang="tr-TR" b="1" i="1" dirty="0"/>
              <a:t>Tao </a:t>
            </a:r>
            <a:r>
              <a:rPr lang="tr-TR" b="1" dirty="0"/>
              <a:t>denen doğru yolu izlemeleridir. </a:t>
            </a:r>
            <a:r>
              <a:rPr lang="tr-TR" dirty="0"/>
              <a:t>Doğru yol ise uzaklarda değildir. Buna çok şey öğrenmekle, bilmekle girilmez. Bilen-bilmeyen ayrımı bile haksızlık yaratmaktadır. Çok mala sahip olmak da hayır getirmeyecektir</a:t>
            </a:r>
            <a:r>
              <a:rPr lang="tr-TR" b="1" dirty="0"/>
              <a:t>. En doğru yol yalınlıktır. En iyi yönetim en az yönetendir, en az şeye karışandır. Karmaşık ilişkiler ve örgütlenmelerden kaçınmak gerekir.</a:t>
            </a:r>
            <a:r>
              <a:rPr lang="tr-TR" dirty="0"/>
              <a:t> </a:t>
            </a:r>
            <a:endParaRPr lang="en-GB" dirty="0"/>
          </a:p>
          <a:p>
            <a:pPr marL="0" indent="0">
              <a:buNone/>
            </a:pPr>
            <a:endParaRPr lang="tr-TR" dirty="0"/>
          </a:p>
        </p:txBody>
      </p:sp>
    </p:spTree>
    <p:extLst>
      <p:ext uri="{BB962C8B-B14F-4D97-AF65-F5344CB8AC3E}">
        <p14:creationId xmlns:p14="http://schemas.microsoft.com/office/powerpoint/2010/main" val="157749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dirty="0"/>
              <a:t>Lao-Çe’nin düşünceleri egemenlerin dünyasına uygun değildir. Köylüler ve alt-katmanların ise bundan haberi bile yoktur. Bundan etkilenecek burjuvazi gibi bir sınıf da Çin’de bulunmamaktadır. Ancak onu izleyenlerden bazıları düşüncelerini Taoculuk denen bir akıma çevirirler ve halk kitlelerinin anlayacağı şekilde basitleştirirler. Yani </a:t>
            </a:r>
            <a:r>
              <a:rPr lang="tr-TR" dirty="0" err="1"/>
              <a:t>Konfüçyüsçülük</a:t>
            </a:r>
            <a:r>
              <a:rPr lang="tr-TR" dirty="0"/>
              <a:t> güçlü olanların, Taoculuk alt katmanların dinî/felsefî gereksinimlerini karşılar.</a:t>
            </a:r>
            <a:endParaRPr lang="en-GB" dirty="0"/>
          </a:p>
          <a:p>
            <a:pPr marL="0" indent="0">
              <a:buNone/>
            </a:pPr>
            <a:endParaRPr lang="tr-TR" dirty="0"/>
          </a:p>
        </p:txBody>
      </p:sp>
    </p:spTree>
    <p:extLst>
      <p:ext uri="{BB962C8B-B14F-4D97-AF65-F5344CB8AC3E}">
        <p14:creationId xmlns:p14="http://schemas.microsoft.com/office/powerpoint/2010/main" val="15452263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0" y="188640"/>
            <a:ext cx="6444208" cy="6552728"/>
          </a:xfrm>
        </p:spPr>
        <p:txBody>
          <a:bodyPr>
            <a:normAutofit fontScale="85000" lnSpcReduction="20000"/>
          </a:bodyPr>
          <a:lstStyle/>
          <a:p>
            <a:pPr marL="0" indent="0">
              <a:buNone/>
            </a:pPr>
            <a:r>
              <a:rPr lang="tr-TR" b="1" dirty="0" err="1"/>
              <a:t>Yin-Yang</a:t>
            </a:r>
            <a:endParaRPr lang="tr-TR" b="1" dirty="0"/>
          </a:p>
          <a:p>
            <a:pPr marL="0" indent="0">
              <a:buNone/>
            </a:pPr>
            <a:r>
              <a:rPr lang="tr-TR" dirty="0"/>
              <a:t>Bu felsefeye göre dünyadaki her şeyin iki kutbu vardır. Bu iki kutup birbirini tamamlar.</a:t>
            </a:r>
            <a:endParaRPr lang="en-GB" dirty="0"/>
          </a:p>
          <a:p>
            <a:pPr marL="0" indent="0">
              <a:buNone/>
            </a:pPr>
            <a:r>
              <a:rPr lang="tr-TR" dirty="0" err="1"/>
              <a:t>Yin</a:t>
            </a:r>
            <a:r>
              <a:rPr lang="tr-TR" dirty="0"/>
              <a:t> ve </a:t>
            </a:r>
            <a:r>
              <a:rPr lang="tr-TR" dirty="0" err="1"/>
              <a:t>Yang</a:t>
            </a:r>
            <a:r>
              <a:rPr lang="tr-TR" dirty="0"/>
              <a:t>, ilk nefes olan </a:t>
            </a:r>
            <a:r>
              <a:rPr lang="tr-TR" dirty="0" err="1"/>
              <a:t>chi’den</a:t>
            </a:r>
            <a:r>
              <a:rPr lang="tr-TR" dirty="0"/>
              <a:t> sonra oluşmuştur.</a:t>
            </a:r>
            <a:endParaRPr lang="en-GB" dirty="0"/>
          </a:p>
          <a:p>
            <a:pPr marL="0" indent="0">
              <a:buNone/>
            </a:pPr>
            <a:r>
              <a:rPr lang="tr-TR" dirty="0"/>
              <a:t>Hareket, bu iki kutbun oluşmasından doğar.</a:t>
            </a:r>
            <a:endParaRPr lang="en-GB" dirty="0"/>
          </a:p>
          <a:p>
            <a:pPr marL="0" indent="0">
              <a:buNone/>
            </a:pPr>
            <a:r>
              <a:rPr lang="tr-TR" dirty="0"/>
              <a:t>Bir kutup, karşıtını da mutlaka içinde barındırır.</a:t>
            </a:r>
            <a:endParaRPr lang="en-GB" dirty="0"/>
          </a:p>
          <a:p>
            <a:pPr marL="0" indent="0">
              <a:buNone/>
            </a:pPr>
            <a:r>
              <a:rPr lang="tr-TR" dirty="0"/>
              <a:t>Bir kutup, karşıtı ile açıklanır. Gündüz olmadan gece, gece olmadan gündüz açıklanamaz. Güneşin en tepeye çıktığı an, aynı zamanda güneşin alçalmaya başladığı andır da.</a:t>
            </a:r>
            <a:endParaRPr lang="en-GB" dirty="0"/>
          </a:p>
          <a:p>
            <a:pPr marL="0" indent="0">
              <a:buNone/>
            </a:pPr>
            <a:r>
              <a:rPr lang="tr-TR" dirty="0"/>
              <a:t>Kutuplar karşılıklı olarak birbirine bağımlıdır ve birbirlerine dönüşebilirler.</a:t>
            </a:r>
            <a:endParaRPr lang="en-GB" dirty="0"/>
          </a:p>
          <a:p>
            <a:pPr marL="0" indent="0">
              <a:buNone/>
            </a:pPr>
            <a:r>
              <a:rPr lang="tr-TR" dirty="0"/>
              <a:t>Uyum, </a:t>
            </a:r>
            <a:r>
              <a:rPr lang="tr-TR" dirty="0" err="1"/>
              <a:t>Yin</a:t>
            </a:r>
            <a:r>
              <a:rPr lang="tr-TR" dirty="0"/>
              <a:t> ve </a:t>
            </a:r>
            <a:r>
              <a:rPr lang="tr-TR" dirty="0" err="1"/>
              <a:t>Yang’ın</a:t>
            </a:r>
            <a:r>
              <a:rPr lang="tr-TR" dirty="0"/>
              <a:t> göreceli denklik halidir.</a:t>
            </a:r>
          </a:p>
        </p:txBody>
      </p:sp>
      <p:pic>
        <p:nvPicPr>
          <p:cNvPr id="4" name="0 Resim">
            <a:extLst>
              <a:ext uri="{FF2B5EF4-FFF2-40B4-BE49-F238E27FC236}">
                <a16:creationId xmlns:a16="http://schemas.microsoft.com/office/drawing/2014/main" id="{24B7E34F-501D-4B96-92CA-2A0E2635E247}"/>
              </a:ext>
            </a:extLst>
          </p:cNvPr>
          <p:cNvPicPr/>
          <p:nvPr/>
        </p:nvPicPr>
        <p:blipFill>
          <a:blip r:embed="rId2" cstate="print"/>
          <a:stretch>
            <a:fillRect/>
          </a:stretch>
        </p:blipFill>
        <p:spPr>
          <a:xfrm>
            <a:off x="5940152" y="1772816"/>
            <a:ext cx="3096344" cy="3025797"/>
          </a:xfrm>
          <a:prstGeom prst="rect">
            <a:avLst/>
          </a:prstGeom>
        </p:spPr>
      </p:pic>
    </p:spTree>
    <p:extLst>
      <p:ext uri="{BB962C8B-B14F-4D97-AF65-F5344CB8AC3E}">
        <p14:creationId xmlns:p14="http://schemas.microsoft.com/office/powerpoint/2010/main" val="15692425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normAutofit fontScale="92500" lnSpcReduction="10000"/>
          </a:bodyPr>
          <a:lstStyle/>
          <a:p>
            <a:r>
              <a:rPr lang="tr-TR" b="1" dirty="0"/>
              <a:t>Çin Seddi</a:t>
            </a:r>
            <a:r>
              <a:rPr lang="tr-TR" dirty="0"/>
              <a:t> </a:t>
            </a:r>
            <a:endParaRPr lang="en-GB" dirty="0"/>
          </a:p>
          <a:p>
            <a:pPr marL="0" indent="0">
              <a:buNone/>
            </a:pPr>
            <a:r>
              <a:rPr lang="tr-TR" dirty="0"/>
              <a:t>M.Ö. 218’de </a:t>
            </a:r>
            <a:r>
              <a:rPr lang="tr-TR" dirty="0" err="1"/>
              <a:t>Anibal’in</a:t>
            </a:r>
            <a:r>
              <a:rPr lang="tr-TR" dirty="0"/>
              <a:t> filleri Alpleri aşarken başlar Çin Seddi’nin inşası. Temelleri atan kişi, Çin İmparatorluğunu kuran </a:t>
            </a:r>
            <a:r>
              <a:rPr lang="tr-TR" dirty="0" err="1"/>
              <a:t>Tsin</a:t>
            </a:r>
            <a:r>
              <a:rPr lang="tr-TR" dirty="0"/>
              <a:t> </a:t>
            </a:r>
            <a:r>
              <a:rPr lang="tr-TR" dirty="0" err="1"/>
              <a:t>Şih-Huang-Ti’dir</a:t>
            </a:r>
            <a:r>
              <a:rPr lang="tr-TR" dirty="0"/>
              <a:t>. 300 bin asker düşmanı oyalarken, yüzbinlerce işçi duvarı inşa ederler. Köylülerin yanı sıra tutuklular, kitapları yakılan aydınlar ve işi olmayan memurlar da inşaatta çalıştırılırlar.</a:t>
            </a:r>
            <a:endParaRPr lang="en-GB" dirty="0"/>
          </a:p>
          <a:p>
            <a:pPr marL="0" indent="0">
              <a:buNone/>
            </a:pPr>
            <a:r>
              <a:rPr lang="tr-TR" dirty="0"/>
              <a:t>Çinliler duvara “on bin </a:t>
            </a:r>
            <a:r>
              <a:rPr lang="tr-TR" dirty="0" err="1"/>
              <a:t>li’lik</a:t>
            </a:r>
            <a:r>
              <a:rPr lang="tr-TR" dirty="0"/>
              <a:t> büyük duvar” der. Bu, duvarın gerçek uzunluğu değil, ne kadar uzun olduğunu anlatmak için kullanılan bir deyimdir. Bir </a:t>
            </a:r>
            <a:r>
              <a:rPr lang="tr-TR" dirty="0" err="1"/>
              <a:t>li</a:t>
            </a:r>
            <a:r>
              <a:rPr lang="tr-TR" dirty="0"/>
              <a:t> 445-578 metre arasında değişen bir uzunluğu ifade eder; oysa duvar doğal engelleri de dahil edersek en uzun haliyle 8851 kilometredir. Günümüzde çoğu yeri yıkıldığı için 3000 kilometre civarındadır.</a:t>
            </a:r>
            <a:endParaRPr lang="en-GB" dirty="0"/>
          </a:p>
          <a:p>
            <a:pPr marL="0" indent="0">
              <a:buNone/>
            </a:pPr>
            <a:endParaRPr lang="tr-TR" dirty="0"/>
          </a:p>
        </p:txBody>
      </p:sp>
    </p:spTree>
    <p:extLst>
      <p:ext uri="{BB962C8B-B14F-4D97-AF65-F5344CB8AC3E}">
        <p14:creationId xmlns:p14="http://schemas.microsoft.com/office/powerpoint/2010/main" val="38849213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r>
              <a:rPr lang="tr-TR" b="1" dirty="0"/>
              <a:t>İpek Yolu</a:t>
            </a:r>
            <a:endParaRPr lang="en-GB" dirty="0"/>
          </a:p>
          <a:p>
            <a:pPr marL="0" indent="0">
              <a:buNone/>
            </a:pPr>
            <a:r>
              <a:rPr lang="tr-TR" dirty="0"/>
              <a:t>Mısırlıların Çin’den ipek getirttiğini biliyoruz. Daha sonra Çin ve Roma arasında, Çin ve Avrupa arasında ipek, baharat, porselen, kağıt ve değerli taşlar ağırlıklı ticaret devam etmiştir. Kervanlar Çin-Özbekistan’ın </a:t>
            </a:r>
            <a:r>
              <a:rPr lang="tr-TR" dirty="0" err="1"/>
              <a:t>Kaşgar</a:t>
            </a:r>
            <a:r>
              <a:rPr lang="tr-TR" dirty="0"/>
              <a:t> kenti-</a:t>
            </a:r>
            <a:r>
              <a:rPr lang="tr-TR" dirty="0" err="1"/>
              <a:t>Karakurum</a:t>
            </a:r>
            <a:r>
              <a:rPr lang="tr-TR" dirty="0"/>
              <a:t> Dağları-İran-Anadolu güzergâhını izler, Akdeniz ya da Trakya üzerinden Avrupa’ya ulaşır. “İpek Yolu” adı verilen bu yolla sadece mallar değil, kültür ve düşünceler de taşınmıştır. Herodot M.Ö. 5. yüzyılda ve </a:t>
            </a:r>
            <a:r>
              <a:rPr lang="tr-TR" dirty="0" err="1"/>
              <a:t>Marco</a:t>
            </a:r>
            <a:r>
              <a:rPr lang="tr-TR" dirty="0"/>
              <a:t> Polo, M.S. 13. yüzyılda yazdıkları kitaplarında ipek yolundan söz etmişlerdir.</a:t>
            </a:r>
            <a:endParaRPr lang="en-GB" dirty="0"/>
          </a:p>
          <a:p>
            <a:pPr marL="0" indent="0">
              <a:buNone/>
            </a:pPr>
            <a:endParaRPr lang="tr-TR" dirty="0"/>
          </a:p>
        </p:txBody>
      </p:sp>
    </p:spTree>
    <p:extLst>
      <p:ext uri="{BB962C8B-B14F-4D97-AF65-F5344CB8AC3E}">
        <p14:creationId xmlns:p14="http://schemas.microsoft.com/office/powerpoint/2010/main" val="19531026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normAutofit fontScale="92500" lnSpcReduction="10000"/>
          </a:bodyPr>
          <a:lstStyle/>
          <a:p>
            <a:pPr marL="0" indent="0">
              <a:buNone/>
            </a:pPr>
            <a:r>
              <a:rPr lang="tr-TR" b="1" dirty="0"/>
              <a:t>Bilim ve Tıp</a:t>
            </a:r>
            <a:endParaRPr lang="en-GB" dirty="0"/>
          </a:p>
          <a:p>
            <a:pPr marL="0" indent="0">
              <a:buNone/>
            </a:pPr>
            <a:r>
              <a:rPr lang="tr-TR" dirty="0"/>
              <a:t>Ortaçağda </a:t>
            </a:r>
            <a:r>
              <a:rPr lang="tr-TR" b="1" dirty="0"/>
              <a:t>Çin matematiği</a:t>
            </a:r>
            <a:r>
              <a:rPr lang="tr-TR" dirty="0"/>
              <a:t>, dünyanın en ileri matematiğiydi. Çin matematiğinin temel bir özelliği, hesaplamalarda sayı tablosu kullanılmasıdır. Bu tablo, basit ve elle işletilen bir bilgisayara benzer. </a:t>
            </a:r>
            <a:endParaRPr lang="en-GB" dirty="0"/>
          </a:p>
          <a:p>
            <a:pPr marL="0" indent="0">
              <a:buNone/>
            </a:pPr>
            <a:r>
              <a:rPr lang="tr-TR" b="1" dirty="0"/>
              <a:t>Geleneksel Çin tıbbı</a:t>
            </a:r>
            <a:r>
              <a:rPr lang="tr-TR" dirty="0"/>
              <a:t>, günümüzde de ilgi çeken, son derece gelişkin bir bilgi alanıydı. Çinliler hastalıkların tedavisini büyülerde aramışlardır. Ancak eczacılık (bitkilerden ilaç yapımı) ve akupunktur yararlı tedaviler ortaya koymaktadır. </a:t>
            </a:r>
            <a:r>
              <a:rPr lang="tr-TR" dirty="0" err="1"/>
              <a:t>Qin</a:t>
            </a:r>
            <a:r>
              <a:rPr lang="tr-TR" dirty="0"/>
              <a:t>-Han döneminde tüm sağlık işlerinden sorumlu bir memur ve ilaç yapımından sorumlu başka memurlar vardır. Batı Han devrinde hastalıklar ve tedavilerinin yazıldığı, ayrıca akupunktur tedavisinin anlatıldığı iki ciltlik bir tıp kitabı kaleme alınmıştır. </a:t>
            </a:r>
            <a:endParaRPr lang="en-GB" dirty="0"/>
          </a:p>
          <a:p>
            <a:pPr marL="0" indent="0">
              <a:buNone/>
            </a:pPr>
            <a:endParaRPr lang="tr-TR" dirty="0"/>
          </a:p>
        </p:txBody>
      </p:sp>
    </p:spTree>
    <p:extLst>
      <p:ext uri="{BB962C8B-B14F-4D97-AF65-F5344CB8AC3E}">
        <p14:creationId xmlns:p14="http://schemas.microsoft.com/office/powerpoint/2010/main" val="25932334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74F7A4-38E7-48D9-9346-48F5724AD91F}"/>
              </a:ext>
            </a:extLst>
          </p:cNvPr>
          <p:cNvSpPr>
            <a:spLocks noGrp="1"/>
          </p:cNvSpPr>
          <p:nvPr>
            <p:ph idx="1"/>
          </p:nvPr>
        </p:nvSpPr>
        <p:spPr>
          <a:xfrm>
            <a:off x="107504" y="188640"/>
            <a:ext cx="8784976" cy="6552728"/>
          </a:xfrm>
        </p:spPr>
        <p:txBody>
          <a:bodyPr/>
          <a:lstStyle/>
          <a:p>
            <a:pPr marL="0" indent="0">
              <a:buNone/>
            </a:pPr>
            <a:r>
              <a:rPr lang="tr-TR" b="1" dirty="0"/>
              <a:t>Çin Çayı:</a:t>
            </a:r>
            <a:r>
              <a:rPr lang="tr-TR" dirty="0"/>
              <a:t> Çaydan bahsedilen ilk metin, M.Ö. 1. yüzyıldadır. M.S. 4. yüzyılda, çay tarımı bütün Çin’de yapılmaktadır. Çay, en popüler olduğu 10.-13. yüzyıllar arasında, “saygı çayı </a:t>
            </a:r>
            <a:r>
              <a:rPr lang="tr-TR" dirty="0" err="1"/>
              <a:t>ritüeli”nin</a:t>
            </a:r>
            <a:r>
              <a:rPr lang="tr-TR" dirty="0"/>
              <a:t> de konusu oldu. 14. yüzyılda çay, Japonya’da popüler hale geldi ve çay törenleri düzenlenmeye başlandı.</a:t>
            </a:r>
            <a:endParaRPr lang="en-GB" dirty="0"/>
          </a:p>
          <a:p>
            <a:pPr marL="0" indent="0">
              <a:buNone/>
            </a:pPr>
            <a:r>
              <a:rPr lang="tr-TR" b="1" dirty="0"/>
              <a:t>Çin Buluşları: </a:t>
            </a:r>
            <a:r>
              <a:rPr lang="tr-TR" dirty="0"/>
              <a:t>Gündelik yaşamda kullandığımız pek çok şey, Çin uygarlığından mirastır: Kağıt, porselen, sınav, barut, havai fişek, gemi dümenleri, güneş gözlüğü...</a:t>
            </a:r>
            <a:endParaRPr lang="en-GB" dirty="0"/>
          </a:p>
          <a:p>
            <a:pPr marL="0" indent="0">
              <a:buNone/>
            </a:pPr>
            <a:endParaRPr lang="tr-TR" dirty="0"/>
          </a:p>
        </p:txBody>
      </p:sp>
    </p:spTree>
    <p:extLst>
      <p:ext uri="{BB962C8B-B14F-4D97-AF65-F5344CB8AC3E}">
        <p14:creationId xmlns:p14="http://schemas.microsoft.com/office/powerpoint/2010/main" val="38199368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03E91C-C9B9-42FA-A286-D510A94838FA}"/>
              </a:ext>
            </a:extLst>
          </p:cNvPr>
          <p:cNvSpPr>
            <a:spLocks noGrp="1"/>
          </p:cNvSpPr>
          <p:nvPr>
            <p:ph idx="1"/>
          </p:nvPr>
        </p:nvSpPr>
        <p:spPr>
          <a:xfrm>
            <a:off x="179512" y="260648"/>
            <a:ext cx="8784976" cy="6480720"/>
          </a:xfrm>
        </p:spPr>
        <p:txBody>
          <a:bodyPr/>
          <a:lstStyle/>
          <a:p>
            <a:pPr marL="0" indent="0">
              <a:buNone/>
            </a:pPr>
            <a:r>
              <a:rPr lang="tr-TR" b="1" dirty="0"/>
              <a:t>HİNT UYGARLIĞI</a:t>
            </a:r>
            <a:endParaRPr lang="en-GB" dirty="0"/>
          </a:p>
          <a:p>
            <a:pPr marL="0" indent="0">
              <a:buNone/>
            </a:pPr>
            <a:r>
              <a:rPr lang="tr-TR" dirty="0"/>
              <a:t>Uygarlığın yayılma sürecinde coğrafi benzerliklerin önemine dikkat çekilmişti. Benzer şekilde Hindistan’da da uygarlık taşkın ırmakları çevresinde gelişme gösterir. Hindistan’daki İndüs ve </a:t>
            </a:r>
            <a:r>
              <a:rPr lang="tr-TR" dirty="0" err="1"/>
              <a:t>Ganj</a:t>
            </a:r>
            <a:r>
              <a:rPr lang="tr-TR" dirty="0"/>
              <a:t> nehirleri çevresinde iki farklı uygarlık gelişir. Bu yüzden Hint Uygarlığını ikiye ayırarak </a:t>
            </a:r>
            <a:r>
              <a:rPr lang="tr-TR" b="1" dirty="0"/>
              <a:t>İndüs Uygarlığı ve </a:t>
            </a:r>
            <a:r>
              <a:rPr lang="tr-TR" b="1" dirty="0" err="1"/>
              <a:t>Ganj</a:t>
            </a:r>
            <a:r>
              <a:rPr lang="tr-TR" b="1" dirty="0"/>
              <a:t> Uygarlığı</a:t>
            </a:r>
            <a:r>
              <a:rPr lang="tr-TR" dirty="0"/>
              <a:t> olarak incelemek gerekir. İndüs Irmağının büyük kısmı Hindistan’ın ikiye bölünmesinden sonra Pakistan topraklarında kalmıştır.</a:t>
            </a:r>
            <a:endParaRPr lang="en-GB" dirty="0"/>
          </a:p>
          <a:p>
            <a:pPr marL="0" indent="0">
              <a:buNone/>
            </a:pPr>
            <a:endParaRPr lang="tr-TR" dirty="0"/>
          </a:p>
        </p:txBody>
      </p:sp>
    </p:spTree>
    <p:extLst>
      <p:ext uri="{BB962C8B-B14F-4D97-AF65-F5344CB8AC3E}">
        <p14:creationId xmlns:p14="http://schemas.microsoft.com/office/powerpoint/2010/main" val="2018538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404664"/>
            <a:ext cx="8579296" cy="6336704"/>
          </a:xfrm>
        </p:spPr>
        <p:txBody>
          <a:bodyPr>
            <a:normAutofit/>
          </a:bodyPr>
          <a:lstStyle/>
          <a:p>
            <a:pPr marL="0" indent="0">
              <a:buNone/>
            </a:pPr>
            <a:r>
              <a:rPr lang="tr-TR" dirty="0"/>
              <a:t>Çin’de kentlerin filiz verdiği ilk büyük Neolitik yerleşkeler Sarı Irmak’ın taşkın yapan orta bölümlerinde çıkmıştır. Buna göre bu yörenin insanları doğanın meydan okumasıyla karşılaşmış ve buna verdikleri başarılı yanıtla uygarlığa yönelmişlerdir. </a:t>
            </a:r>
            <a:endParaRPr lang="en-GB" dirty="0"/>
          </a:p>
          <a:p>
            <a:pPr marL="0" indent="0">
              <a:buNone/>
            </a:pPr>
            <a:r>
              <a:rPr lang="tr-TR" dirty="0"/>
              <a:t>Yeşil Irmak ise debisi fazla olmasına rağmen taşkınlara yol açmaz. Üzerindeki iki büyük göl, karların erimesiyle ve Muson yağışlarıyla gelen fazla suyu tutar. Kanal açma ve su akışının kolaylığı nedeniyle kıyısındaki ve lös topraklarındaki sulamaya katkı sunar. </a:t>
            </a:r>
            <a:endParaRPr lang="en-GB" dirty="0"/>
          </a:p>
          <a:p>
            <a:pPr marL="0" indent="0">
              <a:buNone/>
            </a:pPr>
            <a:endParaRPr lang="tr-TR" dirty="0"/>
          </a:p>
        </p:txBody>
      </p:sp>
    </p:spTree>
    <p:extLst>
      <p:ext uri="{BB962C8B-B14F-4D97-AF65-F5344CB8AC3E}">
        <p14:creationId xmlns:p14="http://schemas.microsoft.com/office/powerpoint/2010/main" val="7227891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fontScale="92500" lnSpcReduction="20000"/>
          </a:bodyPr>
          <a:lstStyle/>
          <a:p>
            <a:pPr marL="0" indent="0">
              <a:buNone/>
            </a:pPr>
            <a:r>
              <a:rPr lang="tr-TR" b="1" dirty="0"/>
              <a:t>İNDÜS UYGARLIĞI  (M.Ö. 2500 – M.Ö. 1500)</a:t>
            </a:r>
            <a:endParaRPr lang="en-GB" dirty="0"/>
          </a:p>
          <a:p>
            <a:pPr marL="0" indent="0">
              <a:buNone/>
            </a:pPr>
            <a:r>
              <a:rPr lang="tr-TR" dirty="0"/>
              <a:t>Hindistan’ın alt kısmında insan varlığına ilişkin en eski işaretler, M.Ö. 10.000 yılına tarihlenen mağara resimleridir. Tarım ve dolayısıyla neolitik köyler M.Ö. 7000’lerden itibaren görülür. </a:t>
            </a:r>
            <a:endParaRPr lang="en-GB" dirty="0"/>
          </a:p>
          <a:p>
            <a:pPr marL="0" indent="0">
              <a:buNone/>
            </a:pPr>
            <a:r>
              <a:rPr lang="tr-TR" dirty="0"/>
              <a:t>İndüs Uygarlığının M.Ö. 2500 – M.Ö. 1500 yıllarında var olduğu bilinmektedir. Ancak nasıl ortaya çıktığı ve nasıl yıkıldığına ilişkin kesin bir veri yoktur. Bunun yerine değişik kuramlar vardır. </a:t>
            </a:r>
            <a:endParaRPr lang="en-GB" dirty="0"/>
          </a:p>
          <a:p>
            <a:pPr marL="0" indent="0">
              <a:buNone/>
            </a:pPr>
            <a:r>
              <a:rPr lang="tr-TR" dirty="0"/>
              <a:t>Yazısı henüz çözülemediği için İndüs uygarlığına ilişkin bilgiler az sayıdaki arkeolojik buluntuya dayanarak yapılan yorumlardan ibarettir. İndüs </a:t>
            </a:r>
            <a:r>
              <a:rPr lang="tr-TR" dirty="0" err="1"/>
              <a:t>Uygarlığı’nın</a:t>
            </a:r>
            <a:r>
              <a:rPr lang="tr-TR" dirty="0"/>
              <a:t> nasıl ortaya çıktığı ve nasıl yok olduğuna ilişkin savları ezberlemek bizim açımızdan önemli değil; önemli olan yazılı belgeler olmadıkça yetersiz arkeolojik, jeolojik, antropolojik vb. veriler ile farklı kuramlar ortaya atılabileceğini görmemiz.</a:t>
            </a:r>
          </a:p>
        </p:txBody>
      </p:sp>
    </p:spTree>
    <p:extLst>
      <p:ext uri="{BB962C8B-B14F-4D97-AF65-F5344CB8AC3E}">
        <p14:creationId xmlns:p14="http://schemas.microsoft.com/office/powerpoint/2010/main" val="4518482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fontScale="92500" lnSpcReduction="20000"/>
          </a:bodyPr>
          <a:lstStyle/>
          <a:p>
            <a:r>
              <a:rPr lang="tr-TR" b="1" dirty="0"/>
              <a:t>İndüs yazısı</a:t>
            </a:r>
            <a:endParaRPr lang="en-GB" dirty="0"/>
          </a:p>
          <a:p>
            <a:pPr marL="0" indent="0">
              <a:buNone/>
            </a:pPr>
            <a:r>
              <a:rPr lang="tr-TR" dirty="0"/>
              <a:t>İndüs yazısı henüz çözülememiştir. Ancak </a:t>
            </a:r>
            <a:r>
              <a:rPr lang="tr-TR" dirty="0" err="1"/>
              <a:t>piktografik</a:t>
            </a:r>
            <a:r>
              <a:rPr lang="tr-TR" dirty="0"/>
              <a:t> (resim yazısı) niteliğinde olduğu bilinmektedir. Çömleklere, fildişi çubuklara, bakır plakalar üzerine yazılar yazılmıştır. Ancak yazılara en çok </a:t>
            </a:r>
            <a:r>
              <a:rPr lang="tr-TR" b="1" dirty="0"/>
              <a:t>mühürlerin üstünde </a:t>
            </a:r>
            <a:r>
              <a:rPr lang="tr-TR" dirty="0"/>
              <a:t>rastlanır. Bugüne kadar 2500 kadar mühür bulunmuştur. Bulunan en uzun yazı 25 karakterden oluşmaktadır. Şimdiye dek bulunanlarda farklı karakter sayısı 400’ü aşmaz. Dolayısıyla bu yazı (bilindiği kadarıyla) uzun öyküler, mitoslar, mektuplar, vs... için kullanılmamıştır. Tacirlerce malların alışverişini kaydetmek üzere ya da din adamlarınca muska hazırlamak için kullanıldığını sanılmaktadır. Fakat bunlar da sadece bir yorumdur, kesin bilgi değildir. Her mühürde mutlaka bir hayvan resmi vardır ve toplam altı hayvan kullanılmıştır. Bu hayvanların </a:t>
            </a:r>
            <a:r>
              <a:rPr lang="tr-TR" dirty="0" err="1"/>
              <a:t>İndüslülere</a:t>
            </a:r>
            <a:r>
              <a:rPr lang="tr-TR" dirty="0"/>
              <a:t> göre altı adet olan mevsimleri işaret ettiği sanılmaktadır.</a:t>
            </a:r>
            <a:endParaRPr lang="en-GB" dirty="0"/>
          </a:p>
          <a:p>
            <a:pPr marL="0" indent="0">
              <a:buNone/>
            </a:pPr>
            <a:endParaRPr lang="tr-TR" dirty="0"/>
          </a:p>
        </p:txBody>
      </p:sp>
    </p:spTree>
    <p:extLst>
      <p:ext uri="{BB962C8B-B14F-4D97-AF65-F5344CB8AC3E}">
        <p14:creationId xmlns:p14="http://schemas.microsoft.com/office/powerpoint/2010/main" val="15824885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lnSpcReduction="10000"/>
          </a:bodyPr>
          <a:lstStyle/>
          <a:p>
            <a:r>
              <a:rPr lang="tr-TR" b="1" dirty="0"/>
              <a:t>İndüs toplumu</a:t>
            </a:r>
            <a:endParaRPr lang="en-GB" dirty="0"/>
          </a:p>
          <a:p>
            <a:pPr marL="0" indent="0">
              <a:buNone/>
            </a:pPr>
            <a:r>
              <a:rPr lang="tr-TR" dirty="0"/>
              <a:t>Yazılı belgelerin desteği olmadan, arkeolojik buluntulara göre yapılan yorumlar İndüs toplumundaki katmanlaşmaya ilişkin farklı savlar öne sürer. </a:t>
            </a:r>
            <a:endParaRPr lang="en-GB" dirty="0"/>
          </a:p>
          <a:p>
            <a:pPr marL="0" indent="0">
              <a:buNone/>
            </a:pPr>
            <a:r>
              <a:rPr lang="tr-TR" dirty="0" err="1"/>
              <a:t>Harappa</a:t>
            </a:r>
            <a:r>
              <a:rPr lang="tr-TR" dirty="0"/>
              <a:t> ve </a:t>
            </a:r>
            <a:r>
              <a:rPr lang="tr-TR" dirty="0" err="1"/>
              <a:t>Mohenjo-Daro</a:t>
            </a:r>
            <a:r>
              <a:rPr lang="tr-TR" dirty="0"/>
              <a:t> kalıntılarında biri yüksekte, diğeri alçakta olan iki (eşitsiz) yerleşim bölgesi vardır. Yüksekteki yerleşim bölgesi insan eliyle yapılmış platformların üzerinde durmaktadır ve surlarla çevrilmiştir. Burada büyük ve daha iyi inşa edilmiş yapılar bulunmaktadır. Alçak kesimde ise birbirinin özdeşi, küçük, bitişik odalardan oluşan yerleşim adaları vardır. Alçak kesim surlarla çevrili değildir. </a:t>
            </a:r>
            <a:endParaRPr lang="en-GB" dirty="0"/>
          </a:p>
          <a:p>
            <a:pPr marL="0" indent="0">
              <a:buNone/>
            </a:pPr>
            <a:endParaRPr lang="tr-TR" dirty="0"/>
          </a:p>
        </p:txBody>
      </p:sp>
    </p:spTree>
    <p:extLst>
      <p:ext uri="{BB962C8B-B14F-4D97-AF65-F5344CB8AC3E}">
        <p14:creationId xmlns:p14="http://schemas.microsoft.com/office/powerpoint/2010/main" val="35297952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r>
              <a:rPr lang="tr-TR" dirty="0"/>
              <a:t>Bu arkeolojik buluntular farklı şekillerde yorumlanmıştır:</a:t>
            </a:r>
            <a:endParaRPr lang="en-GB" dirty="0"/>
          </a:p>
          <a:p>
            <a:pPr marL="0" indent="0">
              <a:buNone/>
            </a:pPr>
            <a:r>
              <a:rPr lang="tr-TR" dirty="0"/>
              <a:t>-Bir yorum </a:t>
            </a:r>
            <a:r>
              <a:rPr lang="tr-TR" dirty="0" err="1"/>
              <a:t>yukarıkentte</a:t>
            </a:r>
            <a:r>
              <a:rPr lang="tr-TR" dirty="0"/>
              <a:t> egemen kesimin yaşadığı; din adamlarının yönetici katmanı oluşturduğudur. </a:t>
            </a:r>
          </a:p>
          <a:p>
            <a:pPr marL="0" indent="0">
              <a:buNone/>
            </a:pPr>
            <a:r>
              <a:rPr lang="tr-TR" dirty="0"/>
              <a:t>-Başka bir yorum ise </a:t>
            </a:r>
            <a:r>
              <a:rPr lang="tr-TR" dirty="0" err="1"/>
              <a:t>yüksekkenteki</a:t>
            </a:r>
            <a:r>
              <a:rPr lang="tr-TR" dirty="0"/>
              <a:t> binaların egemenlerin evleri değil, tapınma ya da savunma amacıyla kurulmuş kamusal mekânlar olduğu yönündedir</a:t>
            </a:r>
          </a:p>
        </p:txBody>
      </p:sp>
    </p:spTree>
    <p:extLst>
      <p:ext uri="{BB962C8B-B14F-4D97-AF65-F5344CB8AC3E}">
        <p14:creationId xmlns:p14="http://schemas.microsoft.com/office/powerpoint/2010/main" val="22446210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fontScale="92500" lnSpcReduction="20000"/>
          </a:bodyPr>
          <a:lstStyle/>
          <a:p>
            <a:r>
              <a:rPr lang="tr-TR" b="1" dirty="0"/>
              <a:t>İndüs kentleri</a:t>
            </a:r>
            <a:endParaRPr lang="en-GB" dirty="0"/>
          </a:p>
          <a:p>
            <a:pPr marL="0" indent="0">
              <a:buNone/>
            </a:pPr>
            <a:r>
              <a:rPr lang="tr-TR" dirty="0"/>
              <a:t>İndüs Vadisi’nde 1000 kadar yerleşim yeri, 10 kadar da kent ortaya çıkarıldı.</a:t>
            </a:r>
            <a:endParaRPr lang="en-GB" dirty="0"/>
          </a:p>
          <a:p>
            <a:pPr marL="0" indent="0">
              <a:buNone/>
            </a:pPr>
            <a:r>
              <a:rPr lang="tr-TR" dirty="0"/>
              <a:t>Kentlerin hepsinde standart tuğlalar kullanılıyordu. Mezopotamya’da killi toprağın güneş altında kurutulmasıyla elde edilen kerpiçtendi binalar. </a:t>
            </a:r>
            <a:r>
              <a:rPr lang="tr-TR" dirty="0" err="1"/>
              <a:t>İndüs’te</a:t>
            </a:r>
            <a:r>
              <a:rPr lang="tr-TR" dirty="0"/>
              <a:t> ise yağışın çok görülmesi ve ormanların bolluğu killi toprağın güneş altında değil, odun kullanılan fırınlarda pişirilerek tuğlalar yapılmasına yol açmıştır. Kentlerin yüksek kesimleri de, alçak kesimleri de, aynı standarttaki tuğladan yapılmıştır.</a:t>
            </a:r>
            <a:endParaRPr lang="en-GB" dirty="0"/>
          </a:p>
          <a:p>
            <a:pPr marL="0" indent="0">
              <a:buNone/>
            </a:pPr>
            <a:r>
              <a:rPr lang="tr-TR" dirty="0" err="1"/>
              <a:t>İndüs’teki</a:t>
            </a:r>
            <a:r>
              <a:rPr lang="tr-TR" dirty="0"/>
              <a:t> </a:t>
            </a:r>
            <a:r>
              <a:rPr lang="tr-TR" dirty="0" err="1"/>
              <a:t>alçakkentler</a:t>
            </a:r>
            <a:r>
              <a:rPr lang="tr-TR" dirty="0"/>
              <a:t> ızgara kent planı ile yapılmıştır: Birbirini dik kesen geniş yollarla ayrılmış bina adacıkları şeklinde. Hem </a:t>
            </a:r>
            <a:r>
              <a:rPr lang="tr-TR" dirty="0" err="1"/>
              <a:t>yüksekkentlerde</a:t>
            </a:r>
            <a:r>
              <a:rPr lang="tr-TR" dirty="0"/>
              <a:t> hem de </a:t>
            </a:r>
            <a:r>
              <a:rPr lang="tr-TR" dirty="0" err="1"/>
              <a:t>alçakkentlerde</a:t>
            </a:r>
            <a:r>
              <a:rPr lang="tr-TR" dirty="0"/>
              <a:t> gelişkin bir atık su sistemi bulunmaktadır. Birkaç büyük kenti incelersek:</a:t>
            </a:r>
            <a:endParaRPr lang="en-GB" dirty="0"/>
          </a:p>
          <a:p>
            <a:pPr marL="0" indent="0">
              <a:buNone/>
            </a:pPr>
            <a:endParaRPr lang="tr-TR" dirty="0"/>
          </a:p>
        </p:txBody>
      </p:sp>
    </p:spTree>
    <p:extLst>
      <p:ext uri="{BB962C8B-B14F-4D97-AF65-F5344CB8AC3E}">
        <p14:creationId xmlns:p14="http://schemas.microsoft.com/office/powerpoint/2010/main" val="2215090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endParaRPr lang="tr-TR" b="1" dirty="0"/>
          </a:p>
          <a:p>
            <a:pPr marL="0" indent="0">
              <a:buNone/>
            </a:pPr>
            <a:endParaRPr lang="tr-TR" b="1" dirty="0"/>
          </a:p>
          <a:p>
            <a:pPr marL="0" indent="0">
              <a:buNone/>
            </a:pPr>
            <a:r>
              <a:rPr lang="tr-TR" b="1" dirty="0" err="1"/>
              <a:t>Harappa</a:t>
            </a:r>
            <a:r>
              <a:rPr lang="tr-TR" dirty="0"/>
              <a:t> İngiliz arkeologlarınca 20. yüzyılın  başında keşfedilir. Ancak kalıntılarının çoğu İngilizlerin 19. yüzyılda yaptıkları demiryolunun altına </a:t>
            </a:r>
            <a:r>
              <a:rPr lang="tr-TR" dirty="0" err="1"/>
              <a:t>kırmataş</a:t>
            </a:r>
            <a:r>
              <a:rPr lang="tr-TR" dirty="0"/>
              <a:t> olarak döşendiği için kentin çoğu zarar görmüştür. </a:t>
            </a:r>
            <a:r>
              <a:rPr lang="tr-TR" dirty="0" err="1"/>
              <a:t>Harappa</a:t>
            </a:r>
            <a:r>
              <a:rPr lang="tr-TR" dirty="0"/>
              <a:t>, diğer İndüs kentleri gibi ızgara planlıdır. Atık su sistemine de sahiptir. </a:t>
            </a:r>
            <a:r>
              <a:rPr lang="tr-TR" dirty="0" err="1"/>
              <a:t>Harappa’yı</a:t>
            </a:r>
            <a:r>
              <a:rPr lang="tr-TR" dirty="0"/>
              <a:t> Aryan göçebeler yıkmıştır.</a:t>
            </a:r>
            <a:endParaRPr lang="en-GB" dirty="0"/>
          </a:p>
          <a:p>
            <a:pPr marL="0" indent="0">
              <a:buNone/>
            </a:pPr>
            <a:endParaRPr lang="tr-TR" dirty="0"/>
          </a:p>
        </p:txBody>
      </p:sp>
    </p:spTree>
    <p:extLst>
      <p:ext uri="{BB962C8B-B14F-4D97-AF65-F5344CB8AC3E}">
        <p14:creationId xmlns:p14="http://schemas.microsoft.com/office/powerpoint/2010/main" val="8410985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r>
              <a:rPr lang="tr-TR" b="1" dirty="0" err="1"/>
              <a:t>Kalibangan</a:t>
            </a:r>
            <a:r>
              <a:rPr lang="tr-TR" b="1" dirty="0"/>
              <a:t> </a:t>
            </a:r>
            <a:r>
              <a:rPr lang="tr-TR" dirty="0"/>
              <a:t>dönemine göre</a:t>
            </a:r>
            <a:r>
              <a:rPr lang="tr-TR" b="1" dirty="0"/>
              <a:t> </a:t>
            </a:r>
            <a:r>
              <a:rPr lang="tr-TR" dirty="0"/>
              <a:t>metropol denebilecek</a:t>
            </a:r>
            <a:r>
              <a:rPr lang="tr-TR" b="1" dirty="0"/>
              <a:t> </a:t>
            </a:r>
            <a:r>
              <a:rPr lang="tr-TR" dirty="0"/>
              <a:t>büyüklükte bir şehir yıkıntısıdır. Burada da </a:t>
            </a:r>
            <a:r>
              <a:rPr lang="tr-TR" dirty="0" err="1"/>
              <a:t>Harappa</a:t>
            </a:r>
            <a:r>
              <a:rPr lang="tr-TR" dirty="0"/>
              <a:t> ve </a:t>
            </a:r>
            <a:r>
              <a:rPr lang="tr-TR" dirty="0" err="1"/>
              <a:t>Mohenjo-Daro’da</a:t>
            </a:r>
            <a:r>
              <a:rPr lang="tr-TR" dirty="0"/>
              <a:t> olduğu gibi bir </a:t>
            </a:r>
            <a:r>
              <a:rPr lang="tr-TR" dirty="0" err="1"/>
              <a:t>yüksekkent</a:t>
            </a:r>
            <a:r>
              <a:rPr lang="tr-TR" dirty="0"/>
              <a:t>, bir de </a:t>
            </a:r>
            <a:r>
              <a:rPr lang="tr-TR" dirty="0" err="1"/>
              <a:t>alçakkent</a:t>
            </a:r>
            <a:r>
              <a:rPr lang="tr-TR" dirty="0"/>
              <a:t> bulunur. </a:t>
            </a:r>
            <a:r>
              <a:rPr lang="tr-TR" dirty="0" err="1"/>
              <a:t>Yüksekkentte</a:t>
            </a:r>
            <a:r>
              <a:rPr lang="tr-TR" dirty="0"/>
              <a:t> surlarla çevrili bir kale vardır. Kale içindeki geniş avlulu, yüksek bahçe duvarlı, banyolu ve bazıları iki katlı evler ile dini törenlerde kullanıldığı düşünülen yapılar vardır. Diğerlerinden farklı olarak </a:t>
            </a:r>
            <a:r>
              <a:rPr lang="tr-TR" dirty="0" err="1"/>
              <a:t>alçakkent</a:t>
            </a:r>
            <a:r>
              <a:rPr lang="tr-TR" dirty="0"/>
              <a:t> de surla çevrilidir. </a:t>
            </a:r>
            <a:r>
              <a:rPr lang="tr-TR" b="1" dirty="0" err="1"/>
              <a:t>Alçakkentteki</a:t>
            </a:r>
            <a:r>
              <a:rPr lang="tr-TR" b="1" dirty="0"/>
              <a:t> her bina adacığında farklı bir mesleğe ait araçlar bulunduğu için her adacığın farklı meslekten zanaatçıların yaşadığı mahalleler olduğu düşünülmektedir.</a:t>
            </a:r>
            <a:r>
              <a:rPr lang="tr-TR" dirty="0"/>
              <a:t> Yıkıntılarda standart tartılar ve ölçüler bulunmuştur. </a:t>
            </a:r>
            <a:endParaRPr lang="en-GB" dirty="0"/>
          </a:p>
          <a:p>
            <a:pPr marL="0" indent="0">
              <a:buNone/>
            </a:pPr>
            <a:endParaRPr lang="tr-TR" dirty="0"/>
          </a:p>
        </p:txBody>
      </p:sp>
    </p:spTree>
    <p:extLst>
      <p:ext uri="{BB962C8B-B14F-4D97-AF65-F5344CB8AC3E}">
        <p14:creationId xmlns:p14="http://schemas.microsoft.com/office/powerpoint/2010/main" val="7382716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fontScale="92500"/>
          </a:bodyPr>
          <a:lstStyle/>
          <a:p>
            <a:pPr marL="0" indent="0">
              <a:buNone/>
            </a:pPr>
            <a:r>
              <a:rPr lang="tr-TR" b="1" dirty="0" err="1"/>
              <a:t>Mohenjo-Daro</a:t>
            </a:r>
            <a:r>
              <a:rPr lang="tr-TR" b="1" dirty="0"/>
              <a:t> </a:t>
            </a:r>
            <a:r>
              <a:rPr lang="tr-TR" dirty="0"/>
              <a:t>bulunan en büyük İndüs kentidir; bu nedenle bir başkent varsa, bunun </a:t>
            </a:r>
            <a:r>
              <a:rPr lang="tr-TR" dirty="0" err="1"/>
              <a:t>Mohenjo-Daro</a:t>
            </a:r>
            <a:r>
              <a:rPr lang="tr-TR" dirty="0"/>
              <a:t> olduğu düşünülmektedir. Kenti çevreleyen surlar 4-5 kilometreyi bulur. Nüfusunun 30-40 bin olduğu sanılmaktadır. Yine bir kalesi vardır ve bunun içinde büyük bir ev, halk hamamı olduğu düşünülen bir havuz, buğday ambarı ve bir de toplanma yeri vardır. Havuzun dini törenler için kullanıldığı, toplanma yerinin de din adamlarına ait olduğu düşünülüyor kimilerince. </a:t>
            </a:r>
            <a:r>
              <a:rPr lang="tr-TR" b="1" dirty="0" err="1"/>
              <a:t>Alçakkent</a:t>
            </a:r>
            <a:r>
              <a:rPr lang="tr-TR" b="1" dirty="0"/>
              <a:t> yine ızgara planlıdır. 8 adacık vardır ve her adacıkta farklı zanaatçılar yaşamıştır.</a:t>
            </a:r>
            <a:r>
              <a:rPr lang="tr-TR" dirty="0"/>
              <a:t> Buradaki evlerin çoğu birörnektir ve tuğladandır. Bazı evler </a:t>
            </a:r>
            <a:r>
              <a:rPr lang="tr-TR" dirty="0" err="1"/>
              <a:t>diğelerinden</a:t>
            </a:r>
            <a:r>
              <a:rPr lang="tr-TR" dirty="0"/>
              <a:t> büyüktür ve bunlarda tuvalet, banyo ve sarnıç bulunmaktadır. Bir su ve atık su sistemi vardır. </a:t>
            </a:r>
          </a:p>
        </p:txBody>
      </p:sp>
    </p:spTree>
    <p:extLst>
      <p:ext uri="{BB962C8B-B14F-4D97-AF65-F5344CB8AC3E}">
        <p14:creationId xmlns:p14="http://schemas.microsoft.com/office/powerpoint/2010/main" val="39455684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r>
              <a:rPr lang="tr-TR" b="1" dirty="0" err="1"/>
              <a:t>İndüs’ün</a:t>
            </a:r>
            <a:r>
              <a:rPr lang="tr-TR" b="1" dirty="0"/>
              <a:t> maddi kültürü</a:t>
            </a:r>
            <a:endParaRPr lang="en-GB" dirty="0"/>
          </a:p>
          <a:p>
            <a:pPr marL="0" indent="0">
              <a:buNone/>
            </a:pPr>
            <a:r>
              <a:rPr lang="tr-TR" dirty="0"/>
              <a:t>En çok öne çıkan unsurlardan biri tüm </a:t>
            </a:r>
            <a:r>
              <a:rPr lang="tr-TR" b="1" dirty="0"/>
              <a:t>yapılarda tuğlaların kullanılmasıdır</a:t>
            </a:r>
            <a:r>
              <a:rPr lang="tr-TR" dirty="0"/>
              <a:t>. Bölgede taş yoktur ama kerpici pişirmek için bolca ağaç vardır. Bu da tüm yapılarda tuğlanın tercih edilmesine yol açmıştır. Tuğlaların boyutları o yörede hâlâ kullanılan standarttadır. </a:t>
            </a:r>
            <a:endParaRPr lang="en-GB" dirty="0"/>
          </a:p>
          <a:p>
            <a:pPr marL="0" indent="0">
              <a:buNone/>
            </a:pPr>
            <a:r>
              <a:rPr lang="tr-TR" dirty="0"/>
              <a:t>Geniş İndüs Vadisi boyunca </a:t>
            </a:r>
            <a:r>
              <a:rPr lang="tr-TR" b="1" dirty="0"/>
              <a:t>birörnek tartı ve ölçü araçları</a:t>
            </a:r>
            <a:r>
              <a:rPr lang="tr-TR" dirty="0"/>
              <a:t>nın kullanılması ticaretin gelişmişliğinin göstergesidir.</a:t>
            </a:r>
            <a:endParaRPr lang="en-GB" dirty="0"/>
          </a:p>
          <a:p>
            <a:pPr marL="0" indent="0">
              <a:buNone/>
            </a:pPr>
            <a:r>
              <a:rPr lang="tr-TR" dirty="0"/>
              <a:t>Metaller, altın, gümüş gibi değerli madenler komşu yörelerden ticaretle edinilir.</a:t>
            </a:r>
            <a:endParaRPr lang="en-GB" dirty="0"/>
          </a:p>
          <a:p>
            <a:pPr marL="0" indent="0">
              <a:buNone/>
            </a:pPr>
            <a:endParaRPr lang="tr-TR" dirty="0"/>
          </a:p>
        </p:txBody>
      </p:sp>
    </p:spTree>
    <p:extLst>
      <p:ext uri="{BB962C8B-B14F-4D97-AF65-F5344CB8AC3E}">
        <p14:creationId xmlns:p14="http://schemas.microsoft.com/office/powerpoint/2010/main" val="14329295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r>
              <a:rPr lang="tr-TR" dirty="0"/>
              <a:t>İndüs uygarlığının önemli bilinmezlerinden biri de </a:t>
            </a:r>
            <a:r>
              <a:rPr lang="tr-TR" b="1" dirty="0"/>
              <a:t>paranın yokluğudur</a:t>
            </a:r>
            <a:r>
              <a:rPr lang="tr-TR" dirty="0"/>
              <a:t>. Basılı metal paraya rastlanmamıştır.</a:t>
            </a:r>
            <a:endParaRPr lang="en-GB" dirty="0"/>
          </a:p>
          <a:p>
            <a:pPr marL="0" indent="0">
              <a:buNone/>
            </a:pPr>
            <a:r>
              <a:rPr lang="tr-TR" dirty="0"/>
              <a:t>Üretim sulu ve susuz tarıma dayanmaktadır. En çok arpa ve buğday yetiştirilir ama Uzakdoğu’dan getirilen pirincin de yetiştirilmiş olabileceği düşünülmektedir. Bunun yanında bezelye, nohut, susam ve keten üretimi de vardır. Meyve üretimindeyse hurma ve üzüm öne çıkar. Hayvancılık faaliyetleri kapsamında keçi, koyun, domuz, hörgüçlü öküz türü </a:t>
            </a:r>
            <a:r>
              <a:rPr lang="tr-TR" dirty="0" err="1"/>
              <a:t>zebu</a:t>
            </a:r>
            <a:r>
              <a:rPr lang="tr-TR" dirty="0"/>
              <a:t>, deve, tavuk ve hatta fil beslenmiştir. </a:t>
            </a:r>
            <a:endParaRPr lang="en-GB" dirty="0"/>
          </a:p>
          <a:p>
            <a:pPr marL="0" indent="0">
              <a:buNone/>
            </a:pPr>
            <a:endParaRPr lang="tr-TR" dirty="0"/>
          </a:p>
        </p:txBody>
      </p:sp>
    </p:spTree>
    <p:extLst>
      <p:ext uri="{BB962C8B-B14F-4D97-AF65-F5344CB8AC3E}">
        <p14:creationId xmlns:p14="http://schemas.microsoft.com/office/powerpoint/2010/main" val="3113123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457200" y="404664"/>
            <a:ext cx="8229600" cy="5721499"/>
          </a:xfrm>
        </p:spPr>
        <p:txBody>
          <a:bodyPr/>
          <a:lstStyle/>
          <a:p>
            <a:pPr marL="0" indent="0">
              <a:buNone/>
            </a:pPr>
            <a:r>
              <a:rPr lang="tr-TR" dirty="0"/>
              <a:t>Çin uygarlığını etkileyen bir diğer unsursa ırmakların uzak bölgeler arasındaki </a:t>
            </a:r>
            <a:r>
              <a:rPr lang="tr-TR" b="1" dirty="0"/>
              <a:t>su ulaşımını </a:t>
            </a:r>
            <a:r>
              <a:rPr lang="tr-TR" dirty="0"/>
              <a:t>kolaylaştırmasıdır. Ucuz ve kolay su ulaşımı, binlerce kilometrelik alanda farklı ürünlerin ticaretini ve toplumsal artıkların aktarımını sağlamıştır. Bu yolla ekonomik ve siyasi bütünleşme sağlanmıştır. M.S. 605’te kanal açılarak iki ırmağın birleştirilmesi su ulaşım ağını iyice pekiştirmiştir. Açılan </a:t>
            </a:r>
            <a:r>
              <a:rPr lang="tr-TR" b="1" dirty="0"/>
              <a:t>“Büyük Kanal”</a:t>
            </a:r>
            <a:r>
              <a:rPr lang="tr-TR" dirty="0"/>
              <a:t> pek bilinmese de Çin Seddi’nden geri kalmayan büyük bir uygarlık yapıtıdır.</a:t>
            </a:r>
            <a:r>
              <a:rPr lang="tr-TR" b="1" dirty="0"/>
              <a:t> </a:t>
            </a:r>
            <a:endParaRPr lang="en-GB" dirty="0"/>
          </a:p>
          <a:p>
            <a:pPr marL="0" indent="0">
              <a:buNone/>
            </a:pPr>
            <a:endParaRPr lang="tr-TR" dirty="0"/>
          </a:p>
        </p:txBody>
      </p:sp>
    </p:spTree>
    <p:extLst>
      <p:ext uri="{BB962C8B-B14F-4D97-AF65-F5344CB8AC3E}">
        <p14:creationId xmlns:p14="http://schemas.microsoft.com/office/powerpoint/2010/main" val="6573671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fontScale="92500" lnSpcReduction="10000"/>
          </a:bodyPr>
          <a:lstStyle/>
          <a:p>
            <a:r>
              <a:rPr lang="tr-TR" b="1" dirty="0" err="1"/>
              <a:t>İndüs’ün</a:t>
            </a:r>
            <a:r>
              <a:rPr lang="tr-TR" b="1" dirty="0"/>
              <a:t> tinsel kültürü</a:t>
            </a:r>
            <a:endParaRPr lang="en-GB" dirty="0"/>
          </a:p>
          <a:p>
            <a:pPr marL="0" indent="0">
              <a:buNone/>
            </a:pPr>
            <a:r>
              <a:rPr lang="tr-TR" dirty="0" err="1"/>
              <a:t>İndüs’de</a:t>
            </a:r>
            <a:r>
              <a:rPr lang="tr-TR" dirty="0"/>
              <a:t> sembolik üretime ilişkin olarak en dikkat çekici olan unsur mühürlerdir. Bunlar 2-3 santimetrelik kenarlara sahip kare biçimli tabletlerdir. Üzerlerinde bir resim ve bazı harfler bulunur. </a:t>
            </a:r>
          </a:p>
          <a:p>
            <a:pPr marL="0" indent="0">
              <a:buNone/>
            </a:pPr>
            <a:r>
              <a:rPr lang="tr-TR" dirty="0"/>
              <a:t>Ayrıca çok az sayıda küçük yontu bulunmuştur. Kalıntılarda pişmiş toprak zarlara, satranç taşlarına ve tahtasına rastlanmıştır. Bunların çalışmayan bir egemen katmanın uğraşları olabileceği düşünülebilir.</a:t>
            </a:r>
          </a:p>
          <a:p>
            <a:r>
              <a:rPr lang="tr-TR" b="1" dirty="0"/>
              <a:t>İndüs uygarlığının sonu</a:t>
            </a:r>
            <a:endParaRPr lang="en-GB" dirty="0"/>
          </a:p>
          <a:p>
            <a:pPr marL="0" indent="0">
              <a:buNone/>
            </a:pPr>
            <a:r>
              <a:rPr lang="tr-TR" dirty="0"/>
              <a:t>Çeşitli kuramlarda yer alan ve İndüs Uygarlığını yıktığı düşünülen barbar Aryanlar, Hindistan’daki </a:t>
            </a:r>
            <a:r>
              <a:rPr lang="tr-TR" dirty="0" err="1"/>
              <a:t>Ganj</a:t>
            </a:r>
            <a:r>
              <a:rPr lang="tr-TR" dirty="0"/>
              <a:t> nehri kenarına yerleşerek yeni bir uygarlık kuracaklardır. </a:t>
            </a:r>
            <a:endParaRPr lang="en-GB" dirty="0"/>
          </a:p>
          <a:p>
            <a:pPr marL="0" indent="0">
              <a:buNone/>
            </a:pPr>
            <a:r>
              <a:rPr lang="tr-TR" dirty="0"/>
              <a:t> </a:t>
            </a:r>
            <a:endParaRPr lang="en-GB" dirty="0"/>
          </a:p>
          <a:p>
            <a:pPr marL="0" indent="0">
              <a:buNone/>
            </a:pPr>
            <a:endParaRPr lang="tr-TR" dirty="0"/>
          </a:p>
        </p:txBody>
      </p:sp>
    </p:spTree>
    <p:extLst>
      <p:ext uri="{BB962C8B-B14F-4D97-AF65-F5344CB8AC3E}">
        <p14:creationId xmlns:p14="http://schemas.microsoft.com/office/powerpoint/2010/main" val="24684509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r>
              <a:rPr lang="tr-TR" b="1" dirty="0"/>
              <a:t>GANJ UYGARLIĞI</a:t>
            </a:r>
            <a:endParaRPr lang="en-GB" dirty="0"/>
          </a:p>
          <a:p>
            <a:pPr marL="0" indent="0">
              <a:buNone/>
            </a:pPr>
            <a:r>
              <a:rPr lang="tr-TR" dirty="0"/>
              <a:t>Günümüzde Hint uygarlığı dendiğinde akla ilk </a:t>
            </a:r>
            <a:r>
              <a:rPr lang="tr-TR" dirty="0" err="1"/>
              <a:t>Ganj</a:t>
            </a:r>
            <a:r>
              <a:rPr lang="tr-TR" dirty="0"/>
              <a:t> uygarlığı gelir. </a:t>
            </a:r>
            <a:endParaRPr lang="en-GB" dirty="0"/>
          </a:p>
          <a:p>
            <a:pPr marL="0" indent="0">
              <a:buNone/>
            </a:pPr>
            <a:r>
              <a:rPr lang="tr-TR" dirty="0"/>
              <a:t>İndüs gibi </a:t>
            </a:r>
            <a:r>
              <a:rPr lang="tr-TR" dirty="0" err="1"/>
              <a:t>Ganj</a:t>
            </a:r>
            <a:r>
              <a:rPr lang="tr-TR" dirty="0"/>
              <a:t> nehri de düzenli olarak yağmurlarla beslenir ve taşkınlara sahne olur. </a:t>
            </a:r>
            <a:r>
              <a:rPr lang="tr-TR" dirty="0" err="1"/>
              <a:t>Ganj</a:t>
            </a:r>
            <a:r>
              <a:rPr lang="tr-TR" dirty="0"/>
              <a:t> uygarlığını belirleyen bir coğrafi/doğal olay daha vardır. İndüs Uygarlığının yıkımında rol oynamış olan Hint-Avrupa (Aryan) kabileler 300 yıl boyunca yerleşmeyip oradan oraya dolaşmışlardı. </a:t>
            </a:r>
            <a:r>
              <a:rPr lang="tr-TR" dirty="0" err="1"/>
              <a:t>Sarasvati</a:t>
            </a:r>
            <a:r>
              <a:rPr lang="tr-TR" dirty="0"/>
              <a:t> ırmağı kuruyunca, onun kıyısındakiler doğuya göç ederek </a:t>
            </a:r>
            <a:r>
              <a:rPr lang="tr-TR" dirty="0" err="1"/>
              <a:t>Ganj</a:t>
            </a:r>
            <a:r>
              <a:rPr lang="tr-TR" dirty="0"/>
              <a:t> vadisine gelmişlerdir. Bunlar aslında Hindistan’a sonradan gelen göçebe Aryan kavimlerin devamıdır.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21728310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r>
              <a:rPr lang="tr-TR" dirty="0"/>
              <a:t>Musonlar ve ırmak taşkınları </a:t>
            </a:r>
            <a:r>
              <a:rPr lang="tr-TR" dirty="0" err="1"/>
              <a:t>Ganj</a:t>
            </a:r>
            <a:r>
              <a:rPr lang="tr-TR" dirty="0"/>
              <a:t> vadisinde pirinç tarımı için gerekli sulak koşulları oluşturur. Böylece sonradan Uzakdoğu’dan getirilen pirincin tarımı mümkün olur. Pirinç, Hindistan’da önceden bulunan darı, buğday ve arpadan daha avantajlıdır. </a:t>
            </a:r>
            <a:endParaRPr lang="en-GB" dirty="0"/>
          </a:p>
          <a:p>
            <a:pPr marL="0" indent="0">
              <a:buNone/>
            </a:pPr>
            <a:r>
              <a:rPr lang="tr-TR" b="1" dirty="0"/>
              <a:t>Pirinç tarımı</a:t>
            </a:r>
            <a:r>
              <a:rPr lang="tr-TR" dirty="0"/>
              <a:t>: Pirinç, buğday ve arpaya göre daha fazla su ve daha fazla emek ister. Kanallar, teraslar ve setler yapılmalıdır. Karşılığında ise daha fazla ürün verir. Bunun iki sonucu olur: Tarımın daha büyük bir yapıyla örgütlenmesi gerekir ve “pirinç </a:t>
            </a:r>
            <a:r>
              <a:rPr lang="tr-TR" dirty="0" err="1"/>
              <a:t>uygarlıkları”nda</a:t>
            </a:r>
            <a:r>
              <a:rPr lang="tr-TR" dirty="0"/>
              <a:t> (Hindistan ve Çin’de) nüfus her zaman dünyanın geri kalanından çok daha yoğun olmuştur. </a:t>
            </a:r>
            <a:endParaRPr lang="en-GB" dirty="0"/>
          </a:p>
          <a:p>
            <a:pPr marL="0" indent="0">
              <a:buNone/>
            </a:pPr>
            <a:endParaRPr lang="tr-TR" dirty="0"/>
          </a:p>
        </p:txBody>
      </p:sp>
    </p:spTree>
    <p:extLst>
      <p:ext uri="{BB962C8B-B14F-4D97-AF65-F5344CB8AC3E}">
        <p14:creationId xmlns:p14="http://schemas.microsoft.com/office/powerpoint/2010/main" val="15438507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r>
              <a:rPr lang="tr-TR" b="1" dirty="0"/>
              <a:t>Kastlar</a:t>
            </a:r>
            <a:endParaRPr lang="en-GB" dirty="0"/>
          </a:p>
          <a:p>
            <a:pPr marL="0" indent="0">
              <a:buNone/>
            </a:pPr>
            <a:r>
              <a:rPr lang="tr-TR" dirty="0" err="1"/>
              <a:t>Ganj</a:t>
            </a:r>
            <a:r>
              <a:rPr lang="tr-TR" dirty="0"/>
              <a:t> uygarlığının, tarih boyunca kurulan tüm uygarlıklardan ayrılan yönü, </a:t>
            </a:r>
            <a:r>
              <a:rPr lang="tr-TR" b="1" dirty="0"/>
              <a:t>toplumdaki katmanlaşmanın kastlar şeklinde </a:t>
            </a:r>
            <a:r>
              <a:rPr lang="tr-TR" dirty="0"/>
              <a:t>olmasıdır. Bu, ekonomik değişkenlerle belirlenen sınıfsal biçimli katmanlaşmadan farklıdır. Ondan çok daha keskin ve geçirgenliği neredeyse hiç olmayan bir yapıdır. M.Ö. 800’lerde kurulan kast sistemi 1975’de resmen kaldırılmış olsa da fiilen hâlen devam etmektedir. </a:t>
            </a:r>
            <a:endParaRPr lang="en-GB" dirty="0"/>
          </a:p>
          <a:p>
            <a:pPr marL="0" indent="0">
              <a:buNone/>
            </a:pPr>
            <a:endParaRPr lang="tr-TR" dirty="0"/>
          </a:p>
        </p:txBody>
      </p:sp>
    </p:spTree>
    <p:extLst>
      <p:ext uri="{BB962C8B-B14F-4D97-AF65-F5344CB8AC3E}">
        <p14:creationId xmlns:p14="http://schemas.microsoft.com/office/powerpoint/2010/main" val="18031054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lnSpcReduction="10000"/>
          </a:bodyPr>
          <a:lstStyle/>
          <a:p>
            <a:pPr marL="0" indent="0">
              <a:buNone/>
            </a:pPr>
            <a:r>
              <a:rPr lang="tr-TR" dirty="0"/>
              <a:t>Kastlar, insanların doğunca içine girdikleri ve ölünceye kadar değiştiremeyecekleri </a:t>
            </a:r>
            <a:r>
              <a:rPr lang="tr-TR" b="1" dirty="0"/>
              <a:t>işbölümü </a:t>
            </a:r>
            <a:r>
              <a:rPr lang="tr-TR" dirty="0"/>
              <a:t>örgütlenmesidir. Her kast belli bir mesleği icra eder. Kastların ne zaman, hangi koşullarda oluştukları bilinmemektedir. Belki İndüs </a:t>
            </a:r>
            <a:r>
              <a:rPr lang="tr-TR" dirty="0" err="1"/>
              <a:t>Uygarlığı’ndan</a:t>
            </a:r>
            <a:r>
              <a:rPr lang="tr-TR" dirty="0"/>
              <a:t> kalmış bir sistemdir, belki de Hindistan’a çöreklenen açık ten renkli göçebe Aryanlar ile daha koyu ten renkli yerel halkın birbiriyle kaynaşmak istememeleri bu sistemin kurulmasında rol oynamıştır. </a:t>
            </a:r>
            <a:endParaRPr lang="en-GB" dirty="0"/>
          </a:p>
          <a:p>
            <a:pPr marL="0" indent="0">
              <a:buNone/>
            </a:pPr>
            <a:r>
              <a:rPr lang="tr-TR" dirty="0"/>
              <a:t>Kast sisteminde bir kasta mensup biri başka bir kasttan biriyle evlenemez. Eskiden birlikte yemek bile yiyemezken günümüzde bu kural esnetilebilmektedir. İnsanların birbirlerine davranışları kast kurallarına tabidir.</a:t>
            </a:r>
            <a:endParaRPr lang="en-GB" dirty="0"/>
          </a:p>
          <a:p>
            <a:pPr marL="0" indent="0">
              <a:buNone/>
            </a:pPr>
            <a:endParaRPr lang="tr-TR" dirty="0"/>
          </a:p>
        </p:txBody>
      </p:sp>
    </p:spTree>
    <p:extLst>
      <p:ext uri="{BB962C8B-B14F-4D97-AF65-F5344CB8AC3E}">
        <p14:creationId xmlns:p14="http://schemas.microsoft.com/office/powerpoint/2010/main" val="24805352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lnSpcReduction="10000"/>
          </a:bodyPr>
          <a:lstStyle/>
          <a:p>
            <a:pPr marL="0" indent="0">
              <a:buNone/>
            </a:pPr>
            <a:r>
              <a:rPr lang="tr-TR" dirty="0"/>
              <a:t>Hint düşünüşüne göre ideal bir toplumda, dört ana tabaka (Varna) olmalıdır. Varna, Sanskritçe sınıf, statü, renk anlamına gelir. Bu tabakalar şunlardır:</a:t>
            </a:r>
            <a:endParaRPr lang="en-GB" dirty="0"/>
          </a:p>
          <a:p>
            <a:pPr marL="0" lvl="0" indent="0">
              <a:buNone/>
            </a:pPr>
            <a:r>
              <a:rPr lang="tr-TR" dirty="0"/>
              <a:t>1. Brahmanlar (din adamları ve bilginler)</a:t>
            </a:r>
            <a:endParaRPr lang="en-GB" dirty="0"/>
          </a:p>
          <a:p>
            <a:pPr marL="0" lvl="0" indent="0">
              <a:buNone/>
            </a:pPr>
            <a:r>
              <a:rPr lang="tr-TR" dirty="0"/>
              <a:t>2. </a:t>
            </a:r>
            <a:r>
              <a:rPr lang="tr-TR" dirty="0" err="1"/>
              <a:t>Kşatriyalar</a:t>
            </a:r>
            <a:r>
              <a:rPr lang="tr-TR" dirty="0"/>
              <a:t> (askerler, soylular ve üst düzey bürokratlar)</a:t>
            </a:r>
            <a:endParaRPr lang="en-GB" dirty="0"/>
          </a:p>
          <a:p>
            <a:pPr marL="0" lvl="0" indent="0">
              <a:buNone/>
            </a:pPr>
            <a:r>
              <a:rPr lang="tr-TR" dirty="0"/>
              <a:t>3. </a:t>
            </a:r>
            <a:r>
              <a:rPr lang="tr-TR" dirty="0" err="1"/>
              <a:t>Vaişyalar</a:t>
            </a:r>
            <a:r>
              <a:rPr lang="tr-TR" dirty="0"/>
              <a:t> (tüccarlar, zanaatçılar ve çiftçiler)</a:t>
            </a:r>
            <a:endParaRPr lang="en-GB" dirty="0"/>
          </a:p>
          <a:p>
            <a:pPr marL="0" lvl="0" indent="0">
              <a:buNone/>
            </a:pPr>
            <a:r>
              <a:rPr lang="tr-TR" dirty="0"/>
              <a:t>4. </a:t>
            </a:r>
            <a:r>
              <a:rPr lang="tr-TR" dirty="0" err="1"/>
              <a:t>Şudralar</a:t>
            </a:r>
            <a:r>
              <a:rPr lang="tr-TR" dirty="0"/>
              <a:t> (hizmetkârlar). </a:t>
            </a:r>
            <a:endParaRPr lang="en-GB" dirty="0"/>
          </a:p>
          <a:p>
            <a:pPr marL="0" indent="0">
              <a:buNone/>
            </a:pPr>
            <a:r>
              <a:rPr lang="tr-TR" dirty="0"/>
              <a:t>Ayrıca “dokunulmazlar” olarak da adlandırılan ve hiçbir kasta dahil olmayan </a:t>
            </a:r>
            <a:r>
              <a:rPr lang="tr-TR" dirty="0" err="1"/>
              <a:t>Dalitler</a:t>
            </a:r>
            <a:r>
              <a:rPr lang="tr-TR" dirty="0"/>
              <a:t> (Paryalar) vardır.</a:t>
            </a:r>
          </a:p>
          <a:p>
            <a:pPr marL="0" indent="0">
              <a:buNone/>
            </a:pPr>
            <a:r>
              <a:rPr lang="tr-TR" dirty="0"/>
              <a:t>Her kast içinde de </a:t>
            </a:r>
            <a:r>
              <a:rPr lang="tr-TR" dirty="0" err="1"/>
              <a:t>Jatiler</a:t>
            </a:r>
            <a:r>
              <a:rPr lang="tr-TR" dirty="0"/>
              <a:t> vardır. Bu </a:t>
            </a:r>
            <a:r>
              <a:rPr lang="tr-TR" dirty="0" err="1"/>
              <a:t>Jatiler</a:t>
            </a:r>
            <a:r>
              <a:rPr lang="tr-TR" dirty="0"/>
              <a:t> mesleklere göre ayrışmıştır: zanaatçılar içinde çömlekçiler bir </a:t>
            </a:r>
            <a:r>
              <a:rPr lang="tr-TR" dirty="0" err="1"/>
              <a:t>Jati</a:t>
            </a:r>
            <a:r>
              <a:rPr lang="tr-TR" dirty="0"/>
              <a:t>, terziler başka bir </a:t>
            </a:r>
            <a:r>
              <a:rPr lang="tr-TR" dirty="0" err="1"/>
              <a:t>Jatidir</a:t>
            </a:r>
            <a:r>
              <a:rPr lang="tr-TR" dirty="0"/>
              <a:t>.</a:t>
            </a:r>
            <a:endParaRPr lang="en-GB" dirty="0"/>
          </a:p>
          <a:p>
            <a:pPr marL="0" indent="0">
              <a:buNone/>
            </a:pPr>
            <a:endParaRPr lang="tr-TR" dirty="0"/>
          </a:p>
        </p:txBody>
      </p:sp>
    </p:spTree>
    <p:extLst>
      <p:ext uri="{BB962C8B-B14F-4D97-AF65-F5344CB8AC3E}">
        <p14:creationId xmlns:p14="http://schemas.microsoft.com/office/powerpoint/2010/main" val="16414370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normAutofit fontScale="85000" lnSpcReduction="10000"/>
          </a:bodyPr>
          <a:lstStyle/>
          <a:p>
            <a:pPr marL="0" indent="0">
              <a:buNone/>
            </a:pPr>
            <a:r>
              <a:rPr lang="tr-TR" dirty="0"/>
              <a:t>En alttaki kast hariç her kast üyesi, kendinden daha aşağı konumda biri olduğunu bildiği için psikolojik olarak kendini daha iyi hissedebilmektedir. En alttaki kasttakilerin ise, yüzlerce reenkarnasyon sonucu ilk kez insan olmuş olma ve daha da yükselme olasılığına duydukları inanç, onlar için kast sistemini katlanılır kılmaktadır.</a:t>
            </a:r>
            <a:endParaRPr lang="en-GB" dirty="0"/>
          </a:p>
          <a:p>
            <a:pPr marL="0" indent="0">
              <a:buNone/>
            </a:pPr>
            <a:r>
              <a:rPr lang="tr-TR" dirty="0"/>
              <a:t>Kast sistemi her topluluğun kendi yaşayış biçimini, inancını, geleneklerini korumasına yol açmış; kültürlerin etkileşimini ve asimilasyonu engellemiştir. Reenkarnasyon inancı da kastlar arasındaki adaletsizliklerin katlanılır olmasına yol açmıştır. Kast sisteminin bir başka sonucu da kişilerin kendilerini sınırları çizilmiş bir ülkenin yurttaşları ya da bir ulusun parçası olarak görmekten çok, bir kastın parçası olarak görmeleridir. </a:t>
            </a:r>
          </a:p>
          <a:p>
            <a:pPr marL="0" indent="0">
              <a:buNone/>
            </a:pPr>
            <a:r>
              <a:rPr lang="tr-TR" dirty="0"/>
              <a:t>1975 yılında kast sistemi kaldırıldı. Alt kastlara yönelik ayrımcılık anayasada yasaklandı. </a:t>
            </a:r>
          </a:p>
        </p:txBody>
      </p:sp>
    </p:spTree>
    <p:extLst>
      <p:ext uri="{BB962C8B-B14F-4D97-AF65-F5344CB8AC3E}">
        <p14:creationId xmlns:p14="http://schemas.microsoft.com/office/powerpoint/2010/main" val="41824495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r>
              <a:rPr lang="tr-TR" b="1" dirty="0"/>
              <a:t>Siyasal otoritenin oluşumu</a:t>
            </a:r>
            <a:endParaRPr lang="en-GB" dirty="0"/>
          </a:p>
          <a:p>
            <a:pPr marL="0" indent="0">
              <a:buNone/>
            </a:pPr>
            <a:r>
              <a:rPr lang="tr-TR" dirty="0"/>
              <a:t>Hindistan’daki </a:t>
            </a:r>
            <a:r>
              <a:rPr lang="tr-TR" b="1" dirty="0"/>
              <a:t>ilk devletlerin Brahmanlar ve savaşçılar arasındaki işbirliği ve denge sonucunda kurulduğu</a:t>
            </a:r>
            <a:r>
              <a:rPr lang="tr-TR" dirty="0"/>
              <a:t> öne sürülür. Brahmanlar, kast sisteminin tepesinde yer alan din adamlarıdır. Savaşçılarsa </a:t>
            </a:r>
            <a:r>
              <a:rPr lang="tr-TR" dirty="0" err="1"/>
              <a:t>Kşatriya</a:t>
            </a:r>
            <a:r>
              <a:rPr lang="tr-TR" dirty="0"/>
              <a:t> kastını oluştururlar. Dolayısıyla savaşçıların ve din adamlarının yönetiminin karışımı söz konusudur; ikili bir yönetsel yapı vardır. </a:t>
            </a:r>
            <a:endParaRPr lang="en-GB" dirty="0"/>
          </a:p>
          <a:p>
            <a:pPr marL="0" indent="0">
              <a:buNone/>
            </a:pPr>
            <a:endParaRPr lang="tr-TR" dirty="0"/>
          </a:p>
        </p:txBody>
      </p:sp>
    </p:spTree>
    <p:extLst>
      <p:ext uri="{BB962C8B-B14F-4D97-AF65-F5344CB8AC3E}">
        <p14:creationId xmlns:p14="http://schemas.microsoft.com/office/powerpoint/2010/main" val="26844016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r>
              <a:rPr lang="tr-TR" b="1" dirty="0"/>
              <a:t>Yabancı Hanedanlar</a:t>
            </a:r>
            <a:endParaRPr lang="en-GB" dirty="0"/>
          </a:p>
          <a:p>
            <a:pPr marL="0" indent="0">
              <a:buNone/>
            </a:pPr>
            <a:r>
              <a:rPr lang="tr-TR" dirty="0"/>
              <a:t>Hindistan çağlar boyunca yabancıların akınlarına sahne olur. Her yeni istilacı, yeni bir hanedan kurar. Yani Hindistan yüzyıllarca aslen yerlisi olmayan egemenlerce yönetilmiştir. Kısaca sayarsak, Aryan göçebelerden sonra Persler, Makedonlar, Türk-Moğol kavimler, Avrupalılar egemen olmuşlardır. </a:t>
            </a:r>
          </a:p>
          <a:p>
            <a:pPr marL="0" indent="0">
              <a:buNone/>
            </a:pPr>
            <a:r>
              <a:rPr lang="tr-TR" dirty="0"/>
              <a:t>Bunun nedenlerinden birinin kast sistemi olduğu düşünülür. Hindistan’da insanlar toplumla olan bağlarını kast aracılığıyla kurarlar. Devletler, egemenler, hanedanlar değişse de onların toplumla bağını kuran kast sistemi değişmez. Dolayısıyla siyasal birliğin niteliği onlar açısından ikincildir.</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22188298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E025FE-ADE7-4149-9D40-84E0F6769A07}"/>
              </a:ext>
            </a:extLst>
          </p:cNvPr>
          <p:cNvSpPr>
            <a:spLocks noGrp="1"/>
          </p:cNvSpPr>
          <p:nvPr>
            <p:ph idx="1"/>
          </p:nvPr>
        </p:nvSpPr>
        <p:spPr>
          <a:xfrm>
            <a:off x="107504" y="94320"/>
            <a:ext cx="8928992" cy="6669360"/>
          </a:xfrm>
        </p:spPr>
        <p:txBody>
          <a:bodyPr/>
          <a:lstStyle/>
          <a:p>
            <a:pPr marL="0" indent="0">
              <a:buNone/>
            </a:pPr>
            <a:r>
              <a:rPr lang="tr-TR" dirty="0"/>
              <a:t>Hindistan’da bazı parlak yerel hanedan devletleri kurulmuştur. Bunlardan biri M.S. 4. yüzyılda hüküm süren </a:t>
            </a:r>
            <a:r>
              <a:rPr lang="tr-TR" dirty="0" err="1"/>
              <a:t>Gupta</a:t>
            </a:r>
            <a:r>
              <a:rPr lang="tr-TR" dirty="0"/>
              <a:t> İmparatorluğudur. Bu imparatorluğun kuruluşunda Büyük İskender’in de rolü vardır. M.Ö. 327’de Hindistan’a ulaşan İskender </a:t>
            </a:r>
            <a:r>
              <a:rPr lang="tr-TR" dirty="0" err="1"/>
              <a:t>Mauryanlar</a:t>
            </a:r>
            <a:r>
              <a:rPr lang="tr-TR" dirty="0"/>
              <a:t> dışındaki tüm yerel ittifak ve güçleri dağıtmıştır. Böylece </a:t>
            </a:r>
            <a:r>
              <a:rPr lang="tr-TR" dirty="0" err="1"/>
              <a:t>Mauryanlar</a:t>
            </a:r>
            <a:r>
              <a:rPr lang="tr-TR" dirty="0"/>
              <a:t> M.Ö. 400’lerde </a:t>
            </a:r>
            <a:r>
              <a:rPr lang="tr-TR" dirty="0" err="1"/>
              <a:t>Ganj</a:t>
            </a:r>
            <a:r>
              <a:rPr lang="tr-TR" dirty="0"/>
              <a:t> ovasının tamamını ve </a:t>
            </a:r>
            <a:r>
              <a:rPr lang="tr-TR" dirty="0" err="1"/>
              <a:t>İndüs’ü</a:t>
            </a:r>
            <a:r>
              <a:rPr lang="tr-TR" dirty="0"/>
              <a:t> hakimiyetleri altına alabilirler. M.Ö. 273’de neredeyse Hindistan’ın tamamı </a:t>
            </a:r>
            <a:r>
              <a:rPr lang="tr-TR" dirty="0" err="1"/>
              <a:t>Mauryanların</a:t>
            </a:r>
            <a:r>
              <a:rPr lang="tr-TR" dirty="0"/>
              <a:t> egemenliğinde birleşir. Buna </a:t>
            </a:r>
            <a:r>
              <a:rPr lang="tr-TR" dirty="0" err="1"/>
              <a:t>Çandra</a:t>
            </a:r>
            <a:r>
              <a:rPr lang="tr-TR" dirty="0"/>
              <a:t> </a:t>
            </a:r>
            <a:r>
              <a:rPr lang="tr-TR" dirty="0" err="1"/>
              <a:t>Gupta</a:t>
            </a:r>
            <a:r>
              <a:rPr lang="tr-TR" dirty="0"/>
              <a:t> Saltanatı adı verilir. </a:t>
            </a:r>
          </a:p>
        </p:txBody>
      </p:sp>
    </p:spTree>
    <p:extLst>
      <p:ext uri="{BB962C8B-B14F-4D97-AF65-F5344CB8AC3E}">
        <p14:creationId xmlns:p14="http://schemas.microsoft.com/office/powerpoint/2010/main" val="1875795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79512" y="404664"/>
            <a:ext cx="8507288" cy="6336704"/>
          </a:xfrm>
        </p:spPr>
        <p:txBody>
          <a:bodyPr/>
          <a:lstStyle/>
          <a:p>
            <a:r>
              <a:rPr lang="tr-TR" b="1" dirty="0"/>
              <a:t>İç Çin-Dış Çin ve Kuzey Çin-Güney Çin farklılaşması</a:t>
            </a:r>
            <a:r>
              <a:rPr lang="tr-TR" dirty="0"/>
              <a:t> </a:t>
            </a:r>
            <a:endParaRPr lang="en-GB" dirty="0"/>
          </a:p>
          <a:p>
            <a:pPr marL="0" indent="0">
              <a:buNone/>
            </a:pPr>
            <a:r>
              <a:rPr lang="tr-TR" dirty="0"/>
              <a:t>Coğrafi olarak İç Çin ve Dış Çin büyük farklılıklar içerir. Dış Çin, çöller ve bozkırlardan oluşur. Buna karşılık İç Çin’de ırmak vadileri ağır basar. İç Çin ayrıca Kuzey ve Güney Çin olarak ikiye ayrılır. Bu durum, Neolitik yaşamdaki ve uygarlığa geçişteki göçebe çoban fatihler ve yerleşik çiftçiler farklılaşmasına uygun bir ortam sunar. </a:t>
            </a:r>
            <a:endParaRPr lang="en-GB" dirty="0"/>
          </a:p>
          <a:p>
            <a:pPr marL="0" indent="0">
              <a:buNone/>
            </a:pPr>
            <a:endParaRPr lang="tr-TR" dirty="0"/>
          </a:p>
        </p:txBody>
      </p:sp>
    </p:spTree>
    <p:extLst>
      <p:ext uri="{BB962C8B-B14F-4D97-AF65-F5344CB8AC3E}">
        <p14:creationId xmlns:p14="http://schemas.microsoft.com/office/powerpoint/2010/main" val="30653326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62DA0F-5ECC-4580-9EBC-356805B6FA01}"/>
              </a:ext>
            </a:extLst>
          </p:cNvPr>
          <p:cNvSpPr>
            <a:spLocks noGrp="1"/>
          </p:cNvSpPr>
          <p:nvPr>
            <p:ph idx="1"/>
          </p:nvPr>
        </p:nvSpPr>
        <p:spPr>
          <a:xfrm>
            <a:off x="179512" y="260648"/>
            <a:ext cx="8856984" cy="6480720"/>
          </a:xfrm>
        </p:spPr>
        <p:txBody>
          <a:bodyPr/>
          <a:lstStyle/>
          <a:p>
            <a:pPr marL="0" indent="0">
              <a:buNone/>
            </a:pPr>
            <a:r>
              <a:rPr lang="tr-TR" dirty="0"/>
              <a:t>Bu dönemde kentlere akan toplumsal artı sayesinde hukuk, din, felsefe, matematik ve astronomi gelişmiştir. Sıfır sayısı bulunmuştur. Ondalık sayılar kullanılmıştır. </a:t>
            </a:r>
            <a:r>
              <a:rPr lang="tr-TR" i="1" dirty="0" err="1"/>
              <a:t>Mahabharata</a:t>
            </a:r>
            <a:r>
              <a:rPr lang="tr-TR" i="1" dirty="0"/>
              <a:t> </a:t>
            </a:r>
            <a:r>
              <a:rPr lang="tr-TR" dirty="0"/>
              <a:t>bu dönemde yazıya geçirilmiştir. </a:t>
            </a:r>
            <a:r>
              <a:rPr lang="tr-TR" dirty="0" err="1"/>
              <a:t>Sümerler’in</a:t>
            </a:r>
            <a:r>
              <a:rPr lang="tr-TR" dirty="0"/>
              <a:t> </a:t>
            </a:r>
            <a:r>
              <a:rPr lang="tr-TR" dirty="0" err="1"/>
              <a:t>Gılgameş</a:t>
            </a:r>
            <a:r>
              <a:rPr lang="tr-TR" dirty="0"/>
              <a:t> Destanı en eski destan olsa da, kuşaklar boyunca sözlü biçimde aktarılmış, yazıya çok sonraları geçirilmiştir. </a:t>
            </a:r>
            <a:r>
              <a:rPr lang="tr-TR" dirty="0" err="1"/>
              <a:t>Mahabharata</a:t>
            </a:r>
            <a:r>
              <a:rPr lang="tr-TR" dirty="0"/>
              <a:t> ise, </a:t>
            </a:r>
            <a:r>
              <a:rPr lang="tr-TR" dirty="0" err="1"/>
              <a:t>Gılgameş’ten</a:t>
            </a:r>
            <a:r>
              <a:rPr lang="tr-TR" dirty="0"/>
              <a:t> sonra ortaya çıkmışsa da, yazıya geçirilen ilk destandır. Hintlerin ataları saydıkları </a:t>
            </a:r>
            <a:r>
              <a:rPr lang="tr-TR" dirty="0" err="1"/>
              <a:t>Bharata’ların</a:t>
            </a:r>
            <a:r>
              <a:rPr lang="tr-TR" dirty="0"/>
              <a:t> yaptığı büyük savaştan söz eder. </a:t>
            </a:r>
            <a:r>
              <a:rPr lang="tr-TR" dirty="0" err="1"/>
              <a:t>Vişnu</a:t>
            </a:r>
            <a:r>
              <a:rPr lang="tr-TR" dirty="0"/>
              <a:t> inancı öncesinde yazılan destanı, sonradan </a:t>
            </a:r>
            <a:r>
              <a:rPr lang="tr-TR" dirty="0" err="1"/>
              <a:t>Vişnu’lar</a:t>
            </a:r>
            <a:r>
              <a:rPr lang="tr-TR" dirty="0"/>
              <a:t> yeniden biçimlendirmişlerdir.</a:t>
            </a:r>
            <a:endParaRPr lang="en-GB" dirty="0"/>
          </a:p>
          <a:p>
            <a:pPr marL="0" indent="0">
              <a:buNone/>
            </a:pPr>
            <a:endParaRPr lang="tr-TR" dirty="0"/>
          </a:p>
        </p:txBody>
      </p:sp>
    </p:spTree>
    <p:extLst>
      <p:ext uri="{BB962C8B-B14F-4D97-AF65-F5344CB8AC3E}">
        <p14:creationId xmlns:p14="http://schemas.microsoft.com/office/powerpoint/2010/main" val="9055871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62DA0F-5ECC-4580-9EBC-356805B6FA01}"/>
              </a:ext>
            </a:extLst>
          </p:cNvPr>
          <p:cNvSpPr>
            <a:spLocks noGrp="1"/>
          </p:cNvSpPr>
          <p:nvPr>
            <p:ph idx="1"/>
          </p:nvPr>
        </p:nvSpPr>
        <p:spPr>
          <a:xfrm>
            <a:off x="179512" y="260648"/>
            <a:ext cx="8856984" cy="6480720"/>
          </a:xfrm>
        </p:spPr>
        <p:txBody>
          <a:bodyPr/>
          <a:lstStyle/>
          <a:p>
            <a:pPr marL="0" indent="0">
              <a:buNone/>
            </a:pPr>
            <a:r>
              <a:rPr lang="tr-TR" dirty="0"/>
              <a:t>Hindistan’ın en önemli destanlarından bir diğeri ise </a:t>
            </a:r>
            <a:r>
              <a:rPr lang="tr-TR" i="1" dirty="0" err="1"/>
              <a:t>Ramayana</a:t>
            </a:r>
            <a:r>
              <a:rPr lang="tr-TR" dirty="0" err="1"/>
              <a:t>’dır</a:t>
            </a:r>
            <a:r>
              <a:rPr lang="tr-TR" dirty="0"/>
              <a:t>. </a:t>
            </a:r>
            <a:r>
              <a:rPr lang="tr-TR" dirty="0" err="1"/>
              <a:t>Mahabharata</a:t>
            </a:r>
            <a:r>
              <a:rPr lang="tr-TR" dirty="0"/>
              <a:t> sözlü gelenekle aktarıldıktan sonra kaleme alınmıştır; ama </a:t>
            </a:r>
            <a:r>
              <a:rPr lang="tr-TR" dirty="0" err="1"/>
              <a:t>Ramayana’yı</a:t>
            </a:r>
            <a:r>
              <a:rPr lang="tr-TR" dirty="0"/>
              <a:t> bir kişi yazmıştır: </a:t>
            </a:r>
            <a:r>
              <a:rPr lang="tr-TR" dirty="0" err="1"/>
              <a:t>Valmiki</a:t>
            </a:r>
            <a:r>
              <a:rPr lang="tr-TR" dirty="0"/>
              <a:t>. Destan, tanrı </a:t>
            </a:r>
            <a:r>
              <a:rPr lang="tr-TR" dirty="0" err="1"/>
              <a:t>Vişnu’nun</a:t>
            </a:r>
            <a:r>
              <a:rPr lang="tr-TR" dirty="0"/>
              <a:t> </a:t>
            </a:r>
            <a:r>
              <a:rPr lang="tr-TR" dirty="0" err="1"/>
              <a:t>avatarlarından</a:t>
            </a:r>
            <a:r>
              <a:rPr lang="tr-TR" dirty="0"/>
              <a:t> biri olan Prens Rama’nın Hindistan’ın kuzeyinden güneyine yaptığı yolculuğu anlatır.</a:t>
            </a:r>
            <a:endParaRPr lang="en-GB" dirty="0"/>
          </a:p>
          <a:p>
            <a:pPr marL="0" indent="0">
              <a:buNone/>
            </a:pPr>
            <a:endParaRPr lang="tr-TR" dirty="0"/>
          </a:p>
        </p:txBody>
      </p:sp>
    </p:spTree>
    <p:extLst>
      <p:ext uri="{BB962C8B-B14F-4D97-AF65-F5344CB8AC3E}">
        <p14:creationId xmlns:p14="http://schemas.microsoft.com/office/powerpoint/2010/main" val="18359310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62DA0F-5ECC-4580-9EBC-356805B6FA01}"/>
              </a:ext>
            </a:extLst>
          </p:cNvPr>
          <p:cNvSpPr>
            <a:spLocks noGrp="1"/>
          </p:cNvSpPr>
          <p:nvPr>
            <p:ph idx="1"/>
          </p:nvPr>
        </p:nvSpPr>
        <p:spPr>
          <a:xfrm>
            <a:off x="179512" y="260648"/>
            <a:ext cx="8856984" cy="6480720"/>
          </a:xfrm>
        </p:spPr>
        <p:txBody>
          <a:bodyPr/>
          <a:lstStyle/>
          <a:p>
            <a:pPr marL="0" indent="0">
              <a:buNone/>
            </a:pPr>
            <a:r>
              <a:rPr lang="tr-TR" dirty="0"/>
              <a:t>İslam orduları M.S. 8. yüzyılda Hindistan’a girince Müslüman-Hindu çatışmasının ilk temeli de atılmış olur. Hindistan’da bu din kavgası çağlar boyunca devam etmiş ve en sonunda Pakistan’ın Hindistan’dan kopmasına kadar varmıştır.</a:t>
            </a:r>
            <a:endParaRPr lang="en-GB" dirty="0"/>
          </a:p>
          <a:p>
            <a:pPr marL="0" indent="0">
              <a:buNone/>
            </a:pPr>
            <a:r>
              <a:rPr lang="tr-TR" dirty="0"/>
              <a:t>Moğol/Türk Timur ve Cengiz’in soyundan gelen Babür, 16. yüzyılda Kuzey Hindistan’ı ele geçirir. Türk-Moğol yöneticilerden Şah Cihan, karısı için </a:t>
            </a:r>
            <a:r>
              <a:rPr lang="tr-TR" dirty="0" err="1"/>
              <a:t>Tac</a:t>
            </a:r>
            <a:r>
              <a:rPr lang="tr-TR" dirty="0"/>
              <a:t> Mahal’i yaptırmıştır ki, bu eser Hindistan’daki yabancı hanedanlardan kalan en önemli eserlerden biridir. </a:t>
            </a:r>
            <a:endParaRPr lang="en-GB" dirty="0"/>
          </a:p>
          <a:p>
            <a:pPr marL="0" indent="0">
              <a:buNone/>
            </a:pPr>
            <a:endParaRPr lang="tr-TR" dirty="0"/>
          </a:p>
        </p:txBody>
      </p:sp>
    </p:spTree>
    <p:extLst>
      <p:ext uri="{BB962C8B-B14F-4D97-AF65-F5344CB8AC3E}">
        <p14:creationId xmlns:p14="http://schemas.microsoft.com/office/powerpoint/2010/main" val="37719068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62DA0F-5ECC-4580-9EBC-356805B6FA01}"/>
              </a:ext>
            </a:extLst>
          </p:cNvPr>
          <p:cNvSpPr>
            <a:spLocks noGrp="1"/>
          </p:cNvSpPr>
          <p:nvPr>
            <p:ph idx="1"/>
          </p:nvPr>
        </p:nvSpPr>
        <p:spPr>
          <a:xfrm>
            <a:off x="179512" y="260648"/>
            <a:ext cx="8856984" cy="6480720"/>
          </a:xfrm>
        </p:spPr>
        <p:txBody>
          <a:bodyPr/>
          <a:lstStyle/>
          <a:p>
            <a:r>
              <a:rPr lang="tr-TR" b="1" dirty="0"/>
              <a:t>Dinsel Düşünüş</a:t>
            </a:r>
            <a:endParaRPr lang="en-GB" dirty="0"/>
          </a:p>
          <a:p>
            <a:pPr marL="0" indent="0">
              <a:buNone/>
            </a:pPr>
            <a:r>
              <a:rPr lang="tr-TR" dirty="0"/>
              <a:t>Fetihçi göçebe topluluklarda hayvancılığın önemine paralel olarak sürülerin yaşamını etkileyen doğal güçler tanrılaştırılır. Bu yüzden en önemli tanrı genelde fırtına tanrısıdır. Hindistan’ı fetheden </a:t>
            </a:r>
            <a:r>
              <a:rPr lang="tr-TR" dirty="0" err="1"/>
              <a:t>Aryanlar’da</a:t>
            </a:r>
            <a:r>
              <a:rPr lang="tr-TR" dirty="0"/>
              <a:t> tanrılarından neyin nasıl isteneceğinin sözlerine hâkim olan </a:t>
            </a:r>
            <a:r>
              <a:rPr lang="tr-TR" b="1" dirty="0"/>
              <a:t>Brahmanlar din adamları kesimini oluşturur</a:t>
            </a:r>
            <a:r>
              <a:rPr lang="tr-TR" dirty="0"/>
              <a:t>. M.Ö. 1500’lerde sözlü gelenek olarak başlayan ve M.Ö. 1000 civarında derlenen </a:t>
            </a:r>
            <a:r>
              <a:rPr lang="tr-TR" i="1" dirty="0"/>
              <a:t>Veda’</a:t>
            </a:r>
            <a:r>
              <a:rPr lang="tr-TR" dirty="0"/>
              <a:t>lar bin kadar ilahiden oluşur.</a:t>
            </a:r>
          </a:p>
        </p:txBody>
      </p:sp>
    </p:spTree>
    <p:extLst>
      <p:ext uri="{BB962C8B-B14F-4D97-AF65-F5344CB8AC3E}">
        <p14:creationId xmlns:p14="http://schemas.microsoft.com/office/powerpoint/2010/main" val="126132214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62DA0F-5ECC-4580-9EBC-356805B6FA01}"/>
              </a:ext>
            </a:extLst>
          </p:cNvPr>
          <p:cNvSpPr>
            <a:spLocks noGrp="1"/>
          </p:cNvSpPr>
          <p:nvPr>
            <p:ph idx="1"/>
          </p:nvPr>
        </p:nvSpPr>
        <p:spPr>
          <a:xfrm>
            <a:off x="179512" y="260648"/>
            <a:ext cx="8856984" cy="6480720"/>
          </a:xfrm>
        </p:spPr>
        <p:txBody>
          <a:bodyPr>
            <a:normAutofit fontScale="92500" lnSpcReduction="10000"/>
          </a:bodyPr>
          <a:lstStyle/>
          <a:p>
            <a:pPr marL="0" indent="0">
              <a:buNone/>
            </a:pPr>
            <a:r>
              <a:rPr lang="tr-TR" dirty="0"/>
              <a:t>Öte yandan belirtmek gerekir ki, göçebe çobanların kültürleri ve değerleri üzerlerinde hâkimiyet kurdukları yerleşik çiftçilerden etkilenecektir. Hint düşüncesinde ruhun bedenin ölümünden sonra yeni bedenlerde yeniden dünyaya geldiği ve bunun sürekli tekrarlandığı inancı vardır. Bu, her yıl tohum ekilen ve sonra hasat yapılan tarımcı topluluklarda yaygın bir düşüncedir. </a:t>
            </a:r>
            <a:endParaRPr lang="en-GB" dirty="0"/>
          </a:p>
          <a:p>
            <a:pPr marL="0" indent="0">
              <a:buNone/>
            </a:pPr>
            <a:r>
              <a:rPr lang="tr-TR" dirty="0"/>
              <a:t>Neolitik göçebe toplulukların ve çiftçi toplulukların inançları uygar topluma geçince harmanlanır. Hindistan’da bu birleştirme </a:t>
            </a:r>
            <a:r>
              <a:rPr lang="tr-TR" dirty="0" err="1"/>
              <a:t>Brahmancılık</a:t>
            </a:r>
            <a:r>
              <a:rPr lang="tr-TR" dirty="0"/>
              <a:t> (Brahmanizm), </a:t>
            </a:r>
            <a:r>
              <a:rPr lang="tr-TR" dirty="0" err="1"/>
              <a:t>Caynacılık</a:t>
            </a:r>
            <a:r>
              <a:rPr lang="tr-TR" dirty="0"/>
              <a:t> (</a:t>
            </a:r>
            <a:r>
              <a:rPr lang="tr-TR" dirty="0" err="1"/>
              <a:t>Jainizm</a:t>
            </a:r>
            <a:r>
              <a:rPr lang="tr-TR" dirty="0"/>
              <a:t>), Budacılık (Budizm) ve </a:t>
            </a:r>
            <a:r>
              <a:rPr lang="tr-TR" dirty="0" err="1"/>
              <a:t>Hinduculuk</a:t>
            </a:r>
            <a:r>
              <a:rPr lang="tr-TR" dirty="0"/>
              <a:t> (Hinduizm) biçimlerini alır.</a:t>
            </a:r>
            <a:endParaRPr lang="en-GB" dirty="0"/>
          </a:p>
          <a:p>
            <a:pPr marL="0" indent="0">
              <a:buNone/>
            </a:pPr>
            <a:r>
              <a:rPr lang="tr-TR" b="1" dirty="0"/>
              <a:t>“Kutsal” inekler: Yanlış bilinenin aksine Hindular ineklere “</a:t>
            </a:r>
            <a:r>
              <a:rPr lang="tr-TR" b="1" dirty="0" err="1"/>
              <a:t>tapmaz”lar</a:t>
            </a:r>
            <a:r>
              <a:rPr lang="tr-TR" b="1" dirty="0"/>
              <a:t>! Bir tanrıçanın simgeleri olarak gördükleri için, onlara zarar vermek istemezler.</a:t>
            </a:r>
            <a:endParaRPr lang="en-GB" b="1" dirty="0"/>
          </a:p>
          <a:p>
            <a:pPr marL="0" indent="0">
              <a:buNone/>
            </a:pPr>
            <a:endParaRPr lang="tr-TR" dirty="0"/>
          </a:p>
        </p:txBody>
      </p:sp>
    </p:spTree>
    <p:extLst>
      <p:ext uri="{BB962C8B-B14F-4D97-AF65-F5344CB8AC3E}">
        <p14:creationId xmlns:p14="http://schemas.microsoft.com/office/powerpoint/2010/main" val="8269886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62DA0F-5ECC-4580-9EBC-356805B6FA01}"/>
              </a:ext>
            </a:extLst>
          </p:cNvPr>
          <p:cNvSpPr>
            <a:spLocks noGrp="1"/>
          </p:cNvSpPr>
          <p:nvPr>
            <p:ph idx="1"/>
          </p:nvPr>
        </p:nvSpPr>
        <p:spPr>
          <a:xfrm>
            <a:off x="179512" y="260648"/>
            <a:ext cx="8856984" cy="6480720"/>
          </a:xfrm>
        </p:spPr>
        <p:txBody>
          <a:bodyPr/>
          <a:lstStyle/>
          <a:p>
            <a:r>
              <a:rPr lang="tr-TR" b="1" dirty="0"/>
              <a:t>Müslüman-Hindu çatışması ve </a:t>
            </a:r>
            <a:r>
              <a:rPr lang="tr-TR" b="1" dirty="0" err="1"/>
              <a:t>Sihcilik</a:t>
            </a:r>
            <a:endParaRPr lang="en-GB" dirty="0"/>
          </a:p>
          <a:p>
            <a:pPr marL="0" indent="0">
              <a:buNone/>
            </a:pPr>
            <a:r>
              <a:rPr lang="tr-TR" dirty="0"/>
              <a:t>İslam ordularının Hindistan’a girmesiyle </a:t>
            </a:r>
            <a:r>
              <a:rPr lang="tr-TR" dirty="0" err="1"/>
              <a:t>tektanrılı</a:t>
            </a:r>
            <a:r>
              <a:rPr lang="tr-TR" dirty="0"/>
              <a:t> Müslümanlık ve çoktanrılı Hinduizm çatışma içine düşer. Bu ortamda iki dini birleştirmeye çalışanlar, iki dinin en iyi yönlerini alıp, kötü yönlerini atmaya çalışanlar çıkar. 1518’de ölen Kebir bu yönde çaba harcayanlardan biridir. Öğrencisi </a:t>
            </a:r>
            <a:r>
              <a:rPr lang="tr-TR" dirty="0" err="1"/>
              <a:t>Nanak</a:t>
            </a:r>
            <a:r>
              <a:rPr lang="tr-TR" dirty="0"/>
              <a:t>, Hinduizm ve İslam karışımı Sih mezhebini kurar. Ancak bu durum uyum ve uzlaşı getirmez. Bu kez de ortaya Hindu-Sih ve Sih-İslam çatışması çıkar. </a:t>
            </a:r>
            <a:endParaRPr lang="en-GB" dirty="0"/>
          </a:p>
          <a:p>
            <a:pPr marL="0" indent="0">
              <a:buNone/>
            </a:pPr>
            <a:endParaRPr lang="tr-TR" dirty="0"/>
          </a:p>
        </p:txBody>
      </p:sp>
    </p:spTree>
    <p:extLst>
      <p:ext uri="{BB962C8B-B14F-4D97-AF65-F5344CB8AC3E}">
        <p14:creationId xmlns:p14="http://schemas.microsoft.com/office/powerpoint/2010/main" val="9979482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6773E0-0A44-4681-A01F-FB120C1D10C9}"/>
              </a:ext>
            </a:extLst>
          </p:cNvPr>
          <p:cNvSpPr>
            <a:spLocks noGrp="1"/>
          </p:cNvSpPr>
          <p:nvPr>
            <p:ph idx="1"/>
          </p:nvPr>
        </p:nvSpPr>
        <p:spPr>
          <a:xfrm>
            <a:off x="107504" y="188640"/>
            <a:ext cx="8856984" cy="6552728"/>
          </a:xfrm>
        </p:spPr>
        <p:txBody>
          <a:bodyPr/>
          <a:lstStyle/>
          <a:p>
            <a:pPr marL="0" indent="0">
              <a:buNone/>
            </a:pPr>
            <a:r>
              <a:rPr lang="tr-TR" b="1" dirty="0" err="1"/>
              <a:t>Mahatma</a:t>
            </a:r>
            <a:r>
              <a:rPr lang="tr-TR" b="1" dirty="0"/>
              <a:t> </a:t>
            </a:r>
            <a:r>
              <a:rPr lang="tr-TR" b="1" dirty="0" err="1"/>
              <a:t>Gandhi</a:t>
            </a:r>
            <a:r>
              <a:rPr lang="tr-TR" b="1" dirty="0"/>
              <a:t> ve pasif direniş eylem biçimi</a:t>
            </a:r>
            <a:endParaRPr lang="en-GB" dirty="0"/>
          </a:p>
          <a:p>
            <a:pPr marL="0" indent="0">
              <a:buNone/>
            </a:pPr>
            <a:r>
              <a:rPr lang="tr-TR" dirty="0"/>
              <a:t>Mohandas </a:t>
            </a:r>
            <a:r>
              <a:rPr lang="tr-TR" dirty="0" err="1"/>
              <a:t>Karamçand</a:t>
            </a:r>
            <a:r>
              <a:rPr lang="tr-TR" dirty="0"/>
              <a:t> </a:t>
            </a:r>
            <a:r>
              <a:rPr lang="tr-TR" dirty="0" err="1"/>
              <a:t>Gandhi</a:t>
            </a:r>
            <a:r>
              <a:rPr lang="tr-TR" dirty="0"/>
              <a:t> 2 Ekim 1869 tarihinde </a:t>
            </a:r>
            <a:r>
              <a:rPr lang="tr-TR" dirty="0" err="1"/>
              <a:t>Vaişya</a:t>
            </a:r>
            <a:r>
              <a:rPr lang="tr-TR" dirty="0"/>
              <a:t> kastından biri olarak doğdu. İngiltere’de hukuk eğitim gördükten sonra Bombay’da avukatlık bürosu açtı. İş yapamayınca o zamanlar Büyük Britanya İmparatorluğu’nun parçası olan Güney Afrika’da bir işi kabul etti. Orada Hintlilere uygulanan ayrımcılığa maruz kalınca Hintlilerin oy kullanmasını engelleyen yasa tasarısına karşı çıkarak ilk toplumsal/politik eylemini gerçekleştirdi. Yasanın çıkmasını engelleyemese de Güney Afrika’daki Hintlilerin sorunlarına dikkat çekmeyi başardı.</a:t>
            </a:r>
          </a:p>
        </p:txBody>
      </p:sp>
    </p:spTree>
    <p:extLst>
      <p:ext uri="{BB962C8B-B14F-4D97-AF65-F5344CB8AC3E}">
        <p14:creationId xmlns:p14="http://schemas.microsoft.com/office/powerpoint/2010/main" val="33907484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5E231B-93C8-446F-8B2E-F2FA878CD12E}"/>
              </a:ext>
            </a:extLst>
          </p:cNvPr>
          <p:cNvSpPr>
            <a:spLocks noGrp="1"/>
          </p:cNvSpPr>
          <p:nvPr>
            <p:ph idx="1"/>
          </p:nvPr>
        </p:nvSpPr>
        <p:spPr>
          <a:xfrm>
            <a:off x="107504" y="188640"/>
            <a:ext cx="8784976" cy="6480720"/>
          </a:xfrm>
        </p:spPr>
        <p:txBody>
          <a:bodyPr>
            <a:normAutofit lnSpcReduction="10000"/>
          </a:bodyPr>
          <a:lstStyle/>
          <a:p>
            <a:pPr marL="0" indent="0">
              <a:buNone/>
            </a:pPr>
            <a:r>
              <a:rPr lang="tr-TR" b="1" dirty="0"/>
              <a:t>Pasif direniş eylem biçimi</a:t>
            </a:r>
            <a:r>
              <a:rPr lang="tr-TR" dirty="0"/>
              <a:t>ni burada geliştirdi: bir haksızlığa şiddet kullanarak karşı çıkmak yerine, haksızlığı ortaya çıkaran yasalara uymamak (işbirliği yapmamak) ve sonuçlarına katlanmak. Tek başına değil, ama kalabalıklar halinde yedi yıl boyunca bu direnişi uyguladı. İlk kez burada hapse girdi. Sonunda barışçıl protestolara şiddetle karşılık veren yöneticiler kamuoyunda itiraz uyandırdı ve </a:t>
            </a:r>
            <a:r>
              <a:rPr lang="tr-TR" dirty="0" err="1"/>
              <a:t>Gandhi</a:t>
            </a:r>
            <a:r>
              <a:rPr lang="tr-TR" dirty="0"/>
              <a:t> ile uzlaşmak zorunda kaldılar.</a:t>
            </a:r>
          </a:p>
          <a:p>
            <a:pPr marL="0" indent="0">
              <a:buNone/>
            </a:pPr>
            <a:r>
              <a:rPr lang="tr-TR" dirty="0" err="1"/>
              <a:t>Gandhi</a:t>
            </a:r>
            <a:r>
              <a:rPr lang="tr-TR" dirty="0"/>
              <a:t> </a:t>
            </a:r>
            <a:r>
              <a:rPr lang="tr-TR" dirty="0" err="1"/>
              <a:t>hijyensizlikten</a:t>
            </a:r>
            <a:r>
              <a:rPr lang="tr-TR" dirty="0"/>
              <a:t> kaynaklanan hastalıklarla, alkolizmle, kadınlara yönelik ayrımcılıkla, kast sisteminin yarattığı ayrımcılıkla, dokunulmazlara yönelik ayrımcılıkla ve eğitimsizlikle mücadele etti. </a:t>
            </a:r>
            <a:endParaRPr lang="en-GB" dirty="0"/>
          </a:p>
          <a:p>
            <a:pPr marL="0" indent="0">
              <a:buNone/>
            </a:pPr>
            <a:endParaRPr lang="tr-TR" dirty="0"/>
          </a:p>
        </p:txBody>
      </p:sp>
    </p:spTree>
    <p:extLst>
      <p:ext uri="{BB962C8B-B14F-4D97-AF65-F5344CB8AC3E}">
        <p14:creationId xmlns:p14="http://schemas.microsoft.com/office/powerpoint/2010/main" val="42898562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5E231B-93C8-446F-8B2E-F2FA878CD12E}"/>
              </a:ext>
            </a:extLst>
          </p:cNvPr>
          <p:cNvSpPr>
            <a:spLocks noGrp="1"/>
          </p:cNvSpPr>
          <p:nvPr>
            <p:ph idx="1"/>
          </p:nvPr>
        </p:nvSpPr>
        <p:spPr>
          <a:xfrm>
            <a:off x="107504" y="188640"/>
            <a:ext cx="8784976" cy="6480720"/>
          </a:xfrm>
        </p:spPr>
        <p:txBody>
          <a:bodyPr/>
          <a:lstStyle/>
          <a:p>
            <a:pPr marL="0" indent="0">
              <a:buNone/>
            </a:pPr>
            <a:r>
              <a:rPr lang="tr-TR" dirty="0"/>
              <a:t>15 Ağustos 1947’de Hindistan Britanya İmparatorluğundan ayrılarak bağımsızlığına kavuştu. Hindistan ve Pakistan ayrıldı. </a:t>
            </a:r>
            <a:r>
              <a:rPr lang="tr-TR" dirty="0" err="1"/>
              <a:t>Gandhi</a:t>
            </a:r>
            <a:r>
              <a:rPr lang="tr-TR" dirty="0"/>
              <a:t> iki ülkenin ayrılmasına karşı çıktı ama başarılı olamadı. Pasif direniş yöntemi olarak zaman zaman açlık grevi de yapan </a:t>
            </a:r>
            <a:r>
              <a:rPr lang="tr-TR" dirty="0" err="1"/>
              <a:t>Gandhi</a:t>
            </a:r>
            <a:r>
              <a:rPr lang="tr-TR" dirty="0"/>
              <a:t> yine açlık grevi yaparak Bölünme Komitesinde alınan karar uyarınca Hindistan’ın Pakistan’a vermesi gereken ama ödemediği 550 bin rupinin ödenmesini sağladı. Bunun sonucunda radikal bir Hindu tarafından 30 Ocak 1948 tarihinde öldürüldü.</a:t>
            </a:r>
            <a:endParaRPr lang="en-GB" dirty="0"/>
          </a:p>
          <a:p>
            <a:pPr marL="0" indent="0">
              <a:buNone/>
            </a:pPr>
            <a:endParaRPr lang="tr-TR" dirty="0"/>
          </a:p>
        </p:txBody>
      </p:sp>
    </p:spTree>
    <p:extLst>
      <p:ext uri="{BB962C8B-B14F-4D97-AF65-F5344CB8AC3E}">
        <p14:creationId xmlns:p14="http://schemas.microsoft.com/office/powerpoint/2010/main" val="806249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79512" y="404664"/>
            <a:ext cx="8507288" cy="6408712"/>
          </a:xfrm>
        </p:spPr>
        <p:txBody>
          <a:bodyPr>
            <a:normAutofit lnSpcReduction="10000"/>
          </a:bodyPr>
          <a:lstStyle/>
          <a:p>
            <a:pPr marL="0" indent="0">
              <a:buNone/>
            </a:pPr>
            <a:r>
              <a:rPr lang="tr-TR" dirty="0"/>
              <a:t>Dış Çin’de hayvancılık yapan göçebelere karşı çeşitli önlemler alınır. Bunların en bilineni sonradan inşa edilen Çin Seddi’dir. Böylece bir uzmanlaşma ve işbölümü de ortaya çıkar. </a:t>
            </a:r>
            <a:r>
              <a:rPr lang="tr-TR" b="1" dirty="0"/>
              <a:t>Dış Çin hayvancılıkta, İç Çin çiftçilikte gelişir</a:t>
            </a:r>
            <a:r>
              <a:rPr lang="tr-TR" dirty="0"/>
              <a:t>. Uzmanlaşma, verimi yükseltir. Toplumsal artının katlanmasına yol açar. Böylece İç Çin’de kasabaları, kentleri, buralardaki zanaatçıları besleyecek imkânlar oluşur. Sonradan İç Çin’in tarım ürünlerini, Dış Çin’inse hayvancılık ürünlerini sattığı </a:t>
            </a:r>
            <a:r>
              <a:rPr lang="tr-TR" b="1" dirty="0"/>
              <a:t>ticari ilişkiler</a:t>
            </a:r>
            <a:r>
              <a:rPr lang="tr-TR" dirty="0"/>
              <a:t> kurulur ve bunlar gelişir. İç ve Dış Çin arasındaki bu ticari ilişki giderek Batı’ya doğru genişleyerek İpek Yolu’nu biçimlendirir. </a:t>
            </a:r>
            <a:endParaRPr lang="en-GB" dirty="0"/>
          </a:p>
          <a:p>
            <a:pPr marL="0" indent="0">
              <a:buNone/>
            </a:pPr>
            <a:endParaRPr lang="tr-TR" dirty="0"/>
          </a:p>
        </p:txBody>
      </p:sp>
    </p:spTree>
    <p:extLst>
      <p:ext uri="{BB962C8B-B14F-4D97-AF65-F5344CB8AC3E}">
        <p14:creationId xmlns:p14="http://schemas.microsoft.com/office/powerpoint/2010/main" val="4122246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404664"/>
            <a:ext cx="8579296" cy="6408712"/>
          </a:xfrm>
        </p:spPr>
        <p:txBody>
          <a:bodyPr/>
          <a:lstStyle/>
          <a:p>
            <a:pPr marL="0" indent="0">
              <a:buNone/>
            </a:pPr>
            <a:r>
              <a:rPr lang="tr-TR" dirty="0"/>
              <a:t>İç ve Dış Çin’in yüzölçümleri aşağı yukarı aynı olmasına karşın </a:t>
            </a:r>
            <a:r>
              <a:rPr lang="tr-TR" b="1" dirty="0"/>
              <a:t>nüfusun yüzde 95’i İç Çin’de </a:t>
            </a:r>
            <a:r>
              <a:rPr lang="tr-TR" dirty="0"/>
              <a:t>yaşamıştır. Her iki bölgedeki insanlar da sarı ırktan olmasına karşın, İç Çin’dekiler etnik ve kültürel olarak Han kökenlidir. Dış Çin’deyse Hanlar dışındaki halklar vardır. </a:t>
            </a:r>
            <a:r>
              <a:rPr lang="tr-TR" b="1" dirty="0"/>
              <a:t>Çin Seddi, İç Çin’i basan göçebeleri engellemek için</a:t>
            </a:r>
            <a:r>
              <a:rPr lang="tr-TR" dirty="0"/>
              <a:t> dikilen surların birleştirilmesiyle oluşmuştur. İç ve Dış Çin arasında ekonomik bir bütünleşme olsa da, siyasal bir birlik ancak M.S. 17’inci yüzyılda Mançu hanedanı sırasında olacaktır. </a:t>
            </a:r>
            <a:endParaRPr lang="en-GB" dirty="0"/>
          </a:p>
          <a:p>
            <a:pPr marL="0" indent="0">
              <a:buNone/>
            </a:pPr>
            <a:endParaRPr lang="tr-TR" dirty="0"/>
          </a:p>
        </p:txBody>
      </p:sp>
    </p:spTree>
    <p:extLst>
      <p:ext uri="{BB962C8B-B14F-4D97-AF65-F5344CB8AC3E}">
        <p14:creationId xmlns:p14="http://schemas.microsoft.com/office/powerpoint/2010/main" val="1025793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530F69-C0CB-4E0D-8F60-8C5AC1155353}"/>
              </a:ext>
            </a:extLst>
          </p:cNvPr>
          <p:cNvSpPr>
            <a:spLocks noGrp="1"/>
          </p:cNvSpPr>
          <p:nvPr>
            <p:ph idx="1"/>
          </p:nvPr>
        </p:nvSpPr>
        <p:spPr>
          <a:xfrm>
            <a:off x="107504" y="116632"/>
            <a:ext cx="8856984" cy="6741368"/>
          </a:xfrm>
        </p:spPr>
        <p:txBody>
          <a:bodyPr>
            <a:normAutofit fontScale="85000" lnSpcReduction="10000"/>
          </a:bodyPr>
          <a:lstStyle/>
          <a:p>
            <a:pPr marL="0" indent="0">
              <a:buNone/>
            </a:pPr>
            <a:r>
              <a:rPr lang="tr-TR" dirty="0"/>
              <a:t>İmparatorluk döneminin başında İç-Dış Çin farklılaşması vardır. İmparatorluk döneminde </a:t>
            </a:r>
            <a:r>
              <a:rPr lang="tr-TR" b="1" dirty="0"/>
              <a:t>İç Çin’de Kuzey-Güney Çin farklılaşması</a:t>
            </a:r>
            <a:r>
              <a:rPr lang="tr-TR" dirty="0"/>
              <a:t> ortaya çıkar. Kuzey Çin’i taşkınlar gösteren Sarı Irmak sulamaktadır. Güney Çin’iyse lös topraklarının ortasından geçen daha sakin Yeşil Irmak sular. Çin’de besin üretimine önce Kuzeyde başlanır; burada sulamaya daha az muhtaç darı, buğday gibi ürünler yaygındır. Neolitik yaşam biçimi daha sonra Güney Çin’e sıçrar; burada ise bol sulama ve emek gerektiren ama buna karşılık da bol ürün veren pirinç ağırlıktadır. Çin uygarlığının beşiği Sarı Irmak vadisi olsa da, ona kendi has özelliklerini veren Yeşil Irmak vadisi olmuştur. </a:t>
            </a:r>
            <a:r>
              <a:rPr lang="tr-TR" b="1" dirty="0"/>
              <a:t>Nüfus Güney Çin’de</a:t>
            </a:r>
            <a:r>
              <a:rPr lang="tr-TR" dirty="0"/>
              <a:t> toplanır. Buna karşılık </a:t>
            </a:r>
            <a:r>
              <a:rPr lang="tr-TR" b="1" dirty="0"/>
              <a:t>siyasal erk hep Kuzey Çin’dekilerin elinde</a:t>
            </a:r>
            <a:r>
              <a:rPr lang="tr-TR" dirty="0"/>
              <a:t> kalır. Toplumsal artı güneyden kuzeye doğru akar. </a:t>
            </a:r>
            <a:endParaRPr lang="en-GB" dirty="0"/>
          </a:p>
          <a:p>
            <a:pPr marL="0" indent="0">
              <a:buNone/>
            </a:pPr>
            <a:r>
              <a:rPr lang="tr-TR" dirty="0"/>
              <a:t>Çin’in dışındaki bozkırlarda ve çöllerdeyse Türk ve Moğol göçebeler at yetiştirmişlerdir. Bu yüzden Çin’de sabanları öküzler değil, atlar çeker. Savaş arabalarında atlar kullanılır.</a:t>
            </a:r>
            <a:endParaRPr lang="en-GB" dirty="0"/>
          </a:p>
          <a:p>
            <a:pPr marL="0" indent="0">
              <a:buNone/>
            </a:pPr>
            <a:endParaRPr lang="tr-TR" dirty="0"/>
          </a:p>
        </p:txBody>
      </p:sp>
    </p:spTree>
    <p:extLst>
      <p:ext uri="{BB962C8B-B14F-4D97-AF65-F5344CB8AC3E}">
        <p14:creationId xmlns:p14="http://schemas.microsoft.com/office/powerpoint/2010/main" val="214216197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5736</Words>
  <Application>Microsoft Office PowerPoint</Application>
  <PresentationFormat>Ekran Gösterisi (4:3)</PresentationFormat>
  <Paragraphs>156</Paragraphs>
  <Slides>68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68</vt:i4>
      </vt:variant>
    </vt:vector>
  </HeadingPairs>
  <TitlesOfParts>
    <vt:vector size="71" baseType="lpstr">
      <vt:lpstr>Arial</vt:lpstr>
      <vt:lpstr>Calibri</vt:lpstr>
      <vt:lpstr>Ofis Teması</vt:lpstr>
      <vt:lpstr>KONU 9 ÇİN VE HİNT UYGARLIKLARI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ÇİN VE HİNT UYGARLIKLARI</dc:title>
  <dc:creator>Nilüfer Pınar KILIÇ</dc:creator>
  <cp:lastModifiedBy>Author</cp:lastModifiedBy>
  <cp:revision>6</cp:revision>
  <dcterms:created xsi:type="dcterms:W3CDTF">2019-09-16T12:57:08Z</dcterms:created>
  <dcterms:modified xsi:type="dcterms:W3CDTF">2019-09-25T11:42:17Z</dcterms:modified>
</cp:coreProperties>
</file>