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53DA-01BA-44F5-AE0B-B790E85B483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6079-8CBF-4C14-ACDB-5AF21EE4BF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53DA-01BA-44F5-AE0B-B790E85B483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6079-8CBF-4C14-ACDB-5AF21EE4BF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53DA-01BA-44F5-AE0B-B790E85B483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6079-8CBF-4C14-ACDB-5AF21EE4BF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53DA-01BA-44F5-AE0B-B790E85B483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6079-8CBF-4C14-ACDB-5AF21EE4BF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53DA-01BA-44F5-AE0B-B790E85B483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6079-8CBF-4C14-ACDB-5AF21EE4BF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53DA-01BA-44F5-AE0B-B790E85B483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6079-8CBF-4C14-ACDB-5AF21EE4BF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53DA-01BA-44F5-AE0B-B790E85B483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6079-8CBF-4C14-ACDB-5AF21EE4BF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53DA-01BA-44F5-AE0B-B790E85B483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6079-8CBF-4C14-ACDB-5AF21EE4BF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53DA-01BA-44F5-AE0B-B790E85B483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6079-8CBF-4C14-ACDB-5AF21EE4BF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53DA-01BA-44F5-AE0B-B790E85B483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6079-8CBF-4C14-ACDB-5AF21EE4BF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53DA-01BA-44F5-AE0B-B790E85B483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6079-8CBF-4C14-ACDB-5AF21EE4BFC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853DA-01BA-44F5-AE0B-B790E85B4839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A6079-8CBF-4C14-ACDB-5AF21EE4BFC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52600"/>
            <a:ext cx="8229600" cy="2527300"/>
          </a:xfrm>
        </p:spPr>
        <p:txBody>
          <a:bodyPr/>
          <a:lstStyle/>
          <a:p>
            <a:pPr algn="ctr" eaLnBrk="1" hangingPunct="1"/>
            <a:r>
              <a:rPr lang="tr-TR" dirty="0" smtClean="0"/>
              <a:t>İŞLETME İLE İLGİLİ STRATEJİLER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mtClean="0"/>
              <a:t>Odaklaşma Stratejisi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7772400" cy="3768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Sınırlı kaynak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Belirli bir hedefin belirlenmesi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Pazarın seçilen bölümünün istek ve ihtiyaçları göz önünde bulundurularak mal ve hizmet üretimi gerçekleştirilir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Belirli bir ürüne ve pazara </a:t>
            </a:r>
            <a:r>
              <a:rPr lang="tr-TR" sz="2400" dirty="0" err="1" smtClean="0"/>
              <a:t>yoğunlaşılması</a:t>
            </a:r>
            <a:r>
              <a:rPr lang="tr-TR" sz="2400" dirty="0" smtClean="0"/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Özel mal ve hizmetler için uygun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Pazarın diğer bölümlerini ihmal etme söz konusu olur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İŞLETME İLE İLGİLİ STRATEJİLER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90800"/>
            <a:ext cx="7772400" cy="3540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Düşük Maliyet Stratejisi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Farklılaşma Stratejisi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Odaklaşma Stratejisi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Pazarda İlk Olma Stratejisi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Lidere Meydan Okuma Stratejisi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Lideri Takip Etme Stratejisi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Pazar Boşluklarını Belirleyip Doldurma Stratejisi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Nadasa Bırakma Stratejisi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Çekilme Stratejisi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Küçülme Stratejisi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Düşük Maliyet Stratejisi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14600"/>
            <a:ext cx="7772400" cy="3616325"/>
          </a:xfrm>
        </p:spPr>
        <p:txBody>
          <a:bodyPr/>
          <a:lstStyle/>
          <a:p>
            <a:pPr eaLnBrk="1" hangingPunct="1"/>
            <a:r>
              <a:rPr lang="tr-TR" smtClean="0"/>
              <a:t>Ölçek ekonomileri</a:t>
            </a:r>
          </a:p>
          <a:p>
            <a:pPr eaLnBrk="1" hangingPunct="1"/>
            <a:r>
              <a:rPr lang="tr-TR" smtClean="0"/>
              <a:t>Deneyim eğrisi etkisi</a:t>
            </a:r>
          </a:p>
          <a:p>
            <a:pPr eaLnBrk="1" hangingPunct="1"/>
            <a:r>
              <a:rPr lang="tr-TR" smtClean="0"/>
              <a:t>Sıkı maliyet kontrolü</a:t>
            </a:r>
          </a:p>
          <a:p>
            <a:pPr eaLnBrk="1" hangingPunct="1"/>
            <a:r>
              <a:rPr lang="tr-TR" smtClean="0"/>
              <a:t>Hizmet, satış, pazarlama ve Ar-Ge gibi alanlarda maliyet minimizasyonu sağlanması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tr-TR" sz="3800" smtClean="0"/>
              <a:t>İşletmenin Düşük Maliyet Stratejisi uygulaması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667000"/>
            <a:ext cx="7772400" cy="3463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smtClean="0"/>
              <a:t>Müşterilerin ve tedarikçilerin pazarlık gücü, 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Piyasaya yeni girebilecek potansiyel rakiplerin ve ikame mallarının tehdidi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Rakiplerin rekabet yoğunluğu gibi etkenlere bağlıdır 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Genellikle ürün hayat döneminin olgunluk döneminde üretim miktarının artırılması ile gerçekleştirilir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Teknoloji ürün maliyetlerini aşağıya çeken bir unsurdur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800" smtClean="0"/>
              <a:t>Düşük Maliyet Stratejisinde Önemli Olanlar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38400"/>
            <a:ext cx="7772400" cy="3692525"/>
          </a:xfrm>
        </p:spPr>
        <p:txBody>
          <a:bodyPr/>
          <a:lstStyle/>
          <a:p>
            <a:pPr eaLnBrk="1" hangingPunct="1"/>
            <a:r>
              <a:rPr lang="tr-TR" sz="2400" smtClean="0"/>
              <a:t>Verimlilik</a:t>
            </a:r>
          </a:p>
          <a:p>
            <a:pPr eaLnBrk="1" hangingPunct="1"/>
            <a:r>
              <a:rPr lang="tr-TR" sz="2400" smtClean="0"/>
              <a:t>Çeşitlilikte azalma</a:t>
            </a:r>
          </a:p>
          <a:p>
            <a:pPr eaLnBrk="1" hangingPunct="1"/>
            <a:r>
              <a:rPr lang="tr-TR" sz="2400" smtClean="0"/>
              <a:t>Yeni pazarlar tercih edilmektedir</a:t>
            </a:r>
          </a:p>
          <a:p>
            <a:pPr eaLnBrk="1" hangingPunct="1"/>
            <a:r>
              <a:rPr lang="tr-TR" sz="2400" smtClean="0"/>
              <a:t>Kalitedeki artışlar </a:t>
            </a:r>
          </a:p>
          <a:p>
            <a:pPr eaLnBrk="1" hangingPunct="1"/>
            <a:r>
              <a:rPr lang="tr-TR" sz="2400" smtClean="0"/>
              <a:t>Hedef maliyetleme</a:t>
            </a:r>
          </a:p>
          <a:p>
            <a:pPr eaLnBrk="1" hangingPunct="1"/>
            <a:r>
              <a:rPr lang="tr-TR" sz="2400" smtClean="0"/>
              <a:t>Minimum hata </a:t>
            </a:r>
          </a:p>
          <a:p>
            <a:pPr eaLnBrk="1" hangingPunct="1"/>
            <a:r>
              <a:rPr lang="tr-TR" sz="2400" smtClean="0"/>
              <a:t>Belirsizliğin en aza indirilmesi</a:t>
            </a:r>
          </a:p>
          <a:p>
            <a:pPr eaLnBrk="1" hangingPunct="1"/>
            <a:r>
              <a:rPr lang="tr-TR" sz="2400" smtClean="0"/>
              <a:t>Yeniliğin ve yaratıcılığın teşviki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z="3800" smtClean="0"/>
              <a:t>Farklılaşma Stratejisi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971800"/>
            <a:ext cx="7772400" cy="3159125"/>
          </a:xfrm>
        </p:spPr>
        <p:txBody>
          <a:bodyPr/>
          <a:lstStyle/>
          <a:p>
            <a:pPr eaLnBrk="1" hangingPunct="1"/>
            <a:r>
              <a:rPr lang="tr-TR" smtClean="0"/>
              <a:t>Pazarlama karması elemanlarında farklılıklar yaratılarak rekabet avantajı yaratılması</a:t>
            </a:r>
          </a:p>
          <a:p>
            <a:pPr eaLnBrk="1" hangingPunct="1"/>
            <a:r>
              <a:rPr lang="tr-TR" smtClean="0"/>
              <a:t>Ürün tekliği yaratılmasına çalışılır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Farklılaşma Stratejisi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38400"/>
            <a:ext cx="7772400" cy="36925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İşletmelerin, mukayeseli üstünlüklerini kullanarak,  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Değer verdiği ve aradığı,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Piyasada bulunanlardan farklı özelliklere sahip mal ve hizmet üretmesi ve 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Bu ürünleri yüksek fiyatla satarak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Piyasa ortalaması üzerinde bir gelir elde etmeleri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Ürün Tekliği Sağlamanın Yolları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743200"/>
            <a:ext cx="7772400" cy="3387725"/>
          </a:xfrm>
        </p:spPr>
        <p:txBody>
          <a:bodyPr/>
          <a:lstStyle/>
          <a:p>
            <a:pPr eaLnBrk="1" hangingPunct="1"/>
            <a:r>
              <a:rPr lang="tr-TR" smtClean="0"/>
              <a:t>Marka bağlılığı</a:t>
            </a:r>
          </a:p>
          <a:p>
            <a:pPr eaLnBrk="1" hangingPunct="1"/>
            <a:r>
              <a:rPr lang="tr-TR" smtClean="0"/>
              <a:t>Müşteri hizmetleri </a:t>
            </a:r>
          </a:p>
          <a:p>
            <a:pPr eaLnBrk="1" hangingPunct="1"/>
            <a:r>
              <a:rPr lang="tr-TR" smtClean="0"/>
              <a:t>Ürün tasarımı ve özellikleri </a:t>
            </a:r>
          </a:p>
          <a:p>
            <a:pPr eaLnBrk="1" hangingPunct="1"/>
            <a:r>
              <a:rPr lang="tr-TR" smtClean="0"/>
              <a:t>Teknoloji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mtClean="0"/>
              <a:t>Farklılaşma Stratejisi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14600"/>
            <a:ext cx="7772400" cy="3616325"/>
          </a:xfrm>
        </p:spPr>
        <p:txBody>
          <a:bodyPr/>
          <a:lstStyle/>
          <a:p>
            <a:pPr marL="357188" indent="-357188" eaLnBrk="1" hangingPunct="1"/>
            <a:r>
              <a:rPr lang="tr-TR" smtClean="0"/>
              <a:t>Marka, Tasarım, Teknoloji, Müşteri Hizmetleri, Kalite gibi özellikleri rakiplerinden farklı olan ayrıcalıklar üzerine kurulan stratejilerdir</a:t>
            </a:r>
          </a:p>
          <a:p>
            <a:pPr marL="357188" indent="-357188" eaLnBrk="1" hangingPunct="1"/>
            <a:r>
              <a:rPr lang="tr-TR" smtClean="0"/>
              <a:t>İşletmelerin tüketiciler tarafından kabul görmüş, kendine özgü farklılıklara sahip olması gerekir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Ekran Gösterisi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İŞLETME İLE İLGİLİ STRATEJİLER</vt:lpstr>
      <vt:lpstr>İŞLETME İLE İLGİLİ STRATEJİLER</vt:lpstr>
      <vt:lpstr>Düşük Maliyet Stratejisi</vt:lpstr>
      <vt:lpstr>İşletmenin Düşük Maliyet Stratejisi uygulaması</vt:lpstr>
      <vt:lpstr>Düşük Maliyet Stratejisinde Önemli Olanlar</vt:lpstr>
      <vt:lpstr>Farklılaşma Stratejisi</vt:lpstr>
      <vt:lpstr>Farklılaşma Stratejisi</vt:lpstr>
      <vt:lpstr>Ürün Tekliği Sağlamanın Yolları</vt:lpstr>
      <vt:lpstr>Farklılaşma Stratejisi</vt:lpstr>
      <vt:lpstr>Odaklaşma Stratejisi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 İLE İLGİLİ STRATEJİLER</dc:title>
  <dc:creator>SENAY SABAH</dc:creator>
  <cp:lastModifiedBy>SENAY SABAH </cp:lastModifiedBy>
  <cp:revision>1</cp:revision>
  <dcterms:created xsi:type="dcterms:W3CDTF">2018-02-12T15:57:04Z</dcterms:created>
  <dcterms:modified xsi:type="dcterms:W3CDTF">2018-02-12T15:57:25Z</dcterms:modified>
</cp:coreProperties>
</file>