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27"/>
  </p:notesMasterIdLst>
  <p:handoutMasterIdLst>
    <p:handoutMasterId r:id="rId28"/>
  </p:handoutMasterIdLst>
  <p:sldIdLst>
    <p:sldId id="256" r:id="rId2"/>
    <p:sldId id="257" r:id="rId3"/>
    <p:sldId id="258" r:id="rId4"/>
    <p:sldId id="259" r:id="rId5"/>
    <p:sldId id="260" r:id="rId6"/>
    <p:sldId id="261" r:id="rId7"/>
    <p:sldId id="262" r:id="rId8"/>
    <p:sldId id="263" r:id="rId9"/>
    <p:sldId id="280" r:id="rId10"/>
    <p:sldId id="264" r:id="rId11"/>
    <p:sldId id="265" r:id="rId12"/>
    <p:sldId id="266" r:id="rId13"/>
    <p:sldId id="270" r:id="rId14"/>
    <p:sldId id="271" r:id="rId15"/>
    <p:sldId id="272" r:id="rId16"/>
    <p:sldId id="267" r:id="rId17"/>
    <p:sldId id="273" r:id="rId18"/>
    <p:sldId id="274" r:id="rId19"/>
    <p:sldId id="275" r:id="rId20"/>
    <p:sldId id="281" r:id="rId21"/>
    <p:sldId id="276" r:id="rId22"/>
    <p:sldId id="277" r:id="rId23"/>
    <p:sldId id="268" r:id="rId24"/>
    <p:sldId id="278" r:id="rId25"/>
    <p:sldId id="27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752B53B-CAA1-4B4E-A2D0-CAB775E4A30D}" type="datetimeFigureOut">
              <a:rPr lang="en-US" smtClean="0"/>
              <a:pPr/>
              <a:t>9/19/2019</a:t>
            </a:fld>
            <a:endParaRPr lang="tr-T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652801-F674-FC4F-98A7-1FCB31E8DAB1}" type="slidenum">
              <a:rPr lang="tr-TR" smtClean="0"/>
              <a:pPr/>
              <a:t>‹#›</a:t>
            </a:fld>
            <a:endParaRPr lang="tr-TR"/>
          </a:p>
        </p:txBody>
      </p:sp>
    </p:spTree>
    <p:extLst>
      <p:ext uri="{BB962C8B-B14F-4D97-AF65-F5344CB8AC3E}">
        <p14:creationId xmlns:p14="http://schemas.microsoft.com/office/powerpoint/2010/main" val="8048556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F55D8D-96C4-184E-B372-D39C6F602370}" type="datetimeFigureOut">
              <a:rPr lang="en-US" smtClean="0"/>
              <a:pPr/>
              <a:t>9/19/2019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A0EA4A-2BDB-C640-BF5C-C93083F86076}" type="slidenum">
              <a:rPr lang="tr-TR" smtClean="0"/>
              <a:pPr/>
              <a:t>‹#›</a:t>
            </a:fld>
            <a:endParaRPr lang="tr-TR"/>
          </a:p>
        </p:txBody>
      </p:sp>
    </p:spTree>
    <p:extLst>
      <p:ext uri="{BB962C8B-B14F-4D97-AF65-F5344CB8AC3E}">
        <p14:creationId xmlns:p14="http://schemas.microsoft.com/office/powerpoint/2010/main" val="66318908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Click to edit Master subtitle style</a:t>
            </a:r>
            <a:endParaRPr kumimoji="0" lang="en-US"/>
          </a:p>
        </p:txBody>
      </p:sp>
      <p:sp>
        <p:nvSpPr>
          <p:cNvPr id="28" name="Date Placeholder 27"/>
          <p:cNvSpPr>
            <a:spLocks noGrp="1"/>
          </p:cNvSpPr>
          <p:nvPr>
            <p:ph type="dt" sz="half" idx="10"/>
          </p:nvPr>
        </p:nvSpPr>
        <p:spPr/>
        <p:txBody>
          <a:bodyPr/>
          <a:lstStyle/>
          <a:p>
            <a:fld id="{6B96E595-DE21-1F41-B4E7-3ACC75028D68}" type="datetime1">
              <a:rPr lang="en-US" smtClean="0"/>
              <a:t>9/19/2019</a:t>
            </a:fld>
            <a:endParaRPr lang="tr-TR"/>
          </a:p>
        </p:txBody>
      </p:sp>
      <p:sp>
        <p:nvSpPr>
          <p:cNvPr id="17" name="Footer Placeholder 16"/>
          <p:cNvSpPr>
            <a:spLocks noGrp="1"/>
          </p:cNvSpPr>
          <p:nvPr>
            <p:ph type="ftr" sz="quarter" idx="11"/>
          </p:nvPr>
        </p:nvSpPr>
        <p:spPr/>
        <p:txBody>
          <a:bodyPr/>
          <a:lstStyle/>
          <a:p>
            <a:r>
              <a:rPr lang="en-US" smtClean="0"/>
              <a:t>Yrd. Doç. Dr. Aslı Yağmurlu</a:t>
            </a:r>
            <a:endParaRPr lang="tr-T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85F4D42-1B14-DE44-999B-AEC8D0893F5A}" type="slidenum">
              <a:rPr lang="tr-TR" smtClean="0"/>
              <a:pPr/>
              <a:t>‹#›</a:t>
            </a:fld>
            <a:endParaRPr lang="tr-T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p>
            <a:fld id="{D0603EED-38DE-EF40-92B9-1556CC87F84E}" type="datetime1">
              <a:rPr lang="en-US" smtClean="0"/>
              <a:t>9/19/2019</a:t>
            </a:fld>
            <a:endParaRPr lang="tr-TR"/>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
        <p:nvSpPr>
          <p:cNvPr id="6" name="Slide Number Placeholder 5"/>
          <p:cNvSpPr>
            <a:spLocks noGrp="1"/>
          </p:cNvSpPr>
          <p:nvPr>
            <p:ph type="sldNum" sz="quarter" idx="12"/>
          </p:nvPr>
        </p:nvSpPr>
        <p:spPr/>
        <p:txBody>
          <a:bodyPr/>
          <a:lstStyle/>
          <a:p>
            <a:fld id="{F85F4D42-1B14-DE44-999B-AEC8D0893F5A}"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85F4D42-1B14-DE44-999B-AEC8D0893F5A}" type="slidenum">
              <a:rPr lang="tr-TR" smtClean="0"/>
              <a:pPr/>
              <a:t>‹#›</a:t>
            </a:fld>
            <a:endParaRPr lang="tr-T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4" name="Date Placeholder 3"/>
          <p:cNvSpPr>
            <a:spLocks noGrp="1"/>
          </p:cNvSpPr>
          <p:nvPr>
            <p:ph type="dt" sz="half" idx="10"/>
          </p:nvPr>
        </p:nvSpPr>
        <p:spPr/>
        <p:txBody>
          <a:bodyPr/>
          <a:lstStyle/>
          <a:p>
            <a:fld id="{E8C84F7A-4428-A04A-9286-F60DA16B024F}" type="datetime1">
              <a:rPr lang="en-US" smtClean="0"/>
              <a:t>9/19/2019</a:t>
            </a:fld>
            <a:endParaRPr lang="tr-TR"/>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
        <p:nvSpPr>
          <p:cNvPr id="2" name="Vertical Title 1"/>
          <p:cNvSpPr>
            <a:spLocks noGrp="1"/>
          </p:cNvSpPr>
          <p:nvPr>
            <p:ph type="title" orient="vert"/>
          </p:nvPr>
        </p:nvSpPr>
        <p:spPr>
          <a:xfrm>
            <a:off x="7391400" y="304801"/>
            <a:ext cx="1447800" cy="5851525"/>
          </a:xfrm>
        </p:spPr>
        <p:txBody>
          <a:bodyPr vert="eaVert"/>
          <a:lstStyle/>
          <a:p>
            <a:r>
              <a:rPr kumimoji="0" lang="tr-T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tr-TR" smtClean="0"/>
              <a:t>Click to edit Master title style</a:t>
            </a:r>
            <a:endParaRPr kumimoji="0" lang="en-US"/>
          </a:p>
        </p:txBody>
      </p:sp>
      <p:sp>
        <p:nvSpPr>
          <p:cNvPr id="4" name="Date Placeholder 3"/>
          <p:cNvSpPr>
            <a:spLocks noGrp="1"/>
          </p:cNvSpPr>
          <p:nvPr>
            <p:ph type="dt" sz="half" idx="10"/>
          </p:nvPr>
        </p:nvSpPr>
        <p:spPr/>
        <p:txBody>
          <a:bodyPr/>
          <a:lstStyle/>
          <a:p>
            <a:fld id="{7C5693E1-A813-EE4B-B99A-726944D104AE}" type="datetime1">
              <a:rPr lang="en-US" smtClean="0"/>
              <a:t>9/19/2019</a:t>
            </a:fld>
            <a:endParaRPr lang="tr-TR"/>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
        <p:nvSpPr>
          <p:cNvPr id="6" name="Slide Number Placeholder 5"/>
          <p:cNvSpPr>
            <a:spLocks noGrp="1"/>
          </p:cNvSpPr>
          <p:nvPr>
            <p:ph type="sldNum" sz="quarter" idx="12"/>
          </p:nvPr>
        </p:nvSpPr>
        <p:spPr>
          <a:xfrm>
            <a:off x="4361688" y="1026372"/>
            <a:ext cx="457200" cy="441325"/>
          </a:xfrm>
        </p:spPr>
        <p:txBody>
          <a:bodyPr/>
          <a:lstStyle/>
          <a:p>
            <a:fld id="{F85F4D42-1B14-DE44-999B-AEC8D0893F5A}" type="slidenum">
              <a:rPr lang="tr-TR" smtClean="0"/>
              <a:pPr/>
              <a:t>‹#›</a:t>
            </a:fld>
            <a:endParaRPr lang="tr-T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
        <p:nvSpPr>
          <p:cNvPr id="4" name="Date Placeholder 3"/>
          <p:cNvSpPr>
            <a:spLocks noGrp="1"/>
          </p:cNvSpPr>
          <p:nvPr>
            <p:ph type="dt" sz="half" idx="10"/>
          </p:nvPr>
        </p:nvSpPr>
        <p:spPr/>
        <p:txBody>
          <a:bodyPr/>
          <a:lstStyle/>
          <a:p>
            <a:fld id="{BFC63041-7A01-4E4B-9CC6-CF48850377F4}" type="datetime1">
              <a:rPr lang="en-US" smtClean="0"/>
              <a:t>9/19/2019</a:t>
            </a:fld>
            <a:endParaRPr lang="tr-TR"/>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85F4D42-1B14-DE44-999B-AEC8D0893F5A}" type="slidenum">
              <a:rPr lang="tr-TR" smtClean="0"/>
              <a:pPr/>
              <a:t>‹#›</a:t>
            </a:fld>
            <a:endParaRPr lang="tr-T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tr-TR"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8679A11-BA1C-E642-934F-37210C754907}" type="datetime1">
              <a:rPr lang="en-US" smtClean="0"/>
              <a:t>9/19/2019</a:t>
            </a:fld>
            <a:endParaRPr lang="tr-TR"/>
          </a:p>
        </p:txBody>
      </p:sp>
      <p:sp>
        <p:nvSpPr>
          <p:cNvPr id="6" name="Footer Placeholder 5"/>
          <p:cNvSpPr>
            <a:spLocks noGrp="1"/>
          </p:cNvSpPr>
          <p:nvPr>
            <p:ph type="ftr" sz="quarter" idx="11"/>
          </p:nvPr>
        </p:nvSpPr>
        <p:spPr/>
        <p:txBody>
          <a:bodyPr/>
          <a:lstStyle/>
          <a:p>
            <a:r>
              <a:rPr lang="en-US" smtClean="0"/>
              <a:t>Yrd. Doç. Dr. Aslı Yağmurlu</a:t>
            </a:r>
            <a:endParaRPr lang="tr-TR"/>
          </a:p>
        </p:txBody>
      </p:sp>
      <p:sp>
        <p:nvSpPr>
          <p:cNvPr id="7" name="Slide Number Placeholder 6"/>
          <p:cNvSpPr>
            <a:spLocks noGrp="1"/>
          </p:cNvSpPr>
          <p:nvPr>
            <p:ph type="sldNum" sz="quarter" idx="12"/>
          </p:nvPr>
        </p:nvSpPr>
        <p:spPr/>
        <p:txBody>
          <a:bodyPr/>
          <a:lstStyle/>
          <a:p>
            <a:fld id="{F85F4D42-1B14-DE44-999B-AEC8D0893F5A}" type="slidenum">
              <a:rPr lang="tr-TR" smtClean="0"/>
              <a:pPr/>
              <a:t>‹#›</a:t>
            </a:fld>
            <a:endParaRPr lang="tr-T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Click to edit Master text styles</a:t>
            </a:r>
          </a:p>
        </p:txBody>
      </p:sp>
      <p:sp>
        <p:nvSpPr>
          <p:cNvPr id="7" name="Date Placeholder 6"/>
          <p:cNvSpPr>
            <a:spLocks noGrp="1"/>
          </p:cNvSpPr>
          <p:nvPr>
            <p:ph type="dt" sz="half" idx="10"/>
          </p:nvPr>
        </p:nvSpPr>
        <p:spPr/>
        <p:txBody>
          <a:bodyPr/>
          <a:lstStyle/>
          <a:p>
            <a:fld id="{91564377-5C8F-284D-AAE8-9D76E4B68C7B}" type="datetime1">
              <a:rPr lang="en-US" smtClean="0"/>
              <a:t>9/19/2019</a:t>
            </a:fld>
            <a:endParaRPr lang="tr-TR"/>
          </a:p>
        </p:txBody>
      </p:sp>
      <p:sp>
        <p:nvSpPr>
          <p:cNvPr id="8" name="Footer Placeholder 7"/>
          <p:cNvSpPr>
            <a:spLocks noGrp="1"/>
          </p:cNvSpPr>
          <p:nvPr>
            <p:ph type="ftr" sz="quarter" idx="11"/>
          </p:nvPr>
        </p:nvSpPr>
        <p:spPr>
          <a:xfrm>
            <a:off x="304800" y="6409944"/>
            <a:ext cx="3581400" cy="365760"/>
          </a:xfrm>
        </p:spPr>
        <p:txBody>
          <a:bodyPr/>
          <a:lstStyle/>
          <a:p>
            <a:r>
              <a:rPr lang="en-US" smtClean="0"/>
              <a:t>Yrd. Doç. Dr. Aslı Yağmurlu</a:t>
            </a:r>
            <a:endParaRPr lang="tr-T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85F4D42-1B14-DE44-999B-AEC8D0893F5A}" type="slidenum">
              <a:rPr lang="tr-TR" smtClean="0"/>
              <a:pPr/>
              <a:t>‹#›</a:t>
            </a:fld>
            <a:endParaRPr lang="tr-TR"/>
          </a:p>
        </p:txBody>
      </p:sp>
      <p:sp>
        <p:nvSpPr>
          <p:cNvPr id="23" name="Title 22"/>
          <p:cNvSpPr>
            <a:spLocks noGrp="1"/>
          </p:cNvSpPr>
          <p:nvPr>
            <p:ph type="title"/>
          </p:nvPr>
        </p:nvSpPr>
        <p:spPr/>
        <p:txBody>
          <a:bodyPr rtlCol="0" anchor="b" anchorCtr="0"/>
          <a:lstStyle/>
          <a:p>
            <a:r>
              <a:rPr kumimoji="0" lang="tr-TR"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Click to edit Master title style</a:t>
            </a:r>
            <a:endParaRPr kumimoji="0" lang="en-US"/>
          </a:p>
        </p:txBody>
      </p:sp>
      <p:sp>
        <p:nvSpPr>
          <p:cNvPr id="3" name="Date Placeholder 2"/>
          <p:cNvSpPr>
            <a:spLocks noGrp="1"/>
          </p:cNvSpPr>
          <p:nvPr>
            <p:ph type="dt" sz="half" idx="10"/>
          </p:nvPr>
        </p:nvSpPr>
        <p:spPr/>
        <p:txBody>
          <a:bodyPr/>
          <a:lstStyle/>
          <a:p>
            <a:fld id="{83AEE293-D050-6A4E-9C24-28D73877A7A7}" type="datetime1">
              <a:rPr lang="en-US" smtClean="0"/>
              <a:t>9/19/2019</a:t>
            </a:fld>
            <a:endParaRPr lang="tr-TR"/>
          </a:p>
        </p:txBody>
      </p:sp>
      <p:sp>
        <p:nvSpPr>
          <p:cNvPr id="4" name="Footer Placeholder 3"/>
          <p:cNvSpPr>
            <a:spLocks noGrp="1"/>
          </p:cNvSpPr>
          <p:nvPr>
            <p:ph type="ftr" sz="quarter" idx="11"/>
          </p:nvPr>
        </p:nvSpPr>
        <p:spPr/>
        <p:txBody>
          <a:bodyPr/>
          <a:lstStyle/>
          <a:p>
            <a:r>
              <a:rPr lang="en-US" smtClean="0"/>
              <a:t>Yrd. Doç. Dr. Aslı Yağmurlu</a:t>
            </a:r>
            <a:endParaRPr lang="tr-TR"/>
          </a:p>
        </p:txBody>
      </p:sp>
      <p:sp>
        <p:nvSpPr>
          <p:cNvPr id="5" name="Slide Number Placeholder 4"/>
          <p:cNvSpPr>
            <a:spLocks noGrp="1"/>
          </p:cNvSpPr>
          <p:nvPr>
            <p:ph type="sldNum" sz="quarter" idx="12"/>
          </p:nvPr>
        </p:nvSpPr>
        <p:spPr>
          <a:xfrm>
            <a:off x="4343400" y="1036020"/>
            <a:ext cx="457200" cy="441325"/>
          </a:xfrm>
        </p:spPr>
        <p:txBody>
          <a:bodyPr/>
          <a:lstStyle/>
          <a:p>
            <a:fld id="{F85F4D42-1B14-DE44-999B-AEC8D0893F5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005AAAE-814A-B941-BEF4-F8E076BDE0BB}" type="datetime1">
              <a:rPr lang="en-US" smtClean="0"/>
              <a:t>9/19/2019</a:t>
            </a:fld>
            <a:endParaRPr lang="tr-TR"/>
          </a:p>
        </p:txBody>
      </p:sp>
      <p:sp>
        <p:nvSpPr>
          <p:cNvPr id="3" name="Footer Placeholder 2"/>
          <p:cNvSpPr>
            <a:spLocks noGrp="1"/>
          </p:cNvSpPr>
          <p:nvPr>
            <p:ph type="ftr" sz="quarter" idx="11"/>
          </p:nvPr>
        </p:nvSpPr>
        <p:spPr/>
        <p:txBody>
          <a:bodyPr/>
          <a:lstStyle/>
          <a:p>
            <a:r>
              <a:rPr lang="en-US" smtClean="0"/>
              <a:t>Yrd. Doç. Dr. Aslı Yağmurlu</a:t>
            </a:r>
            <a:endParaRPr lang="tr-T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85F4D42-1B14-DE44-999B-AEC8D0893F5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tr-TR" smtClean="0"/>
              <a:t>Click to edit Master text styles</a:t>
            </a:r>
          </a:p>
          <a:p>
            <a:pPr lvl="1" eaLnBrk="1" latinLnBrk="0" hangingPunct="1"/>
            <a:r>
              <a:rPr lang="tr-TR" smtClean="0"/>
              <a:t>Second level</a:t>
            </a:r>
          </a:p>
          <a:p>
            <a:pPr lvl="2" eaLnBrk="1" latinLnBrk="0" hangingPunct="1"/>
            <a:r>
              <a:rPr lang="tr-TR" smtClean="0"/>
              <a:t>Third level</a:t>
            </a:r>
          </a:p>
          <a:p>
            <a:pPr lvl="3" eaLnBrk="1" latinLnBrk="0" hangingPunct="1"/>
            <a:r>
              <a:rPr lang="tr-TR" smtClean="0"/>
              <a:t>Fourth level</a:t>
            </a:r>
          </a:p>
          <a:p>
            <a:pPr lvl="4" eaLnBrk="1" latinLnBrk="0" hangingPunct="1"/>
            <a:r>
              <a:rPr lang="tr-TR"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85F4D42-1B14-DE44-999B-AEC8D0893F5A}" type="slidenum">
              <a:rPr lang="tr-TR" smtClean="0"/>
              <a:pPr/>
              <a:t>‹#›</a:t>
            </a:fld>
            <a:endParaRPr lang="tr-T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378AC5F-8189-4449-A8EB-3FAA8D15A94A}" type="datetime1">
              <a:rPr lang="en-US" smtClean="0"/>
              <a:t>9/19/2019</a:t>
            </a:fld>
            <a:endParaRPr lang="tr-TR"/>
          </a:p>
        </p:txBody>
      </p:sp>
      <p:sp>
        <p:nvSpPr>
          <p:cNvPr id="6" name="Footer Placeholder 5"/>
          <p:cNvSpPr>
            <a:spLocks noGrp="1"/>
          </p:cNvSpPr>
          <p:nvPr>
            <p:ph type="ftr" sz="quarter" idx="11"/>
          </p:nvPr>
        </p:nvSpPr>
        <p:spPr>
          <a:xfrm>
            <a:off x="301752" y="6410848"/>
            <a:ext cx="3383280" cy="365760"/>
          </a:xfrm>
        </p:spPr>
        <p:txBody>
          <a:bodyPr/>
          <a:lstStyle/>
          <a:p>
            <a:r>
              <a:rPr lang="en-US" smtClean="0"/>
              <a:t>Yrd. Doç. Dr. Aslı Yağmurlu</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85F4D42-1B14-DE44-999B-AEC8D0893F5A}" type="slidenum">
              <a:rPr lang="tr-TR" smtClean="0"/>
              <a:pPr/>
              <a:t>‹#›</a:t>
            </a:fld>
            <a:endParaRPr lang="tr-T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tr-TR"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E149841C-05AC-0748-B35C-EA89C9C58624}" type="datetime1">
              <a:rPr lang="en-US" smtClean="0"/>
              <a:t>9/19/2019</a:t>
            </a:fld>
            <a:endParaRPr lang="tr-TR"/>
          </a:p>
        </p:txBody>
      </p:sp>
      <p:sp>
        <p:nvSpPr>
          <p:cNvPr id="6" name="Footer Placeholder 5"/>
          <p:cNvSpPr>
            <a:spLocks noGrp="1"/>
          </p:cNvSpPr>
          <p:nvPr>
            <p:ph type="ftr" sz="quarter" idx="11"/>
          </p:nvPr>
        </p:nvSpPr>
        <p:spPr>
          <a:xfrm>
            <a:off x="301752" y="6410848"/>
            <a:ext cx="3584448" cy="365760"/>
          </a:xfrm>
        </p:spPr>
        <p:txBody>
          <a:bodyPr/>
          <a:lstStyle/>
          <a:p>
            <a:r>
              <a:rPr lang="en-US" smtClean="0"/>
              <a:t>Yrd. Doç. Dr. Aslı Yağmurlu</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108BAFD-8218-D04E-AA5E-FBD14409C4B2}" type="datetime1">
              <a:rPr lang="en-US" smtClean="0"/>
              <a:t>9/19/2019</a:t>
            </a:fld>
            <a:endParaRPr lang="tr-T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Yrd. Doç. Dr. Aslı Yağmurlu</a:t>
            </a:r>
            <a:endParaRPr lang="tr-T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85F4D42-1B14-DE44-999B-AEC8D0893F5A}" type="slidenum">
              <a:rPr lang="tr-TR" smtClean="0"/>
              <a:pPr/>
              <a:t>‹#›</a:t>
            </a:fld>
            <a:endParaRPr lang="tr-T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Click to edit Master text styles</a:t>
            </a:r>
          </a:p>
          <a:p>
            <a:pPr lvl="1" eaLnBrk="1" latinLnBrk="0" hangingPunct="1"/>
            <a:r>
              <a:rPr kumimoji="0" lang="tr-TR" smtClean="0"/>
              <a:t>Second level</a:t>
            </a:r>
          </a:p>
          <a:p>
            <a:pPr lvl="2" eaLnBrk="1" latinLnBrk="0" hangingPunct="1"/>
            <a:r>
              <a:rPr kumimoji="0" lang="tr-TR" smtClean="0"/>
              <a:t>Third level</a:t>
            </a:r>
          </a:p>
          <a:p>
            <a:pPr lvl="3" eaLnBrk="1" latinLnBrk="0" hangingPunct="1"/>
            <a:r>
              <a:rPr kumimoji="0" lang="tr-TR" smtClean="0"/>
              <a:t>Fourth level</a:t>
            </a:r>
          </a:p>
          <a:p>
            <a:pPr lvl="4" eaLnBrk="1" latinLnBrk="0" hangingPunct="1"/>
            <a:r>
              <a:rPr kumimoji="0" lang="tr-TR"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tr-TR" dirty="0" smtClean="0"/>
              <a:t>KURUMSAL İLETİŞİM UYGULAMALARI</a:t>
            </a:r>
            <a:endParaRPr lang="tr-TR" dirty="0"/>
          </a:p>
        </p:txBody>
      </p:sp>
      <p:sp>
        <p:nvSpPr>
          <p:cNvPr id="2" name="Title 1"/>
          <p:cNvSpPr>
            <a:spLocks noGrp="1"/>
          </p:cNvSpPr>
          <p:nvPr>
            <p:ph type="ctrTitle"/>
          </p:nvPr>
        </p:nvSpPr>
        <p:spPr/>
        <p:txBody>
          <a:bodyPr/>
          <a:lstStyle/>
          <a:p>
            <a:r>
              <a:rPr lang="tr-TR" dirty="0" smtClean="0"/>
              <a:t>Kamu Yönetiminde </a:t>
            </a:r>
            <a:r>
              <a:rPr lang="tr-TR" smtClean="0"/>
              <a:t>Halkla İlişkiler</a:t>
            </a:r>
            <a:endParaRPr lang="tr-TR" dirty="0"/>
          </a:p>
        </p:txBody>
      </p:sp>
      <p:sp>
        <p:nvSpPr>
          <p:cNvPr id="4" name="Slide Number Placeholder 3"/>
          <p:cNvSpPr>
            <a:spLocks noGrp="1"/>
          </p:cNvSpPr>
          <p:nvPr>
            <p:ph type="sldNum" sz="quarter" idx="12"/>
          </p:nvPr>
        </p:nvSpPr>
        <p:spPr/>
        <p:txBody>
          <a:bodyPr/>
          <a:lstStyle/>
          <a:p>
            <a:fld id="{F85F4D42-1B14-DE44-999B-AEC8D0893F5A}" type="slidenum">
              <a:rPr lang="tr-TR" smtClean="0"/>
              <a:pPr/>
              <a:t>0</a:t>
            </a:fld>
            <a:endParaRPr lang="tr-TR"/>
          </a:p>
        </p:txBody>
      </p:sp>
      <p:sp>
        <p:nvSpPr>
          <p:cNvPr id="5" name="Footer Placeholder 4"/>
          <p:cNvSpPr>
            <a:spLocks noGrp="1"/>
          </p:cNvSpPr>
          <p:nvPr>
            <p:ph type="ftr" sz="quarter" idx="11"/>
          </p:nvPr>
        </p:nvSpPr>
        <p:spPr/>
        <p:txBody>
          <a:bodyPr/>
          <a:lstStyle/>
          <a:p>
            <a:r>
              <a:rPr lang="en-US" smtClean="0"/>
              <a:t>Doç</a:t>
            </a:r>
            <a:r>
              <a:rPr lang="en-US" dirty="0" smtClean="0"/>
              <a:t>. Dr. Aslı </a:t>
            </a:r>
            <a:r>
              <a:rPr lang="en-US" dirty="0" err="1" smtClean="0"/>
              <a:t>Yağmurlu</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Basın bülteni yazarken dikkat edilecekler</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9</a:t>
            </a:fld>
            <a:endParaRPr lang="tr-TR"/>
          </a:p>
        </p:txBody>
      </p:sp>
      <p:sp>
        <p:nvSpPr>
          <p:cNvPr id="4" name="Content Placeholder 3"/>
          <p:cNvSpPr>
            <a:spLocks noGrp="1"/>
          </p:cNvSpPr>
          <p:nvPr>
            <p:ph sz="quarter" idx="1"/>
          </p:nvPr>
        </p:nvSpPr>
        <p:spPr/>
        <p:txBody>
          <a:bodyPr/>
          <a:lstStyle/>
          <a:p>
            <a:pPr>
              <a:buNone/>
            </a:pPr>
            <a:r>
              <a:rPr lang="tr-TR" dirty="0" smtClean="0"/>
              <a:t>Yazmak için bir sebep olmalı</a:t>
            </a:r>
          </a:p>
          <a:p>
            <a:pPr>
              <a:buNone/>
            </a:pPr>
            <a:r>
              <a:rPr lang="tr-TR" dirty="0" smtClean="0"/>
              <a:t>Tek bir konuya odaklanmalı</a:t>
            </a:r>
          </a:p>
          <a:p>
            <a:pPr>
              <a:buNone/>
            </a:pPr>
            <a:r>
              <a:rPr lang="tr-TR" dirty="0" smtClean="0"/>
              <a:t>Konu haber değeri taşımalı</a:t>
            </a:r>
          </a:p>
          <a:p>
            <a:pPr>
              <a:buNone/>
            </a:pPr>
            <a:r>
              <a:rPr lang="tr-TR" dirty="0" smtClean="0"/>
              <a:t>Bilgi içermeli</a:t>
            </a:r>
          </a:p>
          <a:p>
            <a:pPr>
              <a:buNone/>
            </a:pPr>
            <a:r>
              <a:rPr lang="tr-TR" dirty="0" smtClean="0"/>
              <a:t>Ürün veya hizmetin özelliklerini içermeli</a:t>
            </a:r>
          </a:p>
          <a:p>
            <a:pPr>
              <a:buNone/>
            </a:pPr>
            <a:r>
              <a:rPr lang="tr-TR" dirty="0" smtClean="0"/>
              <a:t>Kuruma vurgu yapmalı</a:t>
            </a:r>
          </a:p>
          <a:p>
            <a:pPr>
              <a:buNone/>
            </a:pPr>
            <a:r>
              <a:rPr lang="tr-TR" dirty="0" smtClean="0"/>
              <a:t>Açık yazılmalı</a:t>
            </a:r>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Format</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10</a:t>
            </a:fld>
            <a:endParaRPr lang="tr-TR"/>
          </a:p>
        </p:txBody>
      </p:sp>
      <p:sp>
        <p:nvSpPr>
          <p:cNvPr id="4" name="Content Placeholder 3"/>
          <p:cNvSpPr>
            <a:spLocks noGrp="1"/>
          </p:cNvSpPr>
          <p:nvPr>
            <p:ph sz="quarter" idx="1"/>
          </p:nvPr>
        </p:nvSpPr>
        <p:spPr/>
        <p:txBody>
          <a:bodyPr>
            <a:normAutofit fontScale="92500" lnSpcReduction="10000"/>
          </a:bodyPr>
          <a:lstStyle/>
          <a:p>
            <a:r>
              <a:rPr lang="tr-TR" dirty="0" smtClean="0"/>
              <a:t>Her zaman A4 kağıda, daktiloyla ve iki aralıkla yazılır.</a:t>
            </a:r>
          </a:p>
          <a:p>
            <a:r>
              <a:rPr lang="tr-TR" dirty="0" smtClean="0"/>
              <a:t>Antetli kağıt kullanılır, her tür iletişim bilgisi ve ilgili kişinin adı bulunur.</a:t>
            </a:r>
          </a:p>
          <a:p>
            <a:r>
              <a:rPr lang="tr-TR" dirty="0" smtClean="0"/>
              <a:t>Tarih ve kriz durumlarında saat eklenir.</a:t>
            </a:r>
          </a:p>
          <a:p>
            <a:r>
              <a:rPr lang="tr-TR" dirty="0" smtClean="0"/>
              <a:t>Geniş marjin bırakılır.</a:t>
            </a:r>
          </a:p>
          <a:p>
            <a:r>
              <a:rPr lang="tr-TR" dirty="0" smtClean="0"/>
              <a:t>Tercihen 1 sayfadır.</a:t>
            </a:r>
          </a:p>
          <a:p>
            <a:r>
              <a:rPr lang="tr-TR" dirty="0" smtClean="0"/>
              <a:t>Paragraflar 6 satırı geçmemelidir.</a:t>
            </a:r>
          </a:p>
          <a:p>
            <a:r>
              <a:rPr lang="tr-TR" dirty="0" smtClean="0"/>
              <a:t>Birden fazla sayfa varsa sayfa numarası bulunur.</a:t>
            </a:r>
          </a:p>
          <a:p>
            <a:r>
              <a:rPr lang="tr-TR" dirty="0" smtClean="0"/>
              <a:t>Açıklamanın sonuna bitti anlamında ### işareti konulur.</a:t>
            </a:r>
          </a:p>
          <a:p>
            <a:r>
              <a:rPr lang="tr-TR" dirty="0" smtClean="0"/>
              <a:t>Kalın ve büyük harfle başlık yazılır. e-postanın başlığı olarak eklenir.</a:t>
            </a:r>
          </a:p>
          <a:p>
            <a:endParaRPr lang="tr-TR" dirty="0" smtClean="0"/>
          </a:p>
          <a:p>
            <a:endParaRPr lang="tr-TR"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İçerik</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11</a:t>
            </a:fld>
            <a:endParaRPr lang="tr-TR"/>
          </a:p>
        </p:txBody>
      </p:sp>
      <p:sp>
        <p:nvSpPr>
          <p:cNvPr id="4" name="Content Placeholder 3"/>
          <p:cNvSpPr>
            <a:spLocks noGrp="1"/>
          </p:cNvSpPr>
          <p:nvPr>
            <p:ph sz="quarter" idx="1"/>
          </p:nvPr>
        </p:nvSpPr>
        <p:spPr/>
        <p:txBody>
          <a:bodyPr/>
          <a:lstStyle/>
          <a:p>
            <a:r>
              <a:rPr lang="tr-TR" dirty="0" smtClean="0"/>
              <a:t>Başlık</a:t>
            </a:r>
          </a:p>
          <a:p>
            <a:r>
              <a:rPr lang="tr-TR" dirty="0" smtClean="0"/>
              <a:t>Giriş-haber özeti</a:t>
            </a:r>
          </a:p>
          <a:p>
            <a:r>
              <a:rPr lang="tr-TR" dirty="0" smtClean="0"/>
              <a:t>Olay-başarı-ürün-kişiler</a:t>
            </a:r>
          </a:p>
          <a:p>
            <a:r>
              <a:rPr lang="tr-TR" dirty="0" smtClean="0"/>
              <a:t>Sonuç</a:t>
            </a:r>
          </a:p>
          <a:p>
            <a:r>
              <a:rPr lang="tr-TR" dirty="0" smtClean="0"/>
              <a:t>Kurum-şirket</a:t>
            </a:r>
            <a:endParaRPr lang="tr-TR"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Slide Number Placeholder 2"/>
          <p:cNvSpPr>
            <a:spLocks noGrp="1"/>
          </p:cNvSpPr>
          <p:nvPr>
            <p:ph type="sldNum" sz="quarter" idx="12"/>
          </p:nvPr>
        </p:nvSpPr>
        <p:spPr/>
        <p:txBody>
          <a:bodyPr/>
          <a:lstStyle/>
          <a:p>
            <a:fld id="{F85F4D42-1B14-DE44-999B-AEC8D0893F5A}" type="slidenum">
              <a:rPr lang="tr-TR" smtClean="0"/>
              <a:pPr/>
              <a:t>12</a:t>
            </a:fld>
            <a:endParaRPr lang="tr-TR"/>
          </a:p>
        </p:txBody>
      </p:sp>
      <p:sp>
        <p:nvSpPr>
          <p:cNvPr id="4" name="Content Placeholder 3"/>
          <p:cNvSpPr>
            <a:spLocks noGrp="1"/>
          </p:cNvSpPr>
          <p:nvPr>
            <p:ph sz="quarter" idx="1"/>
          </p:nvPr>
        </p:nvSpPr>
        <p:spPr/>
        <p:txBody>
          <a:bodyPr/>
          <a:lstStyle/>
          <a:p>
            <a:endParaRPr lang="tr-TR" dirty="0"/>
          </a:p>
        </p:txBody>
      </p:sp>
      <p:pic>
        <p:nvPicPr>
          <p:cNvPr id="8" name="Picture 7"/>
          <p:cNvPicPr>
            <a:picLocks noChangeAspect="1"/>
          </p:cNvPicPr>
          <p:nvPr/>
        </p:nvPicPr>
        <p:blipFill>
          <a:blip r:embed="rId2"/>
          <a:stretch>
            <a:fillRect/>
          </a:stretch>
        </p:blipFill>
        <p:spPr>
          <a:xfrm>
            <a:off x="1566333" y="0"/>
            <a:ext cx="6364111" cy="6858000"/>
          </a:xfrm>
          <a:prstGeom prst="rect">
            <a:avLst/>
          </a:prstGeom>
        </p:spPr>
      </p:pic>
      <p:sp>
        <p:nvSpPr>
          <p:cNvPr id="6" name="Footer Placeholder 5"/>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Basın makalesi</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13</a:t>
            </a:fld>
            <a:endParaRPr lang="tr-TR"/>
          </a:p>
        </p:txBody>
      </p:sp>
      <p:sp>
        <p:nvSpPr>
          <p:cNvPr id="4" name="Content Placeholder 3"/>
          <p:cNvSpPr>
            <a:spLocks noGrp="1"/>
          </p:cNvSpPr>
          <p:nvPr>
            <p:ph sz="quarter" idx="1"/>
          </p:nvPr>
        </p:nvSpPr>
        <p:spPr/>
        <p:txBody>
          <a:bodyPr>
            <a:normAutofit lnSpcReduction="10000"/>
          </a:bodyPr>
          <a:lstStyle/>
          <a:p>
            <a:r>
              <a:rPr lang="en-US" dirty="0" err="1" smtClean="0"/>
              <a:t>Temsil</a:t>
            </a:r>
            <a:r>
              <a:rPr lang="en-US" dirty="0" smtClean="0"/>
              <a:t> </a:t>
            </a:r>
            <a:r>
              <a:rPr lang="en-US" dirty="0" err="1" smtClean="0"/>
              <a:t>edilen</a:t>
            </a:r>
            <a:r>
              <a:rPr lang="en-US" dirty="0" smtClean="0"/>
              <a:t> </a:t>
            </a:r>
            <a:r>
              <a:rPr lang="en-US" dirty="0" err="1" smtClean="0"/>
              <a:t>şirket</a:t>
            </a:r>
            <a:r>
              <a:rPr lang="en-US" dirty="0" smtClean="0"/>
              <a:t>, </a:t>
            </a:r>
            <a:r>
              <a:rPr lang="en-US" dirty="0" err="1" smtClean="0"/>
              <a:t>kurum</a:t>
            </a:r>
            <a:r>
              <a:rPr lang="en-US" dirty="0" smtClean="0"/>
              <a:t> </a:t>
            </a:r>
            <a:r>
              <a:rPr lang="en-US" dirty="0" err="1" smtClean="0"/>
              <a:t>ya</a:t>
            </a:r>
            <a:r>
              <a:rPr lang="en-US" dirty="0" smtClean="0"/>
              <a:t> </a:t>
            </a:r>
            <a:r>
              <a:rPr lang="en-US" dirty="0" err="1" smtClean="0"/>
              <a:t>da</a:t>
            </a:r>
            <a:r>
              <a:rPr lang="en-US" dirty="0" smtClean="0"/>
              <a:t> </a:t>
            </a:r>
            <a:r>
              <a:rPr lang="en-US" dirty="0" err="1" smtClean="0"/>
              <a:t>kuruluşun</a:t>
            </a:r>
            <a:r>
              <a:rPr lang="en-US" dirty="0" smtClean="0"/>
              <a:t> </a:t>
            </a:r>
            <a:r>
              <a:rPr lang="en-US" dirty="0" err="1" smtClean="0"/>
              <a:t>bir</a:t>
            </a:r>
            <a:r>
              <a:rPr lang="en-US" dirty="0" smtClean="0"/>
              <a:t> </a:t>
            </a:r>
            <a:r>
              <a:rPr lang="en-US" dirty="0" err="1" smtClean="0"/>
              <a:t>hizmetinin</a:t>
            </a:r>
            <a:r>
              <a:rPr lang="en-US" dirty="0" smtClean="0"/>
              <a:t>, </a:t>
            </a:r>
            <a:r>
              <a:rPr lang="en-US" dirty="0" err="1" smtClean="0"/>
              <a:t>ürününün</a:t>
            </a:r>
            <a:r>
              <a:rPr lang="en-US" dirty="0" smtClean="0"/>
              <a:t> </a:t>
            </a:r>
            <a:r>
              <a:rPr lang="en-US" dirty="0" err="1" smtClean="0"/>
              <a:t>ya</a:t>
            </a:r>
            <a:r>
              <a:rPr lang="en-US" dirty="0" smtClean="0"/>
              <a:t> </a:t>
            </a:r>
            <a:r>
              <a:rPr lang="en-US" dirty="0" err="1" smtClean="0"/>
              <a:t>da</a:t>
            </a:r>
            <a:r>
              <a:rPr lang="en-US" dirty="0" smtClean="0"/>
              <a:t> </a:t>
            </a:r>
            <a:r>
              <a:rPr lang="en-US" dirty="0" err="1" smtClean="0"/>
              <a:t>çalışmasının</a:t>
            </a:r>
            <a:r>
              <a:rPr lang="en-US" dirty="0" smtClean="0"/>
              <a:t> </a:t>
            </a:r>
            <a:r>
              <a:rPr lang="en-US" dirty="0" err="1" smtClean="0"/>
              <a:t>tanıtımını</a:t>
            </a:r>
            <a:r>
              <a:rPr lang="en-US" dirty="0" smtClean="0"/>
              <a:t> </a:t>
            </a:r>
            <a:r>
              <a:rPr lang="en-US" dirty="0" err="1" smtClean="0"/>
              <a:t>yapmak</a:t>
            </a:r>
            <a:r>
              <a:rPr lang="en-US" dirty="0" smtClean="0"/>
              <a:t>, </a:t>
            </a:r>
            <a:r>
              <a:rPr lang="en-US" dirty="0" err="1" smtClean="0"/>
              <a:t>bu</a:t>
            </a:r>
            <a:r>
              <a:rPr lang="en-US" dirty="0" smtClean="0"/>
              <a:t> </a:t>
            </a:r>
            <a:r>
              <a:rPr lang="en-US" dirty="0" err="1" smtClean="0"/>
              <a:t>yönde</a:t>
            </a:r>
            <a:r>
              <a:rPr lang="en-US" dirty="0" smtClean="0"/>
              <a:t> </a:t>
            </a:r>
            <a:r>
              <a:rPr lang="en-US" dirty="0" err="1" smtClean="0"/>
              <a:t>kamuoyunun</a:t>
            </a:r>
            <a:r>
              <a:rPr lang="en-US" dirty="0" smtClean="0"/>
              <a:t> </a:t>
            </a:r>
            <a:r>
              <a:rPr lang="en-US" dirty="0" err="1" smtClean="0"/>
              <a:t>dikkatini</a:t>
            </a:r>
            <a:r>
              <a:rPr lang="en-US" dirty="0" smtClean="0"/>
              <a:t> </a:t>
            </a:r>
            <a:r>
              <a:rPr lang="en-US" dirty="0" err="1" smtClean="0"/>
              <a:t>çekmek</a:t>
            </a:r>
            <a:r>
              <a:rPr lang="en-US" dirty="0" smtClean="0"/>
              <a:t>, </a:t>
            </a:r>
            <a:r>
              <a:rPr lang="en-US" dirty="0" err="1" smtClean="0"/>
              <a:t>gündem</a:t>
            </a:r>
            <a:r>
              <a:rPr lang="en-US" dirty="0" smtClean="0"/>
              <a:t> </a:t>
            </a:r>
            <a:r>
              <a:rPr lang="en-US" dirty="0" err="1" smtClean="0"/>
              <a:t>oluşturmak</a:t>
            </a:r>
            <a:r>
              <a:rPr lang="en-US" dirty="0" smtClean="0"/>
              <a:t> </a:t>
            </a:r>
            <a:r>
              <a:rPr lang="en-US" dirty="0" err="1" smtClean="0"/>
              <a:t>ve</a:t>
            </a:r>
            <a:r>
              <a:rPr lang="en-US" dirty="0" smtClean="0"/>
              <a:t> </a:t>
            </a:r>
            <a:r>
              <a:rPr lang="en-US" dirty="0" err="1" smtClean="0"/>
              <a:t>o</a:t>
            </a:r>
            <a:r>
              <a:rPr lang="en-US" dirty="0" smtClean="0"/>
              <a:t> </a:t>
            </a:r>
            <a:r>
              <a:rPr lang="en-US" dirty="0" err="1" smtClean="0"/>
              <a:t>ürün</a:t>
            </a:r>
            <a:r>
              <a:rPr lang="en-US" dirty="0" smtClean="0"/>
              <a:t>, </a:t>
            </a:r>
            <a:r>
              <a:rPr lang="en-US" dirty="0" err="1" smtClean="0"/>
              <a:t>hizmet</a:t>
            </a:r>
            <a:r>
              <a:rPr lang="en-US" dirty="0" smtClean="0"/>
              <a:t> </a:t>
            </a:r>
            <a:r>
              <a:rPr lang="en-US" dirty="0" err="1" smtClean="0"/>
              <a:t>ya</a:t>
            </a:r>
            <a:r>
              <a:rPr lang="en-US" dirty="0" smtClean="0"/>
              <a:t> </a:t>
            </a:r>
            <a:r>
              <a:rPr lang="en-US" dirty="0" err="1" smtClean="0"/>
              <a:t>da</a:t>
            </a:r>
            <a:r>
              <a:rPr lang="en-US" dirty="0" smtClean="0"/>
              <a:t> </a:t>
            </a:r>
            <a:r>
              <a:rPr lang="en-US" dirty="0" err="1" smtClean="0"/>
              <a:t>çalışmalara</a:t>
            </a:r>
            <a:r>
              <a:rPr lang="en-US" dirty="0" smtClean="0"/>
              <a:t> </a:t>
            </a:r>
            <a:r>
              <a:rPr lang="en-US" dirty="0" err="1" smtClean="0"/>
              <a:t>yönelik</a:t>
            </a:r>
            <a:r>
              <a:rPr lang="en-US" dirty="0" smtClean="0"/>
              <a:t> </a:t>
            </a:r>
            <a:r>
              <a:rPr lang="en-US" dirty="0" err="1" smtClean="0"/>
              <a:t>sosyal</a:t>
            </a:r>
            <a:r>
              <a:rPr lang="en-US" dirty="0" smtClean="0"/>
              <a:t> </a:t>
            </a:r>
            <a:r>
              <a:rPr lang="en-US" dirty="0" err="1" smtClean="0"/>
              <a:t>saygınlığı</a:t>
            </a:r>
            <a:r>
              <a:rPr lang="en-US" dirty="0" smtClean="0"/>
              <a:t> </a:t>
            </a:r>
            <a:r>
              <a:rPr lang="en-US" dirty="0" err="1" smtClean="0"/>
              <a:t>artırmak</a:t>
            </a:r>
            <a:r>
              <a:rPr lang="en-US" dirty="0" smtClean="0"/>
              <a:t> </a:t>
            </a:r>
            <a:r>
              <a:rPr lang="en-US" dirty="0" err="1" smtClean="0"/>
              <a:t>için</a:t>
            </a:r>
            <a:r>
              <a:rPr lang="en-US" dirty="0" smtClean="0"/>
              <a:t> </a:t>
            </a:r>
            <a:r>
              <a:rPr lang="en-US" dirty="0" err="1" smtClean="0"/>
              <a:t>yazılan</a:t>
            </a:r>
            <a:r>
              <a:rPr lang="en-US" dirty="0" smtClean="0"/>
              <a:t> </a:t>
            </a:r>
            <a:r>
              <a:rPr lang="en-US" dirty="0" err="1" smtClean="0"/>
              <a:t>makalelerdir</a:t>
            </a:r>
            <a:r>
              <a:rPr lang="en-US" dirty="0" smtClean="0"/>
              <a:t>. </a:t>
            </a:r>
            <a:r>
              <a:rPr lang="en-US" dirty="0" err="1" smtClean="0"/>
              <a:t>Bir</a:t>
            </a:r>
            <a:r>
              <a:rPr lang="en-US" dirty="0" smtClean="0"/>
              <a:t> </a:t>
            </a:r>
            <a:r>
              <a:rPr lang="en-US" dirty="0" err="1" smtClean="0"/>
              <a:t>dergi</a:t>
            </a:r>
            <a:r>
              <a:rPr lang="en-US" dirty="0" smtClean="0"/>
              <a:t> </a:t>
            </a:r>
            <a:r>
              <a:rPr lang="en-US" dirty="0" err="1" smtClean="0"/>
              <a:t>ya</a:t>
            </a:r>
            <a:r>
              <a:rPr lang="en-US" dirty="0" smtClean="0"/>
              <a:t> </a:t>
            </a:r>
            <a:r>
              <a:rPr lang="en-US" dirty="0" err="1" smtClean="0"/>
              <a:t>da</a:t>
            </a:r>
            <a:r>
              <a:rPr lang="en-US" dirty="0" smtClean="0"/>
              <a:t> </a:t>
            </a:r>
            <a:r>
              <a:rPr lang="en-US" dirty="0" err="1" smtClean="0"/>
              <a:t>gazetede</a:t>
            </a:r>
            <a:r>
              <a:rPr lang="en-US" dirty="0" smtClean="0"/>
              <a:t> </a:t>
            </a:r>
            <a:r>
              <a:rPr lang="en-US" dirty="0" err="1" smtClean="0"/>
              <a:t>yayınlanmak</a:t>
            </a:r>
            <a:r>
              <a:rPr lang="en-US" dirty="0" smtClean="0"/>
              <a:t> </a:t>
            </a:r>
            <a:r>
              <a:rPr lang="en-US" dirty="0" err="1" smtClean="0"/>
              <a:t>üzere</a:t>
            </a:r>
            <a:r>
              <a:rPr lang="en-US" dirty="0" smtClean="0"/>
              <a:t> </a:t>
            </a:r>
            <a:r>
              <a:rPr lang="en-US" dirty="0" err="1" smtClean="0"/>
              <a:t>kaleme</a:t>
            </a:r>
            <a:r>
              <a:rPr lang="en-US" dirty="0" smtClean="0"/>
              <a:t> </a:t>
            </a:r>
            <a:r>
              <a:rPr lang="en-US" dirty="0" err="1" smtClean="0"/>
              <a:t>alınan</a:t>
            </a:r>
            <a:r>
              <a:rPr lang="en-US" dirty="0" smtClean="0"/>
              <a:t> </a:t>
            </a:r>
            <a:r>
              <a:rPr lang="en-US" dirty="0" err="1" smtClean="0"/>
              <a:t>bu</a:t>
            </a:r>
            <a:r>
              <a:rPr lang="en-US" dirty="0" smtClean="0"/>
              <a:t> </a:t>
            </a:r>
            <a:r>
              <a:rPr lang="en-US" dirty="0" err="1" smtClean="0"/>
              <a:t>makaleler</a:t>
            </a:r>
            <a:r>
              <a:rPr lang="en-US" dirty="0" smtClean="0"/>
              <a:t>, </a:t>
            </a:r>
            <a:r>
              <a:rPr lang="en-US" dirty="0" err="1" smtClean="0"/>
              <a:t>halkla</a:t>
            </a:r>
            <a:r>
              <a:rPr lang="en-US" dirty="0" smtClean="0"/>
              <a:t> </a:t>
            </a:r>
            <a:r>
              <a:rPr lang="en-US" dirty="0" err="1" smtClean="0"/>
              <a:t>ilişkiler</a:t>
            </a:r>
            <a:r>
              <a:rPr lang="en-US" dirty="0" smtClean="0"/>
              <a:t> </a:t>
            </a:r>
            <a:r>
              <a:rPr lang="en-US" dirty="0" err="1" smtClean="0"/>
              <a:t>birim</a:t>
            </a:r>
            <a:r>
              <a:rPr lang="en-US" dirty="0" smtClean="0"/>
              <a:t> </a:t>
            </a:r>
            <a:r>
              <a:rPr lang="en-US" dirty="0" err="1" smtClean="0"/>
              <a:t>ya</a:t>
            </a:r>
            <a:r>
              <a:rPr lang="en-US" dirty="0" smtClean="0"/>
              <a:t> </a:t>
            </a:r>
            <a:r>
              <a:rPr lang="en-US" dirty="0" err="1" smtClean="0"/>
              <a:t>da</a:t>
            </a:r>
            <a:r>
              <a:rPr lang="en-US" dirty="0" smtClean="0"/>
              <a:t> </a:t>
            </a:r>
            <a:r>
              <a:rPr lang="en-US" dirty="0" err="1" smtClean="0"/>
              <a:t>şirketlerinin</a:t>
            </a:r>
            <a:r>
              <a:rPr lang="en-US" dirty="0" smtClean="0"/>
              <a:t>, </a:t>
            </a:r>
            <a:r>
              <a:rPr lang="en-US" dirty="0" err="1" smtClean="0"/>
              <a:t>bir</a:t>
            </a:r>
            <a:r>
              <a:rPr lang="en-US" dirty="0" smtClean="0"/>
              <a:t> </a:t>
            </a:r>
            <a:r>
              <a:rPr lang="en-US" dirty="0" err="1" smtClean="0"/>
              <a:t>gazete</a:t>
            </a:r>
            <a:r>
              <a:rPr lang="en-US" dirty="0" smtClean="0"/>
              <a:t> </a:t>
            </a:r>
            <a:r>
              <a:rPr lang="en-US" dirty="0" err="1" smtClean="0"/>
              <a:t>ya</a:t>
            </a:r>
            <a:r>
              <a:rPr lang="en-US" dirty="0" smtClean="0"/>
              <a:t> </a:t>
            </a:r>
            <a:r>
              <a:rPr lang="en-US" dirty="0" err="1" smtClean="0"/>
              <a:t>da</a:t>
            </a:r>
            <a:r>
              <a:rPr lang="en-US" dirty="0" smtClean="0"/>
              <a:t> </a:t>
            </a:r>
            <a:r>
              <a:rPr lang="en-US" dirty="0" err="1" smtClean="0"/>
              <a:t>dergi</a:t>
            </a:r>
            <a:r>
              <a:rPr lang="en-US" dirty="0" smtClean="0"/>
              <a:t> </a:t>
            </a:r>
            <a:r>
              <a:rPr lang="en-US" dirty="0" err="1" smtClean="0"/>
              <a:t>ile</a:t>
            </a:r>
            <a:r>
              <a:rPr lang="en-US" dirty="0" smtClean="0"/>
              <a:t> </a:t>
            </a:r>
            <a:r>
              <a:rPr lang="en-US" dirty="0" err="1" smtClean="0"/>
              <a:t>önceden</a:t>
            </a:r>
            <a:r>
              <a:rPr lang="en-US" dirty="0" smtClean="0"/>
              <a:t> </a:t>
            </a:r>
            <a:r>
              <a:rPr lang="en-US" dirty="0" err="1" smtClean="0"/>
              <a:t>görüşme</a:t>
            </a:r>
            <a:r>
              <a:rPr lang="en-US" dirty="0" smtClean="0"/>
              <a:t> </a:t>
            </a:r>
            <a:r>
              <a:rPr lang="en-US" dirty="0" err="1" smtClean="0"/>
              <a:t>yaparak</a:t>
            </a:r>
            <a:r>
              <a:rPr lang="en-US" dirty="0" smtClean="0"/>
              <a:t>, </a:t>
            </a:r>
            <a:r>
              <a:rPr lang="en-US" dirty="0" err="1" smtClean="0"/>
              <a:t>yayımlanmasına</a:t>
            </a:r>
            <a:r>
              <a:rPr lang="en-US" dirty="0" smtClean="0"/>
              <a:t> </a:t>
            </a:r>
            <a:r>
              <a:rPr lang="en-US" dirty="0" err="1" smtClean="0"/>
              <a:t>yönelik</a:t>
            </a:r>
            <a:r>
              <a:rPr lang="en-US" dirty="0" smtClean="0"/>
              <a:t> </a:t>
            </a:r>
            <a:r>
              <a:rPr lang="en-US" dirty="0" err="1" smtClean="0"/>
              <a:t>karşılıklı</a:t>
            </a:r>
            <a:r>
              <a:rPr lang="en-US" dirty="0" smtClean="0"/>
              <a:t> </a:t>
            </a:r>
            <a:r>
              <a:rPr lang="en-US" dirty="0" err="1" smtClean="0"/>
              <a:t>anlaşmaya</a:t>
            </a:r>
            <a:r>
              <a:rPr lang="en-US" dirty="0" smtClean="0"/>
              <a:t> </a:t>
            </a:r>
            <a:r>
              <a:rPr lang="en-US" dirty="0" err="1" smtClean="0"/>
              <a:t>varıldıktan</a:t>
            </a:r>
            <a:r>
              <a:rPr lang="en-US" dirty="0" smtClean="0"/>
              <a:t> </a:t>
            </a:r>
            <a:r>
              <a:rPr lang="en-US" dirty="0" err="1" smtClean="0"/>
              <a:t>sonra</a:t>
            </a:r>
            <a:r>
              <a:rPr lang="en-US" dirty="0" smtClean="0"/>
              <a:t> </a:t>
            </a:r>
            <a:r>
              <a:rPr lang="en-US" dirty="0" err="1" smtClean="0"/>
              <a:t>hazırlanabileceği</a:t>
            </a:r>
            <a:r>
              <a:rPr lang="en-US" dirty="0" smtClean="0"/>
              <a:t> </a:t>
            </a:r>
            <a:r>
              <a:rPr lang="en-US" dirty="0" err="1" smtClean="0"/>
              <a:t>gibi</a:t>
            </a:r>
            <a:r>
              <a:rPr lang="en-US" dirty="0" smtClean="0"/>
              <a:t>, </a:t>
            </a:r>
            <a:r>
              <a:rPr lang="en-US" dirty="0" err="1" smtClean="0"/>
              <a:t>böyle</a:t>
            </a:r>
            <a:r>
              <a:rPr lang="en-US" dirty="0" smtClean="0"/>
              <a:t> </a:t>
            </a:r>
            <a:r>
              <a:rPr lang="en-US" dirty="0" err="1" smtClean="0"/>
              <a:t>bir</a:t>
            </a:r>
            <a:r>
              <a:rPr lang="en-US" dirty="0" smtClean="0"/>
              <a:t> </a:t>
            </a:r>
            <a:r>
              <a:rPr lang="en-US" dirty="0" err="1" smtClean="0"/>
              <a:t>ön</a:t>
            </a:r>
            <a:r>
              <a:rPr lang="en-US" dirty="0" smtClean="0"/>
              <a:t> </a:t>
            </a:r>
            <a:r>
              <a:rPr lang="en-US" dirty="0" err="1" smtClean="0"/>
              <a:t>görüşme</a:t>
            </a:r>
            <a:r>
              <a:rPr lang="en-US" dirty="0" smtClean="0"/>
              <a:t> </a:t>
            </a:r>
            <a:r>
              <a:rPr lang="en-US" dirty="0" err="1" smtClean="0"/>
              <a:t>yapılmadan</a:t>
            </a:r>
            <a:r>
              <a:rPr lang="en-US" dirty="0" smtClean="0"/>
              <a:t> </a:t>
            </a:r>
            <a:r>
              <a:rPr lang="en-US" dirty="0" err="1" smtClean="0"/>
              <a:t>da</a:t>
            </a:r>
            <a:r>
              <a:rPr lang="en-US" dirty="0" smtClean="0"/>
              <a:t> </a:t>
            </a:r>
            <a:r>
              <a:rPr lang="en-US" dirty="0" err="1" smtClean="0"/>
              <a:t>hazırlanıp</a:t>
            </a:r>
            <a:r>
              <a:rPr lang="en-US" dirty="0" smtClean="0"/>
              <a:t> </a:t>
            </a:r>
            <a:r>
              <a:rPr lang="en-US" dirty="0" err="1" smtClean="0"/>
              <a:t>gönderilebilir</a:t>
            </a:r>
            <a:r>
              <a:rPr lang="en-US" dirty="0" smtClean="0"/>
              <a:t>.</a:t>
            </a:r>
          </a:p>
          <a:p>
            <a:endParaRPr lang="tr-TR"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14</a:t>
            </a:fld>
            <a:endParaRPr lang="tr-TR"/>
          </a:p>
        </p:txBody>
      </p:sp>
      <p:sp>
        <p:nvSpPr>
          <p:cNvPr id="5" name="İçerik Yer Tutucusu 4"/>
          <p:cNvSpPr>
            <a:spLocks noGrp="1"/>
          </p:cNvSpPr>
          <p:nvPr>
            <p:ph sz="quarter" idx="1"/>
          </p:nvPr>
        </p:nvSpPr>
        <p:spPr/>
        <p:txBody>
          <a:bodyPr/>
          <a:lstStyle/>
          <a:p>
            <a:pPr lvl="0">
              <a:buClr>
                <a:srgbClr val="D16349"/>
              </a:buClr>
            </a:pPr>
            <a:r>
              <a:rPr lang="en-US" sz="2300" dirty="0">
                <a:solidFill>
                  <a:prstClr val="black"/>
                </a:solidFill>
              </a:rPr>
              <a:t>Basın </a:t>
            </a:r>
            <a:r>
              <a:rPr lang="en-US" sz="2300" dirty="0" err="1">
                <a:solidFill>
                  <a:prstClr val="black"/>
                </a:solidFill>
              </a:rPr>
              <a:t>makaleleri</a:t>
            </a:r>
            <a:r>
              <a:rPr lang="en-US" sz="2300" dirty="0">
                <a:solidFill>
                  <a:prstClr val="black"/>
                </a:solidFill>
              </a:rPr>
              <a:t> </a:t>
            </a:r>
            <a:r>
              <a:rPr lang="en-US" sz="2300" dirty="0" err="1">
                <a:solidFill>
                  <a:prstClr val="black"/>
                </a:solidFill>
              </a:rPr>
              <a:t>günlük</a:t>
            </a:r>
            <a:r>
              <a:rPr lang="en-US" sz="2300" dirty="0">
                <a:solidFill>
                  <a:prstClr val="black"/>
                </a:solidFill>
              </a:rPr>
              <a:t> </a:t>
            </a:r>
            <a:r>
              <a:rPr lang="en-US" sz="2300" dirty="0" err="1">
                <a:solidFill>
                  <a:prstClr val="black"/>
                </a:solidFill>
              </a:rPr>
              <a:t>bir</a:t>
            </a:r>
            <a:r>
              <a:rPr lang="en-US" sz="2300" dirty="0">
                <a:solidFill>
                  <a:prstClr val="black"/>
                </a:solidFill>
              </a:rPr>
              <a:t> </a:t>
            </a:r>
            <a:r>
              <a:rPr lang="en-US" sz="2300" dirty="0" err="1">
                <a:solidFill>
                  <a:prstClr val="black"/>
                </a:solidFill>
              </a:rPr>
              <a:t>gazeteye</a:t>
            </a:r>
            <a:r>
              <a:rPr lang="en-US" sz="2300" dirty="0">
                <a:solidFill>
                  <a:prstClr val="black"/>
                </a:solidFill>
              </a:rPr>
              <a:t>, </a:t>
            </a:r>
            <a:r>
              <a:rPr lang="en-US" sz="2300" dirty="0" err="1">
                <a:solidFill>
                  <a:prstClr val="black"/>
                </a:solidFill>
              </a:rPr>
              <a:t>haftalık</a:t>
            </a:r>
            <a:r>
              <a:rPr lang="en-US" sz="2300" dirty="0">
                <a:solidFill>
                  <a:prstClr val="black"/>
                </a:solidFill>
              </a:rPr>
              <a:t> </a:t>
            </a:r>
            <a:r>
              <a:rPr lang="en-US" sz="2300" dirty="0" err="1">
                <a:solidFill>
                  <a:prstClr val="black"/>
                </a:solidFill>
              </a:rPr>
              <a:t>ya</a:t>
            </a:r>
            <a:r>
              <a:rPr lang="en-US" sz="2300" dirty="0">
                <a:solidFill>
                  <a:prstClr val="black"/>
                </a:solidFill>
              </a:rPr>
              <a:t> da </a:t>
            </a:r>
            <a:r>
              <a:rPr lang="en-US" sz="2300" dirty="0" err="1">
                <a:solidFill>
                  <a:prstClr val="black"/>
                </a:solidFill>
              </a:rPr>
              <a:t>aylık</a:t>
            </a:r>
            <a:r>
              <a:rPr lang="en-US" sz="2300" dirty="0">
                <a:solidFill>
                  <a:prstClr val="black"/>
                </a:solidFill>
              </a:rPr>
              <a:t> </a:t>
            </a:r>
            <a:r>
              <a:rPr lang="en-US" sz="2300" dirty="0" err="1">
                <a:solidFill>
                  <a:prstClr val="black"/>
                </a:solidFill>
              </a:rPr>
              <a:t>bir</a:t>
            </a:r>
            <a:r>
              <a:rPr lang="en-US" sz="2300" dirty="0">
                <a:solidFill>
                  <a:prstClr val="black"/>
                </a:solidFill>
              </a:rPr>
              <a:t> </a:t>
            </a:r>
            <a:r>
              <a:rPr lang="en-US" sz="2300" dirty="0" err="1">
                <a:solidFill>
                  <a:prstClr val="black"/>
                </a:solidFill>
              </a:rPr>
              <a:t>haber</a:t>
            </a:r>
            <a:r>
              <a:rPr lang="en-US" sz="2300" dirty="0">
                <a:solidFill>
                  <a:prstClr val="black"/>
                </a:solidFill>
              </a:rPr>
              <a:t> </a:t>
            </a:r>
            <a:r>
              <a:rPr lang="en-US" sz="2300" dirty="0" err="1">
                <a:solidFill>
                  <a:prstClr val="black"/>
                </a:solidFill>
              </a:rPr>
              <a:t>dergisine</a:t>
            </a:r>
            <a:r>
              <a:rPr lang="en-US" sz="2300" dirty="0">
                <a:solidFill>
                  <a:prstClr val="black"/>
                </a:solidFill>
              </a:rPr>
              <a:t> </a:t>
            </a:r>
            <a:r>
              <a:rPr lang="en-US" sz="2300" dirty="0" err="1">
                <a:solidFill>
                  <a:prstClr val="black"/>
                </a:solidFill>
              </a:rPr>
              <a:t>yönelik</a:t>
            </a:r>
            <a:r>
              <a:rPr lang="en-US" sz="2300" dirty="0">
                <a:solidFill>
                  <a:prstClr val="black"/>
                </a:solidFill>
              </a:rPr>
              <a:t> </a:t>
            </a:r>
            <a:r>
              <a:rPr lang="en-US" sz="2300" dirty="0" err="1">
                <a:solidFill>
                  <a:prstClr val="black"/>
                </a:solidFill>
              </a:rPr>
              <a:t>olarak</a:t>
            </a:r>
            <a:r>
              <a:rPr lang="en-US" sz="2300" dirty="0">
                <a:solidFill>
                  <a:prstClr val="black"/>
                </a:solidFill>
              </a:rPr>
              <a:t> </a:t>
            </a:r>
            <a:r>
              <a:rPr lang="en-US" sz="2300" dirty="0" err="1">
                <a:solidFill>
                  <a:prstClr val="black"/>
                </a:solidFill>
              </a:rPr>
              <a:t>hazırlanabileceği</a:t>
            </a:r>
            <a:r>
              <a:rPr lang="en-US" sz="2300" dirty="0">
                <a:solidFill>
                  <a:prstClr val="black"/>
                </a:solidFill>
              </a:rPr>
              <a:t> </a:t>
            </a:r>
            <a:r>
              <a:rPr lang="en-US" sz="2300" dirty="0" err="1">
                <a:solidFill>
                  <a:prstClr val="black"/>
                </a:solidFill>
              </a:rPr>
              <a:t>gibi</a:t>
            </a:r>
            <a:r>
              <a:rPr lang="en-US" sz="2300" dirty="0">
                <a:solidFill>
                  <a:prstClr val="black"/>
                </a:solidFill>
              </a:rPr>
              <a:t>, </a:t>
            </a:r>
            <a:r>
              <a:rPr lang="en-US" sz="2300" dirty="0" err="1">
                <a:solidFill>
                  <a:prstClr val="black"/>
                </a:solidFill>
              </a:rPr>
              <a:t>özel</a:t>
            </a:r>
            <a:r>
              <a:rPr lang="en-US" sz="2300" dirty="0">
                <a:solidFill>
                  <a:prstClr val="black"/>
                </a:solidFill>
              </a:rPr>
              <a:t> </a:t>
            </a:r>
            <a:r>
              <a:rPr lang="en-US" sz="2300" dirty="0" err="1">
                <a:solidFill>
                  <a:prstClr val="black"/>
                </a:solidFill>
              </a:rPr>
              <a:t>ilgi</a:t>
            </a:r>
            <a:r>
              <a:rPr lang="en-US" sz="2300" dirty="0">
                <a:solidFill>
                  <a:prstClr val="black"/>
                </a:solidFill>
              </a:rPr>
              <a:t> </a:t>
            </a:r>
            <a:r>
              <a:rPr lang="en-US" sz="2300" dirty="0" err="1">
                <a:solidFill>
                  <a:prstClr val="black"/>
                </a:solidFill>
              </a:rPr>
              <a:t>alanlarına</a:t>
            </a:r>
            <a:r>
              <a:rPr lang="en-US" sz="2300" dirty="0">
                <a:solidFill>
                  <a:prstClr val="black"/>
                </a:solidFill>
              </a:rPr>
              <a:t> </a:t>
            </a:r>
            <a:r>
              <a:rPr lang="en-US" sz="2300" dirty="0" err="1">
                <a:solidFill>
                  <a:prstClr val="black"/>
                </a:solidFill>
              </a:rPr>
              <a:t>yönelik</a:t>
            </a:r>
            <a:r>
              <a:rPr lang="en-US" sz="2300" dirty="0">
                <a:solidFill>
                  <a:prstClr val="black"/>
                </a:solidFill>
              </a:rPr>
              <a:t>, </a:t>
            </a:r>
            <a:r>
              <a:rPr lang="en-US" sz="2300" dirty="0" err="1">
                <a:solidFill>
                  <a:prstClr val="black"/>
                </a:solidFill>
              </a:rPr>
              <a:t>sınırlı</a:t>
            </a:r>
            <a:r>
              <a:rPr lang="en-US" sz="2300" dirty="0">
                <a:solidFill>
                  <a:prstClr val="black"/>
                </a:solidFill>
              </a:rPr>
              <a:t> </a:t>
            </a:r>
            <a:r>
              <a:rPr lang="en-US" sz="2300" dirty="0" err="1">
                <a:solidFill>
                  <a:prstClr val="black"/>
                </a:solidFill>
              </a:rPr>
              <a:t>sayıda</a:t>
            </a:r>
            <a:r>
              <a:rPr lang="en-US" sz="2300" dirty="0">
                <a:solidFill>
                  <a:prstClr val="black"/>
                </a:solidFill>
              </a:rPr>
              <a:t> </a:t>
            </a:r>
            <a:r>
              <a:rPr lang="en-US" sz="2300" dirty="0" err="1">
                <a:solidFill>
                  <a:prstClr val="black"/>
                </a:solidFill>
              </a:rPr>
              <a:t>bir</a:t>
            </a:r>
            <a:r>
              <a:rPr lang="en-US" sz="2300" dirty="0">
                <a:solidFill>
                  <a:prstClr val="black"/>
                </a:solidFill>
              </a:rPr>
              <a:t> </a:t>
            </a:r>
            <a:r>
              <a:rPr lang="en-US" sz="2300" dirty="0" err="1">
                <a:solidFill>
                  <a:prstClr val="black"/>
                </a:solidFill>
              </a:rPr>
              <a:t>kitleye</a:t>
            </a:r>
            <a:r>
              <a:rPr lang="en-US" sz="2300" dirty="0">
                <a:solidFill>
                  <a:prstClr val="black"/>
                </a:solidFill>
              </a:rPr>
              <a:t> </a:t>
            </a:r>
            <a:r>
              <a:rPr lang="en-US" sz="2300" dirty="0" err="1">
                <a:solidFill>
                  <a:prstClr val="black"/>
                </a:solidFill>
              </a:rPr>
              <a:t>yönelik</a:t>
            </a:r>
            <a:r>
              <a:rPr lang="en-US" sz="2300" dirty="0">
                <a:solidFill>
                  <a:prstClr val="black"/>
                </a:solidFill>
              </a:rPr>
              <a:t> </a:t>
            </a:r>
            <a:r>
              <a:rPr lang="en-US" sz="2300" dirty="0" err="1">
                <a:solidFill>
                  <a:prstClr val="black"/>
                </a:solidFill>
              </a:rPr>
              <a:t>yayımlanmakta</a:t>
            </a:r>
            <a:r>
              <a:rPr lang="en-US" sz="2300" dirty="0">
                <a:solidFill>
                  <a:prstClr val="black"/>
                </a:solidFill>
              </a:rPr>
              <a:t> </a:t>
            </a:r>
            <a:r>
              <a:rPr lang="en-US" sz="2300" dirty="0" err="1">
                <a:solidFill>
                  <a:prstClr val="black"/>
                </a:solidFill>
              </a:rPr>
              <a:t>olan</a:t>
            </a:r>
            <a:r>
              <a:rPr lang="en-US" sz="2300" dirty="0">
                <a:solidFill>
                  <a:prstClr val="black"/>
                </a:solidFill>
              </a:rPr>
              <a:t> </a:t>
            </a:r>
            <a:r>
              <a:rPr lang="en-US" sz="2300" dirty="0" err="1">
                <a:solidFill>
                  <a:prstClr val="black"/>
                </a:solidFill>
              </a:rPr>
              <a:t>dergiler</a:t>
            </a:r>
            <a:r>
              <a:rPr lang="en-US" sz="2300" dirty="0">
                <a:solidFill>
                  <a:prstClr val="black"/>
                </a:solidFill>
              </a:rPr>
              <a:t> </a:t>
            </a:r>
            <a:r>
              <a:rPr lang="en-US" sz="2300" dirty="0" err="1">
                <a:solidFill>
                  <a:prstClr val="black"/>
                </a:solidFill>
              </a:rPr>
              <a:t>için</a:t>
            </a:r>
            <a:r>
              <a:rPr lang="en-US" sz="2300" dirty="0">
                <a:solidFill>
                  <a:prstClr val="black"/>
                </a:solidFill>
              </a:rPr>
              <a:t> de </a:t>
            </a:r>
            <a:r>
              <a:rPr lang="en-US" sz="2300" dirty="0" err="1">
                <a:solidFill>
                  <a:prstClr val="black"/>
                </a:solidFill>
              </a:rPr>
              <a:t>hazırlanabilir</a:t>
            </a:r>
            <a:r>
              <a:rPr lang="en-US" sz="2300" dirty="0">
                <a:solidFill>
                  <a:prstClr val="black"/>
                </a:solidFill>
              </a:rPr>
              <a:t>.</a:t>
            </a:r>
          </a:p>
          <a:p>
            <a:pPr lvl="0">
              <a:buClr>
                <a:srgbClr val="D16349"/>
              </a:buClr>
            </a:pPr>
            <a:r>
              <a:rPr lang="en-US" sz="2300" dirty="0" err="1">
                <a:solidFill>
                  <a:prstClr val="black"/>
                </a:solidFill>
              </a:rPr>
              <a:t>Genel</a:t>
            </a:r>
            <a:r>
              <a:rPr lang="en-US" sz="2300" dirty="0">
                <a:solidFill>
                  <a:prstClr val="black"/>
                </a:solidFill>
              </a:rPr>
              <a:t> </a:t>
            </a:r>
            <a:r>
              <a:rPr lang="en-US" sz="2300" dirty="0" err="1">
                <a:solidFill>
                  <a:prstClr val="black"/>
                </a:solidFill>
              </a:rPr>
              <a:t>olarak</a:t>
            </a:r>
            <a:r>
              <a:rPr lang="en-US" sz="2300" dirty="0">
                <a:solidFill>
                  <a:prstClr val="black"/>
                </a:solidFill>
              </a:rPr>
              <a:t> en </a:t>
            </a:r>
            <a:r>
              <a:rPr lang="en-US" sz="2300" dirty="0" err="1">
                <a:solidFill>
                  <a:prstClr val="black"/>
                </a:solidFill>
              </a:rPr>
              <a:t>tepe</a:t>
            </a:r>
            <a:r>
              <a:rPr lang="en-US" sz="2300" dirty="0">
                <a:solidFill>
                  <a:prstClr val="black"/>
                </a:solidFill>
              </a:rPr>
              <a:t> </a:t>
            </a:r>
            <a:r>
              <a:rPr lang="en-US" sz="2300" dirty="0" err="1">
                <a:solidFill>
                  <a:prstClr val="black"/>
                </a:solidFill>
              </a:rPr>
              <a:t>yöneticinin</a:t>
            </a:r>
            <a:r>
              <a:rPr lang="en-US" sz="2300" dirty="0">
                <a:solidFill>
                  <a:prstClr val="black"/>
                </a:solidFill>
              </a:rPr>
              <a:t> </a:t>
            </a:r>
            <a:r>
              <a:rPr lang="en-US" sz="2300" dirty="0" err="1">
                <a:solidFill>
                  <a:prstClr val="black"/>
                </a:solidFill>
              </a:rPr>
              <a:t>adıyla</a:t>
            </a:r>
            <a:r>
              <a:rPr lang="en-US" sz="2300" dirty="0">
                <a:solidFill>
                  <a:prstClr val="black"/>
                </a:solidFill>
              </a:rPr>
              <a:t> </a:t>
            </a:r>
            <a:r>
              <a:rPr lang="en-US" sz="2300" dirty="0" err="1" smtClean="0">
                <a:solidFill>
                  <a:prstClr val="black"/>
                </a:solidFill>
              </a:rPr>
              <a:t>yayınlanır</a:t>
            </a:r>
            <a:r>
              <a:rPr lang="tr-TR" sz="2300" dirty="0" smtClean="0">
                <a:solidFill>
                  <a:prstClr val="black"/>
                </a:solidFill>
              </a:rPr>
              <a:t> ama çoğu zaman gölge yazarlar tarafından yazılır.</a:t>
            </a:r>
          </a:p>
          <a:p>
            <a:pPr lvl="0">
              <a:buClr>
                <a:srgbClr val="D16349"/>
              </a:buClr>
            </a:pPr>
            <a:r>
              <a:rPr lang="tr-TR" sz="2300" dirty="0" smtClean="0">
                <a:solidFill>
                  <a:prstClr val="black"/>
                </a:solidFill>
              </a:rPr>
              <a:t>6000-8000 kelime arasında yazılır.</a:t>
            </a:r>
          </a:p>
          <a:p>
            <a:pPr lvl="0">
              <a:buClr>
                <a:srgbClr val="D16349"/>
              </a:buClr>
            </a:pPr>
            <a:r>
              <a:rPr lang="tr-TR" sz="2300" dirty="0" smtClean="0">
                <a:solidFill>
                  <a:prstClr val="black"/>
                </a:solidFill>
              </a:rPr>
              <a:t>Giriş-gelişme-sonuç şeklinde bir akış bulunur.</a:t>
            </a:r>
            <a:endParaRPr lang="en-US" sz="2300" dirty="0">
              <a:solidFill>
                <a:prstClr val="black"/>
              </a:solidFill>
            </a:endParaRPr>
          </a:p>
          <a:p>
            <a:endParaRPr lang="tr-TR" dirty="0"/>
          </a:p>
        </p:txBody>
      </p:sp>
    </p:spTree>
    <p:extLst>
      <p:ext uri="{BB962C8B-B14F-4D97-AF65-F5344CB8AC3E}">
        <p14:creationId xmlns:p14="http://schemas.microsoft.com/office/powerpoint/2010/main" val="1600088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Basın toplantısı</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15</a:t>
            </a:fld>
            <a:endParaRPr lang="tr-TR"/>
          </a:p>
        </p:txBody>
      </p:sp>
      <p:sp>
        <p:nvSpPr>
          <p:cNvPr id="4" name="Content Placeholder 3"/>
          <p:cNvSpPr>
            <a:spLocks noGrp="1"/>
          </p:cNvSpPr>
          <p:nvPr>
            <p:ph sz="quarter" idx="1"/>
          </p:nvPr>
        </p:nvSpPr>
        <p:spPr/>
        <p:txBody>
          <a:bodyPr>
            <a:normAutofit lnSpcReduction="10000"/>
          </a:bodyPr>
          <a:lstStyle/>
          <a:p>
            <a:r>
              <a:rPr lang="en-US" dirty="0" err="1" smtClean="0"/>
              <a:t>Basın</a:t>
            </a:r>
            <a:r>
              <a:rPr lang="en-US" dirty="0" smtClean="0"/>
              <a:t> </a:t>
            </a:r>
            <a:r>
              <a:rPr lang="en-US" dirty="0" err="1" smtClean="0"/>
              <a:t>duyurusu</a:t>
            </a:r>
            <a:r>
              <a:rPr lang="en-US" dirty="0" smtClean="0"/>
              <a:t> </a:t>
            </a:r>
            <a:r>
              <a:rPr lang="en-US" dirty="0" err="1" smtClean="0"/>
              <a:t>aracılığıyla</a:t>
            </a:r>
            <a:r>
              <a:rPr lang="en-US" dirty="0" smtClean="0"/>
              <a:t> </a:t>
            </a:r>
            <a:r>
              <a:rPr lang="en-US" dirty="0" err="1" smtClean="0"/>
              <a:t>kamuoyu</a:t>
            </a:r>
            <a:r>
              <a:rPr lang="en-US" dirty="0" smtClean="0"/>
              <a:t> </a:t>
            </a:r>
            <a:r>
              <a:rPr lang="en-US" dirty="0" err="1" smtClean="0"/>
              <a:t>oluşturmanın</a:t>
            </a:r>
            <a:r>
              <a:rPr lang="en-US" dirty="0" smtClean="0"/>
              <a:t> </a:t>
            </a:r>
            <a:r>
              <a:rPr lang="en-US" dirty="0" err="1" smtClean="0"/>
              <a:t>yetersiz</a:t>
            </a:r>
            <a:r>
              <a:rPr lang="en-US" dirty="0" smtClean="0"/>
              <a:t> </a:t>
            </a:r>
            <a:r>
              <a:rPr lang="en-US" dirty="0" err="1" smtClean="0"/>
              <a:t>olduğu</a:t>
            </a:r>
            <a:r>
              <a:rPr lang="en-US" dirty="0" smtClean="0"/>
              <a:t> </a:t>
            </a:r>
            <a:r>
              <a:rPr lang="en-US" dirty="0" err="1" smtClean="0"/>
              <a:t>durumlarda</a:t>
            </a:r>
            <a:r>
              <a:rPr lang="en-US" dirty="0" smtClean="0"/>
              <a:t> </a:t>
            </a:r>
            <a:r>
              <a:rPr lang="en-US" dirty="0" err="1" smtClean="0"/>
              <a:t>basın</a:t>
            </a:r>
            <a:r>
              <a:rPr lang="en-US" dirty="0" smtClean="0"/>
              <a:t> </a:t>
            </a:r>
            <a:r>
              <a:rPr lang="en-US" dirty="0" err="1" smtClean="0"/>
              <a:t>toplantısı</a:t>
            </a:r>
            <a:r>
              <a:rPr lang="en-US" dirty="0" smtClean="0"/>
              <a:t> </a:t>
            </a:r>
            <a:r>
              <a:rPr lang="en-US" dirty="0" err="1" smtClean="0"/>
              <a:t>düzenlenir</a:t>
            </a:r>
            <a:r>
              <a:rPr lang="en-US" dirty="0" smtClean="0"/>
              <a:t>. </a:t>
            </a:r>
            <a:r>
              <a:rPr lang="en-US" dirty="0" err="1" smtClean="0"/>
              <a:t>Bir</a:t>
            </a:r>
            <a:r>
              <a:rPr lang="en-US" dirty="0" smtClean="0"/>
              <a:t> </a:t>
            </a:r>
            <a:r>
              <a:rPr lang="en-US" dirty="0" err="1" smtClean="0"/>
              <a:t>araştırma</a:t>
            </a:r>
            <a:r>
              <a:rPr lang="en-US" dirty="0" smtClean="0"/>
              <a:t> </a:t>
            </a:r>
            <a:r>
              <a:rPr lang="en-US" dirty="0" err="1" smtClean="0"/>
              <a:t>sonuçlandığında</a:t>
            </a:r>
            <a:r>
              <a:rPr lang="en-US" dirty="0" smtClean="0"/>
              <a:t>, </a:t>
            </a:r>
            <a:r>
              <a:rPr lang="en-US" dirty="0" err="1" smtClean="0"/>
              <a:t>bir</a:t>
            </a:r>
            <a:r>
              <a:rPr lang="en-US" dirty="0" smtClean="0"/>
              <a:t> </a:t>
            </a:r>
            <a:r>
              <a:rPr lang="en-US" dirty="0" err="1" smtClean="0"/>
              <a:t>rapor</a:t>
            </a:r>
            <a:r>
              <a:rPr lang="en-US" dirty="0" smtClean="0"/>
              <a:t> </a:t>
            </a:r>
            <a:r>
              <a:rPr lang="en-US" dirty="0" err="1" smtClean="0"/>
              <a:t>hazırlandığında</a:t>
            </a:r>
            <a:r>
              <a:rPr lang="en-US" dirty="0" smtClean="0"/>
              <a:t>, </a:t>
            </a:r>
            <a:r>
              <a:rPr lang="en-US" dirty="0" err="1" smtClean="0"/>
              <a:t>bir</a:t>
            </a:r>
            <a:r>
              <a:rPr lang="en-US" dirty="0" smtClean="0"/>
              <a:t> </a:t>
            </a:r>
            <a:r>
              <a:rPr lang="en-US" dirty="0" err="1" smtClean="0"/>
              <a:t>kitap</a:t>
            </a:r>
            <a:r>
              <a:rPr lang="en-US" dirty="0" smtClean="0"/>
              <a:t> </a:t>
            </a:r>
            <a:r>
              <a:rPr lang="en-US" dirty="0" err="1" smtClean="0"/>
              <a:t>tanıtımında</a:t>
            </a:r>
            <a:r>
              <a:rPr lang="en-US" dirty="0" smtClean="0"/>
              <a:t> </a:t>
            </a:r>
            <a:r>
              <a:rPr lang="en-US" dirty="0" err="1" smtClean="0"/>
              <a:t>ya</a:t>
            </a:r>
            <a:r>
              <a:rPr lang="en-US" dirty="0" smtClean="0"/>
              <a:t> </a:t>
            </a:r>
            <a:r>
              <a:rPr lang="en-US" dirty="0" err="1" smtClean="0"/>
              <a:t>da</a:t>
            </a:r>
            <a:r>
              <a:rPr lang="en-US" dirty="0" smtClean="0"/>
              <a:t> </a:t>
            </a:r>
            <a:r>
              <a:rPr lang="en-US" dirty="0" err="1" smtClean="0"/>
              <a:t>bir</a:t>
            </a:r>
            <a:r>
              <a:rPr lang="en-US" dirty="0" smtClean="0"/>
              <a:t> </a:t>
            </a:r>
            <a:r>
              <a:rPr lang="en-US" dirty="0" err="1" smtClean="0"/>
              <a:t>projenin</a:t>
            </a:r>
            <a:r>
              <a:rPr lang="en-US" dirty="0" smtClean="0"/>
              <a:t> </a:t>
            </a:r>
            <a:r>
              <a:rPr lang="en-US" dirty="0" err="1" smtClean="0"/>
              <a:t>somut</a:t>
            </a:r>
            <a:r>
              <a:rPr lang="en-US" dirty="0" smtClean="0"/>
              <a:t> </a:t>
            </a:r>
            <a:r>
              <a:rPr lang="en-US" dirty="0" err="1" smtClean="0"/>
              <a:t>verileri</a:t>
            </a:r>
            <a:r>
              <a:rPr lang="en-US" dirty="0" smtClean="0"/>
              <a:t> </a:t>
            </a:r>
            <a:r>
              <a:rPr lang="en-US" dirty="0" err="1" smtClean="0"/>
              <a:t>elde</a:t>
            </a:r>
            <a:r>
              <a:rPr lang="en-US" dirty="0" smtClean="0"/>
              <a:t> </a:t>
            </a:r>
            <a:r>
              <a:rPr lang="en-US" dirty="0" err="1" smtClean="0"/>
              <a:t>edildiğinde</a:t>
            </a:r>
            <a:r>
              <a:rPr lang="en-US" dirty="0" smtClean="0"/>
              <a:t> </a:t>
            </a:r>
            <a:r>
              <a:rPr lang="en-US" dirty="0" err="1" smtClean="0"/>
              <a:t>konunun</a:t>
            </a:r>
            <a:r>
              <a:rPr lang="en-US" dirty="0" smtClean="0"/>
              <a:t> </a:t>
            </a:r>
            <a:r>
              <a:rPr lang="en-US" dirty="0" err="1" smtClean="0"/>
              <a:t>uzmanları</a:t>
            </a:r>
            <a:r>
              <a:rPr lang="en-US" dirty="0" smtClean="0"/>
              <a:t> </a:t>
            </a:r>
            <a:r>
              <a:rPr lang="en-US" dirty="0" err="1" smtClean="0"/>
              <a:t>ya</a:t>
            </a:r>
            <a:r>
              <a:rPr lang="en-US" dirty="0" smtClean="0"/>
              <a:t> </a:t>
            </a:r>
            <a:r>
              <a:rPr lang="en-US" dirty="0" err="1" smtClean="0"/>
              <a:t>da</a:t>
            </a:r>
            <a:r>
              <a:rPr lang="en-US" dirty="0" smtClean="0"/>
              <a:t> </a:t>
            </a:r>
            <a:r>
              <a:rPr lang="en-US" dirty="0" err="1" smtClean="0"/>
              <a:t>konuyla</a:t>
            </a:r>
            <a:r>
              <a:rPr lang="en-US" dirty="0" smtClean="0"/>
              <a:t> </a:t>
            </a:r>
            <a:r>
              <a:rPr lang="en-US" dirty="0" err="1" smtClean="0"/>
              <a:t>ilgili</a:t>
            </a:r>
            <a:r>
              <a:rPr lang="en-US" dirty="0" smtClean="0"/>
              <a:t> </a:t>
            </a:r>
            <a:r>
              <a:rPr lang="en-US" dirty="0" err="1" smtClean="0"/>
              <a:t>tüm</a:t>
            </a:r>
            <a:r>
              <a:rPr lang="en-US" dirty="0" smtClean="0"/>
              <a:t> </a:t>
            </a:r>
            <a:r>
              <a:rPr lang="en-US" dirty="0" err="1" smtClean="0"/>
              <a:t>taraflar</a:t>
            </a:r>
            <a:r>
              <a:rPr lang="en-US" dirty="0" smtClean="0"/>
              <a:t> </a:t>
            </a:r>
            <a:r>
              <a:rPr lang="en-US" dirty="0" err="1" smtClean="0"/>
              <a:t>biraraya</a:t>
            </a:r>
            <a:r>
              <a:rPr lang="en-US" dirty="0" smtClean="0"/>
              <a:t> </a:t>
            </a:r>
            <a:r>
              <a:rPr lang="en-US" dirty="0" err="1" smtClean="0"/>
              <a:t>getirilerek</a:t>
            </a:r>
            <a:r>
              <a:rPr lang="en-US" dirty="0" smtClean="0"/>
              <a:t> </a:t>
            </a:r>
            <a:r>
              <a:rPr lang="en-US" dirty="0" err="1" smtClean="0"/>
              <a:t>basın</a:t>
            </a:r>
            <a:r>
              <a:rPr lang="en-US" dirty="0" smtClean="0"/>
              <a:t> </a:t>
            </a:r>
            <a:r>
              <a:rPr lang="en-US" dirty="0" err="1" smtClean="0"/>
              <a:t>toplantısı</a:t>
            </a:r>
            <a:r>
              <a:rPr lang="en-US" dirty="0" smtClean="0"/>
              <a:t> </a:t>
            </a:r>
            <a:r>
              <a:rPr lang="en-US" dirty="0" err="1" smtClean="0"/>
              <a:t>yapılır</a:t>
            </a:r>
            <a:r>
              <a:rPr lang="en-US" dirty="0" smtClean="0"/>
              <a:t>. </a:t>
            </a:r>
            <a:r>
              <a:rPr lang="en-US" dirty="0" err="1" smtClean="0"/>
              <a:t>Toplantının</a:t>
            </a:r>
            <a:r>
              <a:rPr lang="en-US" dirty="0" smtClean="0"/>
              <a:t> </a:t>
            </a:r>
            <a:r>
              <a:rPr lang="en-US" dirty="0" err="1" smtClean="0"/>
              <a:t>nerede</a:t>
            </a:r>
            <a:r>
              <a:rPr lang="en-US" dirty="0" smtClean="0"/>
              <a:t>, ne </a:t>
            </a:r>
            <a:r>
              <a:rPr lang="en-US" dirty="0" err="1" smtClean="0"/>
              <a:t>zaman</a:t>
            </a:r>
            <a:r>
              <a:rPr lang="en-US" dirty="0" smtClean="0"/>
              <a:t> </a:t>
            </a:r>
            <a:r>
              <a:rPr lang="en-US" dirty="0" err="1" smtClean="0"/>
              <a:t>yapılacağını</a:t>
            </a:r>
            <a:r>
              <a:rPr lang="en-US" dirty="0" smtClean="0"/>
              <a:t>, </a:t>
            </a:r>
            <a:r>
              <a:rPr lang="en-US" dirty="0" err="1" smtClean="0"/>
              <a:t>kimlerin</a:t>
            </a:r>
            <a:r>
              <a:rPr lang="en-US" dirty="0" smtClean="0"/>
              <a:t> </a:t>
            </a:r>
            <a:r>
              <a:rPr lang="en-US" dirty="0" err="1" smtClean="0"/>
              <a:t>katılacağını</a:t>
            </a:r>
            <a:r>
              <a:rPr lang="en-US" dirty="0" smtClean="0"/>
              <a:t>, </a:t>
            </a:r>
            <a:r>
              <a:rPr lang="en-US" dirty="0" err="1" smtClean="0"/>
              <a:t>toplantının</a:t>
            </a:r>
            <a:r>
              <a:rPr lang="en-US" dirty="0" smtClean="0"/>
              <a:t> </a:t>
            </a:r>
            <a:r>
              <a:rPr lang="en-US" dirty="0" err="1" smtClean="0"/>
              <a:t>amacını</a:t>
            </a:r>
            <a:r>
              <a:rPr lang="en-US" dirty="0" smtClean="0"/>
              <a:t> </a:t>
            </a:r>
            <a:r>
              <a:rPr lang="en-US" dirty="0" err="1" smtClean="0"/>
              <a:t>belirten</a:t>
            </a:r>
            <a:r>
              <a:rPr lang="en-US" dirty="0" smtClean="0"/>
              <a:t> </a:t>
            </a:r>
            <a:r>
              <a:rPr lang="en-US" dirty="0" err="1" smtClean="0"/>
              <a:t>basına</a:t>
            </a:r>
            <a:r>
              <a:rPr lang="en-US" dirty="0" smtClean="0"/>
              <a:t> </a:t>
            </a:r>
            <a:r>
              <a:rPr lang="en-US" dirty="0" err="1" smtClean="0"/>
              <a:t>yönelik</a:t>
            </a:r>
            <a:r>
              <a:rPr lang="en-US" dirty="0" smtClean="0"/>
              <a:t> </a:t>
            </a:r>
            <a:r>
              <a:rPr lang="en-US" dirty="0" err="1" smtClean="0"/>
              <a:t>bir</a:t>
            </a:r>
            <a:r>
              <a:rPr lang="en-US" dirty="0" smtClean="0"/>
              <a:t> </a:t>
            </a:r>
            <a:r>
              <a:rPr lang="en-US" dirty="0" err="1" smtClean="0"/>
              <a:t>davet</a:t>
            </a:r>
            <a:r>
              <a:rPr lang="en-US" dirty="0" smtClean="0"/>
              <a:t> </a:t>
            </a:r>
            <a:r>
              <a:rPr lang="en-US" dirty="0" err="1" smtClean="0"/>
              <a:t>mektubu</a:t>
            </a:r>
            <a:r>
              <a:rPr lang="en-US" dirty="0" smtClean="0"/>
              <a:t> </a:t>
            </a:r>
            <a:r>
              <a:rPr lang="en-US" dirty="0" err="1" smtClean="0"/>
              <a:t>yazılırak</a:t>
            </a:r>
            <a:r>
              <a:rPr lang="en-US" dirty="0" smtClean="0"/>
              <a:t> </a:t>
            </a:r>
            <a:r>
              <a:rPr lang="en-US" dirty="0" err="1" smtClean="0"/>
              <a:t>basın</a:t>
            </a:r>
            <a:r>
              <a:rPr lang="en-US" dirty="0" smtClean="0"/>
              <a:t> </a:t>
            </a:r>
            <a:r>
              <a:rPr lang="en-US" dirty="0" err="1" smtClean="0"/>
              <a:t>ve</a:t>
            </a:r>
            <a:r>
              <a:rPr lang="en-US" dirty="0" smtClean="0"/>
              <a:t> </a:t>
            </a:r>
            <a:r>
              <a:rPr lang="en-US" dirty="0" err="1" smtClean="0"/>
              <a:t>ilgili</a:t>
            </a:r>
            <a:r>
              <a:rPr lang="en-US" dirty="0" smtClean="0"/>
              <a:t> </a:t>
            </a:r>
            <a:r>
              <a:rPr lang="en-US" dirty="0" err="1" smtClean="0"/>
              <a:t>kişiler</a:t>
            </a:r>
            <a:r>
              <a:rPr lang="en-US" dirty="0" smtClean="0"/>
              <a:t> </a:t>
            </a:r>
            <a:r>
              <a:rPr lang="en-US" dirty="0" err="1" smtClean="0"/>
              <a:t>toplantıya</a:t>
            </a:r>
            <a:r>
              <a:rPr lang="en-US" dirty="0" smtClean="0"/>
              <a:t> </a:t>
            </a:r>
            <a:r>
              <a:rPr lang="en-US" dirty="0" err="1" smtClean="0"/>
              <a:t>çağrılır</a:t>
            </a:r>
            <a:r>
              <a:rPr lang="en-US" dirty="0" smtClean="0"/>
              <a:t>.</a:t>
            </a:r>
            <a:endParaRPr lang="tr-TR"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16</a:t>
            </a:fld>
            <a:endParaRPr lang="tr-TR"/>
          </a:p>
        </p:txBody>
      </p:sp>
      <p:sp>
        <p:nvSpPr>
          <p:cNvPr id="5" name="İçerik Yer Tutucusu 4"/>
          <p:cNvSpPr>
            <a:spLocks noGrp="1"/>
          </p:cNvSpPr>
          <p:nvPr>
            <p:ph sz="quarter" idx="1"/>
          </p:nvPr>
        </p:nvSpPr>
        <p:spPr/>
        <p:txBody>
          <a:bodyPr/>
          <a:lstStyle/>
          <a:p>
            <a:r>
              <a:rPr lang="tr-TR" dirty="0" smtClean="0"/>
              <a:t>Basın toplantılarının pek çok çeşidi olabilir. Küçük bir grup gazeteciye yönelik yapılanlara basın sohbeti denir. Örneğin sadece ekonomi muhabirleriyle yapılan bir sabah kahvaltısı buna örnek oluşturur.</a:t>
            </a:r>
          </a:p>
          <a:p>
            <a:r>
              <a:rPr lang="tr-TR" dirty="0" smtClean="0"/>
              <a:t>Çok daha geniş katılımlı olanlarına basın konferansı denilmektedir. Örneğin Cumhurbaşkanlığı basın sözcüsünün düzenli olarak basına bilgi vermesi böyle bir uygulamadır. Basın sohbetine göre çok daha resmi ortamda ve karşılıklı oturma düzeninde gerçekleşir.</a:t>
            </a:r>
            <a:endParaRPr lang="tr-TR" dirty="0"/>
          </a:p>
        </p:txBody>
      </p:sp>
    </p:spTree>
    <p:extLst>
      <p:ext uri="{BB962C8B-B14F-4D97-AF65-F5344CB8AC3E}">
        <p14:creationId xmlns:p14="http://schemas.microsoft.com/office/powerpoint/2010/main" val="2624188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Kontrol listesi</a:t>
            </a:r>
            <a:endParaRPr lang="tr-TR" dirty="0"/>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17</a:t>
            </a:fld>
            <a:endParaRPr lang="tr-TR"/>
          </a:p>
        </p:txBody>
      </p:sp>
      <p:sp>
        <p:nvSpPr>
          <p:cNvPr id="5" name="İçerik Yer Tutucusu 4"/>
          <p:cNvSpPr>
            <a:spLocks noGrp="1"/>
          </p:cNvSpPr>
          <p:nvPr>
            <p:ph sz="quarter" idx="1"/>
          </p:nvPr>
        </p:nvSpPr>
        <p:spPr/>
        <p:txBody>
          <a:bodyPr/>
          <a:lstStyle/>
          <a:p>
            <a:r>
              <a:rPr lang="tr-TR" dirty="0" smtClean="0"/>
              <a:t>Neden basın konferansı gerçekleştirilecek?</a:t>
            </a:r>
          </a:p>
          <a:p>
            <a:r>
              <a:rPr lang="tr-TR" dirty="0" smtClean="0"/>
              <a:t>Ne zaman yapılacak? </a:t>
            </a:r>
          </a:p>
          <a:p>
            <a:r>
              <a:rPr lang="tr-TR" dirty="0" smtClean="0"/>
              <a:t>Nerede yapılacak?</a:t>
            </a:r>
          </a:p>
          <a:p>
            <a:r>
              <a:rPr lang="tr-TR" dirty="0" smtClean="0"/>
              <a:t>Kimler davet edilecek?</a:t>
            </a:r>
          </a:p>
          <a:p>
            <a:r>
              <a:rPr lang="tr-TR" dirty="0" smtClean="0"/>
              <a:t>Hangi konu ortaya koyulacak?</a:t>
            </a:r>
          </a:p>
          <a:p>
            <a:r>
              <a:rPr lang="tr-TR" dirty="0" smtClean="0"/>
              <a:t>Ne tür malzeme hazırlanacak?</a:t>
            </a:r>
          </a:p>
          <a:p>
            <a:endParaRPr lang="tr-TR" dirty="0"/>
          </a:p>
        </p:txBody>
      </p:sp>
    </p:spTree>
    <p:extLst>
      <p:ext uri="{BB962C8B-B14F-4D97-AF65-F5344CB8AC3E}">
        <p14:creationId xmlns:p14="http://schemas.microsoft.com/office/powerpoint/2010/main" val="7110044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Basın konferansı daveti</a:t>
            </a:r>
            <a:endParaRPr lang="tr-TR" dirty="0"/>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18</a:t>
            </a:fld>
            <a:endParaRPr lang="tr-TR"/>
          </a:p>
        </p:txBody>
      </p:sp>
      <p:sp>
        <p:nvSpPr>
          <p:cNvPr id="5" name="İçerik Yer Tutucusu 4"/>
          <p:cNvSpPr>
            <a:spLocks noGrp="1"/>
          </p:cNvSpPr>
          <p:nvPr>
            <p:ph sz="quarter" idx="1"/>
          </p:nvPr>
        </p:nvSpPr>
        <p:spPr>
          <a:xfrm>
            <a:off x="301752" y="1527048"/>
            <a:ext cx="8503920" cy="4883800"/>
          </a:xfrm>
        </p:spPr>
        <p:txBody>
          <a:bodyPr>
            <a:normAutofit fontScale="25000" lnSpcReduction="20000"/>
          </a:bodyPr>
          <a:lstStyle/>
          <a:p>
            <a:pPr marL="0" indent="0">
              <a:buNone/>
            </a:pPr>
            <a:r>
              <a:rPr lang="tr-TR" sz="4200" dirty="0"/>
              <a:t>AVEA - Türk Havayolları Basın Toplantısı </a:t>
            </a:r>
            <a:r>
              <a:rPr lang="tr-TR" sz="4200" dirty="0" smtClean="0"/>
              <a:t>Daveti                                                                                                    22.01.2010 </a:t>
            </a:r>
            <a:r>
              <a:rPr lang="tr-TR" sz="4200" dirty="0"/>
              <a:t>16:06</a:t>
            </a:r>
          </a:p>
          <a:p>
            <a:endParaRPr lang="tr-TR" sz="4200" dirty="0"/>
          </a:p>
          <a:p>
            <a:pPr marL="0" indent="0">
              <a:buNone/>
            </a:pPr>
            <a:r>
              <a:rPr lang="tr-TR" sz="4200" dirty="0"/>
              <a:t>Değerli Basın Mensubu Dostumuz, </a:t>
            </a:r>
          </a:p>
          <a:p>
            <a:endParaRPr lang="tr-TR" sz="4200" dirty="0"/>
          </a:p>
          <a:p>
            <a:pPr marL="0" indent="0">
              <a:buNone/>
            </a:pPr>
            <a:r>
              <a:rPr lang="tr-TR" sz="4200" dirty="0"/>
              <a:t>Ülkemizde sivil havacılığın ilk temsilcisi olan Türk Hava Yolları ve Türkiye’nin en çok konuşturan mobil operatörü Avea olarak müşterilerimize yepyeni bir hizmet sunmak üzere önemli bir projeye imza atıyoruz. </a:t>
            </a:r>
          </a:p>
          <a:p>
            <a:endParaRPr lang="tr-TR" sz="4200" dirty="0"/>
          </a:p>
          <a:p>
            <a:pPr marL="0" indent="0">
              <a:buNone/>
            </a:pPr>
            <a:r>
              <a:rPr lang="tr-TR" sz="4200" dirty="0"/>
              <a:t>Hayata geçirilecek çalışmanın detaylarını paylaşmak amacıyla Avea CEO’su Erkan Akdemir ve Türk Hava Yolları A.O. ‘’Genel Müdür ve Yönetim Kurulu Üyesi’’ Doç. Dr. Temel Kotil’in katılımıyla gerçekleştireceğimiz toplantımızda sizi de aramızda görmekten büyük mutluluk duyacağız.</a:t>
            </a:r>
          </a:p>
          <a:p>
            <a:endParaRPr lang="tr-TR" sz="4200" dirty="0"/>
          </a:p>
          <a:p>
            <a:pPr marL="0" indent="0">
              <a:buNone/>
            </a:pPr>
            <a:r>
              <a:rPr lang="tr-TR" sz="4200" dirty="0"/>
              <a:t>Saygılarımızla,</a:t>
            </a:r>
          </a:p>
          <a:p>
            <a:endParaRPr lang="tr-TR" sz="4200" dirty="0"/>
          </a:p>
          <a:p>
            <a:pPr marL="0" indent="0">
              <a:buNone/>
            </a:pPr>
            <a:r>
              <a:rPr lang="tr-TR" sz="4200" dirty="0"/>
              <a:t>Türk Hava Yolları A.O. </a:t>
            </a:r>
          </a:p>
          <a:p>
            <a:pPr marL="0" indent="0">
              <a:buNone/>
            </a:pPr>
            <a:r>
              <a:rPr lang="tr-TR" sz="4200" dirty="0"/>
              <a:t>Avea İletişim Hizmetleri A.Ş. </a:t>
            </a:r>
          </a:p>
          <a:p>
            <a:pPr marL="0" indent="0">
              <a:buNone/>
            </a:pPr>
            <a:r>
              <a:rPr lang="tr-TR" sz="4200" dirty="0"/>
              <a:t>Tarih : 27 Ocak, Çarşamba</a:t>
            </a:r>
          </a:p>
          <a:p>
            <a:pPr marL="0" indent="0">
              <a:buNone/>
            </a:pPr>
            <a:r>
              <a:rPr lang="tr-TR" sz="4200" dirty="0"/>
              <a:t>Saat : 09:00 – 11:00</a:t>
            </a:r>
          </a:p>
          <a:p>
            <a:pPr marL="0" indent="0">
              <a:buNone/>
            </a:pPr>
            <a:r>
              <a:rPr lang="tr-TR" sz="4200" dirty="0"/>
              <a:t>Yer : </a:t>
            </a:r>
            <a:r>
              <a:rPr lang="tr-TR" sz="4200" dirty="0" err="1"/>
              <a:t>Airport</a:t>
            </a:r>
            <a:r>
              <a:rPr lang="tr-TR" sz="4200" dirty="0"/>
              <a:t> </a:t>
            </a:r>
            <a:r>
              <a:rPr lang="tr-TR" sz="4200" dirty="0" smtClean="0"/>
              <a:t>Hotel</a:t>
            </a:r>
            <a:endParaRPr lang="tr-TR" sz="4200" dirty="0"/>
          </a:p>
          <a:p>
            <a:pPr marL="0" indent="0">
              <a:buNone/>
            </a:pPr>
            <a:r>
              <a:rPr lang="tr-TR" sz="4200" dirty="0"/>
              <a:t>Adres : Atatürk Havalimanı Dış Hatlar Terminali, Yeşilköy</a:t>
            </a:r>
          </a:p>
          <a:p>
            <a:endParaRPr lang="tr-TR" sz="4200" dirty="0"/>
          </a:p>
          <a:p>
            <a:pPr marL="0" indent="0">
              <a:buNone/>
            </a:pPr>
            <a:r>
              <a:rPr lang="tr-TR" sz="4200" dirty="0"/>
              <a:t>Akış : 09:00 – 10:00 Kayıt - Kahvaltı</a:t>
            </a:r>
          </a:p>
          <a:p>
            <a:pPr marL="0" indent="0">
              <a:buNone/>
            </a:pPr>
            <a:r>
              <a:rPr lang="tr-TR" sz="4200" dirty="0"/>
              <a:t>10:00 – 10:15 Konuşma – Erkan Akdemir / Avea CEO’su</a:t>
            </a:r>
          </a:p>
          <a:p>
            <a:pPr marL="0" indent="0">
              <a:buNone/>
            </a:pPr>
            <a:r>
              <a:rPr lang="tr-TR" sz="4200" dirty="0"/>
              <a:t>10:15 – 10:30 Konuşma – Doç. </a:t>
            </a:r>
            <a:r>
              <a:rPr lang="tr-TR" sz="4200" dirty="0" err="1"/>
              <a:t>Dr.Temel</a:t>
            </a:r>
            <a:r>
              <a:rPr lang="tr-TR" sz="4200" dirty="0"/>
              <a:t> Kotil / Türk Hava Yolları A.O. ‘’Genel Müdür ve Yönetim Kurulu Üyesi’’ </a:t>
            </a:r>
          </a:p>
          <a:p>
            <a:pPr marL="0" indent="0">
              <a:buNone/>
            </a:pPr>
            <a:r>
              <a:rPr lang="tr-TR" sz="4200" dirty="0"/>
              <a:t>10:30 – 11:00 Soru-Cevap</a:t>
            </a:r>
          </a:p>
          <a:p>
            <a:endParaRPr lang="tr-TR" sz="4200" dirty="0"/>
          </a:p>
          <a:p>
            <a:pPr marL="0" indent="0">
              <a:buNone/>
            </a:pPr>
            <a:r>
              <a:rPr lang="tr-TR" sz="4200" dirty="0"/>
              <a:t>Bilgi ve LCV için:</a:t>
            </a:r>
          </a:p>
          <a:p>
            <a:pPr marL="0" indent="0">
              <a:buNone/>
            </a:pPr>
            <a:r>
              <a:rPr lang="tr-TR" sz="4200" dirty="0" err="1"/>
              <a:t>Bersay</a:t>
            </a:r>
            <a:r>
              <a:rPr lang="tr-TR" sz="4200" dirty="0"/>
              <a:t> İletişim Danışmanlığı </a:t>
            </a:r>
          </a:p>
          <a:p>
            <a:pPr marL="0" indent="0">
              <a:buNone/>
            </a:pPr>
            <a:r>
              <a:rPr lang="tr-TR" sz="4200" dirty="0"/>
              <a:t>Sinem </a:t>
            </a:r>
            <a:r>
              <a:rPr lang="tr-TR" sz="4200" dirty="0" err="1"/>
              <a:t>Sünör</a:t>
            </a:r>
            <a:r>
              <a:rPr lang="tr-TR" sz="4200" dirty="0"/>
              <a:t> Kutlu 0555 280 72 64 – sinem.kutlu@bersay.com.tr</a:t>
            </a:r>
          </a:p>
          <a:p>
            <a:pPr marL="0" indent="0">
              <a:buNone/>
            </a:pPr>
            <a:r>
              <a:rPr lang="tr-TR" sz="4200" dirty="0"/>
              <a:t>Burak Mergen: 0554 280 72 67 – </a:t>
            </a:r>
            <a:r>
              <a:rPr lang="tr-TR" sz="4200" dirty="0" smtClean="0"/>
              <a:t>burak.mergen@bersay.com.tr</a:t>
            </a:r>
            <a:endParaRPr lang="tr-TR" sz="4200" dirty="0"/>
          </a:p>
          <a:p>
            <a:endParaRPr lang="tr-TR" dirty="0"/>
          </a:p>
        </p:txBody>
      </p:sp>
    </p:spTree>
    <p:extLst>
      <p:ext uri="{BB962C8B-B14F-4D97-AF65-F5344CB8AC3E}">
        <p14:creationId xmlns:p14="http://schemas.microsoft.com/office/powerpoint/2010/main" val="2600163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BASIN BÜLTENİ</a:t>
            </a:r>
            <a:endParaRPr lang="tr-TR" dirty="0"/>
          </a:p>
        </p:txBody>
      </p:sp>
      <p:sp>
        <p:nvSpPr>
          <p:cNvPr id="3" name="Content Placeholder 2"/>
          <p:cNvSpPr>
            <a:spLocks noGrp="1"/>
          </p:cNvSpPr>
          <p:nvPr>
            <p:ph sz="quarter" idx="1"/>
          </p:nvPr>
        </p:nvSpPr>
        <p:spPr/>
        <p:txBody>
          <a:bodyPr/>
          <a:lstStyle/>
          <a:p>
            <a:r>
              <a:rPr lang="tr-TR" dirty="0" smtClean="0"/>
              <a:t>Kuruluşlar için hedef kitle ile iletişim kurmada en çok kullanılan kaynak basındır. </a:t>
            </a:r>
          </a:p>
          <a:p>
            <a:r>
              <a:rPr lang="tr-TR" dirty="0" smtClean="0"/>
              <a:t>Basın bültenleri kurum, kişi, olay vb. ile ilgili olarak hedef kitleyi bilgilendirmek ve iyi bir imaj oluşturmak amacıyla yazılır.</a:t>
            </a:r>
          </a:p>
          <a:p>
            <a:r>
              <a:rPr lang="tr-TR" dirty="0" smtClean="0"/>
              <a:t>Kurum ile ilgili etkinlikleri, stratejileri, düşünceleri, olayları içeren haber değeri taşıyan, önemli bilgiler veren ve medyaya gönderilen yazılı metinlerdir. </a:t>
            </a:r>
            <a:endParaRPr lang="tr-TR" dirty="0"/>
          </a:p>
        </p:txBody>
      </p:sp>
      <p:sp>
        <p:nvSpPr>
          <p:cNvPr id="4" name="Slide Number Placeholder 3"/>
          <p:cNvSpPr>
            <a:spLocks noGrp="1"/>
          </p:cNvSpPr>
          <p:nvPr>
            <p:ph type="sldNum" sz="quarter" idx="12"/>
          </p:nvPr>
        </p:nvSpPr>
        <p:spPr/>
        <p:txBody>
          <a:bodyPr/>
          <a:lstStyle/>
          <a:p>
            <a:fld id="{F85F4D42-1B14-DE44-999B-AEC8D0893F5A}" type="slidenum">
              <a:rPr lang="tr-TR" smtClean="0"/>
              <a:pPr/>
              <a:t>1</a:t>
            </a:fld>
            <a:endParaRPr lang="tr-TR"/>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752" y="228600"/>
            <a:ext cx="8534400" cy="903514"/>
          </a:xfrm>
        </p:spPr>
        <p:txBody>
          <a:bodyPr>
            <a:noAutofit/>
          </a:bodyPr>
          <a:lstStyle/>
          <a:p>
            <a:r>
              <a:rPr lang="tr-TR" sz="2000" b="1" dirty="0"/>
              <a:t>Dışişleri Bakanı Sn. Ahmet Davutoğlu’nun Atatürk Havalimanında Düzenlediği Basın Toplantısı, 30 Kasım 2012, İstanbul</a:t>
            </a:r>
            <a:endParaRPr lang="tr-TR" sz="2000" dirty="0"/>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19</a:t>
            </a:fld>
            <a:endParaRPr lang="tr-TR"/>
          </a:p>
        </p:txBody>
      </p:sp>
      <p:sp>
        <p:nvSpPr>
          <p:cNvPr id="5" name="İçerik Yer Tutucusu 4"/>
          <p:cNvSpPr>
            <a:spLocks noGrp="1"/>
          </p:cNvSpPr>
          <p:nvPr>
            <p:ph sz="quarter" idx="1"/>
          </p:nvPr>
        </p:nvSpPr>
        <p:spPr/>
        <p:txBody>
          <a:bodyPr>
            <a:normAutofit fontScale="77500" lnSpcReduction="20000"/>
          </a:bodyPr>
          <a:lstStyle/>
          <a:p>
            <a:pPr marL="0" indent="0">
              <a:buNone/>
            </a:pPr>
            <a:r>
              <a:rPr lang="tr-TR" dirty="0"/>
              <a:t>DIŞİŞLERİ BAKANI AHMET DAVUTOĞLU- Değerli basın mensupları, bildiğiniz gibi New York’ta BM Genel Kurulu’nun tarihi bir oturumuna katıldık. Filistin Devlet Başkanı Sayın </a:t>
            </a:r>
            <a:r>
              <a:rPr lang="tr-TR" dirty="0" err="1"/>
              <a:t>Mahmud</a:t>
            </a:r>
            <a:r>
              <a:rPr lang="tr-TR" dirty="0"/>
              <a:t> Abbas’ın yaptığı müracaatla ilgili olarak Filistin’in </a:t>
            </a:r>
            <a:r>
              <a:rPr lang="tr-TR" dirty="0" err="1"/>
              <a:t>BM’e</a:t>
            </a:r>
            <a:r>
              <a:rPr lang="tr-TR" dirty="0"/>
              <a:t> üye olmayan devlet statüsü ile kabulü konusunda dün gece yapılan oylamada 138 oy gibi kahir bir ekseriyetle Filistin Devleti devlet olarak tanındı ve </a:t>
            </a:r>
            <a:r>
              <a:rPr lang="tr-TR" dirty="0" err="1"/>
              <a:t>BM’e</a:t>
            </a:r>
            <a:r>
              <a:rPr lang="tr-TR" dirty="0"/>
              <a:t> üye olmayan devlet statüsü ile kabul edilmiş </a:t>
            </a:r>
            <a:r>
              <a:rPr lang="tr-TR" dirty="0" smtClean="0"/>
              <a:t>oldu….</a:t>
            </a:r>
          </a:p>
          <a:p>
            <a:pPr marL="0" indent="0">
              <a:buNone/>
            </a:pPr>
            <a:r>
              <a:rPr lang="tr-TR" dirty="0"/>
              <a:t>SORU- Efendim oylamada ABD hayır oyu kullandı ve bunun neticesinde dışişleri bakanlığına Amerikan Dışişleri Bakanlığı barış sürecini etkileyecek bir karardır diye demeç verdi. Bu konuda ne söyleyebilirsiniz efendim? </a:t>
            </a:r>
          </a:p>
          <a:p>
            <a:pPr marL="0" indent="0">
              <a:buNone/>
            </a:pPr>
            <a:r>
              <a:rPr lang="tr-TR" dirty="0"/>
              <a:t>DIŞİŞLERİ BAKANI AHMET DAVUTOĞLU- Maalesef Amerika Birleşik Devletleri gerek kabul sonrası yaptığı açıklamada, gerek daha önce ve daha sonra yapılan açıklamalarda ve tabii kullandığı oyla bu kararın karşısında yer </a:t>
            </a:r>
            <a:r>
              <a:rPr lang="tr-TR" dirty="0" smtClean="0"/>
              <a:t>aldı…</a:t>
            </a:r>
            <a:endParaRPr lang="tr-TR" dirty="0"/>
          </a:p>
        </p:txBody>
      </p:sp>
    </p:spTree>
    <p:extLst>
      <p:ext uri="{BB962C8B-B14F-4D97-AF65-F5344CB8AC3E}">
        <p14:creationId xmlns:p14="http://schemas.microsoft.com/office/powerpoint/2010/main" val="1384691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Akreditasyon nedir?</a:t>
            </a:r>
            <a:endParaRPr lang="tr-TR" dirty="0"/>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20</a:t>
            </a:fld>
            <a:endParaRPr lang="tr-TR"/>
          </a:p>
        </p:txBody>
      </p:sp>
      <p:sp>
        <p:nvSpPr>
          <p:cNvPr id="5" name="İçerik Yer Tutucusu 4"/>
          <p:cNvSpPr>
            <a:spLocks noGrp="1"/>
          </p:cNvSpPr>
          <p:nvPr>
            <p:ph sz="quarter" idx="1"/>
          </p:nvPr>
        </p:nvSpPr>
        <p:spPr/>
        <p:txBody>
          <a:bodyPr>
            <a:normAutofit fontScale="92500" lnSpcReduction="20000"/>
          </a:bodyPr>
          <a:lstStyle/>
          <a:p>
            <a:r>
              <a:rPr lang="tr-TR" dirty="0"/>
              <a:t>Başbakanlık Basın Merkezi, akreditasyonda, haber ajansları ve günlük gazetelerin ulusal ölçekte, televizyonların ise Türkiye içinden ulusal ölçekte karasal yayın yapmalarını esas alıyor. Akreditasyon şartlarına haiz kurum ve kuruluşlarda ''Başbakanlık Muhabiri'' olarak görev yapacak muhabirlerin en az 3 yıllık ''Sarı Basın Kartı'' sahibi olması ön koşul olarak aranıyor. Foto muhabirleri ve kameramanların da ''Sarı Basın Kartı'' sahibi olması gerekiyor. </a:t>
            </a:r>
            <a:r>
              <a:rPr lang="tr-TR" dirty="0" smtClean="0"/>
              <a:t>Mevcut durumda yerli </a:t>
            </a:r>
            <a:r>
              <a:rPr lang="tr-TR" dirty="0"/>
              <a:t>ve yabancı 51 basın yayın kuruluşundan 319 gazeteci akredite </a:t>
            </a:r>
            <a:r>
              <a:rPr lang="tr-TR" dirty="0" smtClean="0"/>
              <a:t>durumda. </a:t>
            </a:r>
            <a:r>
              <a:rPr lang="tr-TR" dirty="0"/>
              <a:t>Akredite olan kurumlar </a:t>
            </a:r>
            <a:r>
              <a:rPr lang="tr-TR" dirty="0" smtClean="0"/>
              <a:t>arasında Reuters</a:t>
            </a:r>
            <a:r>
              <a:rPr lang="tr-TR" dirty="0"/>
              <a:t>, AP, AFP, EPA ile El Cezire ve AZ-TV televizyonundan 23 gazetecinin akreditasyonu </a:t>
            </a:r>
            <a:r>
              <a:rPr lang="tr-TR" dirty="0" smtClean="0"/>
              <a:t>bulunmakta.</a:t>
            </a:r>
            <a:endParaRPr lang="tr-TR" dirty="0"/>
          </a:p>
          <a:p>
            <a:endParaRPr lang="tr-TR" dirty="0"/>
          </a:p>
        </p:txBody>
      </p:sp>
    </p:spTree>
    <p:extLst>
      <p:ext uri="{BB962C8B-B14F-4D97-AF65-F5344CB8AC3E}">
        <p14:creationId xmlns:p14="http://schemas.microsoft.com/office/powerpoint/2010/main" val="23683258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Mekan</a:t>
            </a:r>
            <a:endParaRPr lang="tr-TR" dirty="0"/>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21</a:t>
            </a:fld>
            <a:endParaRPr lang="tr-TR"/>
          </a:p>
        </p:txBody>
      </p:sp>
      <p:sp>
        <p:nvSpPr>
          <p:cNvPr id="5" name="İçerik Yer Tutucusu 4"/>
          <p:cNvSpPr>
            <a:spLocks noGrp="1"/>
          </p:cNvSpPr>
          <p:nvPr>
            <p:ph sz="quarter" idx="1"/>
          </p:nvPr>
        </p:nvSpPr>
        <p:spPr/>
        <p:txBody>
          <a:bodyPr/>
          <a:lstStyle/>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245" y="2147207"/>
            <a:ext cx="2667000"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2898" y="4147456"/>
            <a:ext cx="4299934" cy="1951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32245" y="1334024"/>
            <a:ext cx="6113193" cy="2813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30085" y="4139652"/>
            <a:ext cx="2932813" cy="1959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1483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Basın dosyası (kiti)</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22</a:t>
            </a:fld>
            <a:endParaRPr lang="tr-TR"/>
          </a:p>
        </p:txBody>
      </p:sp>
      <p:sp>
        <p:nvSpPr>
          <p:cNvPr id="4" name="Content Placeholder 3"/>
          <p:cNvSpPr>
            <a:spLocks noGrp="1"/>
          </p:cNvSpPr>
          <p:nvPr>
            <p:ph sz="quarter" idx="1"/>
          </p:nvPr>
        </p:nvSpPr>
        <p:spPr/>
        <p:txBody>
          <a:bodyPr>
            <a:normAutofit fontScale="92500" lnSpcReduction="10000"/>
          </a:bodyPr>
          <a:lstStyle/>
          <a:p>
            <a:r>
              <a:rPr lang="en-US" dirty="0" err="1" smtClean="0"/>
              <a:t>Basın</a:t>
            </a:r>
            <a:r>
              <a:rPr lang="en-US" dirty="0" smtClean="0"/>
              <a:t> </a:t>
            </a:r>
            <a:r>
              <a:rPr lang="en-US" dirty="0" err="1" smtClean="0"/>
              <a:t>toplantılarında</a:t>
            </a:r>
            <a:r>
              <a:rPr lang="en-US" dirty="0" smtClean="0"/>
              <a:t> </a:t>
            </a:r>
            <a:r>
              <a:rPr lang="en-US" dirty="0" err="1" smtClean="0"/>
              <a:t>dağıtılmak</a:t>
            </a:r>
            <a:r>
              <a:rPr lang="en-US" dirty="0" smtClean="0"/>
              <a:t> </a:t>
            </a:r>
            <a:r>
              <a:rPr lang="en-US" dirty="0" err="1" smtClean="0"/>
              <a:t>üzere</a:t>
            </a:r>
            <a:r>
              <a:rPr lang="en-US" dirty="0" smtClean="0"/>
              <a:t> </a:t>
            </a:r>
            <a:r>
              <a:rPr lang="en-US" dirty="0" err="1" smtClean="0"/>
              <a:t>basın</a:t>
            </a:r>
            <a:r>
              <a:rPr lang="en-US" dirty="0" smtClean="0"/>
              <a:t> </a:t>
            </a:r>
            <a:r>
              <a:rPr lang="en-US" dirty="0" err="1" smtClean="0"/>
              <a:t>kitleri</a:t>
            </a:r>
            <a:r>
              <a:rPr lang="en-US" dirty="0" smtClean="0"/>
              <a:t> </a:t>
            </a:r>
            <a:r>
              <a:rPr lang="en-US" dirty="0" err="1" smtClean="0"/>
              <a:t>hazırlanır</a:t>
            </a:r>
            <a:r>
              <a:rPr lang="en-US" dirty="0" smtClean="0"/>
              <a:t>. Bu </a:t>
            </a:r>
            <a:r>
              <a:rPr lang="en-US" dirty="0" err="1" smtClean="0"/>
              <a:t>kitlerin</a:t>
            </a:r>
            <a:r>
              <a:rPr lang="en-US" dirty="0" smtClean="0"/>
              <a:t> </a:t>
            </a:r>
            <a:r>
              <a:rPr lang="en-US" dirty="0" err="1" smtClean="0"/>
              <a:t>içinde</a:t>
            </a:r>
            <a:r>
              <a:rPr lang="en-US" dirty="0" smtClean="0"/>
              <a:t> </a:t>
            </a:r>
            <a:r>
              <a:rPr lang="en-US" dirty="0" err="1" smtClean="0"/>
              <a:t>toplantının</a:t>
            </a:r>
            <a:r>
              <a:rPr lang="en-US" dirty="0" smtClean="0"/>
              <a:t> </a:t>
            </a:r>
            <a:r>
              <a:rPr lang="en-US" dirty="0" err="1" smtClean="0"/>
              <a:t>amacını</a:t>
            </a:r>
            <a:r>
              <a:rPr lang="en-US" dirty="0" smtClean="0"/>
              <a:t> </a:t>
            </a:r>
            <a:r>
              <a:rPr lang="en-US" dirty="0" err="1" smtClean="0"/>
              <a:t>ve</a:t>
            </a:r>
            <a:r>
              <a:rPr lang="en-US" dirty="0" smtClean="0"/>
              <a:t> </a:t>
            </a:r>
            <a:r>
              <a:rPr lang="en-US" dirty="0" err="1" smtClean="0"/>
              <a:t>içeriğini</a:t>
            </a:r>
            <a:r>
              <a:rPr lang="en-US" dirty="0" smtClean="0"/>
              <a:t> </a:t>
            </a:r>
            <a:r>
              <a:rPr lang="en-US" dirty="0" err="1" smtClean="0"/>
              <a:t>anlatan</a:t>
            </a:r>
            <a:r>
              <a:rPr lang="en-US" dirty="0" smtClean="0"/>
              <a:t> </a:t>
            </a:r>
            <a:r>
              <a:rPr lang="en-US" dirty="0" err="1" smtClean="0"/>
              <a:t>bir</a:t>
            </a:r>
            <a:r>
              <a:rPr lang="en-US" dirty="0" smtClean="0"/>
              <a:t> </a:t>
            </a:r>
            <a:r>
              <a:rPr lang="en-US" dirty="0" err="1" smtClean="0"/>
              <a:t>basın</a:t>
            </a:r>
            <a:r>
              <a:rPr lang="en-US" dirty="0" smtClean="0"/>
              <a:t> </a:t>
            </a:r>
            <a:r>
              <a:rPr lang="en-US" dirty="0" err="1" smtClean="0"/>
              <a:t>duyurusu</a:t>
            </a:r>
            <a:r>
              <a:rPr lang="en-US" dirty="0" smtClean="0"/>
              <a:t>, </a:t>
            </a:r>
            <a:r>
              <a:rPr lang="en-US" dirty="0" err="1" smtClean="0"/>
              <a:t>toplantının</a:t>
            </a:r>
            <a:r>
              <a:rPr lang="en-US" dirty="0" smtClean="0"/>
              <a:t> </a:t>
            </a:r>
            <a:r>
              <a:rPr lang="en-US" dirty="0" err="1" smtClean="0"/>
              <a:t>düzenlenmesine</a:t>
            </a:r>
            <a:r>
              <a:rPr lang="en-US" dirty="0" smtClean="0"/>
              <a:t> </a:t>
            </a:r>
            <a:r>
              <a:rPr lang="en-US" dirty="0" err="1" smtClean="0"/>
              <a:t>neden</a:t>
            </a:r>
            <a:r>
              <a:rPr lang="en-US" dirty="0" smtClean="0"/>
              <a:t> </a:t>
            </a:r>
            <a:r>
              <a:rPr lang="en-US" dirty="0" err="1" smtClean="0"/>
              <a:t>olan</a:t>
            </a:r>
            <a:r>
              <a:rPr lang="en-US" dirty="0" smtClean="0"/>
              <a:t> </a:t>
            </a:r>
            <a:r>
              <a:rPr lang="en-US" dirty="0" err="1" smtClean="0"/>
              <a:t>konuyla</a:t>
            </a:r>
            <a:r>
              <a:rPr lang="en-US" dirty="0" smtClean="0"/>
              <a:t> </a:t>
            </a:r>
            <a:r>
              <a:rPr lang="en-US" dirty="0" err="1" smtClean="0"/>
              <a:t>ilgili</a:t>
            </a:r>
            <a:r>
              <a:rPr lang="en-US" dirty="0" smtClean="0"/>
              <a:t> </a:t>
            </a:r>
            <a:r>
              <a:rPr lang="en-US" dirty="0" err="1" smtClean="0"/>
              <a:t>çeşitli</a:t>
            </a:r>
            <a:r>
              <a:rPr lang="en-US" dirty="0" smtClean="0"/>
              <a:t> </a:t>
            </a:r>
            <a:r>
              <a:rPr lang="en-US" dirty="0" err="1" smtClean="0"/>
              <a:t>dokümanlar</a:t>
            </a:r>
            <a:r>
              <a:rPr lang="en-US" dirty="0" smtClean="0"/>
              <a:t>, </a:t>
            </a:r>
            <a:r>
              <a:rPr lang="en-US" dirty="0" err="1" smtClean="0"/>
              <a:t>belgeler</a:t>
            </a:r>
            <a:r>
              <a:rPr lang="en-US" dirty="0" smtClean="0"/>
              <a:t>, </a:t>
            </a:r>
            <a:r>
              <a:rPr lang="en-US" dirty="0" err="1" smtClean="0"/>
              <a:t>istatistiklar</a:t>
            </a:r>
            <a:r>
              <a:rPr lang="en-US" dirty="0" smtClean="0"/>
              <a:t>, </a:t>
            </a:r>
            <a:r>
              <a:rPr lang="en-US" dirty="0" err="1" smtClean="0"/>
              <a:t>konuşmacıların</a:t>
            </a:r>
            <a:r>
              <a:rPr lang="en-US" dirty="0" smtClean="0"/>
              <a:t> </a:t>
            </a:r>
            <a:r>
              <a:rPr lang="en-US" dirty="0" err="1" smtClean="0"/>
              <a:t>konuşma</a:t>
            </a:r>
            <a:r>
              <a:rPr lang="en-US" dirty="0" smtClean="0"/>
              <a:t> </a:t>
            </a:r>
            <a:r>
              <a:rPr lang="en-US" dirty="0" err="1" smtClean="0"/>
              <a:t>metinleri</a:t>
            </a:r>
            <a:r>
              <a:rPr lang="en-US" dirty="0" smtClean="0"/>
              <a:t>, </a:t>
            </a:r>
            <a:r>
              <a:rPr lang="en-US" dirty="0" err="1" smtClean="0"/>
              <a:t>özgeçmişleri</a:t>
            </a:r>
            <a:r>
              <a:rPr lang="en-US" dirty="0" smtClean="0"/>
              <a:t>, </a:t>
            </a:r>
            <a:r>
              <a:rPr lang="en-US" dirty="0" err="1" smtClean="0"/>
              <a:t>broşür</a:t>
            </a:r>
            <a:r>
              <a:rPr lang="en-US" dirty="0" smtClean="0"/>
              <a:t> vb. </a:t>
            </a:r>
            <a:r>
              <a:rPr lang="en-US" dirty="0" err="1" smtClean="0"/>
              <a:t>bulunmalıdır</a:t>
            </a:r>
            <a:r>
              <a:rPr lang="en-US" dirty="0" smtClean="0"/>
              <a:t>. </a:t>
            </a:r>
            <a:r>
              <a:rPr lang="en-US" dirty="0" err="1" smtClean="0"/>
              <a:t>Yazılı</a:t>
            </a:r>
            <a:r>
              <a:rPr lang="en-US" dirty="0" smtClean="0"/>
              <a:t> </a:t>
            </a:r>
            <a:r>
              <a:rPr lang="en-US" dirty="0" err="1" smtClean="0"/>
              <a:t>basın</a:t>
            </a:r>
            <a:r>
              <a:rPr lang="en-US" dirty="0" smtClean="0"/>
              <a:t> </a:t>
            </a:r>
            <a:r>
              <a:rPr lang="en-US" dirty="0" err="1" smtClean="0"/>
              <a:t>ve</a:t>
            </a:r>
            <a:r>
              <a:rPr lang="en-US" dirty="0" smtClean="0"/>
              <a:t> </a:t>
            </a:r>
            <a:r>
              <a:rPr lang="en-US" dirty="0" err="1" smtClean="0"/>
              <a:t>TV'lerin</a:t>
            </a:r>
            <a:r>
              <a:rPr lang="en-US" dirty="0" smtClean="0"/>
              <a:t> </a:t>
            </a:r>
            <a:r>
              <a:rPr lang="en-US" dirty="0" err="1" smtClean="0"/>
              <a:t>haber</a:t>
            </a:r>
            <a:r>
              <a:rPr lang="en-US" dirty="0" smtClean="0"/>
              <a:t> </a:t>
            </a:r>
            <a:r>
              <a:rPr lang="en-US" dirty="0" err="1" smtClean="0"/>
              <a:t>yapabilmeleri</a:t>
            </a:r>
            <a:r>
              <a:rPr lang="en-US" dirty="0" smtClean="0"/>
              <a:t> </a:t>
            </a:r>
            <a:r>
              <a:rPr lang="en-US" dirty="0" err="1" smtClean="0"/>
              <a:t>için</a:t>
            </a:r>
            <a:r>
              <a:rPr lang="en-US" dirty="0" smtClean="0"/>
              <a:t> </a:t>
            </a:r>
            <a:r>
              <a:rPr lang="en-US" dirty="0" err="1" smtClean="0"/>
              <a:t>görsel</a:t>
            </a:r>
            <a:r>
              <a:rPr lang="en-US" dirty="0" smtClean="0"/>
              <a:t> </a:t>
            </a:r>
            <a:r>
              <a:rPr lang="en-US" dirty="0" err="1" smtClean="0"/>
              <a:t>malzeme</a:t>
            </a:r>
            <a:r>
              <a:rPr lang="en-US" dirty="0" smtClean="0"/>
              <a:t> </a:t>
            </a:r>
            <a:r>
              <a:rPr lang="en-US" dirty="0" err="1" smtClean="0"/>
              <a:t>olarak</a:t>
            </a:r>
            <a:r>
              <a:rPr lang="en-US" dirty="0" smtClean="0"/>
              <a:t> </a:t>
            </a:r>
            <a:r>
              <a:rPr lang="en-US" dirty="0" err="1" smtClean="0"/>
              <a:t>toplantı</a:t>
            </a:r>
            <a:r>
              <a:rPr lang="en-US" dirty="0" smtClean="0"/>
              <a:t> </a:t>
            </a:r>
            <a:r>
              <a:rPr lang="en-US" dirty="0" err="1" smtClean="0"/>
              <a:t>salonunda</a:t>
            </a:r>
            <a:r>
              <a:rPr lang="en-US" dirty="0" smtClean="0"/>
              <a:t> </a:t>
            </a:r>
            <a:r>
              <a:rPr lang="en-US" dirty="0" err="1" smtClean="0"/>
              <a:t>yapılan</a:t>
            </a:r>
            <a:r>
              <a:rPr lang="en-US" dirty="0" smtClean="0"/>
              <a:t> </a:t>
            </a:r>
            <a:r>
              <a:rPr lang="en-US" dirty="0" err="1" smtClean="0"/>
              <a:t>çekimler</a:t>
            </a:r>
            <a:r>
              <a:rPr lang="en-US" dirty="0" smtClean="0"/>
              <a:t> </a:t>
            </a:r>
            <a:r>
              <a:rPr lang="en-US" dirty="0" err="1" smtClean="0"/>
              <a:t>yeterli</a:t>
            </a:r>
            <a:r>
              <a:rPr lang="en-US" dirty="0" smtClean="0"/>
              <a:t> </a:t>
            </a:r>
            <a:r>
              <a:rPr lang="en-US" dirty="0" err="1" smtClean="0"/>
              <a:t>olabilir</a:t>
            </a:r>
            <a:r>
              <a:rPr lang="en-US" dirty="0" smtClean="0"/>
              <a:t>. </a:t>
            </a:r>
            <a:r>
              <a:rPr lang="en-US" dirty="0" err="1" smtClean="0"/>
              <a:t>Ancak</a:t>
            </a:r>
            <a:r>
              <a:rPr lang="en-US" dirty="0" smtClean="0"/>
              <a:t> </a:t>
            </a:r>
            <a:r>
              <a:rPr lang="en-US" dirty="0" err="1" smtClean="0"/>
              <a:t>toplantıda</a:t>
            </a:r>
            <a:r>
              <a:rPr lang="en-US" dirty="0" smtClean="0"/>
              <a:t> </a:t>
            </a:r>
            <a:r>
              <a:rPr lang="en-US" dirty="0" err="1" smtClean="0"/>
              <a:t>bir</a:t>
            </a:r>
            <a:r>
              <a:rPr lang="en-US" dirty="0" smtClean="0"/>
              <a:t> </a:t>
            </a:r>
            <a:r>
              <a:rPr lang="en-US" dirty="0" err="1" smtClean="0"/>
              <a:t>alanla</a:t>
            </a:r>
            <a:r>
              <a:rPr lang="en-US" dirty="0" smtClean="0"/>
              <a:t> </a:t>
            </a:r>
            <a:r>
              <a:rPr lang="en-US" dirty="0" err="1" smtClean="0"/>
              <a:t>ilgili</a:t>
            </a:r>
            <a:r>
              <a:rPr lang="en-US" dirty="0" smtClean="0"/>
              <a:t> </a:t>
            </a:r>
            <a:r>
              <a:rPr lang="en-US" dirty="0" err="1" smtClean="0"/>
              <a:t>çalışma</a:t>
            </a:r>
            <a:r>
              <a:rPr lang="en-US" dirty="0" smtClean="0"/>
              <a:t> </a:t>
            </a:r>
            <a:r>
              <a:rPr lang="en-US" dirty="0" err="1" smtClean="0"/>
              <a:t>ya</a:t>
            </a:r>
            <a:r>
              <a:rPr lang="en-US" dirty="0" smtClean="0"/>
              <a:t> </a:t>
            </a:r>
            <a:r>
              <a:rPr lang="en-US" dirty="0" err="1" smtClean="0"/>
              <a:t>da</a:t>
            </a:r>
            <a:r>
              <a:rPr lang="en-US" dirty="0" smtClean="0"/>
              <a:t> </a:t>
            </a:r>
            <a:r>
              <a:rPr lang="en-US" dirty="0" err="1" smtClean="0"/>
              <a:t>sorundan</a:t>
            </a:r>
            <a:r>
              <a:rPr lang="en-US" dirty="0" smtClean="0"/>
              <a:t> </a:t>
            </a:r>
            <a:r>
              <a:rPr lang="en-US" dirty="0" err="1" smtClean="0"/>
              <a:t>bahsediliyorsa</a:t>
            </a:r>
            <a:r>
              <a:rPr lang="en-US" dirty="0" smtClean="0"/>
              <a:t> </a:t>
            </a:r>
            <a:r>
              <a:rPr lang="en-US" dirty="0" err="1" smtClean="0"/>
              <a:t>mutlaka</a:t>
            </a:r>
            <a:r>
              <a:rPr lang="en-US" dirty="0" smtClean="0"/>
              <a:t> </a:t>
            </a:r>
            <a:r>
              <a:rPr lang="en-US" dirty="0" err="1" smtClean="0"/>
              <a:t>yazılı</a:t>
            </a:r>
            <a:r>
              <a:rPr lang="en-US" dirty="0" smtClean="0"/>
              <a:t> </a:t>
            </a:r>
            <a:r>
              <a:rPr lang="en-US" dirty="0" err="1" smtClean="0"/>
              <a:t>basın</a:t>
            </a:r>
            <a:r>
              <a:rPr lang="en-US" dirty="0" smtClean="0"/>
              <a:t> </a:t>
            </a:r>
            <a:r>
              <a:rPr lang="en-US" dirty="0" err="1" smtClean="0"/>
              <a:t>için</a:t>
            </a:r>
            <a:r>
              <a:rPr lang="en-US" dirty="0" smtClean="0"/>
              <a:t> </a:t>
            </a:r>
            <a:r>
              <a:rPr lang="en-US" dirty="0" err="1" smtClean="0"/>
              <a:t>konuyla</a:t>
            </a:r>
            <a:r>
              <a:rPr lang="en-US" dirty="0" smtClean="0"/>
              <a:t> </a:t>
            </a:r>
            <a:r>
              <a:rPr lang="en-US" dirty="0" err="1" smtClean="0"/>
              <a:t>ilgili</a:t>
            </a:r>
            <a:r>
              <a:rPr lang="en-US" dirty="0" smtClean="0"/>
              <a:t> </a:t>
            </a:r>
            <a:r>
              <a:rPr lang="en-US" dirty="0" err="1" smtClean="0"/>
              <a:t>fotograf</a:t>
            </a:r>
            <a:r>
              <a:rPr lang="en-US" dirty="0" smtClean="0"/>
              <a:t>, </a:t>
            </a:r>
            <a:r>
              <a:rPr lang="en-US" dirty="0" err="1" smtClean="0"/>
              <a:t>TV'ler</a:t>
            </a:r>
            <a:r>
              <a:rPr lang="en-US" dirty="0" smtClean="0"/>
              <a:t> </a:t>
            </a:r>
            <a:r>
              <a:rPr lang="en-US" dirty="0" err="1" smtClean="0"/>
              <a:t>için</a:t>
            </a:r>
            <a:r>
              <a:rPr lang="en-US" dirty="0" smtClean="0"/>
              <a:t> </a:t>
            </a:r>
            <a:r>
              <a:rPr lang="en-US" dirty="0" err="1" smtClean="0"/>
              <a:t>görüntü</a:t>
            </a:r>
            <a:r>
              <a:rPr lang="en-US" dirty="0" smtClean="0"/>
              <a:t> </a:t>
            </a:r>
            <a:r>
              <a:rPr lang="en-US" dirty="0" err="1" smtClean="0"/>
              <a:t>verilmesi</a:t>
            </a:r>
            <a:r>
              <a:rPr lang="en-US" dirty="0" smtClean="0"/>
              <a:t> </a:t>
            </a:r>
            <a:r>
              <a:rPr lang="en-US" dirty="0" err="1" smtClean="0"/>
              <a:t>gerekmektedir</a:t>
            </a:r>
            <a:r>
              <a:rPr lang="en-US" dirty="0" smtClean="0"/>
              <a:t>. </a:t>
            </a:r>
            <a:endParaRPr lang="tr-TR"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23</a:t>
            </a:fld>
            <a:endParaRPr lang="tr-TR"/>
          </a:p>
        </p:txBody>
      </p:sp>
      <p:sp>
        <p:nvSpPr>
          <p:cNvPr id="5" name="İçerik Yer Tutucusu 4"/>
          <p:cNvSpPr>
            <a:spLocks noGrp="1"/>
          </p:cNvSpPr>
          <p:nvPr>
            <p:ph sz="quarter" idx="1"/>
          </p:nvPr>
        </p:nvSpPr>
        <p:spPr/>
        <p:txBody>
          <a:bodyPr>
            <a:normAutofit fontScale="92500" lnSpcReduction="10000"/>
          </a:bodyPr>
          <a:lstStyle/>
          <a:p>
            <a:endParaRPr lang="tr-TR" dirty="0"/>
          </a:p>
          <a:p>
            <a:r>
              <a:rPr lang="tr-TR" dirty="0"/>
              <a:t>Bir basın dosyasında amaca göre olması gerekenleri şöyle sıralayabiliriz:</a:t>
            </a:r>
          </a:p>
          <a:p>
            <a:r>
              <a:rPr lang="tr-TR" dirty="0"/>
              <a:t>- Dosyanın içindekileri listeleyen bir sayfa</a:t>
            </a:r>
          </a:p>
          <a:p>
            <a:r>
              <a:rPr lang="tr-TR" dirty="0"/>
              <a:t>- Basın bildirisi</a:t>
            </a:r>
          </a:p>
          <a:p>
            <a:r>
              <a:rPr lang="tr-TR" dirty="0"/>
              <a:t>- Geçmişte yapılanları anlatan bilgiler</a:t>
            </a:r>
          </a:p>
          <a:p>
            <a:r>
              <a:rPr lang="tr-TR" dirty="0"/>
              <a:t>- Yeni basılmış broşürler</a:t>
            </a:r>
          </a:p>
          <a:p>
            <a:r>
              <a:rPr lang="tr-TR" dirty="0"/>
              <a:t>- Kurum-içi dergiler, haber mektupları, gazeteler</a:t>
            </a:r>
          </a:p>
          <a:p>
            <a:r>
              <a:rPr lang="tr-TR" dirty="0"/>
              <a:t>- Yıllık rapor</a:t>
            </a:r>
          </a:p>
          <a:p>
            <a:r>
              <a:rPr lang="tr-TR" dirty="0"/>
              <a:t>- Makaleler</a:t>
            </a:r>
          </a:p>
          <a:p>
            <a:r>
              <a:rPr lang="tr-TR" dirty="0"/>
              <a:t>- Biyografik yazılar ve </a:t>
            </a:r>
            <a:r>
              <a:rPr lang="tr-TR" dirty="0" smtClean="0"/>
              <a:t>fotoğraflar</a:t>
            </a:r>
            <a:endParaRPr lang="tr-TR" dirty="0"/>
          </a:p>
        </p:txBody>
      </p:sp>
    </p:spTree>
    <p:extLst>
      <p:ext uri="{BB962C8B-B14F-4D97-AF65-F5344CB8AC3E}">
        <p14:creationId xmlns:p14="http://schemas.microsoft.com/office/powerpoint/2010/main" val="34002200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24</a:t>
            </a:fld>
            <a:endParaRPr lang="tr-TR"/>
          </a:p>
        </p:txBody>
      </p:sp>
      <p:sp>
        <p:nvSpPr>
          <p:cNvPr id="5" name="İçerik Yer Tutucusu 4"/>
          <p:cNvSpPr>
            <a:spLocks noGrp="1"/>
          </p:cNvSpPr>
          <p:nvPr>
            <p:ph sz="quarter" idx="1"/>
          </p:nvPr>
        </p:nvSpPr>
        <p:spPr/>
        <p:txBody>
          <a:bodyPr/>
          <a:lstStyle/>
          <a:p>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7825" y="1939699"/>
            <a:ext cx="5848350" cy="406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034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Ne haber değeri taşır?</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2</a:t>
            </a:fld>
            <a:endParaRPr lang="tr-TR"/>
          </a:p>
        </p:txBody>
      </p:sp>
      <p:sp>
        <p:nvSpPr>
          <p:cNvPr id="4" name="Content Placeholder 3"/>
          <p:cNvSpPr>
            <a:spLocks noGrp="1"/>
          </p:cNvSpPr>
          <p:nvPr>
            <p:ph sz="quarter" idx="1"/>
          </p:nvPr>
        </p:nvSpPr>
        <p:spPr/>
        <p:txBody>
          <a:bodyPr>
            <a:normAutofit lnSpcReduction="10000"/>
          </a:bodyPr>
          <a:lstStyle/>
          <a:p>
            <a:r>
              <a:rPr lang="tr-TR" dirty="0" smtClean="0"/>
              <a:t>Yeni ve değişik olması</a:t>
            </a:r>
          </a:p>
          <a:p>
            <a:r>
              <a:rPr lang="tr-TR" dirty="0" smtClean="0"/>
              <a:t>Güncel bir olay olması</a:t>
            </a:r>
          </a:p>
          <a:p>
            <a:r>
              <a:rPr lang="tr-TR" dirty="0" smtClean="0"/>
              <a:t>Tanınmış kişilerle ilgili olması</a:t>
            </a:r>
          </a:p>
          <a:p>
            <a:r>
              <a:rPr lang="tr-TR" dirty="0" smtClean="0"/>
              <a:t>İlgili medyanın hedef kitlesine yönelik olması</a:t>
            </a:r>
          </a:p>
          <a:p>
            <a:r>
              <a:rPr lang="tr-TR" dirty="0" smtClean="0"/>
              <a:t>İnsanların duygularını ve merakını çekecek olması</a:t>
            </a:r>
          </a:p>
          <a:p>
            <a:r>
              <a:rPr lang="tr-TR" dirty="0" smtClean="0"/>
              <a:t>Siyasal bir içeriğinin olması</a:t>
            </a:r>
          </a:p>
          <a:p>
            <a:r>
              <a:rPr lang="tr-TR" dirty="0" smtClean="0"/>
              <a:t>Toplumsal bir içeriğinin olması</a:t>
            </a:r>
          </a:p>
          <a:p>
            <a:r>
              <a:rPr lang="tr-TR" dirty="0" smtClean="0"/>
              <a:t>Çatışma unsurunun olması</a:t>
            </a:r>
          </a:p>
          <a:p>
            <a:r>
              <a:rPr lang="tr-TR" dirty="0" smtClean="0"/>
              <a:t>Bilimsel, tıbbi, ekolojik vb bilgiler ve yenilikler taşıması</a:t>
            </a:r>
            <a:endParaRPr lang="tr-TR"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Kurum için haber değeri oluşturacak konular</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3</a:t>
            </a:fld>
            <a:endParaRPr lang="tr-TR"/>
          </a:p>
        </p:txBody>
      </p:sp>
      <p:sp>
        <p:nvSpPr>
          <p:cNvPr id="4" name="Content Placeholder 3"/>
          <p:cNvSpPr>
            <a:spLocks noGrp="1"/>
          </p:cNvSpPr>
          <p:nvPr>
            <p:ph sz="quarter" idx="1"/>
          </p:nvPr>
        </p:nvSpPr>
        <p:spPr/>
        <p:txBody>
          <a:bodyPr/>
          <a:lstStyle/>
          <a:p>
            <a:r>
              <a:rPr lang="tr-TR" dirty="0" smtClean="0"/>
              <a:t>Yeni çıkan ürünler</a:t>
            </a:r>
          </a:p>
          <a:p>
            <a:r>
              <a:rPr lang="tr-TR" dirty="0" smtClean="0"/>
              <a:t>Bir ürünün yeni kullanım biçimi</a:t>
            </a:r>
          </a:p>
          <a:p>
            <a:r>
              <a:rPr lang="tr-TR" dirty="0" smtClean="0"/>
              <a:t>Dağıtım politikasındaki değişiklikler</a:t>
            </a:r>
          </a:p>
          <a:p>
            <a:r>
              <a:rPr lang="tr-TR" dirty="0" smtClean="0"/>
              <a:t>İndirimler</a:t>
            </a:r>
          </a:p>
          <a:p>
            <a:r>
              <a:rPr lang="tr-TR" dirty="0" smtClean="0"/>
              <a:t>Ar-ge faaliyetleri</a:t>
            </a:r>
          </a:p>
          <a:p>
            <a:r>
              <a:rPr lang="tr-TR" dirty="0" smtClean="0"/>
              <a:t>Ödüller, yarışmalar</a:t>
            </a:r>
          </a:p>
          <a:p>
            <a:r>
              <a:rPr lang="tr-TR" dirty="0" smtClean="0"/>
              <a:t>Yönetici değişiklikleri</a:t>
            </a:r>
          </a:p>
          <a:p>
            <a:r>
              <a:rPr lang="tr-TR" dirty="0" smtClean="0"/>
              <a:t>Kuruluş yıldönümleri</a:t>
            </a:r>
          </a:p>
          <a:p>
            <a:r>
              <a:rPr lang="tr-TR" dirty="0" smtClean="0"/>
              <a:t>Açılışlar</a:t>
            </a:r>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Ters piramit kuralı</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4</a:t>
            </a:fld>
            <a:endParaRPr lang="tr-TR"/>
          </a:p>
        </p:txBody>
      </p:sp>
      <p:sp>
        <p:nvSpPr>
          <p:cNvPr id="4" name="Content Placeholder 3"/>
          <p:cNvSpPr>
            <a:spLocks noGrp="1"/>
          </p:cNvSpPr>
          <p:nvPr>
            <p:ph sz="quarter" idx="1"/>
          </p:nvPr>
        </p:nvSpPr>
        <p:spPr/>
        <p:txBody>
          <a:bodyPr>
            <a:normAutofit lnSpcReduction="10000"/>
          </a:bodyPr>
          <a:lstStyle/>
          <a:p>
            <a:r>
              <a:rPr lang="tr-TR" dirty="0" smtClean="0"/>
              <a:t>Haber yazma yöntemi olarak ilk cümle büyük önem taşıyor. Edebi metin yazma yöntemlerinden farklı olarak en önemli konular ilk cümlede anlatılır.</a:t>
            </a:r>
          </a:p>
          <a:p>
            <a:r>
              <a:rPr lang="tr-TR" dirty="0" smtClean="0"/>
              <a:t>5 N 1 K kuralı uygulanır.</a:t>
            </a:r>
          </a:p>
          <a:p>
            <a:r>
              <a:rPr lang="tr-TR" dirty="0" smtClean="0"/>
              <a:t>Kim: Kimin hakkında yazıyorsunuz</a:t>
            </a:r>
          </a:p>
          <a:p>
            <a:r>
              <a:rPr lang="tr-TR" dirty="0" smtClean="0"/>
              <a:t>Ne: Ne hakkında yazıyorsunuz</a:t>
            </a:r>
          </a:p>
          <a:p>
            <a:r>
              <a:rPr lang="tr-TR" dirty="0" smtClean="0"/>
              <a:t>Neden: Neden bu olay hakkında yazıyorsunuz</a:t>
            </a:r>
          </a:p>
          <a:p>
            <a:r>
              <a:rPr lang="tr-TR" dirty="0" smtClean="0"/>
              <a:t>Ne zaman: Bu olay ne zaman oldu</a:t>
            </a:r>
          </a:p>
          <a:p>
            <a:r>
              <a:rPr lang="tr-TR" dirty="0" smtClean="0"/>
              <a:t>Nerede: Bu olaya nerede gerçekleşti</a:t>
            </a:r>
          </a:p>
          <a:p>
            <a:r>
              <a:rPr lang="tr-TR" dirty="0" smtClean="0"/>
              <a:t>Nasıl: Bu olay nasıl gerçekleşti</a:t>
            </a:r>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No:161, 8 </a:t>
            </a:r>
            <a:r>
              <a:rPr lang="en-US" sz="2400" b="1" dirty="0" err="1"/>
              <a:t>Temmuz</a:t>
            </a:r>
            <a:r>
              <a:rPr lang="en-US" sz="2400" b="1" dirty="0"/>
              <a:t> 2011, ABD </a:t>
            </a:r>
            <a:r>
              <a:rPr lang="en-US" sz="2400" b="1" dirty="0" err="1"/>
              <a:t>Dışişleri</a:t>
            </a:r>
            <a:r>
              <a:rPr lang="en-US" sz="2400" b="1" dirty="0"/>
              <a:t> </a:t>
            </a:r>
            <a:r>
              <a:rPr lang="en-US" sz="2400" b="1" dirty="0" err="1"/>
              <a:t>Bakanı</a:t>
            </a:r>
            <a:r>
              <a:rPr lang="en-US" sz="2400" b="1" dirty="0"/>
              <a:t> Hillary </a:t>
            </a:r>
            <a:r>
              <a:rPr lang="en-US" sz="2400" b="1" dirty="0" err="1"/>
              <a:t>Clinton'ın</a:t>
            </a:r>
            <a:r>
              <a:rPr lang="en-US" sz="2400" b="1" dirty="0"/>
              <a:t> </a:t>
            </a:r>
            <a:r>
              <a:rPr lang="en-US" sz="2400" b="1" dirty="0" err="1"/>
              <a:t>Ülkemize</a:t>
            </a:r>
            <a:r>
              <a:rPr lang="en-US" sz="2400" b="1" dirty="0"/>
              <a:t> </a:t>
            </a:r>
            <a:r>
              <a:rPr lang="en-US" sz="2400" b="1" dirty="0" err="1"/>
              <a:t>Yapacağı</a:t>
            </a:r>
            <a:r>
              <a:rPr lang="en-US" sz="2400" b="1" dirty="0"/>
              <a:t> </a:t>
            </a:r>
            <a:r>
              <a:rPr lang="en-US" sz="2400" b="1" dirty="0" err="1"/>
              <a:t>Ziyaret</a:t>
            </a:r>
            <a:r>
              <a:rPr lang="en-US" sz="2400" b="1" dirty="0"/>
              <a:t> </a:t>
            </a:r>
            <a:r>
              <a:rPr lang="en-US" sz="2400" b="1" dirty="0" err="1"/>
              <a:t>Hk</a:t>
            </a:r>
            <a:r>
              <a:rPr lang="en-US" sz="2400" b="1" dirty="0"/>
              <a:t>.</a:t>
            </a:r>
            <a:endParaRPr lang="tr-TR" sz="2400"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5</a:t>
            </a:fld>
            <a:endParaRPr lang="tr-TR"/>
          </a:p>
        </p:txBody>
      </p:sp>
      <p:sp>
        <p:nvSpPr>
          <p:cNvPr id="4" name="Content Placeholder 3"/>
          <p:cNvSpPr>
            <a:spLocks noGrp="1"/>
          </p:cNvSpPr>
          <p:nvPr>
            <p:ph sz="quarter" idx="1"/>
          </p:nvPr>
        </p:nvSpPr>
        <p:spPr/>
        <p:txBody>
          <a:bodyPr>
            <a:normAutofit fontScale="77500" lnSpcReduction="20000"/>
          </a:bodyPr>
          <a:lstStyle/>
          <a:p>
            <a:pPr marL="0" indent="0">
              <a:buNone/>
            </a:pPr>
            <a:r>
              <a:rPr lang="en-US" b="1" dirty="0" smtClean="0"/>
              <a:t>	</a:t>
            </a:r>
          </a:p>
          <a:p>
            <a:pPr>
              <a:buNone/>
            </a:pPr>
            <a:r>
              <a:rPr lang="en-US" dirty="0" smtClean="0"/>
              <a:t>	</a:t>
            </a:r>
          </a:p>
          <a:p>
            <a:pPr marL="0" indent="0">
              <a:buNone/>
            </a:pPr>
            <a:r>
              <a:rPr lang="en-US" dirty="0" smtClean="0"/>
              <a:t>ABD </a:t>
            </a:r>
            <a:r>
              <a:rPr lang="en-US" dirty="0" err="1" smtClean="0"/>
              <a:t>Dışişleri</a:t>
            </a:r>
            <a:r>
              <a:rPr lang="en-US" dirty="0" smtClean="0"/>
              <a:t> </a:t>
            </a:r>
            <a:r>
              <a:rPr lang="en-US" dirty="0" err="1" smtClean="0"/>
              <a:t>Bakanı</a:t>
            </a:r>
            <a:r>
              <a:rPr lang="en-US" dirty="0" smtClean="0"/>
              <a:t> Hillary Clinton, </a:t>
            </a:r>
            <a:r>
              <a:rPr lang="en-US" dirty="0" err="1" smtClean="0"/>
              <a:t>Sayın</a:t>
            </a:r>
            <a:r>
              <a:rPr lang="en-US" dirty="0" smtClean="0"/>
              <a:t> </a:t>
            </a:r>
            <a:r>
              <a:rPr lang="en-US" dirty="0" err="1" smtClean="0"/>
              <a:t>Bakanımızın</a:t>
            </a:r>
            <a:r>
              <a:rPr lang="en-US" dirty="0" smtClean="0"/>
              <a:t> </a:t>
            </a:r>
            <a:r>
              <a:rPr lang="en-US" dirty="0" err="1" smtClean="0"/>
              <a:t>davetine</a:t>
            </a:r>
            <a:r>
              <a:rPr lang="en-US" dirty="0" smtClean="0"/>
              <a:t> </a:t>
            </a:r>
            <a:r>
              <a:rPr lang="en-US" dirty="0" err="1" smtClean="0"/>
              <a:t>icabetle</a:t>
            </a:r>
            <a:r>
              <a:rPr lang="en-US" dirty="0" smtClean="0"/>
              <a:t>, 15 </a:t>
            </a:r>
            <a:r>
              <a:rPr lang="en-US" dirty="0" err="1" smtClean="0"/>
              <a:t>Temmuz</a:t>
            </a:r>
            <a:r>
              <a:rPr lang="en-US" dirty="0" smtClean="0"/>
              <a:t> 2011 </a:t>
            </a:r>
            <a:r>
              <a:rPr lang="en-US" dirty="0" err="1" smtClean="0"/>
              <a:t>tarihinde</a:t>
            </a:r>
            <a:r>
              <a:rPr lang="en-US" dirty="0" smtClean="0"/>
              <a:t> </a:t>
            </a:r>
            <a:r>
              <a:rPr lang="en-US" dirty="0" err="1" smtClean="0"/>
              <a:t>İstanbul’da</a:t>
            </a:r>
            <a:r>
              <a:rPr lang="en-US" dirty="0" smtClean="0"/>
              <a:t> </a:t>
            </a:r>
            <a:r>
              <a:rPr lang="en-US" dirty="0" err="1" smtClean="0"/>
              <a:t>yapılacak</a:t>
            </a:r>
            <a:r>
              <a:rPr lang="en-US" dirty="0" smtClean="0"/>
              <a:t> Libya </a:t>
            </a:r>
            <a:r>
              <a:rPr lang="en-US" dirty="0" err="1" smtClean="0"/>
              <a:t>Temas</a:t>
            </a:r>
            <a:r>
              <a:rPr lang="en-US" dirty="0" smtClean="0"/>
              <a:t> </a:t>
            </a:r>
            <a:r>
              <a:rPr lang="en-US" dirty="0" err="1" smtClean="0"/>
              <a:t>Grubu</a:t>
            </a:r>
            <a:r>
              <a:rPr lang="en-US" dirty="0" smtClean="0"/>
              <a:t> </a:t>
            </a:r>
            <a:r>
              <a:rPr lang="en-US" dirty="0" err="1" smtClean="0"/>
              <a:t>Dördüncü</a:t>
            </a:r>
            <a:r>
              <a:rPr lang="en-US" dirty="0" smtClean="0"/>
              <a:t> </a:t>
            </a:r>
            <a:r>
              <a:rPr lang="en-US" dirty="0" err="1" smtClean="0"/>
              <a:t>Toplantısı’na</a:t>
            </a:r>
            <a:r>
              <a:rPr lang="en-US" dirty="0" smtClean="0"/>
              <a:t> </a:t>
            </a:r>
            <a:r>
              <a:rPr lang="en-US" dirty="0" err="1" smtClean="0"/>
              <a:t>katılmak</a:t>
            </a:r>
            <a:r>
              <a:rPr lang="en-US" dirty="0" smtClean="0"/>
              <a:t> </a:t>
            </a:r>
            <a:r>
              <a:rPr lang="en-US" dirty="0" err="1" smtClean="0"/>
              <a:t>ve</a:t>
            </a:r>
            <a:r>
              <a:rPr lang="en-US" dirty="0" smtClean="0"/>
              <a:t> </a:t>
            </a:r>
            <a:r>
              <a:rPr lang="en-US" dirty="0" err="1" smtClean="0"/>
              <a:t>ikili</a:t>
            </a:r>
            <a:r>
              <a:rPr lang="en-US" dirty="0" smtClean="0"/>
              <a:t> </a:t>
            </a:r>
            <a:r>
              <a:rPr lang="en-US" dirty="0" err="1" smtClean="0"/>
              <a:t>temaslarda</a:t>
            </a:r>
            <a:r>
              <a:rPr lang="en-US" dirty="0" smtClean="0"/>
              <a:t> </a:t>
            </a:r>
            <a:r>
              <a:rPr lang="en-US" dirty="0" err="1" smtClean="0"/>
              <a:t>bulunmak</a:t>
            </a:r>
            <a:r>
              <a:rPr lang="en-US" dirty="0" smtClean="0"/>
              <a:t> </a:t>
            </a:r>
            <a:r>
              <a:rPr lang="en-US" dirty="0" err="1" smtClean="0"/>
              <a:t>üzere</a:t>
            </a:r>
            <a:r>
              <a:rPr lang="en-US" dirty="0" smtClean="0"/>
              <a:t> 15-16 </a:t>
            </a:r>
            <a:r>
              <a:rPr lang="en-US" dirty="0" err="1" smtClean="0"/>
              <a:t>Temmuz</a:t>
            </a:r>
            <a:r>
              <a:rPr lang="en-US" dirty="0" smtClean="0"/>
              <a:t> 2011 </a:t>
            </a:r>
            <a:r>
              <a:rPr lang="en-US" dirty="0" err="1" smtClean="0"/>
              <a:t>tarihlerinde</a:t>
            </a:r>
            <a:r>
              <a:rPr lang="en-US" dirty="0" smtClean="0"/>
              <a:t> </a:t>
            </a:r>
            <a:r>
              <a:rPr lang="en-US" dirty="0" err="1" smtClean="0"/>
              <a:t>ülkemize</a:t>
            </a:r>
            <a:r>
              <a:rPr lang="en-US" dirty="0" smtClean="0"/>
              <a:t> </a:t>
            </a:r>
            <a:r>
              <a:rPr lang="en-US" dirty="0" err="1" smtClean="0"/>
              <a:t>bir</a:t>
            </a:r>
            <a:r>
              <a:rPr lang="en-US" dirty="0" smtClean="0"/>
              <a:t> </a:t>
            </a:r>
            <a:r>
              <a:rPr lang="en-US" dirty="0" err="1" smtClean="0"/>
              <a:t>ziyarette</a:t>
            </a:r>
            <a:r>
              <a:rPr lang="en-US" dirty="0" smtClean="0"/>
              <a:t> </a:t>
            </a:r>
            <a:r>
              <a:rPr lang="en-US" dirty="0" err="1" smtClean="0"/>
              <a:t>bulunacaktır</a:t>
            </a:r>
            <a:r>
              <a:rPr lang="en-US" dirty="0" smtClean="0"/>
              <a:t>.</a:t>
            </a:r>
          </a:p>
          <a:p>
            <a:pPr marL="0" indent="0">
              <a:buNone/>
            </a:pPr>
            <a:r>
              <a:rPr lang="en-US" dirty="0" err="1" smtClean="0"/>
              <a:t>İkili</a:t>
            </a:r>
            <a:r>
              <a:rPr lang="en-US" dirty="0" smtClean="0"/>
              <a:t> </a:t>
            </a:r>
            <a:r>
              <a:rPr lang="en-US" dirty="0" err="1" smtClean="0"/>
              <a:t>ziyaret</a:t>
            </a:r>
            <a:r>
              <a:rPr lang="en-US" dirty="0" smtClean="0"/>
              <a:t> </a:t>
            </a:r>
            <a:r>
              <a:rPr lang="en-US" dirty="0" err="1" smtClean="0"/>
              <a:t>sırasında</a:t>
            </a:r>
            <a:r>
              <a:rPr lang="en-US" dirty="0" smtClean="0"/>
              <a:t> </a:t>
            </a:r>
            <a:r>
              <a:rPr lang="en-US" dirty="0" err="1" smtClean="0"/>
              <a:t>Sayın</a:t>
            </a:r>
            <a:r>
              <a:rPr lang="en-US" dirty="0" smtClean="0"/>
              <a:t> </a:t>
            </a:r>
            <a:r>
              <a:rPr lang="en-US" dirty="0" err="1" smtClean="0"/>
              <a:t>Bakanımızın</a:t>
            </a:r>
            <a:r>
              <a:rPr lang="en-US" dirty="0" smtClean="0"/>
              <a:t> </a:t>
            </a:r>
            <a:r>
              <a:rPr lang="en-US" dirty="0" err="1" smtClean="0"/>
              <a:t>başkanlığında</a:t>
            </a:r>
            <a:r>
              <a:rPr lang="en-US" dirty="0" smtClean="0"/>
              <a:t> </a:t>
            </a:r>
            <a:r>
              <a:rPr lang="en-US" dirty="0" err="1" smtClean="0"/>
              <a:t>yapılacak</a:t>
            </a:r>
            <a:r>
              <a:rPr lang="en-US" dirty="0" smtClean="0"/>
              <a:t> </a:t>
            </a:r>
            <a:r>
              <a:rPr lang="en-US" dirty="0" err="1" smtClean="0"/>
              <a:t>heyetler</a:t>
            </a:r>
            <a:r>
              <a:rPr lang="en-US" dirty="0" smtClean="0"/>
              <a:t> </a:t>
            </a:r>
            <a:r>
              <a:rPr lang="en-US" dirty="0" err="1" smtClean="0"/>
              <a:t>arası</a:t>
            </a:r>
            <a:r>
              <a:rPr lang="en-US" dirty="0" smtClean="0"/>
              <a:t> </a:t>
            </a:r>
            <a:r>
              <a:rPr lang="en-US" dirty="0" err="1" smtClean="0"/>
              <a:t>görüşmelere</a:t>
            </a:r>
            <a:r>
              <a:rPr lang="en-US" dirty="0" smtClean="0"/>
              <a:t> </a:t>
            </a:r>
            <a:r>
              <a:rPr lang="en-US" dirty="0" err="1" smtClean="0"/>
              <a:t>ilaveten</a:t>
            </a:r>
            <a:r>
              <a:rPr lang="en-US" dirty="0" smtClean="0"/>
              <a:t>, </a:t>
            </a:r>
            <a:r>
              <a:rPr lang="en-US" dirty="0" err="1" smtClean="0"/>
              <a:t>Clinton’ın</a:t>
            </a:r>
            <a:r>
              <a:rPr lang="en-US" dirty="0" smtClean="0"/>
              <a:t> </a:t>
            </a:r>
            <a:r>
              <a:rPr lang="en-US" dirty="0" err="1" smtClean="0"/>
              <a:t>Sayın</a:t>
            </a:r>
            <a:r>
              <a:rPr lang="en-US" dirty="0" smtClean="0"/>
              <a:t> </a:t>
            </a:r>
            <a:r>
              <a:rPr lang="en-US" dirty="0" err="1" smtClean="0"/>
              <a:t>Cumhurbaşkanımız</a:t>
            </a:r>
            <a:r>
              <a:rPr lang="en-US" dirty="0" smtClean="0"/>
              <a:t> </a:t>
            </a:r>
            <a:r>
              <a:rPr lang="en-US" dirty="0" err="1" smtClean="0"/>
              <a:t>ve</a:t>
            </a:r>
            <a:r>
              <a:rPr lang="en-US" dirty="0" smtClean="0"/>
              <a:t> </a:t>
            </a:r>
            <a:r>
              <a:rPr lang="en-US" dirty="0" err="1" smtClean="0"/>
              <a:t>Sayın</a:t>
            </a:r>
            <a:r>
              <a:rPr lang="en-US" dirty="0" smtClean="0"/>
              <a:t> </a:t>
            </a:r>
            <a:r>
              <a:rPr lang="en-US" dirty="0" err="1" smtClean="0"/>
              <a:t>Başbakanımız</a:t>
            </a:r>
            <a:r>
              <a:rPr lang="en-US" dirty="0" smtClean="0"/>
              <a:t> </a:t>
            </a:r>
            <a:r>
              <a:rPr lang="en-US" dirty="0" err="1" smtClean="0"/>
              <a:t>tarafından</a:t>
            </a:r>
            <a:r>
              <a:rPr lang="en-US" dirty="0" smtClean="0"/>
              <a:t> </a:t>
            </a:r>
            <a:r>
              <a:rPr lang="en-US" dirty="0" err="1" smtClean="0"/>
              <a:t>da</a:t>
            </a:r>
            <a:r>
              <a:rPr lang="en-US" dirty="0" smtClean="0"/>
              <a:t> </a:t>
            </a:r>
            <a:r>
              <a:rPr lang="en-US" dirty="0" err="1" smtClean="0"/>
              <a:t>kabul</a:t>
            </a:r>
            <a:r>
              <a:rPr lang="en-US" dirty="0" smtClean="0"/>
              <a:t> </a:t>
            </a:r>
            <a:r>
              <a:rPr lang="en-US" dirty="0" err="1" smtClean="0"/>
              <a:t>edilmesi</a:t>
            </a:r>
            <a:r>
              <a:rPr lang="en-US" dirty="0" smtClean="0"/>
              <a:t> </a:t>
            </a:r>
            <a:r>
              <a:rPr lang="en-US" dirty="0" err="1" smtClean="0"/>
              <a:t>öngörülmektedir</a:t>
            </a:r>
            <a:r>
              <a:rPr lang="en-US" dirty="0" smtClean="0"/>
              <a:t>. </a:t>
            </a:r>
            <a:r>
              <a:rPr lang="en-US" dirty="0" err="1" smtClean="0"/>
              <a:t>Türkiye</a:t>
            </a:r>
            <a:r>
              <a:rPr lang="en-US" dirty="0" smtClean="0"/>
              <a:t> </a:t>
            </a:r>
            <a:r>
              <a:rPr lang="en-US" dirty="0" err="1" smtClean="0"/>
              <a:t>ve</a:t>
            </a:r>
            <a:r>
              <a:rPr lang="en-US" dirty="0" smtClean="0"/>
              <a:t> ABD </a:t>
            </a:r>
            <a:r>
              <a:rPr lang="en-US" dirty="0" err="1" smtClean="0"/>
              <a:t>iki</a:t>
            </a:r>
            <a:r>
              <a:rPr lang="en-US" dirty="0" smtClean="0"/>
              <a:t> dost </a:t>
            </a:r>
            <a:r>
              <a:rPr lang="en-US" dirty="0" err="1" smtClean="0"/>
              <a:t>ve</a:t>
            </a:r>
            <a:r>
              <a:rPr lang="en-US" dirty="0" smtClean="0"/>
              <a:t> </a:t>
            </a:r>
            <a:r>
              <a:rPr lang="en-US" dirty="0" err="1" smtClean="0"/>
              <a:t>müttefik</a:t>
            </a:r>
            <a:r>
              <a:rPr lang="en-US" dirty="0" smtClean="0"/>
              <a:t> </a:t>
            </a:r>
            <a:r>
              <a:rPr lang="en-US" dirty="0" err="1" smtClean="0"/>
              <a:t>ülkedir</a:t>
            </a:r>
            <a:r>
              <a:rPr lang="en-US" dirty="0" smtClean="0"/>
              <a:t>. </a:t>
            </a:r>
            <a:r>
              <a:rPr lang="en-US" dirty="0" err="1" smtClean="0"/>
              <a:t>İki</a:t>
            </a:r>
            <a:r>
              <a:rPr lang="en-US" dirty="0" smtClean="0"/>
              <a:t> </a:t>
            </a:r>
            <a:r>
              <a:rPr lang="en-US" dirty="0" err="1" smtClean="0"/>
              <a:t>ülke</a:t>
            </a:r>
            <a:r>
              <a:rPr lang="en-US" dirty="0" smtClean="0"/>
              <a:t> </a:t>
            </a:r>
            <a:r>
              <a:rPr lang="en-US" dirty="0" err="1" smtClean="0"/>
              <a:t>arasında</a:t>
            </a:r>
            <a:r>
              <a:rPr lang="en-US" dirty="0" smtClean="0"/>
              <a:t>, Model </a:t>
            </a:r>
            <a:r>
              <a:rPr lang="en-US" dirty="0" err="1" smtClean="0"/>
              <a:t>Ortaklık</a:t>
            </a:r>
            <a:r>
              <a:rPr lang="en-US" dirty="0" smtClean="0"/>
              <a:t> </a:t>
            </a:r>
            <a:r>
              <a:rPr lang="en-US" dirty="0" err="1" smtClean="0"/>
              <a:t>kavramına</a:t>
            </a:r>
            <a:r>
              <a:rPr lang="en-US" dirty="0" smtClean="0"/>
              <a:t> </a:t>
            </a:r>
            <a:r>
              <a:rPr lang="en-US" dirty="0" err="1" smtClean="0"/>
              <a:t>yakışır</a:t>
            </a:r>
            <a:r>
              <a:rPr lang="en-US" dirty="0" smtClean="0"/>
              <a:t> </a:t>
            </a:r>
            <a:r>
              <a:rPr lang="en-US" dirty="0" err="1" smtClean="0"/>
              <a:t>şekilde</a:t>
            </a:r>
            <a:r>
              <a:rPr lang="en-US" dirty="0" smtClean="0"/>
              <a:t>, her </a:t>
            </a:r>
            <a:r>
              <a:rPr lang="en-US" dirty="0" err="1" smtClean="0"/>
              <a:t>düzeyde</a:t>
            </a:r>
            <a:r>
              <a:rPr lang="en-US" dirty="0" smtClean="0"/>
              <a:t> </a:t>
            </a:r>
            <a:r>
              <a:rPr lang="en-US" dirty="0" err="1" smtClean="0"/>
              <a:t>yoğun</a:t>
            </a:r>
            <a:r>
              <a:rPr lang="en-US" dirty="0" smtClean="0"/>
              <a:t> </a:t>
            </a:r>
            <a:r>
              <a:rPr lang="en-US" dirty="0" err="1" smtClean="0"/>
              <a:t>temaslar</a:t>
            </a:r>
            <a:r>
              <a:rPr lang="en-US" dirty="0" smtClean="0"/>
              <a:t> </a:t>
            </a:r>
            <a:r>
              <a:rPr lang="en-US" dirty="0" err="1" smtClean="0"/>
              <a:t>yapılmaktadır</a:t>
            </a:r>
            <a:r>
              <a:rPr lang="en-US" dirty="0" smtClean="0"/>
              <a:t>. </a:t>
            </a:r>
            <a:r>
              <a:rPr lang="en-US" dirty="0" err="1" smtClean="0"/>
              <a:t>Sayın</a:t>
            </a:r>
            <a:r>
              <a:rPr lang="en-US" dirty="0" smtClean="0"/>
              <a:t> </a:t>
            </a:r>
            <a:r>
              <a:rPr lang="en-US" dirty="0" err="1" smtClean="0"/>
              <a:t>Clinton’ın</a:t>
            </a:r>
            <a:r>
              <a:rPr lang="en-US" dirty="0" smtClean="0"/>
              <a:t> </a:t>
            </a:r>
            <a:r>
              <a:rPr lang="en-US" dirty="0" err="1" smtClean="0"/>
              <a:t>ziyareti</a:t>
            </a:r>
            <a:r>
              <a:rPr lang="en-US" dirty="0" smtClean="0"/>
              <a:t> </a:t>
            </a:r>
            <a:r>
              <a:rPr lang="en-US" dirty="0" err="1" smtClean="0"/>
              <a:t>sırasında</a:t>
            </a:r>
            <a:r>
              <a:rPr lang="en-US" dirty="0" smtClean="0"/>
              <a:t>, </a:t>
            </a:r>
            <a:r>
              <a:rPr lang="en-US" dirty="0" err="1" smtClean="0"/>
              <a:t>ikili</a:t>
            </a:r>
            <a:r>
              <a:rPr lang="en-US" dirty="0" smtClean="0"/>
              <a:t> </a:t>
            </a:r>
            <a:r>
              <a:rPr lang="en-US" dirty="0" err="1" smtClean="0"/>
              <a:t>ilişkilerin</a:t>
            </a:r>
            <a:r>
              <a:rPr lang="en-US" dirty="0" smtClean="0"/>
              <a:t> </a:t>
            </a:r>
            <a:r>
              <a:rPr lang="en-US" dirty="0" err="1" smtClean="0"/>
              <a:t>yanı</a:t>
            </a:r>
            <a:r>
              <a:rPr lang="en-US" dirty="0" smtClean="0"/>
              <a:t> </a:t>
            </a:r>
            <a:r>
              <a:rPr lang="en-US" dirty="0" err="1" smtClean="0"/>
              <a:t>sıra</a:t>
            </a:r>
            <a:r>
              <a:rPr lang="en-US" dirty="0" smtClean="0"/>
              <a:t> </a:t>
            </a:r>
            <a:r>
              <a:rPr lang="en-US" dirty="0" err="1" smtClean="0"/>
              <a:t>ortak</a:t>
            </a:r>
            <a:r>
              <a:rPr lang="en-US" dirty="0" smtClean="0"/>
              <a:t> </a:t>
            </a:r>
            <a:r>
              <a:rPr lang="en-US" dirty="0" err="1" smtClean="0"/>
              <a:t>gündemimizde</a:t>
            </a:r>
            <a:r>
              <a:rPr lang="en-US" dirty="0" smtClean="0"/>
              <a:t> </a:t>
            </a:r>
            <a:r>
              <a:rPr lang="en-US" dirty="0" err="1" smtClean="0"/>
              <a:t>yer</a:t>
            </a:r>
            <a:r>
              <a:rPr lang="en-US" dirty="0" smtClean="0"/>
              <a:t> </a:t>
            </a:r>
            <a:r>
              <a:rPr lang="en-US" dirty="0" err="1" smtClean="0"/>
              <a:t>alan</a:t>
            </a:r>
            <a:r>
              <a:rPr lang="en-US" dirty="0" smtClean="0"/>
              <a:t> </a:t>
            </a:r>
            <a:r>
              <a:rPr lang="en-US" dirty="0" err="1" smtClean="0"/>
              <a:t>küresel</a:t>
            </a:r>
            <a:r>
              <a:rPr lang="en-US" dirty="0" smtClean="0"/>
              <a:t> </a:t>
            </a:r>
            <a:r>
              <a:rPr lang="en-US" dirty="0" err="1" smtClean="0"/>
              <a:t>ve</a:t>
            </a:r>
            <a:r>
              <a:rPr lang="en-US" dirty="0" smtClean="0"/>
              <a:t> </a:t>
            </a:r>
            <a:r>
              <a:rPr lang="en-US" dirty="0" err="1" smtClean="0"/>
              <a:t>bölgesel</a:t>
            </a:r>
            <a:r>
              <a:rPr lang="en-US" dirty="0" smtClean="0"/>
              <a:t> </a:t>
            </a:r>
            <a:r>
              <a:rPr lang="en-US" dirty="0" err="1" smtClean="0"/>
              <a:t>konularda</a:t>
            </a:r>
            <a:r>
              <a:rPr lang="en-US" dirty="0" smtClean="0"/>
              <a:t> </a:t>
            </a:r>
            <a:r>
              <a:rPr lang="en-US" dirty="0" err="1" smtClean="0"/>
              <a:t>görüş</a:t>
            </a:r>
            <a:r>
              <a:rPr lang="en-US" dirty="0" smtClean="0"/>
              <a:t> </a:t>
            </a:r>
            <a:r>
              <a:rPr lang="en-US" dirty="0" err="1" smtClean="0"/>
              <a:t>alışverişinde</a:t>
            </a:r>
            <a:r>
              <a:rPr lang="en-US" dirty="0" smtClean="0"/>
              <a:t> </a:t>
            </a:r>
            <a:r>
              <a:rPr lang="en-US" dirty="0" err="1" smtClean="0"/>
              <a:t>bulunulması</a:t>
            </a:r>
            <a:r>
              <a:rPr lang="en-US" dirty="0" smtClean="0"/>
              <a:t> </a:t>
            </a:r>
            <a:r>
              <a:rPr lang="en-US" dirty="0" err="1" smtClean="0"/>
              <a:t>planlanmaktadır</a:t>
            </a:r>
            <a:r>
              <a:rPr lang="en-US" dirty="0" smtClean="0"/>
              <a:t>.	</a:t>
            </a:r>
          </a:p>
          <a:p>
            <a:endParaRPr lang="tr-TR"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27.06.2011 </a:t>
            </a:r>
            <a:r>
              <a:rPr lang="en-US" sz="2400" b="1" dirty="0" err="1"/>
              <a:t>Sabancı</a:t>
            </a:r>
            <a:r>
              <a:rPr lang="en-US" sz="2400" b="1" dirty="0"/>
              <a:t> Holding </a:t>
            </a:r>
            <a:r>
              <a:rPr lang="en-US" sz="2400" b="1" dirty="0" err="1"/>
              <a:t>Strateji</a:t>
            </a:r>
            <a:r>
              <a:rPr lang="en-US" sz="2400" b="1" dirty="0"/>
              <a:t> </a:t>
            </a:r>
            <a:r>
              <a:rPr lang="en-US" sz="2400" b="1" dirty="0" err="1"/>
              <a:t>Ve</a:t>
            </a:r>
            <a:r>
              <a:rPr lang="en-US" sz="2400" b="1" dirty="0"/>
              <a:t> </a:t>
            </a:r>
            <a:r>
              <a:rPr lang="en-US" sz="2400" b="1" dirty="0" err="1"/>
              <a:t>İş</a:t>
            </a:r>
            <a:r>
              <a:rPr lang="en-US" sz="2400" b="1" dirty="0"/>
              <a:t> </a:t>
            </a:r>
            <a:r>
              <a:rPr lang="en-US" sz="2400" b="1" dirty="0" err="1"/>
              <a:t>Geliştirme</a:t>
            </a:r>
            <a:r>
              <a:rPr lang="en-US" sz="2400" b="1" dirty="0"/>
              <a:t> </a:t>
            </a:r>
            <a:r>
              <a:rPr lang="en-US" sz="2400" b="1" dirty="0" err="1"/>
              <a:t>Grup</a:t>
            </a:r>
            <a:r>
              <a:rPr lang="en-US" sz="2400" b="1" dirty="0"/>
              <a:t> </a:t>
            </a:r>
            <a:r>
              <a:rPr lang="en-US" sz="2400" b="1" dirty="0" err="1"/>
              <a:t>Başkanlığı’na</a:t>
            </a:r>
            <a:r>
              <a:rPr lang="en-US" sz="2400" b="1" dirty="0"/>
              <a:t> Ata </a:t>
            </a:r>
            <a:r>
              <a:rPr lang="en-US" sz="2400" b="1" dirty="0" err="1"/>
              <a:t>Köseoğlu</a:t>
            </a:r>
            <a:r>
              <a:rPr lang="en-US" sz="2400" b="1" dirty="0"/>
              <a:t> </a:t>
            </a:r>
            <a:r>
              <a:rPr lang="en-US" sz="2400" b="1" dirty="0" err="1" smtClean="0"/>
              <a:t>Atandı</a:t>
            </a:r>
            <a:endParaRPr lang="tr-TR" sz="2400"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6</a:t>
            </a:fld>
            <a:endParaRPr lang="tr-TR"/>
          </a:p>
        </p:txBody>
      </p:sp>
      <p:sp>
        <p:nvSpPr>
          <p:cNvPr id="4" name="Content Placeholder 3"/>
          <p:cNvSpPr>
            <a:spLocks noGrp="1"/>
          </p:cNvSpPr>
          <p:nvPr>
            <p:ph sz="quarter" idx="1"/>
          </p:nvPr>
        </p:nvSpPr>
        <p:spPr/>
        <p:txBody>
          <a:bodyPr/>
          <a:lstStyle/>
          <a:p>
            <a:pPr marL="0" indent="0">
              <a:buNone/>
            </a:pPr>
            <a:r>
              <a:rPr lang="en-US" dirty="0" err="1" smtClean="0"/>
              <a:t>Sabancı</a:t>
            </a:r>
            <a:r>
              <a:rPr lang="en-US" dirty="0" smtClean="0"/>
              <a:t> Holding </a:t>
            </a:r>
            <a:r>
              <a:rPr lang="en-US" dirty="0" err="1" smtClean="0"/>
              <a:t>Strateji</a:t>
            </a:r>
            <a:r>
              <a:rPr lang="en-US" dirty="0" smtClean="0"/>
              <a:t> </a:t>
            </a:r>
            <a:r>
              <a:rPr lang="en-US" dirty="0" err="1" smtClean="0"/>
              <a:t>ve</a:t>
            </a:r>
            <a:r>
              <a:rPr lang="en-US" dirty="0" smtClean="0"/>
              <a:t> </a:t>
            </a:r>
            <a:r>
              <a:rPr lang="en-US" dirty="0" err="1" smtClean="0"/>
              <a:t>İş</a:t>
            </a:r>
            <a:r>
              <a:rPr lang="en-US" dirty="0" smtClean="0"/>
              <a:t> </a:t>
            </a:r>
            <a:r>
              <a:rPr lang="en-US" dirty="0" err="1" smtClean="0"/>
              <a:t>Geliştirme</a:t>
            </a:r>
            <a:r>
              <a:rPr lang="en-US" dirty="0" smtClean="0"/>
              <a:t> </a:t>
            </a:r>
            <a:r>
              <a:rPr lang="en-US" dirty="0" err="1" smtClean="0"/>
              <a:t>Grup</a:t>
            </a:r>
            <a:r>
              <a:rPr lang="en-US" dirty="0" smtClean="0"/>
              <a:t> </a:t>
            </a:r>
            <a:r>
              <a:rPr lang="en-US" dirty="0" err="1" smtClean="0"/>
              <a:t>Başkanlığı</a:t>
            </a:r>
            <a:r>
              <a:rPr lang="en-US" dirty="0" smtClean="0"/>
              <a:t> </a:t>
            </a:r>
            <a:r>
              <a:rPr lang="en-US" dirty="0" err="1" smtClean="0"/>
              <a:t>pozisyonuna</a:t>
            </a:r>
            <a:r>
              <a:rPr lang="en-US" dirty="0" smtClean="0"/>
              <a:t>, 1 </a:t>
            </a:r>
            <a:r>
              <a:rPr lang="en-US" dirty="0" err="1" smtClean="0"/>
              <a:t>Temmuz</a:t>
            </a:r>
            <a:r>
              <a:rPr lang="en-US" dirty="0" smtClean="0"/>
              <a:t> 2011 </a:t>
            </a:r>
            <a:r>
              <a:rPr lang="en-US" dirty="0" err="1" smtClean="0"/>
              <a:t>tarihinden</a:t>
            </a:r>
            <a:r>
              <a:rPr lang="en-US" dirty="0" smtClean="0"/>
              <a:t> </a:t>
            </a:r>
            <a:r>
              <a:rPr lang="en-US" dirty="0" err="1" smtClean="0"/>
              <a:t>itibaren</a:t>
            </a:r>
            <a:r>
              <a:rPr lang="en-US" dirty="0" smtClean="0"/>
              <a:t> </a:t>
            </a:r>
            <a:r>
              <a:rPr lang="en-US" dirty="0" err="1" smtClean="0"/>
              <a:t>geçerli</a:t>
            </a:r>
            <a:r>
              <a:rPr lang="en-US" dirty="0" smtClean="0"/>
              <a:t> </a:t>
            </a:r>
            <a:r>
              <a:rPr lang="en-US" dirty="0" err="1" smtClean="0"/>
              <a:t>olmak</a:t>
            </a:r>
            <a:r>
              <a:rPr lang="en-US" dirty="0" smtClean="0"/>
              <a:t> </a:t>
            </a:r>
            <a:r>
              <a:rPr lang="en-US" dirty="0" err="1" smtClean="0"/>
              <a:t>üzere</a:t>
            </a:r>
            <a:r>
              <a:rPr lang="en-US" dirty="0" smtClean="0"/>
              <a:t> Ata </a:t>
            </a:r>
            <a:r>
              <a:rPr lang="en-US" dirty="0" err="1" smtClean="0"/>
              <a:t>Köseoğlu</a:t>
            </a:r>
            <a:r>
              <a:rPr lang="en-US" dirty="0" smtClean="0"/>
              <a:t> </a:t>
            </a:r>
            <a:r>
              <a:rPr lang="en-US" dirty="0" err="1" smtClean="0"/>
              <a:t>atandı</a:t>
            </a:r>
            <a:r>
              <a:rPr lang="en-US" dirty="0" smtClean="0"/>
              <a:t>. </a:t>
            </a:r>
            <a:r>
              <a:rPr lang="en-US" dirty="0" err="1" smtClean="0"/>
              <a:t>Strateji</a:t>
            </a:r>
            <a:r>
              <a:rPr lang="en-US" dirty="0" smtClean="0"/>
              <a:t> </a:t>
            </a:r>
            <a:r>
              <a:rPr lang="en-US" dirty="0" err="1" smtClean="0"/>
              <a:t>ve</a:t>
            </a:r>
            <a:r>
              <a:rPr lang="en-US" dirty="0" smtClean="0"/>
              <a:t> </a:t>
            </a:r>
            <a:r>
              <a:rPr lang="en-US" dirty="0" err="1" smtClean="0"/>
              <a:t>İş</a:t>
            </a:r>
            <a:r>
              <a:rPr lang="en-US" dirty="0" smtClean="0"/>
              <a:t> </a:t>
            </a:r>
            <a:r>
              <a:rPr lang="en-US" dirty="0" err="1" smtClean="0"/>
              <a:t>Geliştirme</a:t>
            </a:r>
            <a:r>
              <a:rPr lang="en-US" dirty="0" smtClean="0"/>
              <a:t> </a:t>
            </a:r>
            <a:r>
              <a:rPr lang="en-US" dirty="0" err="1" smtClean="0"/>
              <a:t>Grup</a:t>
            </a:r>
            <a:r>
              <a:rPr lang="en-US" dirty="0" smtClean="0"/>
              <a:t> </a:t>
            </a:r>
            <a:r>
              <a:rPr lang="en-US" dirty="0" err="1" smtClean="0"/>
              <a:t>Başkanlığı</a:t>
            </a:r>
            <a:r>
              <a:rPr lang="en-US" dirty="0" smtClean="0"/>
              <a:t> </a:t>
            </a:r>
            <a:r>
              <a:rPr lang="en-US" dirty="0" err="1" smtClean="0"/>
              <a:t>bünyesinde</a:t>
            </a:r>
            <a:r>
              <a:rPr lang="en-US" dirty="0" smtClean="0"/>
              <a:t> </a:t>
            </a:r>
            <a:r>
              <a:rPr lang="en-US" dirty="0" err="1" smtClean="0"/>
              <a:t>yer</a:t>
            </a:r>
            <a:r>
              <a:rPr lang="en-US" dirty="0" smtClean="0"/>
              <a:t> </a:t>
            </a:r>
            <a:r>
              <a:rPr lang="en-US" dirty="0" err="1" smtClean="0"/>
              <a:t>alan</a:t>
            </a:r>
            <a:r>
              <a:rPr lang="en-US" dirty="0" smtClean="0"/>
              <a:t> </a:t>
            </a:r>
            <a:r>
              <a:rPr lang="en-US" dirty="0" err="1" smtClean="0"/>
              <a:t>Kurumsal</a:t>
            </a:r>
            <a:r>
              <a:rPr lang="en-US" dirty="0" smtClean="0"/>
              <a:t> </a:t>
            </a:r>
            <a:r>
              <a:rPr lang="en-US" dirty="0" err="1" smtClean="0"/>
              <a:t>İş</a:t>
            </a:r>
            <a:r>
              <a:rPr lang="en-US" dirty="0" smtClean="0"/>
              <a:t> </a:t>
            </a:r>
            <a:r>
              <a:rPr lang="en-US" dirty="0" err="1" smtClean="0"/>
              <a:t>Geliştirme</a:t>
            </a:r>
            <a:r>
              <a:rPr lang="en-US" dirty="0" smtClean="0"/>
              <a:t> </a:t>
            </a:r>
            <a:r>
              <a:rPr lang="en-US" dirty="0" err="1" smtClean="0"/>
              <a:t>Direktörlüğü</a:t>
            </a:r>
            <a:r>
              <a:rPr lang="en-US" dirty="0" smtClean="0"/>
              <a:t> </a:t>
            </a:r>
            <a:r>
              <a:rPr lang="en-US" dirty="0" err="1" smtClean="0"/>
              <a:t>ile</a:t>
            </a:r>
            <a:r>
              <a:rPr lang="en-US" dirty="0" smtClean="0"/>
              <a:t> </a:t>
            </a:r>
            <a:r>
              <a:rPr lang="en-US" dirty="0" err="1" smtClean="0"/>
              <a:t>Kurumsal</a:t>
            </a:r>
            <a:r>
              <a:rPr lang="en-US" dirty="0" smtClean="0"/>
              <a:t> </a:t>
            </a:r>
            <a:r>
              <a:rPr lang="en-US" dirty="0" err="1" smtClean="0"/>
              <a:t>Strateji</a:t>
            </a:r>
            <a:r>
              <a:rPr lang="en-US" dirty="0" smtClean="0"/>
              <a:t> </a:t>
            </a:r>
            <a:r>
              <a:rPr lang="en-US" dirty="0" err="1" smtClean="0"/>
              <a:t>ve</a:t>
            </a:r>
            <a:r>
              <a:rPr lang="en-US" dirty="0" smtClean="0"/>
              <a:t> </a:t>
            </a:r>
            <a:r>
              <a:rPr lang="en-US" dirty="0" err="1" smtClean="0"/>
              <a:t>Planlama</a:t>
            </a:r>
            <a:r>
              <a:rPr lang="en-US" dirty="0" smtClean="0"/>
              <a:t> </a:t>
            </a:r>
            <a:r>
              <a:rPr lang="en-US" dirty="0" err="1" smtClean="0"/>
              <a:t>Direktörlüğü</a:t>
            </a:r>
            <a:r>
              <a:rPr lang="en-US" dirty="0" smtClean="0"/>
              <a:t> </a:t>
            </a:r>
            <a:r>
              <a:rPr lang="en-US" dirty="0" err="1" smtClean="0"/>
              <a:t>fonksiyonları</a:t>
            </a:r>
            <a:r>
              <a:rPr lang="en-US" dirty="0" smtClean="0"/>
              <a:t> </a:t>
            </a:r>
            <a:r>
              <a:rPr lang="en-US" dirty="0" err="1" smtClean="0"/>
              <a:t>Köseoğlu'na</a:t>
            </a:r>
            <a:r>
              <a:rPr lang="en-US" dirty="0" smtClean="0"/>
              <a:t> </a:t>
            </a:r>
            <a:r>
              <a:rPr lang="en-US" dirty="0" err="1" smtClean="0"/>
              <a:t>raporlayacak</a:t>
            </a:r>
            <a:r>
              <a:rPr lang="en-US" dirty="0" smtClean="0"/>
              <a:t>.</a:t>
            </a:r>
            <a:endParaRPr lang="tr-TR"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2700" dirty="0"/>
              <a:t>01.04.2011Sabancı Holding’in 2010 Yılı Net Dönem Kârı 1 Milyar 663 Milyon TL </a:t>
            </a:r>
            <a:r>
              <a:rPr lang="tr-TR" sz="2700" dirty="0" smtClean="0"/>
              <a:t>Oldu</a:t>
            </a:r>
            <a:endParaRPr lang="tr-TR" dirty="0"/>
          </a:p>
        </p:txBody>
      </p:sp>
      <p:sp>
        <p:nvSpPr>
          <p:cNvPr id="3" name="Slide Number Placeholder 2"/>
          <p:cNvSpPr>
            <a:spLocks noGrp="1"/>
          </p:cNvSpPr>
          <p:nvPr>
            <p:ph type="sldNum" sz="quarter" idx="12"/>
          </p:nvPr>
        </p:nvSpPr>
        <p:spPr/>
        <p:txBody>
          <a:bodyPr/>
          <a:lstStyle/>
          <a:p>
            <a:fld id="{F85F4D42-1B14-DE44-999B-AEC8D0893F5A}" type="slidenum">
              <a:rPr lang="tr-TR" smtClean="0"/>
              <a:pPr/>
              <a:t>7</a:t>
            </a:fld>
            <a:endParaRPr lang="tr-TR"/>
          </a:p>
        </p:txBody>
      </p:sp>
      <p:sp>
        <p:nvSpPr>
          <p:cNvPr id="4" name="Content Placeholder 3"/>
          <p:cNvSpPr>
            <a:spLocks noGrp="1"/>
          </p:cNvSpPr>
          <p:nvPr>
            <p:ph sz="quarter" idx="1"/>
          </p:nvPr>
        </p:nvSpPr>
        <p:spPr>
          <a:xfrm>
            <a:off x="301752" y="1527047"/>
            <a:ext cx="8503920" cy="4856877"/>
          </a:xfrm>
        </p:spPr>
        <p:txBody>
          <a:bodyPr>
            <a:normAutofit fontScale="77500" lnSpcReduction="20000"/>
          </a:bodyPr>
          <a:lstStyle/>
          <a:p>
            <a:pPr marL="0" indent="0">
              <a:buNone/>
            </a:pPr>
            <a:r>
              <a:rPr lang="en-US" b="1" dirty="0" smtClean="0"/>
              <a:t>SABANCI HOLDİNG'İN 2010 YILI NET DÖNEM KARI   1 MİLYAR 663 MİLYON TL OLDUSABANCI HOLDİNG CEO'SU ZAFER KURTUL: "2011 BİZİM İÇİN YATIRIM YILI OLACAK. ÖZELLİKLE ENERJİ VE SANAYİ ŞİRKETLERİMİZDE 2011 YILINDA YÜKSEK ORANLI BÜYÜME BEKLİYORUZ”</a:t>
            </a:r>
          </a:p>
          <a:p>
            <a:pPr marL="0" indent="0">
              <a:buNone/>
            </a:pPr>
            <a:r>
              <a:rPr lang="en-US" b="1" dirty="0" err="1" smtClean="0"/>
              <a:t>Sabancı</a:t>
            </a:r>
            <a:r>
              <a:rPr lang="en-US" b="1" dirty="0" smtClean="0"/>
              <a:t> Holding, 2010 </a:t>
            </a:r>
            <a:r>
              <a:rPr lang="en-US" b="1" dirty="0" err="1" smtClean="0"/>
              <a:t>yılında</a:t>
            </a:r>
            <a:r>
              <a:rPr lang="en-US" b="1" dirty="0" smtClean="0"/>
              <a:t>, </a:t>
            </a:r>
            <a:r>
              <a:rPr lang="en-US" b="1" dirty="0" err="1" smtClean="0"/>
              <a:t>bir</a:t>
            </a:r>
            <a:r>
              <a:rPr lang="en-US" b="1" dirty="0" smtClean="0"/>
              <a:t> </a:t>
            </a:r>
            <a:r>
              <a:rPr lang="en-US" b="1" dirty="0" err="1" smtClean="0"/>
              <a:t>önceki</a:t>
            </a:r>
            <a:r>
              <a:rPr lang="en-US" b="1" dirty="0" smtClean="0"/>
              <a:t> </a:t>
            </a:r>
            <a:r>
              <a:rPr lang="en-US" b="1" dirty="0" err="1" smtClean="0"/>
              <a:t>yıla</a:t>
            </a:r>
            <a:r>
              <a:rPr lang="en-US" b="1" dirty="0" smtClean="0"/>
              <a:t> </a:t>
            </a:r>
            <a:r>
              <a:rPr lang="en-US" b="1" dirty="0" err="1" smtClean="0"/>
              <a:t>göre</a:t>
            </a:r>
            <a:r>
              <a:rPr lang="en-US" b="1" dirty="0" smtClean="0"/>
              <a:t> </a:t>
            </a:r>
            <a:r>
              <a:rPr lang="en-US" b="1" dirty="0" err="1" smtClean="0"/>
              <a:t>yüzde</a:t>
            </a:r>
            <a:r>
              <a:rPr lang="en-US" b="1" dirty="0" smtClean="0"/>
              <a:t> 32 </a:t>
            </a:r>
            <a:r>
              <a:rPr lang="en-US" b="1" dirty="0" err="1" smtClean="0"/>
              <a:t>artış</a:t>
            </a:r>
            <a:r>
              <a:rPr lang="en-US" b="1" dirty="0" smtClean="0"/>
              <a:t> </a:t>
            </a:r>
            <a:r>
              <a:rPr lang="en-US" b="1" dirty="0" err="1" smtClean="0"/>
              <a:t>ile</a:t>
            </a:r>
            <a:r>
              <a:rPr lang="en-US" b="1" dirty="0" smtClean="0"/>
              <a:t> 1 </a:t>
            </a:r>
            <a:r>
              <a:rPr lang="en-US" b="1" dirty="0" err="1" smtClean="0"/>
              <a:t>Milyar</a:t>
            </a:r>
            <a:r>
              <a:rPr lang="en-US" b="1" dirty="0" smtClean="0"/>
              <a:t> 663 </a:t>
            </a:r>
            <a:r>
              <a:rPr lang="en-US" b="1" dirty="0" err="1" smtClean="0"/>
              <a:t>Milyon</a:t>
            </a:r>
            <a:r>
              <a:rPr lang="en-US" b="1" dirty="0" smtClean="0"/>
              <a:t> TL net </a:t>
            </a:r>
            <a:r>
              <a:rPr lang="en-US" b="1" dirty="0" err="1" smtClean="0"/>
              <a:t>kar</a:t>
            </a:r>
            <a:r>
              <a:rPr lang="en-US" b="1" dirty="0" smtClean="0"/>
              <a:t> </a:t>
            </a:r>
            <a:r>
              <a:rPr lang="en-US" b="1" dirty="0" err="1" smtClean="0"/>
              <a:t>gerçekleştirdi.Sabancı</a:t>
            </a:r>
            <a:r>
              <a:rPr lang="en-US" b="1" dirty="0" smtClean="0"/>
              <a:t> </a:t>
            </a:r>
            <a:r>
              <a:rPr lang="en-US" b="1" dirty="0" err="1" smtClean="0"/>
              <a:t>Holding'in</a:t>
            </a:r>
            <a:r>
              <a:rPr lang="en-US" b="1" dirty="0" smtClean="0"/>
              <a:t>, 31 </a:t>
            </a:r>
            <a:r>
              <a:rPr lang="en-US" b="1" dirty="0" err="1" smtClean="0"/>
              <a:t>Aralık</a:t>
            </a:r>
            <a:r>
              <a:rPr lang="en-US" b="1" dirty="0" smtClean="0"/>
              <a:t> 2010 </a:t>
            </a:r>
            <a:r>
              <a:rPr lang="en-US" b="1" dirty="0" err="1" smtClean="0"/>
              <a:t>tarihi</a:t>
            </a:r>
            <a:r>
              <a:rPr lang="en-US" b="1" dirty="0" smtClean="0"/>
              <a:t> </a:t>
            </a:r>
            <a:r>
              <a:rPr lang="en-US" b="1" dirty="0" err="1" smtClean="0"/>
              <a:t>itibariyle</a:t>
            </a:r>
            <a:r>
              <a:rPr lang="en-US" b="1" dirty="0" smtClean="0"/>
              <a:t> </a:t>
            </a:r>
            <a:r>
              <a:rPr lang="en-US" b="1" dirty="0" err="1" smtClean="0"/>
              <a:t>sona</a:t>
            </a:r>
            <a:r>
              <a:rPr lang="en-US" b="1" dirty="0" smtClean="0"/>
              <a:t> </a:t>
            </a:r>
            <a:r>
              <a:rPr lang="en-US" b="1" dirty="0" err="1" smtClean="0"/>
              <a:t>eren</a:t>
            </a:r>
            <a:r>
              <a:rPr lang="en-US" b="1" dirty="0" smtClean="0"/>
              <a:t> </a:t>
            </a:r>
            <a:r>
              <a:rPr lang="en-US" b="1" dirty="0" err="1" smtClean="0"/>
              <a:t>yıla</a:t>
            </a:r>
            <a:r>
              <a:rPr lang="en-US" b="1" dirty="0" smtClean="0"/>
              <a:t> </a:t>
            </a:r>
            <a:r>
              <a:rPr lang="en-US" b="1" dirty="0" err="1" smtClean="0"/>
              <a:t>ait</a:t>
            </a:r>
            <a:r>
              <a:rPr lang="en-US" b="1" dirty="0" smtClean="0"/>
              <a:t> </a:t>
            </a:r>
            <a:r>
              <a:rPr lang="en-US" b="1" dirty="0" err="1" smtClean="0"/>
              <a:t>konsolide</a:t>
            </a:r>
            <a:r>
              <a:rPr lang="en-US" b="1" dirty="0" smtClean="0"/>
              <a:t> </a:t>
            </a:r>
            <a:r>
              <a:rPr lang="en-US" b="1" dirty="0" err="1" smtClean="0"/>
              <a:t>mali</a:t>
            </a:r>
            <a:r>
              <a:rPr lang="en-US" b="1" dirty="0" smtClean="0"/>
              <a:t> </a:t>
            </a:r>
            <a:r>
              <a:rPr lang="en-US" b="1" dirty="0" err="1" smtClean="0"/>
              <a:t>tablolarında</a:t>
            </a:r>
            <a:r>
              <a:rPr lang="en-US" b="1" dirty="0" smtClean="0"/>
              <a:t>, </a:t>
            </a:r>
            <a:r>
              <a:rPr lang="en-US" b="1" dirty="0" err="1" smtClean="0"/>
              <a:t>satışları</a:t>
            </a:r>
            <a:r>
              <a:rPr lang="en-US" b="1" dirty="0" smtClean="0"/>
              <a:t> 19 </a:t>
            </a:r>
            <a:r>
              <a:rPr lang="en-US" b="1" dirty="0" err="1" smtClean="0"/>
              <a:t>Milyar</a:t>
            </a:r>
            <a:r>
              <a:rPr lang="en-US" b="1" dirty="0" smtClean="0"/>
              <a:t> 541 </a:t>
            </a:r>
            <a:r>
              <a:rPr lang="en-US" b="1" dirty="0" err="1" smtClean="0"/>
              <a:t>Milyon</a:t>
            </a:r>
            <a:r>
              <a:rPr lang="en-US" b="1" dirty="0" smtClean="0"/>
              <a:t> TL </a:t>
            </a:r>
            <a:r>
              <a:rPr lang="en-US" b="1" dirty="0" err="1" smtClean="0"/>
              <a:t>olurken</a:t>
            </a:r>
            <a:r>
              <a:rPr lang="en-US" b="1" dirty="0" smtClean="0"/>
              <a:t>, </a:t>
            </a:r>
            <a:r>
              <a:rPr lang="en-US" b="1" dirty="0" err="1" smtClean="0"/>
              <a:t>faaliyet</a:t>
            </a:r>
            <a:r>
              <a:rPr lang="en-US" b="1" dirty="0" smtClean="0"/>
              <a:t> </a:t>
            </a:r>
            <a:r>
              <a:rPr lang="en-US" b="1" dirty="0" err="1" smtClean="0"/>
              <a:t>karı</a:t>
            </a:r>
            <a:r>
              <a:rPr lang="en-US" b="1" dirty="0" smtClean="0"/>
              <a:t> </a:t>
            </a:r>
            <a:r>
              <a:rPr lang="en-US" b="1" dirty="0" err="1" smtClean="0"/>
              <a:t>ise</a:t>
            </a:r>
            <a:r>
              <a:rPr lang="en-US" b="1" dirty="0" smtClean="0"/>
              <a:t> </a:t>
            </a:r>
            <a:r>
              <a:rPr lang="en-US" b="1" dirty="0" err="1" smtClean="0"/>
              <a:t>önceki</a:t>
            </a:r>
            <a:r>
              <a:rPr lang="en-US" b="1" dirty="0" smtClean="0"/>
              <a:t> </a:t>
            </a:r>
            <a:r>
              <a:rPr lang="en-US" b="1" dirty="0" err="1" smtClean="0"/>
              <a:t>yıla</a:t>
            </a:r>
            <a:r>
              <a:rPr lang="en-US" b="1" dirty="0" smtClean="0"/>
              <a:t> </a:t>
            </a:r>
            <a:r>
              <a:rPr lang="en-US" b="1" dirty="0" err="1" smtClean="0"/>
              <a:t>göre</a:t>
            </a:r>
            <a:r>
              <a:rPr lang="en-US" b="1" dirty="0" smtClean="0"/>
              <a:t> </a:t>
            </a:r>
            <a:r>
              <a:rPr lang="en-US" b="1" dirty="0" err="1" smtClean="0"/>
              <a:t>yüzde</a:t>
            </a:r>
            <a:r>
              <a:rPr lang="en-US" b="1" dirty="0" smtClean="0"/>
              <a:t> 21 </a:t>
            </a:r>
            <a:r>
              <a:rPr lang="en-US" b="1" dirty="0" err="1" smtClean="0"/>
              <a:t>artışla</a:t>
            </a:r>
            <a:r>
              <a:rPr lang="en-US" b="1" dirty="0" smtClean="0"/>
              <a:t> 4 </a:t>
            </a:r>
            <a:r>
              <a:rPr lang="en-US" b="1" dirty="0" err="1" smtClean="0"/>
              <a:t>Milyar</a:t>
            </a:r>
            <a:r>
              <a:rPr lang="en-US" b="1" dirty="0" smtClean="0"/>
              <a:t> 194 </a:t>
            </a:r>
            <a:r>
              <a:rPr lang="en-US" b="1" dirty="0" err="1" smtClean="0"/>
              <a:t>Milyon</a:t>
            </a:r>
            <a:r>
              <a:rPr lang="en-US" b="1" dirty="0" smtClean="0"/>
              <a:t> TL </a:t>
            </a:r>
            <a:r>
              <a:rPr lang="en-US" b="1" dirty="0" err="1" smtClean="0"/>
              <a:t>olarak</a:t>
            </a:r>
            <a:r>
              <a:rPr lang="en-US" b="1" dirty="0" smtClean="0"/>
              <a:t> </a:t>
            </a:r>
            <a:r>
              <a:rPr lang="en-US" b="1" dirty="0" err="1" smtClean="0"/>
              <a:t>gerçekleşti.Sabancı</a:t>
            </a:r>
            <a:r>
              <a:rPr lang="en-US" b="1" dirty="0" smtClean="0"/>
              <a:t> </a:t>
            </a:r>
            <a:r>
              <a:rPr lang="en-US" b="1" dirty="0" err="1" smtClean="0"/>
              <a:t>Holding'in</a:t>
            </a:r>
            <a:r>
              <a:rPr lang="en-US" b="1" dirty="0" smtClean="0"/>
              <a:t> </a:t>
            </a:r>
            <a:r>
              <a:rPr lang="en-US" b="1" dirty="0" err="1" smtClean="0"/>
              <a:t>toplam</a:t>
            </a:r>
            <a:r>
              <a:rPr lang="en-US" b="1" dirty="0" smtClean="0"/>
              <a:t> </a:t>
            </a:r>
            <a:r>
              <a:rPr lang="en-US" b="1" dirty="0" err="1" smtClean="0"/>
              <a:t>varlıkları</a:t>
            </a:r>
            <a:r>
              <a:rPr lang="en-US" b="1" dirty="0" smtClean="0"/>
              <a:t> 31 </a:t>
            </a:r>
            <a:r>
              <a:rPr lang="en-US" b="1" dirty="0" err="1" smtClean="0"/>
              <a:t>Aralık</a:t>
            </a:r>
            <a:r>
              <a:rPr lang="en-US" b="1" dirty="0" smtClean="0"/>
              <a:t> 2010 </a:t>
            </a:r>
            <a:r>
              <a:rPr lang="en-US" b="1" dirty="0" err="1" smtClean="0"/>
              <a:t>tarihinde</a:t>
            </a:r>
            <a:r>
              <a:rPr lang="en-US" b="1" dirty="0" smtClean="0"/>
              <a:t> </a:t>
            </a:r>
            <a:r>
              <a:rPr lang="en-US" b="1" dirty="0" err="1" smtClean="0"/>
              <a:t>geçen</a:t>
            </a:r>
            <a:r>
              <a:rPr lang="en-US" b="1" dirty="0" smtClean="0"/>
              <a:t> </a:t>
            </a:r>
            <a:r>
              <a:rPr lang="en-US" b="1" dirty="0" err="1" smtClean="0"/>
              <a:t>yıla</a:t>
            </a:r>
            <a:r>
              <a:rPr lang="en-US" b="1" dirty="0" smtClean="0"/>
              <a:t> </a:t>
            </a:r>
            <a:r>
              <a:rPr lang="en-US" b="1" dirty="0" err="1" smtClean="0"/>
              <a:t>göre</a:t>
            </a:r>
            <a:r>
              <a:rPr lang="en-US" b="1" dirty="0" smtClean="0"/>
              <a:t> </a:t>
            </a:r>
            <a:r>
              <a:rPr lang="en-US" b="1" dirty="0" err="1" smtClean="0"/>
              <a:t>yüzde</a:t>
            </a:r>
            <a:r>
              <a:rPr lang="en-US" b="1" dirty="0" smtClean="0"/>
              <a:t> 16 </a:t>
            </a:r>
            <a:r>
              <a:rPr lang="en-US" b="1" dirty="0" err="1" smtClean="0"/>
              <a:t>artış</a:t>
            </a:r>
            <a:r>
              <a:rPr lang="en-US" b="1" dirty="0" smtClean="0"/>
              <a:t> </a:t>
            </a:r>
            <a:r>
              <a:rPr lang="en-US" b="1" dirty="0" err="1" smtClean="0"/>
              <a:t>ile</a:t>
            </a:r>
            <a:r>
              <a:rPr lang="en-US" b="1" dirty="0" smtClean="0"/>
              <a:t> 130 </a:t>
            </a:r>
            <a:r>
              <a:rPr lang="en-US" b="1" dirty="0" err="1" smtClean="0"/>
              <a:t>Milyar</a:t>
            </a:r>
            <a:r>
              <a:rPr lang="en-US" b="1" dirty="0" smtClean="0"/>
              <a:t> 060 </a:t>
            </a:r>
            <a:r>
              <a:rPr lang="en-US" b="1" dirty="0" err="1" smtClean="0"/>
              <a:t>Milyon</a:t>
            </a:r>
            <a:r>
              <a:rPr lang="en-US" b="1" dirty="0" smtClean="0"/>
              <a:t> </a:t>
            </a:r>
            <a:r>
              <a:rPr lang="en-US" b="1" dirty="0" err="1" smtClean="0"/>
              <a:t>TL'ye</a:t>
            </a:r>
            <a:r>
              <a:rPr lang="en-US" b="1" dirty="0" smtClean="0"/>
              <a:t>, </a:t>
            </a:r>
            <a:r>
              <a:rPr lang="en-US" b="1" dirty="0" err="1" smtClean="0"/>
              <a:t>ana</a:t>
            </a:r>
            <a:r>
              <a:rPr lang="en-US" b="1" dirty="0" smtClean="0"/>
              <a:t> </a:t>
            </a:r>
            <a:r>
              <a:rPr lang="en-US" b="1" dirty="0" err="1" smtClean="0"/>
              <a:t>ortaklığa</a:t>
            </a:r>
            <a:r>
              <a:rPr lang="en-US" b="1" dirty="0" smtClean="0"/>
              <a:t> </a:t>
            </a:r>
            <a:r>
              <a:rPr lang="en-US" b="1" dirty="0" err="1" smtClean="0"/>
              <a:t>ait</a:t>
            </a:r>
            <a:r>
              <a:rPr lang="en-US" b="1" dirty="0" smtClean="0"/>
              <a:t> </a:t>
            </a:r>
            <a:r>
              <a:rPr lang="en-US" b="1" dirty="0" err="1" smtClean="0"/>
              <a:t>özkaynakları</a:t>
            </a:r>
            <a:r>
              <a:rPr lang="en-US" b="1" dirty="0" smtClean="0"/>
              <a:t> </a:t>
            </a:r>
            <a:r>
              <a:rPr lang="en-US" b="1" dirty="0" err="1" smtClean="0"/>
              <a:t>ise</a:t>
            </a:r>
            <a:r>
              <a:rPr lang="en-US" b="1" dirty="0" smtClean="0"/>
              <a:t> </a:t>
            </a:r>
            <a:r>
              <a:rPr lang="en-US" b="1" dirty="0" err="1" smtClean="0"/>
              <a:t>yüzde</a:t>
            </a:r>
            <a:r>
              <a:rPr lang="en-US" b="1" dirty="0" smtClean="0"/>
              <a:t> 19 </a:t>
            </a:r>
            <a:r>
              <a:rPr lang="en-US" b="1" dirty="0" err="1" smtClean="0"/>
              <a:t>artış</a:t>
            </a:r>
            <a:r>
              <a:rPr lang="en-US" b="1" dirty="0" smtClean="0"/>
              <a:t> </a:t>
            </a:r>
            <a:r>
              <a:rPr lang="en-US" b="1" dirty="0" err="1" smtClean="0"/>
              <a:t>ile</a:t>
            </a:r>
            <a:r>
              <a:rPr lang="en-US" b="1" dirty="0" smtClean="0"/>
              <a:t> 13 </a:t>
            </a:r>
            <a:r>
              <a:rPr lang="en-US" b="1" dirty="0" err="1" smtClean="0"/>
              <a:t>Milyar</a:t>
            </a:r>
            <a:r>
              <a:rPr lang="en-US" b="1" dirty="0" smtClean="0"/>
              <a:t> 069 </a:t>
            </a:r>
            <a:r>
              <a:rPr lang="en-US" b="1" dirty="0" err="1" smtClean="0"/>
              <a:t>Milyon</a:t>
            </a:r>
            <a:r>
              <a:rPr lang="en-US" b="1" dirty="0" smtClean="0"/>
              <a:t> </a:t>
            </a:r>
            <a:r>
              <a:rPr lang="en-US" b="1" dirty="0" err="1" smtClean="0"/>
              <a:t>TL'ye</a:t>
            </a:r>
            <a:r>
              <a:rPr lang="en-US" b="1" dirty="0" smtClean="0"/>
              <a:t> </a:t>
            </a:r>
            <a:r>
              <a:rPr lang="en-US" b="1" dirty="0" err="1" smtClean="0"/>
              <a:t>ulaştı</a:t>
            </a:r>
            <a:r>
              <a:rPr lang="en-US" b="1" dirty="0" smtClean="0"/>
              <a:t>.</a:t>
            </a:r>
            <a:endParaRPr lang="tr-TR" dirty="0"/>
          </a:p>
        </p:txBody>
      </p:sp>
      <p:sp>
        <p:nvSpPr>
          <p:cNvPr id="5" name="Footer Placeholder 4"/>
          <p:cNvSpPr>
            <a:spLocks noGrp="1"/>
          </p:cNvSpPr>
          <p:nvPr>
            <p:ph type="ftr" sz="quarter" idx="11"/>
          </p:nvPr>
        </p:nvSpPr>
        <p:spPr/>
        <p:txBody>
          <a:bodyPr/>
          <a:lstStyle/>
          <a:p>
            <a:r>
              <a:rPr lang="en-US" smtClean="0"/>
              <a:t>Yrd. Doç. Dr. Aslı Yağmurlu</a:t>
            </a: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400" dirty="0"/>
              <a:t>No: 37, 12 Şubat 2013, Yunanistan Dışişleri Bakanı </a:t>
            </a:r>
            <a:r>
              <a:rPr lang="tr-TR" sz="2400" dirty="0" err="1"/>
              <a:t>Dimitris</a:t>
            </a:r>
            <a:r>
              <a:rPr lang="tr-TR" sz="2400" dirty="0"/>
              <a:t> </a:t>
            </a:r>
            <a:r>
              <a:rPr lang="tr-TR" sz="2400" dirty="0" err="1"/>
              <a:t>Avramopulos’un</a:t>
            </a:r>
            <a:r>
              <a:rPr lang="tr-TR" sz="2400" dirty="0"/>
              <a:t> Ülkemizi Ziyareti </a:t>
            </a:r>
            <a:r>
              <a:rPr lang="tr-TR" sz="2400" dirty="0" err="1"/>
              <a:t>Hk</a:t>
            </a:r>
            <a:r>
              <a:rPr lang="tr-TR" sz="2400" dirty="0" smtClean="0"/>
              <a:t>.</a:t>
            </a:r>
            <a:endParaRPr lang="tr-TR" sz="2400" dirty="0"/>
          </a:p>
        </p:txBody>
      </p:sp>
      <p:sp>
        <p:nvSpPr>
          <p:cNvPr id="3" name="Altbilgi Yer Tutucusu 2"/>
          <p:cNvSpPr>
            <a:spLocks noGrp="1"/>
          </p:cNvSpPr>
          <p:nvPr>
            <p:ph type="ftr" sz="quarter" idx="11"/>
          </p:nvPr>
        </p:nvSpPr>
        <p:spPr/>
        <p:txBody>
          <a:bodyPr/>
          <a:lstStyle/>
          <a:p>
            <a:r>
              <a:rPr lang="en-US" smtClean="0"/>
              <a:t>Yrd. Doç. Dr. Aslı Yağmurlu</a:t>
            </a:r>
            <a:endParaRPr lang="tr-TR"/>
          </a:p>
        </p:txBody>
      </p:sp>
      <p:sp>
        <p:nvSpPr>
          <p:cNvPr id="4" name="Slayt Numarası Yer Tutucusu 3"/>
          <p:cNvSpPr>
            <a:spLocks noGrp="1"/>
          </p:cNvSpPr>
          <p:nvPr>
            <p:ph type="sldNum" sz="quarter" idx="12"/>
          </p:nvPr>
        </p:nvSpPr>
        <p:spPr/>
        <p:txBody>
          <a:bodyPr/>
          <a:lstStyle/>
          <a:p>
            <a:fld id="{F85F4D42-1B14-DE44-999B-AEC8D0893F5A}" type="slidenum">
              <a:rPr lang="tr-TR" smtClean="0"/>
              <a:pPr/>
              <a:t>8</a:t>
            </a:fld>
            <a:endParaRPr lang="tr-TR"/>
          </a:p>
        </p:txBody>
      </p:sp>
      <p:sp>
        <p:nvSpPr>
          <p:cNvPr id="5" name="İçerik Yer Tutucusu 4"/>
          <p:cNvSpPr>
            <a:spLocks noGrp="1"/>
          </p:cNvSpPr>
          <p:nvPr>
            <p:ph sz="quarter" idx="1"/>
          </p:nvPr>
        </p:nvSpPr>
        <p:spPr/>
        <p:txBody>
          <a:bodyPr>
            <a:normAutofit fontScale="92500" lnSpcReduction="20000"/>
          </a:bodyPr>
          <a:lstStyle/>
          <a:p>
            <a:pPr marL="0" indent="0">
              <a:buNone/>
            </a:pPr>
            <a:r>
              <a:rPr lang="tr-TR" dirty="0" smtClean="0"/>
              <a:t>Yunanistan </a:t>
            </a:r>
            <a:r>
              <a:rPr lang="tr-TR" dirty="0"/>
              <a:t>Dışişleri Bakanı </a:t>
            </a:r>
            <a:r>
              <a:rPr lang="tr-TR" dirty="0" err="1"/>
              <a:t>Dimitris</a:t>
            </a:r>
            <a:r>
              <a:rPr lang="tr-TR" dirty="0"/>
              <a:t> </a:t>
            </a:r>
            <a:r>
              <a:rPr lang="tr-TR" dirty="0" err="1"/>
              <a:t>Avramopulos</a:t>
            </a:r>
            <a:r>
              <a:rPr lang="tr-TR" dirty="0"/>
              <a:t>, Dışişleri Bakanımız Sayın Ahmet Davutoğlu’nun Ekim 2012’de Atina’ya gerçekleştirdiği çalışma ziyaretine mukabele etmek üzere, 15 Şubat Cuma günü Ankara’ya bir çalışma ziyaretinde bulunacaktır. </a:t>
            </a:r>
          </a:p>
          <a:p>
            <a:endParaRPr lang="tr-TR" dirty="0"/>
          </a:p>
          <a:p>
            <a:pPr marL="0" indent="0">
              <a:buNone/>
            </a:pPr>
            <a:r>
              <a:rPr lang="tr-TR" dirty="0"/>
              <a:t>Sayın Dışişleri Bakanımızın Dışişleri Bakanı </a:t>
            </a:r>
            <a:r>
              <a:rPr lang="tr-TR" dirty="0" err="1"/>
              <a:t>Avramopulos’la</a:t>
            </a:r>
            <a:r>
              <a:rPr lang="tr-TR" dirty="0"/>
              <a:t> yapacağı görüşmede, 5 Mart 2013 tarihinde ülkemizde düzenlenecek Türkiye-Yunanistan Yüksek Düzeyli İşbirliği Konseyi toplantısının hazırlıkları ele alınacaktır.</a:t>
            </a:r>
          </a:p>
          <a:p>
            <a:endParaRPr lang="tr-TR" dirty="0"/>
          </a:p>
          <a:p>
            <a:pPr marL="0" indent="0">
              <a:buNone/>
            </a:pPr>
            <a:r>
              <a:rPr lang="tr-TR" dirty="0"/>
              <a:t>Facebook'ta Paylaş </a:t>
            </a:r>
          </a:p>
        </p:txBody>
      </p:sp>
    </p:spTree>
    <p:extLst>
      <p:ext uri="{BB962C8B-B14F-4D97-AF65-F5344CB8AC3E}">
        <p14:creationId xmlns:p14="http://schemas.microsoft.com/office/powerpoint/2010/main" val="360428944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1038</TotalTime>
  <Words>1621</Words>
  <Application>Microsoft Office PowerPoint</Application>
  <PresentationFormat>Ekran Gösterisi (4:3)</PresentationFormat>
  <Paragraphs>188</Paragraphs>
  <Slides>25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25</vt:i4>
      </vt:variant>
    </vt:vector>
  </HeadingPairs>
  <TitlesOfParts>
    <vt:vector size="30" baseType="lpstr">
      <vt:lpstr>Calibri</vt:lpstr>
      <vt:lpstr>Georgia</vt:lpstr>
      <vt:lpstr>Wingdings</vt:lpstr>
      <vt:lpstr>Wingdings 2</vt:lpstr>
      <vt:lpstr>Civic</vt:lpstr>
      <vt:lpstr>Kamu Yönetiminde Halkla İlişkiler</vt:lpstr>
      <vt:lpstr>BASIN BÜLTENİ</vt:lpstr>
      <vt:lpstr>Ne haber değeri taşır?</vt:lpstr>
      <vt:lpstr>Kurum için haber değeri oluşturacak konular</vt:lpstr>
      <vt:lpstr>Ters piramit kuralı</vt:lpstr>
      <vt:lpstr>No:161, 8 Temmuz 2011, ABD Dışişleri Bakanı Hillary Clinton'ın Ülkemize Yapacağı Ziyaret Hk.</vt:lpstr>
      <vt:lpstr>27.06.2011 Sabancı Holding Strateji Ve İş Geliştirme Grup Başkanlığı’na Ata Köseoğlu Atandı</vt:lpstr>
      <vt:lpstr>01.04.2011Sabancı Holding’in 2010 Yılı Net Dönem Kârı 1 Milyar 663 Milyon TL Oldu</vt:lpstr>
      <vt:lpstr>No: 37, 12 Şubat 2013, Yunanistan Dışişleri Bakanı Dimitris Avramopulos’un Ülkemizi Ziyareti Hk.</vt:lpstr>
      <vt:lpstr>Basın bülteni yazarken dikkat edilecekler</vt:lpstr>
      <vt:lpstr>Format</vt:lpstr>
      <vt:lpstr>İçerik</vt:lpstr>
      <vt:lpstr>PowerPoint Sunusu</vt:lpstr>
      <vt:lpstr>Basın makalesi</vt:lpstr>
      <vt:lpstr>PowerPoint Sunusu</vt:lpstr>
      <vt:lpstr>Basın toplantısı</vt:lpstr>
      <vt:lpstr>PowerPoint Sunusu</vt:lpstr>
      <vt:lpstr>Kontrol listesi</vt:lpstr>
      <vt:lpstr>Basın konferansı daveti</vt:lpstr>
      <vt:lpstr>Dışişleri Bakanı Sn. Ahmet Davutoğlu’nun Atatürk Havalimanında Düzenlediği Basın Toplantısı, 30 Kasım 2012, İstanbul</vt:lpstr>
      <vt:lpstr>Akreditasyon nedir?</vt:lpstr>
      <vt:lpstr>Mekan</vt:lpstr>
      <vt:lpstr>Basın dosyası (kiti)</vt:lpstr>
      <vt:lpstr>PowerPoint Sunusu</vt:lpstr>
      <vt:lpstr>PowerPoint Sunusu</vt:lpstr>
    </vt:vector>
  </TitlesOfParts>
  <Company>TODAİE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ETKİLİ İLETİŞİM YÖNETİMİ</dc:title>
  <dc:creator>Aslı  Yağmurlu</dc:creator>
  <cp:lastModifiedBy>Asli.Yagmurlu</cp:lastModifiedBy>
  <cp:revision>29</cp:revision>
  <dcterms:created xsi:type="dcterms:W3CDTF">2011-07-15T16:40:48Z</dcterms:created>
  <dcterms:modified xsi:type="dcterms:W3CDTF">2019-09-19T10:30:26Z</dcterms:modified>
</cp:coreProperties>
</file>