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Lst>
  <p:sldSz cy="6858000" cx="12192000"/>
  <p:notesSz cx="6858000" cy="9144000"/>
  <p:embeddedFontLst>
    <p:embeddedFont>
      <p:font typeface="Open Sans SemiBold"/>
      <p:regular r:id="rId57"/>
      <p:bold r:id="rId58"/>
      <p:italic r:id="rId59"/>
      <p:boldItalic r:id="rId60"/>
    </p:embeddedFont>
    <p:embeddedFont>
      <p:font typeface="Open Sans Light"/>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guide id="3" orient="horz" pos="1032">
          <p15:clr>
            <a:srgbClr val="000000"/>
          </p15:clr>
        </p15:guide>
        <p15:guide id="4" pos="3845">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0AFE72-B4CC-4185-A7CE-17F40273C8DA}">
  <a:tblStyle styleId="{990AFE72-B4CC-4185-A7CE-17F40273C8D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9DDCE26-585B-4700-9959-0780E10A8F9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032" orient="horz"/>
        <p:guide pos="384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font" Target="fonts/OpenSansLight-bold.fntdata"/><Relationship Id="rId61" Type="http://schemas.openxmlformats.org/officeDocument/2006/relationships/font" Target="fonts/OpenSansLight-regular.fntdata"/><Relationship Id="rId20" Type="http://schemas.openxmlformats.org/officeDocument/2006/relationships/slide" Target="slides/slide7.xml"/><Relationship Id="rId64" Type="http://schemas.openxmlformats.org/officeDocument/2006/relationships/font" Target="fonts/OpenSansLight-boldItalic.fntdata"/><Relationship Id="rId63" Type="http://schemas.openxmlformats.org/officeDocument/2006/relationships/font" Target="fonts/OpenSansLight-italic.fntdata"/><Relationship Id="rId22" Type="http://schemas.openxmlformats.org/officeDocument/2006/relationships/slide" Target="slides/slide9.xml"/><Relationship Id="rId66" Type="http://schemas.openxmlformats.org/officeDocument/2006/relationships/font" Target="fonts/OpenSans-bold.fntdata"/><Relationship Id="rId21" Type="http://schemas.openxmlformats.org/officeDocument/2006/relationships/slide" Target="slides/slide8.xml"/><Relationship Id="rId65" Type="http://schemas.openxmlformats.org/officeDocument/2006/relationships/font" Target="fonts/OpenSans-regular.fntdata"/><Relationship Id="rId24" Type="http://schemas.openxmlformats.org/officeDocument/2006/relationships/slide" Target="slides/slide11.xml"/><Relationship Id="rId68" Type="http://schemas.openxmlformats.org/officeDocument/2006/relationships/font" Target="fonts/OpenSans-boldItalic.fntdata"/><Relationship Id="rId23" Type="http://schemas.openxmlformats.org/officeDocument/2006/relationships/slide" Target="slides/slide10.xml"/><Relationship Id="rId67" Type="http://schemas.openxmlformats.org/officeDocument/2006/relationships/font" Target="fonts/OpenSans-italic.fntdata"/><Relationship Id="rId60" Type="http://schemas.openxmlformats.org/officeDocument/2006/relationships/font" Target="fonts/OpenSansSemiBold-boldItalic.fntdata"/><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7.xml"/><Relationship Id="rId55" Type="http://schemas.openxmlformats.org/officeDocument/2006/relationships/slide" Target="slides/slide42.xml"/><Relationship Id="rId10" Type="http://schemas.openxmlformats.org/officeDocument/2006/relationships/slideMaster" Target="slideMasters/slideMaster6.xml"/><Relationship Id="rId54" Type="http://schemas.openxmlformats.org/officeDocument/2006/relationships/slide" Target="slides/slide41.xml"/><Relationship Id="rId13" Type="http://schemas.openxmlformats.org/officeDocument/2006/relationships/notesMaster" Target="notesMasters/notesMaster1.xml"/><Relationship Id="rId57" Type="http://schemas.openxmlformats.org/officeDocument/2006/relationships/font" Target="fonts/OpenSansSemiBold-regular.fntdata"/><Relationship Id="rId12" Type="http://schemas.openxmlformats.org/officeDocument/2006/relationships/slideMaster" Target="slideMasters/slideMaster8.xml"/><Relationship Id="rId56" Type="http://schemas.openxmlformats.org/officeDocument/2006/relationships/slide" Target="slides/slide43.xml"/><Relationship Id="rId15" Type="http://schemas.openxmlformats.org/officeDocument/2006/relationships/slide" Target="slides/slide2.xml"/><Relationship Id="rId59" Type="http://schemas.openxmlformats.org/officeDocument/2006/relationships/font" Target="fonts/OpenSansSemiBold-italic.fntdata"/><Relationship Id="rId14" Type="http://schemas.openxmlformats.org/officeDocument/2006/relationships/slide" Target="slides/slide1.xml"/><Relationship Id="rId58" Type="http://schemas.openxmlformats.org/officeDocument/2006/relationships/font" Target="fonts/OpenSansSemiBold-bold.fntdata"/><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 name="Google Shape;55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3" name="Google Shape;70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1" name="Google Shape;73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7" name="Shape 7"/>
        <p:cNvGrpSpPr/>
        <p:nvPr/>
      </p:nvGrpSpPr>
      <p:grpSpPr>
        <a:xfrm>
          <a:off x="0" y="0"/>
          <a:ext cx="0" cy="0"/>
          <a:chOff x="0" y="0"/>
          <a:chExt cx="0" cy="0"/>
        </a:xfrm>
      </p:grpSpPr>
      <p:sp>
        <p:nvSpPr>
          <p:cNvPr id="8" name="Google Shape;8;p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9" name="Google Shape;9;p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10" name="Google Shape;10;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1" name="Google Shape;11;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2" name="Google Shape;12;p2"/>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1pPr>
            <a:lvl2pPr lvl="1"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2pPr>
            <a:lvl3pPr lvl="2"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3pPr>
            <a:lvl4pPr lvl="3"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4pPr>
            <a:lvl5pPr lvl="4"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5pPr>
            <a:lvl6pPr lvl="5"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6pPr>
            <a:lvl7pPr lvl="6"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7pPr>
            <a:lvl8pPr lvl="7"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8pPr>
            <a:lvl9pPr lvl="8"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19" name="Google Shape;19;p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20" name="Google Shape;20;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21" name="Google Shape;21;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22" name="Google Shape;22;p4"/>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7" name="Shape 27"/>
        <p:cNvGrpSpPr/>
        <p:nvPr/>
      </p:nvGrpSpPr>
      <p:grpSpPr>
        <a:xfrm>
          <a:off x="0" y="0"/>
          <a:ext cx="0" cy="0"/>
          <a:chOff x="0" y="0"/>
          <a:chExt cx="0" cy="0"/>
        </a:xfrm>
      </p:grpSpPr>
      <p:sp>
        <p:nvSpPr>
          <p:cNvPr id="28" name="Google Shape;28;p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29" name="Google Shape;29;p6"/>
          <p:cNvSpPr txBox="1"/>
          <p:nvPr>
            <p:ph idx="1" type="body"/>
          </p:nvPr>
        </p:nvSpPr>
        <p:spPr>
          <a:xfrm>
            <a:off x="1055687" y="908050"/>
            <a:ext cx="10080625" cy="357187"/>
          </a:xfrm>
          <a:prstGeom prst="rect">
            <a:avLst/>
          </a:prstGeom>
          <a:noFill/>
          <a:ln>
            <a:noFill/>
          </a:ln>
        </p:spPr>
        <p:txBody>
          <a:bodyPr anchorCtr="0" anchor="t" bIns="45700" lIns="45700" spcFirstLastPara="1" rIns="45700" wrap="square" tIns="45700">
            <a:noAutofit/>
          </a:bodyPr>
          <a:lstStyle>
            <a:lvl1pPr indent="-228600" lvl="0" marL="457200" marR="0" algn="ctr">
              <a:lnSpc>
                <a:spcPct val="90000"/>
              </a:lnSpc>
              <a:spcBef>
                <a:spcPts val="1000"/>
              </a:spcBef>
              <a:spcAft>
                <a:spcPts val="0"/>
              </a:spcAft>
              <a:buSzPts val="1400"/>
              <a:buNone/>
              <a:defRPr b="1" i="0" sz="18000" u="none" cap="none" strike="noStrike">
                <a:solidFill>
                  <a:srgbClr val="FFFFFF"/>
                </a:solidFill>
                <a:latin typeface="Open Sans"/>
                <a:ea typeface="Open Sans"/>
                <a:cs typeface="Open Sans"/>
                <a:sym typeface="Open Sans"/>
              </a:defRPr>
            </a:lvl1pPr>
            <a:lvl2pPr indent="-1371600" lvl="1" marL="9144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30" name="Google Shape;30;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31" name="Google Shape;31;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32" name="Google Shape;32;p6"/>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37" name="Shape 37"/>
        <p:cNvGrpSpPr/>
        <p:nvPr/>
      </p:nvGrpSpPr>
      <p:grpSpPr>
        <a:xfrm>
          <a:off x="0" y="0"/>
          <a:ext cx="0" cy="0"/>
          <a:chOff x="0" y="0"/>
          <a:chExt cx="0" cy="0"/>
        </a:xfrm>
      </p:grpSpPr>
      <p:sp>
        <p:nvSpPr>
          <p:cNvPr id="38" name="Google Shape;38;p8"/>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1pPr>
            <a:lvl2pPr lvl="1"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2pPr>
            <a:lvl3pPr lvl="2"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3pPr>
            <a:lvl4pPr lvl="3"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4pPr>
            <a:lvl5pPr lvl="4"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5pPr>
            <a:lvl6pPr lvl="5"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6pPr>
            <a:lvl7pPr lvl="6"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7pPr>
            <a:lvl8pPr lvl="7"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8pPr>
            <a:lvl9pPr lvl="8"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39" name="Google Shape;39;p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40" name="Google Shape;40;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41" name="Google Shape;41;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42" name="Google Shape;42;p8"/>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47" name="Shape 47"/>
        <p:cNvGrpSpPr/>
        <p:nvPr/>
      </p:nvGrpSpPr>
      <p:grpSpPr>
        <a:xfrm>
          <a:off x="0" y="0"/>
          <a:ext cx="0" cy="0"/>
          <a:chOff x="0" y="0"/>
          <a:chExt cx="0" cy="0"/>
        </a:xfrm>
      </p:grpSpPr>
      <p:sp>
        <p:nvSpPr>
          <p:cNvPr id="48" name="Google Shape;48;p10"/>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1pPr>
            <a:lvl2pPr lvl="1"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2pPr>
            <a:lvl3pPr lvl="2"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3pPr>
            <a:lvl4pPr lvl="3"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4pPr>
            <a:lvl5pPr lvl="4"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5pPr>
            <a:lvl6pPr lvl="5"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6pPr>
            <a:lvl7pPr lvl="6"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7pPr>
            <a:lvl8pPr lvl="7"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8pPr>
            <a:lvl9pPr lvl="8"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49" name="Google Shape;49;p1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50" name="Google Shape;50;p1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51" name="Google Shape;51;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52" name="Google Shape;52;p10"/>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57" name="Shape 57"/>
        <p:cNvGrpSpPr/>
        <p:nvPr/>
      </p:nvGrpSpPr>
      <p:grpSpPr>
        <a:xfrm>
          <a:off x="0" y="0"/>
          <a:ext cx="0" cy="0"/>
          <a:chOff x="0" y="0"/>
          <a:chExt cx="0" cy="0"/>
        </a:xfrm>
      </p:grpSpPr>
      <p:sp>
        <p:nvSpPr>
          <p:cNvPr id="58" name="Google Shape;58;p1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59" name="Google Shape;59;p12"/>
          <p:cNvSpPr txBox="1"/>
          <p:nvPr>
            <p:ph idx="1" type="body"/>
          </p:nvPr>
        </p:nvSpPr>
        <p:spPr>
          <a:xfrm>
            <a:off x="1055687" y="908050"/>
            <a:ext cx="10080625" cy="357187"/>
          </a:xfrm>
          <a:prstGeom prst="rect">
            <a:avLst/>
          </a:prstGeom>
          <a:noFill/>
          <a:ln>
            <a:noFill/>
          </a:ln>
        </p:spPr>
        <p:txBody>
          <a:bodyPr anchorCtr="0" anchor="t" bIns="45700" lIns="45700" spcFirstLastPara="1" rIns="45700" wrap="square" tIns="45700">
            <a:noAutofit/>
          </a:bodyPr>
          <a:lstStyle>
            <a:lvl1pPr indent="-228600" lvl="0" marL="457200" marR="0" algn="ctr">
              <a:lnSpc>
                <a:spcPct val="90000"/>
              </a:lnSpc>
              <a:spcBef>
                <a:spcPts val="1000"/>
              </a:spcBef>
              <a:spcAft>
                <a:spcPts val="0"/>
              </a:spcAft>
              <a:buSzPts val="1400"/>
              <a:buNone/>
              <a:defRPr b="1" i="0" sz="18000" u="none" cap="none" strike="noStrike">
                <a:solidFill>
                  <a:srgbClr val="FFFFFF"/>
                </a:solidFill>
                <a:latin typeface="Open Sans"/>
                <a:ea typeface="Open Sans"/>
                <a:cs typeface="Open Sans"/>
                <a:sym typeface="Open Sans"/>
              </a:defRPr>
            </a:lvl1pPr>
            <a:lvl2pPr indent="-1371600" lvl="1" marL="9144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60" name="Google Shape;60;p1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61" name="Google Shape;61;p1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62" name="Google Shape;62;p12"/>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67" name="Shape 67"/>
        <p:cNvGrpSpPr/>
        <p:nvPr/>
      </p:nvGrpSpPr>
      <p:grpSpPr>
        <a:xfrm>
          <a:off x="0" y="0"/>
          <a:ext cx="0" cy="0"/>
          <a:chOff x="0" y="0"/>
          <a:chExt cx="0" cy="0"/>
        </a:xfrm>
      </p:grpSpPr>
      <p:sp>
        <p:nvSpPr>
          <p:cNvPr id="68" name="Google Shape;68;p14"/>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1pPr>
            <a:lvl2pPr lvl="1"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2pPr>
            <a:lvl3pPr lvl="2"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3pPr>
            <a:lvl4pPr lvl="3"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4pPr>
            <a:lvl5pPr lvl="4"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5pPr>
            <a:lvl6pPr lvl="5"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6pPr>
            <a:lvl7pPr lvl="6"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7pPr>
            <a:lvl8pPr lvl="7"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8pPr>
            <a:lvl9pPr lvl="8" marR="0" algn="ctr">
              <a:lnSpc>
                <a:spcPct val="100000"/>
              </a:lnSpc>
              <a:spcBef>
                <a:spcPts val="0"/>
              </a:spcBef>
              <a:spcAft>
                <a:spcPts val="0"/>
              </a:spcAft>
              <a:buSzPts val="1400"/>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69" name="Google Shape;69;p1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70" name="Google Shape;70;p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71" name="Google Shape;71;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72" name="Google Shape;72;p14"/>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Relationship Id="rId3"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6.xml"/><Relationship Id="rId3"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2A2A"/>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4759"/>
        </a:solidFill>
      </p:bgPr>
    </p:bg>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1">
            <a:alphaModFix/>
          </a:blip>
          <a:srcRect b="0" l="0" r="0" t="0"/>
          <a:stretch/>
        </p:blipFill>
        <p:spPr>
          <a:xfrm>
            <a:off x="11606212" y="6378575"/>
            <a:ext cx="392112" cy="287337"/>
          </a:xfrm>
          <a:prstGeom prst="rect">
            <a:avLst/>
          </a:prstGeom>
          <a:noFill/>
          <a:ln>
            <a:noFill/>
          </a:ln>
        </p:spPr>
      </p:pic>
      <p:sp>
        <p:nvSpPr>
          <p:cNvPr id="15" name="Google Shape;15;p3"/>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16" name="Google Shape;16;p3"/>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2A2A"/>
        </a:solidFill>
      </p:bgPr>
    </p:bg>
    <p:spTree>
      <p:nvGrpSpPr>
        <p:cNvPr id="23" name="Shape 23"/>
        <p:cNvGrpSpPr/>
        <p:nvPr/>
      </p:nvGrpSpPr>
      <p:grpSpPr>
        <a:xfrm>
          <a:off x="0" y="0"/>
          <a:ext cx="0" cy="0"/>
          <a:chOff x="0" y="0"/>
          <a:chExt cx="0" cy="0"/>
        </a:xfrm>
      </p:grpSpPr>
      <p:sp>
        <p:nvSpPr>
          <p:cNvPr id="24" name="Google Shape;24;p5"/>
          <p:cNvSpPr txBox="1"/>
          <p:nvPr>
            <p:ph idx="1" type="body"/>
          </p:nvPr>
        </p:nvSpPr>
        <p:spPr>
          <a:xfrm>
            <a:off x="1055687" y="908050"/>
            <a:ext cx="10080625" cy="357187"/>
          </a:xfrm>
          <a:prstGeom prst="rect">
            <a:avLst/>
          </a:prstGeom>
          <a:noFill/>
          <a:ln>
            <a:noFill/>
          </a:ln>
        </p:spPr>
        <p:txBody>
          <a:bodyPr anchorCtr="0" anchor="t" bIns="45700" lIns="45700" spcFirstLastPara="1" rIns="45700"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pic>
        <p:nvPicPr>
          <p:cNvPr id="25" name="Google Shape;25;p5"/>
          <p:cNvPicPr preferRelativeResize="0"/>
          <p:nvPr/>
        </p:nvPicPr>
        <p:blipFill rotWithShape="1">
          <a:blip r:embed="rId1">
            <a:alphaModFix/>
          </a:blip>
          <a:srcRect b="0" l="0" r="0" t="0"/>
          <a:stretch/>
        </p:blipFill>
        <p:spPr>
          <a:xfrm>
            <a:off x="11587162" y="6388100"/>
            <a:ext cx="392112" cy="287337"/>
          </a:xfrm>
          <a:prstGeom prst="rect">
            <a:avLst/>
          </a:prstGeom>
          <a:noFill/>
          <a:ln>
            <a:noFill/>
          </a:ln>
        </p:spPr>
      </p:pic>
      <p:sp>
        <p:nvSpPr>
          <p:cNvPr id="26" name="Google Shape;26;p5"/>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AC9"/>
        </a:solidFill>
      </p:bgPr>
    </p:bg>
    <p:spTree>
      <p:nvGrpSpPr>
        <p:cNvPr id="33" name="Shape 33"/>
        <p:cNvGrpSpPr/>
        <p:nvPr/>
      </p:nvGrpSpPr>
      <p:grpSpPr>
        <a:xfrm>
          <a:off x="0" y="0"/>
          <a:ext cx="0" cy="0"/>
          <a:chOff x="0" y="0"/>
          <a:chExt cx="0" cy="0"/>
        </a:xfrm>
      </p:grpSpPr>
      <p:pic>
        <p:nvPicPr>
          <p:cNvPr id="34" name="Google Shape;34;p7"/>
          <p:cNvPicPr preferRelativeResize="0"/>
          <p:nvPr/>
        </p:nvPicPr>
        <p:blipFill rotWithShape="1">
          <a:blip r:embed="rId1">
            <a:alphaModFix/>
          </a:blip>
          <a:srcRect b="0" l="0" r="0" t="0"/>
          <a:stretch/>
        </p:blipFill>
        <p:spPr>
          <a:xfrm>
            <a:off x="11606212" y="6378575"/>
            <a:ext cx="392112" cy="287337"/>
          </a:xfrm>
          <a:prstGeom prst="rect">
            <a:avLst/>
          </a:prstGeom>
          <a:noFill/>
          <a:ln>
            <a:noFill/>
          </a:ln>
        </p:spPr>
      </p:pic>
      <p:sp>
        <p:nvSpPr>
          <p:cNvPr id="35" name="Google Shape;35;p7"/>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36" name="Google Shape;36;p7"/>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B09C"/>
        </a:solidFill>
      </p:bgPr>
    </p:bg>
    <p:spTree>
      <p:nvGrpSpPr>
        <p:cNvPr id="43" name="Shape 43"/>
        <p:cNvGrpSpPr/>
        <p:nvPr/>
      </p:nvGrpSpPr>
      <p:grpSpPr>
        <a:xfrm>
          <a:off x="0" y="0"/>
          <a:ext cx="0" cy="0"/>
          <a:chOff x="0" y="0"/>
          <a:chExt cx="0" cy="0"/>
        </a:xfrm>
      </p:grpSpPr>
      <p:pic>
        <p:nvPicPr>
          <p:cNvPr id="44" name="Google Shape;44;p9"/>
          <p:cNvPicPr preferRelativeResize="0"/>
          <p:nvPr/>
        </p:nvPicPr>
        <p:blipFill rotWithShape="1">
          <a:blip r:embed="rId1">
            <a:alphaModFix/>
          </a:blip>
          <a:srcRect b="0" l="0" r="0" t="0"/>
          <a:stretch/>
        </p:blipFill>
        <p:spPr>
          <a:xfrm>
            <a:off x="11606212" y="6378575"/>
            <a:ext cx="392112" cy="287337"/>
          </a:xfrm>
          <a:prstGeom prst="rect">
            <a:avLst/>
          </a:prstGeom>
          <a:noFill/>
          <a:ln>
            <a:noFill/>
          </a:ln>
        </p:spPr>
      </p:pic>
      <p:sp>
        <p:nvSpPr>
          <p:cNvPr id="45" name="Google Shape;45;p9"/>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46" name="Google Shape;46;p9"/>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2A2A"/>
        </a:solidFill>
      </p:bgPr>
    </p:bg>
    <p:spTree>
      <p:nvGrpSpPr>
        <p:cNvPr id="53" name="Shape 53"/>
        <p:cNvGrpSpPr/>
        <p:nvPr/>
      </p:nvGrpSpPr>
      <p:grpSpPr>
        <a:xfrm>
          <a:off x="0" y="0"/>
          <a:ext cx="0" cy="0"/>
          <a:chOff x="0" y="0"/>
          <a:chExt cx="0" cy="0"/>
        </a:xfrm>
      </p:grpSpPr>
      <p:sp>
        <p:nvSpPr>
          <p:cNvPr id="54" name="Google Shape;54;p11"/>
          <p:cNvSpPr txBox="1"/>
          <p:nvPr>
            <p:ph idx="1" type="body"/>
          </p:nvPr>
        </p:nvSpPr>
        <p:spPr>
          <a:xfrm>
            <a:off x="1055687" y="908050"/>
            <a:ext cx="10080625" cy="357187"/>
          </a:xfrm>
          <a:prstGeom prst="rect">
            <a:avLst/>
          </a:prstGeom>
          <a:noFill/>
          <a:ln>
            <a:noFill/>
          </a:ln>
        </p:spPr>
        <p:txBody>
          <a:bodyPr anchorCtr="0" anchor="t" bIns="45700" lIns="45700" spcFirstLastPara="1" rIns="45700"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pic>
        <p:nvPicPr>
          <p:cNvPr id="55" name="Google Shape;55;p11"/>
          <p:cNvPicPr preferRelativeResize="0"/>
          <p:nvPr/>
        </p:nvPicPr>
        <p:blipFill rotWithShape="1">
          <a:blip r:embed="rId1">
            <a:alphaModFix/>
          </a:blip>
          <a:srcRect b="0" l="0" r="0" t="0"/>
          <a:stretch/>
        </p:blipFill>
        <p:spPr>
          <a:xfrm>
            <a:off x="11587162" y="6388100"/>
            <a:ext cx="392112" cy="287337"/>
          </a:xfrm>
          <a:prstGeom prst="rect">
            <a:avLst/>
          </a:prstGeom>
          <a:noFill/>
          <a:ln>
            <a:noFill/>
          </a:ln>
        </p:spPr>
      </p:pic>
      <p:sp>
        <p:nvSpPr>
          <p:cNvPr id="56" name="Google Shape;56;p11"/>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28A"/>
        </a:solidFill>
      </p:bgPr>
    </p:bg>
    <p:spTree>
      <p:nvGrpSpPr>
        <p:cNvPr id="63" name="Shape 63"/>
        <p:cNvGrpSpPr/>
        <p:nvPr/>
      </p:nvGrpSpPr>
      <p:grpSpPr>
        <a:xfrm>
          <a:off x="0" y="0"/>
          <a:ext cx="0" cy="0"/>
          <a:chOff x="0" y="0"/>
          <a:chExt cx="0" cy="0"/>
        </a:xfrm>
      </p:grpSpPr>
      <p:pic>
        <p:nvPicPr>
          <p:cNvPr id="64" name="Google Shape;64;p13"/>
          <p:cNvPicPr preferRelativeResize="0"/>
          <p:nvPr/>
        </p:nvPicPr>
        <p:blipFill rotWithShape="1">
          <a:blip r:embed="rId1">
            <a:alphaModFix/>
          </a:blip>
          <a:srcRect b="0" l="0" r="0" t="0"/>
          <a:stretch/>
        </p:blipFill>
        <p:spPr>
          <a:xfrm>
            <a:off x="11606212" y="6378575"/>
            <a:ext cx="392112" cy="287337"/>
          </a:xfrm>
          <a:prstGeom prst="rect">
            <a:avLst/>
          </a:prstGeom>
          <a:noFill/>
          <a:ln>
            <a:noFill/>
          </a:ln>
        </p:spPr>
      </p:pic>
      <p:sp>
        <p:nvSpPr>
          <p:cNvPr id="65" name="Google Shape;65;p13"/>
          <p:cNvSpPr txBox="1"/>
          <p:nvPr>
            <p:ph type="title"/>
          </p:nvPr>
        </p:nvSpPr>
        <p:spPr>
          <a:xfrm>
            <a:off x="4567237" y="4130675"/>
            <a:ext cx="3055937" cy="1325562"/>
          </a:xfrm>
          <a:prstGeom prst="rect">
            <a:avLst/>
          </a:prstGeom>
          <a:noFill/>
          <a:ln>
            <a:noFill/>
          </a:ln>
        </p:spPr>
        <p:txBody>
          <a:bodyPr anchorCtr="0" anchor="t" bIns="45700" lIns="45700" spcFirstLastPara="1" rIns="45700"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66" name="Google Shape;66;p13"/>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1">
            <a:alphaModFix/>
          </a:blip>
          <a:srcRect b="0" l="0" r="0" t="0"/>
          <a:stretch/>
        </p:blipFill>
        <p:spPr>
          <a:xfrm>
            <a:off x="11606212" y="6383337"/>
            <a:ext cx="392112" cy="288925"/>
          </a:xfrm>
          <a:prstGeom prst="rect">
            <a:avLst/>
          </a:prstGeom>
          <a:noFill/>
          <a:ln>
            <a:noFill/>
          </a:ln>
        </p:spPr>
      </p:pic>
      <p:sp>
        <p:nvSpPr>
          <p:cNvPr id="75" name="Google Shape;75;p15"/>
          <p:cNvSpPr txBox="1"/>
          <p:nvPr>
            <p:ph type="title"/>
          </p:nvPr>
        </p:nvSpPr>
        <p:spPr>
          <a:xfrm>
            <a:off x="609600" y="90487"/>
            <a:ext cx="10972800" cy="1508125"/>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1pPr>
            <a:lvl2pPr lvl="1"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2pPr>
            <a:lvl3pPr lvl="2"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3pPr>
            <a:lvl4pPr lvl="3"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4pPr>
            <a:lvl5pPr lvl="4"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5pPr>
            <a:lvl6pPr lvl="5"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6pPr>
            <a:lvl7pPr lvl="6"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7pPr>
            <a:lvl8pPr lvl="7"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8pPr>
            <a:lvl9pPr lvl="8" marR="0" rtl="0" algn="ctr">
              <a:lnSpc>
                <a:spcPct val="100000"/>
              </a:lnSpc>
              <a:spcBef>
                <a:spcPts val="0"/>
              </a:spcBef>
              <a:spcAft>
                <a:spcPts val="0"/>
              </a:spcAft>
              <a:buClr>
                <a:srgbClr val="000000"/>
              </a:buClr>
              <a:buSzPts val="1400"/>
              <a:buFont typeface="Arial"/>
              <a:buNone/>
              <a:defRPr b="1" i="0" sz="2400" u="none" cap="none" strike="noStrike">
                <a:solidFill>
                  <a:srgbClr val="FFFFFF"/>
                </a:solidFill>
                <a:latin typeface="Open Sans SemiBold"/>
                <a:ea typeface="Open Sans SemiBold"/>
                <a:cs typeface="Open Sans SemiBold"/>
                <a:sym typeface="Open Sans SemiBold"/>
              </a:defRPr>
            </a:lvl9pPr>
          </a:lstStyle>
          <a:p/>
        </p:txBody>
      </p:sp>
      <p:sp>
        <p:nvSpPr>
          <p:cNvPr id="76" name="Google Shape;76;p15"/>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ctr">
              <a:lnSpc>
                <a:spcPct val="90000"/>
              </a:lnSpc>
              <a:spcBef>
                <a:spcPts val="1000"/>
              </a:spcBef>
              <a:spcAft>
                <a:spcPts val="0"/>
              </a:spcAft>
              <a:buClr>
                <a:srgbClr val="000000"/>
              </a:buClr>
              <a:buSzPts val="1400"/>
              <a:buFont typeface="Arial"/>
              <a:buNone/>
              <a:defRPr b="1" i="0" sz="18000" u="none" cap="none" strike="noStrike">
                <a:solidFill>
                  <a:srgbClr val="FFFFFF"/>
                </a:solidFill>
                <a:latin typeface="Open Sans"/>
                <a:ea typeface="Open Sans"/>
                <a:cs typeface="Open Sans"/>
                <a:sym typeface="Open Sans"/>
              </a:defRPr>
            </a:lvl1pPr>
            <a:lvl2pPr indent="-1371600" lvl="1" marL="914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2pPr>
            <a:lvl3pPr indent="-1371600" lvl="2" marL="1371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3pPr>
            <a:lvl4pPr indent="-1371600" lvl="3" marL="1828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4pPr>
            <a:lvl5pPr indent="-1371600" lvl="4" marL="22860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5pPr>
            <a:lvl6pPr indent="-1371600" lvl="5" marL="27432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6pPr>
            <a:lvl7pPr indent="-1371600" lvl="6" marL="32004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7pPr>
            <a:lvl8pPr indent="-1371600" lvl="7" marL="36576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8pPr>
            <a:lvl9pPr indent="-1371600" lvl="8" marL="4114800" marR="0" rtl="0" algn="ctr">
              <a:lnSpc>
                <a:spcPct val="90000"/>
              </a:lnSpc>
              <a:spcBef>
                <a:spcPts val="1000"/>
              </a:spcBef>
              <a:spcAft>
                <a:spcPts val="0"/>
              </a:spcAft>
              <a:buClr>
                <a:srgbClr val="FFFFFF"/>
              </a:buClr>
              <a:buSzPts val="18000"/>
              <a:buFont typeface="Open Sans"/>
              <a:buChar char="•"/>
              <a:defRPr b="1" i="0" sz="18000" u="none" cap="none" strike="noStrike">
                <a:solidFill>
                  <a:srgbClr val="FFFFFF"/>
                </a:solidFill>
                <a:latin typeface="Open Sans"/>
                <a:ea typeface="Open Sans"/>
                <a:cs typeface="Open Sans"/>
                <a:sym typeface="Open Sans"/>
              </a:defRPr>
            </a:lvl9pPr>
          </a:lstStyle>
          <a:p/>
        </p:txBody>
      </p:sp>
      <p:sp>
        <p:nvSpPr>
          <p:cNvPr id="77" name="Google Shape;77;p15"/>
          <p:cNvSpPr txBox="1"/>
          <p:nvPr>
            <p:ph idx="12" type="sldNum"/>
          </p:nvPr>
        </p:nvSpPr>
        <p:spPr>
          <a:xfrm>
            <a:off x="5892800" y="6172200"/>
            <a:ext cx="2844800" cy="368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b="26233" l="22656" r="22188" t="18611"/>
          <a:stretch/>
        </p:blipFill>
        <p:spPr>
          <a:xfrm>
            <a:off x="0" y="1"/>
            <a:ext cx="12192000" cy="6858000"/>
          </a:xfrm>
          <a:prstGeom prst="rect">
            <a:avLst/>
          </a:prstGeom>
          <a:noFill/>
          <a:ln>
            <a:noFill/>
          </a:ln>
        </p:spPr>
      </p:pic>
      <p:sp>
        <p:nvSpPr>
          <p:cNvPr id="83" name="Google Shape;83;p16"/>
          <p:cNvSpPr txBox="1"/>
          <p:nvPr/>
        </p:nvSpPr>
        <p:spPr>
          <a:xfrm>
            <a:off x="1104899" y="2947987"/>
            <a:ext cx="9877425" cy="708025"/>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400"/>
              <a:buFont typeface="Arial"/>
              <a:buNone/>
            </a:pPr>
            <a:r>
              <a:rPr b="0" i="0" lang="it-IT" sz="4400" u="none" cap="none" strike="noStrike">
                <a:solidFill>
                  <a:srgbClr val="FFFFFF"/>
                </a:solidFill>
                <a:latin typeface="Arial"/>
                <a:ea typeface="Arial"/>
                <a:cs typeface="Arial"/>
                <a:sym typeface="Arial"/>
              </a:rPr>
              <a:t>Gabriele D’Annunzio:</a:t>
            </a:r>
            <a:endParaRPr/>
          </a:p>
          <a:p>
            <a:pPr indent="0" lvl="0" marL="0" marR="0" rtl="0" algn="ctr">
              <a:lnSpc>
                <a:spcPct val="100000"/>
              </a:lnSpc>
              <a:spcBef>
                <a:spcPts val="0"/>
              </a:spcBef>
              <a:spcAft>
                <a:spcPts val="0"/>
              </a:spcAft>
              <a:buClr>
                <a:srgbClr val="FFFFFF"/>
              </a:buClr>
              <a:buSzPts val="4400"/>
              <a:buFont typeface="Arial"/>
              <a:buNone/>
            </a:pPr>
            <a:r>
              <a:rPr b="0" i="0" lang="it-IT" sz="4400" u="none" cap="none" strike="noStrike">
                <a:solidFill>
                  <a:srgbClr val="FFFFFF"/>
                </a:solidFill>
                <a:latin typeface="Arial"/>
                <a:ea typeface="Arial"/>
                <a:cs typeface="Arial"/>
                <a:sym typeface="Arial"/>
              </a:rPr>
              <a:t>l’ultimo esteta</a:t>
            </a:r>
            <a:endParaRPr b="0" i="0" sz="1400" u="none" cap="none" strike="noStrike">
              <a:solidFill>
                <a:srgbClr val="000000"/>
              </a:solidFill>
              <a:latin typeface="Arial"/>
              <a:ea typeface="Arial"/>
              <a:cs typeface="Arial"/>
              <a:sym typeface="Arial"/>
            </a:endParaRPr>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LA FASE GIOVANILE FINO AL SIMBOLISMO</a:t>
            </a:r>
            <a:endParaRPr i="1"/>
          </a:p>
        </p:txBody>
      </p:sp>
      <p:sp>
        <p:nvSpPr>
          <p:cNvPr id="320" name="Google Shape;320;p25"/>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a:p>
        </p:txBody>
      </p:sp>
      <p:graphicFrame>
        <p:nvGraphicFramePr>
          <p:cNvPr id="321" name="Google Shape;321;p25"/>
          <p:cNvGraphicFramePr/>
          <p:nvPr/>
        </p:nvGraphicFramePr>
        <p:xfrm>
          <a:off x="277128" y="3022708"/>
          <a:ext cx="3000000" cy="3000000"/>
        </p:xfrm>
        <a:graphic>
          <a:graphicData uri="http://schemas.openxmlformats.org/drawingml/2006/table">
            <a:tbl>
              <a:tblPr>
                <a:noFill/>
                <a:tableStyleId>{990AFE72-B4CC-4185-A7CE-17F40273C8DA}</a:tableStyleId>
              </a:tblPr>
              <a:tblGrid>
                <a:gridCol w="1827900"/>
                <a:gridCol w="3409950"/>
                <a:gridCol w="6448425"/>
              </a:tblGrid>
              <a:tr h="924250">
                <a:tc>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CARATTERISTICHE</a:t>
                      </a:r>
                      <a:endParaRPr b="1" i="0" sz="1400" u="none" cap="none" strike="noStrike">
                        <a:solidFill>
                          <a:srgbClr val="232325"/>
                        </a:solidFill>
                        <a:latin typeface="Arial"/>
                        <a:ea typeface="Arial"/>
                        <a:cs typeface="Arial"/>
                        <a:sym typeface="Arial"/>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83C6D4"/>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gridSpan="2">
                  <a:txBody>
                    <a:bodyPr/>
                    <a:lstStyle/>
                    <a:p>
                      <a:pPr indent="0" lvl="0" marL="33337" marR="0" rtl="0" algn="l">
                        <a:lnSpc>
                          <a:spcPct val="100000"/>
                        </a:lnSpc>
                        <a:spcBef>
                          <a:spcPts val="0"/>
                        </a:spcBef>
                        <a:spcAft>
                          <a:spcPts val="0"/>
                        </a:spcAft>
                        <a:buClr>
                          <a:srgbClr val="FFFFFF"/>
                        </a:buClr>
                        <a:buSzPts val="1120"/>
                        <a:buFont typeface="Arial"/>
                        <a:buNone/>
                      </a:pPr>
                      <a:r>
                        <a:rPr b="0" i="0" lang="it-IT" sz="1600" u="none" cap="none" strike="noStrike">
                          <a:solidFill>
                            <a:schemeClr val="lt1"/>
                          </a:solidFill>
                          <a:latin typeface="Arial"/>
                          <a:ea typeface="Arial"/>
                          <a:cs typeface="Arial"/>
                          <a:sym typeface="Arial"/>
                        </a:rPr>
                        <a:t>influenza di </a:t>
                      </a:r>
                      <a:r>
                        <a:rPr b="0" i="0" lang="it-IT" sz="1600" u="none" cap="none" strike="noStrike">
                          <a:solidFill>
                            <a:srgbClr val="F3CF6D"/>
                          </a:solidFill>
                          <a:latin typeface="Arial"/>
                          <a:ea typeface="Arial"/>
                          <a:cs typeface="Arial"/>
                          <a:sym typeface="Arial"/>
                        </a:rPr>
                        <a:t>Carducci</a:t>
                      </a:r>
                      <a:r>
                        <a:rPr b="0" i="0" lang="it-IT" sz="1600" u="none" cap="none" strike="noStrike">
                          <a:solidFill>
                            <a:schemeClr val="lt1"/>
                          </a:solidFill>
                          <a:latin typeface="Arial"/>
                          <a:ea typeface="Arial"/>
                          <a:cs typeface="Arial"/>
                          <a:sym typeface="Arial"/>
                        </a:rPr>
                        <a:t>, </a:t>
                      </a:r>
                      <a:r>
                        <a:rPr b="0" i="0" lang="it-IT" sz="1600" u="none" cap="none" strike="noStrike">
                          <a:solidFill>
                            <a:srgbClr val="F3CF6D"/>
                          </a:solidFill>
                          <a:latin typeface="Arial"/>
                          <a:ea typeface="Arial"/>
                          <a:cs typeface="Arial"/>
                          <a:sym typeface="Arial"/>
                        </a:rPr>
                        <a:t>Verga</a:t>
                      </a:r>
                      <a:r>
                        <a:rPr b="0" i="0" lang="it-IT" sz="1600" u="none" cap="none" strike="noStrike">
                          <a:solidFill>
                            <a:schemeClr val="lt1"/>
                          </a:solidFill>
                          <a:latin typeface="Arial"/>
                          <a:ea typeface="Arial"/>
                          <a:cs typeface="Arial"/>
                          <a:sym typeface="Arial"/>
                        </a:rPr>
                        <a:t>, confronto con la </a:t>
                      </a:r>
                      <a:r>
                        <a:rPr b="0" i="0" lang="it-IT" sz="1600" u="none" cap="none" strike="noStrike">
                          <a:solidFill>
                            <a:srgbClr val="F3CF6D"/>
                          </a:solidFill>
                          <a:latin typeface="Arial"/>
                          <a:ea typeface="Arial"/>
                          <a:cs typeface="Arial"/>
                          <a:sym typeface="Arial"/>
                        </a:rPr>
                        <a:t>letteratura classica </a:t>
                      </a:r>
                      <a:r>
                        <a:rPr b="0" i="0" lang="it-IT" sz="1600" u="none" cap="none" strike="noStrike">
                          <a:solidFill>
                            <a:srgbClr val="FFFFFF"/>
                          </a:solidFill>
                          <a:latin typeface="Arial"/>
                          <a:ea typeface="Arial"/>
                          <a:cs typeface="Arial"/>
                          <a:sym typeface="Arial"/>
                        </a:rPr>
                        <a:t>(poesia erotica latina), </a:t>
                      </a:r>
                      <a:r>
                        <a:rPr b="0" i="0" lang="it-IT" sz="1600" u="none" cap="none" strike="noStrike">
                          <a:solidFill>
                            <a:srgbClr val="F3CF6D"/>
                          </a:solidFill>
                          <a:latin typeface="Arial"/>
                          <a:ea typeface="Arial"/>
                          <a:cs typeface="Arial"/>
                          <a:sym typeface="Arial"/>
                        </a:rPr>
                        <a:t>modelli romantici </a:t>
                      </a:r>
                      <a:r>
                        <a:rPr b="0" i="0" lang="it-IT" sz="1600" u="none" cap="none" strike="noStrike">
                          <a:solidFill>
                            <a:srgbClr val="FFFFFF"/>
                          </a:solidFill>
                          <a:latin typeface="Arial"/>
                          <a:ea typeface="Arial"/>
                          <a:cs typeface="Arial"/>
                          <a:sym typeface="Arial"/>
                        </a:rPr>
                        <a:t>(Novalis, Hugo) e del </a:t>
                      </a:r>
                      <a:r>
                        <a:rPr b="0" i="0" lang="it-IT" sz="1600" u="none" cap="none" strike="noStrike">
                          <a:solidFill>
                            <a:srgbClr val="F3CF6D"/>
                          </a:solidFill>
                          <a:latin typeface="Arial"/>
                          <a:ea typeface="Arial"/>
                          <a:cs typeface="Arial"/>
                          <a:sym typeface="Arial"/>
                        </a:rPr>
                        <a:t>Decadentismo </a:t>
                      </a:r>
                      <a:r>
                        <a:rPr b="0" i="0" lang="it-IT" sz="1600" u="none" cap="none" strike="noStrike">
                          <a:solidFill>
                            <a:srgbClr val="FFFFFF"/>
                          </a:solidFill>
                          <a:latin typeface="Arial"/>
                          <a:ea typeface="Arial"/>
                          <a:cs typeface="Arial"/>
                          <a:sym typeface="Arial"/>
                        </a:rPr>
                        <a:t>(Baudelaire, Mallarmé), </a:t>
                      </a:r>
                      <a:r>
                        <a:rPr b="0" i="0" lang="it-IT" sz="1600" u="none" cap="none" strike="noStrike">
                          <a:solidFill>
                            <a:srgbClr val="F3CF6D"/>
                          </a:solidFill>
                          <a:latin typeface="Arial"/>
                          <a:ea typeface="Arial"/>
                          <a:cs typeface="Arial"/>
                          <a:sym typeface="Arial"/>
                        </a:rPr>
                        <a:t>Simbolismo </a:t>
                      </a:r>
                      <a:r>
                        <a:rPr b="0" i="0" lang="it-IT" sz="1600" u="none" cap="none" strike="noStrike">
                          <a:solidFill>
                            <a:srgbClr val="FFFFFF"/>
                          </a:solidFill>
                          <a:latin typeface="Arial"/>
                          <a:ea typeface="Arial"/>
                          <a:cs typeface="Arial"/>
                          <a:sym typeface="Arial"/>
                        </a:rPr>
                        <a:t>(artista come demiurgo, la realtà ha un senso solo se a decifrarla è l’immaginazione dell’artista)</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544075">
                <a:tc rowSpan="3">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COMPOSIZIONI PRINCIPALI</a:t>
                      </a:r>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Primo vere </a:t>
                      </a:r>
                      <a:r>
                        <a:rPr b="0" i="0" lang="it-IT" sz="1400" u="none" cap="none" strike="noStrike">
                          <a:solidFill>
                            <a:schemeClr val="lt1"/>
                          </a:solidFill>
                          <a:latin typeface="Arial"/>
                          <a:ea typeface="Arial"/>
                          <a:cs typeface="Arial"/>
                          <a:sym typeface="Arial"/>
                        </a:rPr>
                        <a:t>(1879)</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uso del </a:t>
                      </a:r>
                      <a:r>
                        <a:rPr b="0" i="0" lang="it-IT" sz="1400" u="none" cap="none" strike="noStrike">
                          <a:solidFill>
                            <a:srgbClr val="F3CF6D"/>
                          </a:solidFill>
                          <a:latin typeface="Arial"/>
                          <a:ea typeface="Arial"/>
                          <a:cs typeface="Arial"/>
                          <a:sym typeface="Arial"/>
                        </a:rPr>
                        <a:t>metro barbaro</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12700">
                <a:tc vMerge="1"/>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Canto Novo </a:t>
                      </a:r>
                      <a:r>
                        <a:rPr b="0" i="0" lang="it-IT" sz="1400" u="none" cap="none" strike="noStrike">
                          <a:solidFill>
                            <a:schemeClr val="lt1"/>
                          </a:solidFill>
                          <a:latin typeface="Arial"/>
                          <a:ea typeface="Arial"/>
                          <a:cs typeface="Arial"/>
                          <a:sym typeface="Arial"/>
                        </a:rPr>
                        <a:t>(1882)</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natura </a:t>
                      </a:r>
                      <a:r>
                        <a:rPr b="0" i="0" lang="it-IT" sz="1400" u="none" cap="none" strike="noStrike">
                          <a:solidFill>
                            <a:srgbClr val="F3CF6D"/>
                          </a:solidFill>
                          <a:latin typeface="Arial"/>
                          <a:ea typeface="Arial"/>
                          <a:cs typeface="Arial"/>
                          <a:sym typeface="Arial"/>
                        </a:rPr>
                        <a:t>esuberante e solare</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accentuato </a:t>
                      </a:r>
                      <a:r>
                        <a:rPr b="0" i="0" lang="it-IT" sz="1400" u="none" cap="none" strike="noStrike">
                          <a:solidFill>
                            <a:srgbClr val="F3CF6D"/>
                          </a:solidFill>
                          <a:latin typeface="Arial"/>
                          <a:ea typeface="Arial"/>
                          <a:cs typeface="Arial"/>
                          <a:sym typeface="Arial"/>
                        </a:rPr>
                        <a:t>vitalismo</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133775">
                <a:tc vMerge="1"/>
                <a:tc>
                  <a:txBody>
                    <a:bodyPr/>
                    <a:lstStyle/>
                    <a:p>
                      <a:pPr indent="0" lvl="0" marL="33337" marR="0" rtl="0" algn="l">
                        <a:lnSpc>
                          <a:spcPct val="100000"/>
                        </a:lnSpc>
                        <a:spcBef>
                          <a:spcPts val="0"/>
                        </a:spcBef>
                        <a:spcAft>
                          <a:spcPts val="0"/>
                        </a:spcAft>
                        <a:buClr>
                          <a:srgbClr val="FFFFFF"/>
                        </a:buClr>
                        <a:buSzPts val="980"/>
                        <a:buFont typeface="Arial"/>
                        <a:buNone/>
                      </a:pPr>
                      <a:r>
                        <a:rPr b="0" i="0" lang="it-IT" sz="1400" u="none" cap="none" strike="noStrike">
                          <a:solidFill>
                            <a:schemeClr val="lt1"/>
                          </a:solidFill>
                          <a:latin typeface="Arial"/>
                          <a:ea typeface="Arial"/>
                          <a:cs typeface="Arial"/>
                          <a:sym typeface="Arial"/>
                        </a:rPr>
                        <a:t>opere in prosa</a:t>
                      </a:r>
                      <a:endParaRPr/>
                    </a:p>
                    <a:p>
                      <a:pPr indent="0" lvl="0" marL="33337" marR="0" rtl="0" algn="l">
                        <a:lnSpc>
                          <a:spcPct val="100000"/>
                        </a:lnSpc>
                        <a:spcBef>
                          <a:spcPts val="30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Terra Vergine </a:t>
                      </a:r>
                      <a:r>
                        <a:rPr b="0" i="0" lang="it-IT" sz="1400" u="none" cap="none" strike="noStrike">
                          <a:solidFill>
                            <a:schemeClr val="lt1"/>
                          </a:solidFill>
                          <a:latin typeface="Arial"/>
                          <a:ea typeface="Arial"/>
                          <a:cs typeface="Arial"/>
                          <a:sym typeface="Arial"/>
                        </a:rPr>
                        <a:t>(1882)</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influenza di </a:t>
                      </a:r>
                      <a:r>
                        <a:rPr b="0" i="0" lang="it-IT" sz="1400" u="none" cap="none" strike="noStrike">
                          <a:solidFill>
                            <a:srgbClr val="F3CF6D"/>
                          </a:solidFill>
                          <a:latin typeface="Arial"/>
                          <a:ea typeface="Arial"/>
                          <a:cs typeface="Arial"/>
                          <a:sym typeface="Arial"/>
                        </a:rPr>
                        <a:t>Verga</a:t>
                      </a:r>
                      <a:r>
                        <a:rPr b="0" i="0" lang="it-IT" sz="1400" u="none" cap="none" strike="noStrike">
                          <a:solidFill>
                            <a:schemeClr val="lt1"/>
                          </a:solidFill>
                          <a:latin typeface="Arial"/>
                          <a:ea typeface="Arial"/>
                          <a:cs typeface="Arial"/>
                          <a:sym typeface="Arial"/>
                        </a:rPr>
                        <a:t>: paesaggi campestri, uso del discorso indiretto libero, personaggi ai margini della libertà</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rgbClr val="F3CF6D"/>
                          </a:solidFill>
                          <a:latin typeface="Arial"/>
                          <a:ea typeface="Arial"/>
                          <a:cs typeface="Arial"/>
                          <a:sym typeface="Arial"/>
                        </a:rPr>
                        <a:t>universo agreste dominato da pulsioni e sensualità</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descrizioni con taglio </a:t>
                      </a:r>
                      <a:r>
                        <a:rPr b="0" i="0" lang="it-IT" sz="1400" u="none" cap="none" strike="noStrike">
                          <a:solidFill>
                            <a:srgbClr val="F3CF6D"/>
                          </a:solidFill>
                          <a:latin typeface="Arial"/>
                          <a:ea typeface="Arial"/>
                          <a:cs typeface="Arial"/>
                          <a:sym typeface="Arial"/>
                        </a:rPr>
                        <a:t>evocativo</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cxnSp>
        <p:nvCxnSpPr>
          <p:cNvPr id="322" name="Google Shape;322;p25"/>
          <p:cNvCxnSpPr/>
          <p:nvPr/>
        </p:nvCxnSpPr>
        <p:spPr>
          <a:xfrm>
            <a:off x="9689241" y="2176879"/>
            <a:ext cx="1559784" cy="11965"/>
          </a:xfrm>
          <a:prstGeom prst="straightConnector1">
            <a:avLst/>
          </a:prstGeom>
          <a:noFill/>
          <a:ln cap="flat" cmpd="sng" w="38100">
            <a:solidFill>
              <a:srgbClr val="F3CF6D"/>
            </a:solidFill>
            <a:prstDash val="dot"/>
            <a:round/>
            <a:headEnd len="sm" w="sm" type="none"/>
            <a:tailEnd len="sm" w="sm" type="none"/>
          </a:ln>
        </p:spPr>
      </p:cxnSp>
      <p:cxnSp>
        <p:nvCxnSpPr>
          <p:cNvPr id="323" name="Google Shape;323;p25"/>
          <p:cNvCxnSpPr/>
          <p:nvPr/>
        </p:nvCxnSpPr>
        <p:spPr>
          <a:xfrm>
            <a:off x="11249025" y="2188844"/>
            <a:ext cx="0" cy="782956"/>
          </a:xfrm>
          <a:prstGeom prst="straightConnector1">
            <a:avLst/>
          </a:prstGeom>
          <a:noFill/>
          <a:ln cap="flat" cmpd="sng" w="38100">
            <a:solidFill>
              <a:srgbClr val="F3CF6D"/>
            </a:solidFill>
            <a:prstDash val="dot"/>
            <a:round/>
            <a:headEnd len="sm" w="sm" type="none"/>
            <a:tailEnd len="med" w="med" type="stealth"/>
          </a:ln>
        </p:spPr>
      </p:cxnSp>
      <p:grpSp>
        <p:nvGrpSpPr>
          <p:cNvPr id="324" name="Google Shape;324;p25"/>
          <p:cNvGrpSpPr/>
          <p:nvPr/>
        </p:nvGrpSpPr>
        <p:grpSpPr>
          <a:xfrm>
            <a:off x="0" y="1525957"/>
            <a:ext cx="9698766" cy="1301844"/>
            <a:chOff x="2029730" y="3762454"/>
            <a:chExt cx="9698766" cy="1301844"/>
          </a:xfrm>
        </p:grpSpPr>
        <p:grpSp>
          <p:nvGrpSpPr>
            <p:cNvPr id="325" name="Google Shape;325;p25"/>
            <p:cNvGrpSpPr/>
            <p:nvPr/>
          </p:nvGrpSpPr>
          <p:grpSpPr>
            <a:xfrm>
              <a:off x="2029730" y="3762454"/>
              <a:ext cx="9698766" cy="1301844"/>
              <a:chOff x="2273065" y="3765922"/>
              <a:chExt cx="9698766" cy="1301844"/>
            </a:xfrm>
          </p:grpSpPr>
          <p:grpSp>
            <p:nvGrpSpPr>
              <p:cNvPr id="326" name="Google Shape;326;p25"/>
              <p:cNvGrpSpPr/>
              <p:nvPr/>
            </p:nvGrpSpPr>
            <p:grpSpPr>
              <a:xfrm>
                <a:off x="5522912" y="3765922"/>
                <a:ext cx="6448919" cy="1301844"/>
                <a:chOff x="1055687" y="3765922"/>
                <a:chExt cx="6448919" cy="1301844"/>
              </a:xfrm>
            </p:grpSpPr>
            <p:sp>
              <p:nvSpPr>
                <p:cNvPr id="327" name="Google Shape;327;p25"/>
                <p:cNvSpPr/>
                <p:nvPr/>
              </p:nvSpPr>
              <p:spPr>
                <a:xfrm rot="5400000">
                  <a:off x="6111398" y="3674558"/>
                  <a:ext cx="1301844" cy="1484572"/>
                </a:xfrm>
                <a:custGeom>
                  <a:rect b="b" l="l" r="r" t="t"/>
                  <a:pathLst>
                    <a:path extrusionOk="0" h="2555" w="2224">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sp>
              <p:nvSpPr>
                <p:cNvPr id="328" name="Google Shape;328;p25"/>
                <p:cNvSpPr/>
                <p:nvPr/>
              </p:nvSpPr>
              <p:spPr>
                <a:xfrm>
                  <a:off x="1055687" y="4143376"/>
                  <a:ext cx="3712023"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29" name="Google Shape;329;p25"/>
              <p:cNvSpPr/>
              <p:nvPr/>
            </p:nvSpPr>
            <p:spPr>
              <a:xfrm>
                <a:off x="2273065" y="4146844"/>
                <a:ext cx="3249847"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30" name="Google Shape;330;p25"/>
            <p:cNvSpPr/>
            <p:nvPr/>
          </p:nvSpPr>
          <p:spPr>
            <a:xfrm rot="5400000">
              <a:off x="2711623" y="3446208"/>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
            <p:cNvSpPr txBox="1"/>
            <p:nvPr/>
          </p:nvSpPr>
          <p:spPr>
            <a:xfrm>
              <a:off x="2269823" y="39835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giovanile- Simbolismo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32" name="Google Shape;332;p25"/>
            <p:cNvSpPr/>
            <p:nvPr/>
          </p:nvSpPr>
          <p:spPr>
            <a:xfrm rot="5400000">
              <a:off x="4908411" y="3446209"/>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p:cNvSpPr txBox="1"/>
            <p:nvPr/>
          </p:nvSpPr>
          <p:spPr>
            <a:xfrm>
              <a:off x="4466623" y="39835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dell’Estetismo</a:t>
              </a:r>
              <a:endParaRPr/>
            </a:p>
          </p:txBody>
        </p:sp>
        <p:sp>
          <p:nvSpPr>
            <p:cNvPr id="334" name="Google Shape;334;p25"/>
            <p:cNvSpPr/>
            <p:nvPr/>
          </p:nvSpPr>
          <p:spPr>
            <a:xfrm rot="5400000">
              <a:off x="7105199" y="3430776"/>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txBox="1"/>
            <p:nvPr/>
          </p:nvSpPr>
          <p:spPr>
            <a:xfrm>
              <a:off x="6663398" y="39681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della poetica della bontà-superuomo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36" name="Google Shape;336;p25"/>
            <p:cNvSpPr/>
            <p:nvPr/>
          </p:nvSpPr>
          <p:spPr>
            <a:xfrm rot="5400000">
              <a:off x="9301986" y="3430777"/>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txBox="1"/>
            <p:nvPr/>
          </p:nvSpPr>
          <p:spPr>
            <a:xfrm>
              <a:off x="8860198" y="39681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 ‘‘notturno’’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gr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6"/>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LA FASE DELL’ESTETISMO</a:t>
            </a:r>
            <a:endParaRPr i="1"/>
          </a:p>
        </p:txBody>
      </p:sp>
      <p:sp>
        <p:nvSpPr>
          <p:cNvPr id="343" name="Google Shape;343;p26"/>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a:p>
        </p:txBody>
      </p:sp>
      <p:graphicFrame>
        <p:nvGraphicFramePr>
          <p:cNvPr id="344" name="Google Shape;344;p26"/>
          <p:cNvGraphicFramePr/>
          <p:nvPr/>
        </p:nvGraphicFramePr>
        <p:xfrm>
          <a:off x="277128" y="3022708"/>
          <a:ext cx="3000000" cy="3000000"/>
        </p:xfrm>
        <a:graphic>
          <a:graphicData uri="http://schemas.openxmlformats.org/drawingml/2006/table">
            <a:tbl>
              <a:tblPr>
                <a:noFill/>
                <a:tableStyleId>{990AFE72-B4CC-4185-A7CE-17F40273C8DA}</a:tableStyleId>
              </a:tblPr>
              <a:tblGrid>
                <a:gridCol w="1827900"/>
                <a:gridCol w="3409950"/>
                <a:gridCol w="6448425"/>
              </a:tblGrid>
              <a:tr h="924250">
                <a:tc>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CARATTERISTICHE</a:t>
                      </a:r>
                      <a:endParaRPr b="1" i="0" sz="1400" u="none" cap="none" strike="noStrike">
                        <a:solidFill>
                          <a:srgbClr val="232325"/>
                        </a:solidFill>
                        <a:latin typeface="Arial"/>
                        <a:ea typeface="Arial"/>
                        <a:cs typeface="Arial"/>
                        <a:sym typeface="Arial"/>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83C6D4"/>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gridSpan="2">
                  <a:txBody>
                    <a:bodyPr/>
                    <a:lstStyle/>
                    <a:p>
                      <a:pPr indent="-142875" lvl="0" marL="174625" marR="0" rtl="0" algn="l">
                        <a:lnSpc>
                          <a:spcPct val="100000"/>
                        </a:lnSpc>
                        <a:spcBef>
                          <a:spcPts val="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contrapposizione del </a:t>
                      </a:r>
                      <a:r>
                        <a:rPr b="0" i="0" lang="it-IT" sz="1600" u="none" cap="none" strike="noStrike">
                          <a:solidFill>
                            <a:srgbClr val="F3CF6D"/>
                          </a:solidFill>
                          <a:latin typeface="Arial"/>
                          <a:ea typeface="Arial"/>
                          <a:cs typeface="Arial"/>
                          <a:sym typeface="Arial"/>
                        </a:rPr>
                        <a:t>culto della bellezza </a:t>
                      </a:r>
                      <a:r>
                        <a:rPr b="0" i="0" lang="it-IT" sz="1600" u="none" cap="none" strike="noStrike">
                          <a:solidFill>
                            <a:schemeClr val="lt1"/>
                          </a:solidFill>
                          <a:latin typeface="Arial"/>
                          <a:ea typeface="Arial"/>
                          <a:cs typeface="Arial"/>
                          <a:sym typeface="Arial"/>
                        </a:rPr>
                        <a:t>all’inciviltà della moderna società borghese e capitalistica</a:t>
                      </a:r>
                      <a:endParaRPr/>
                    </a:p>
                    <a:p>
                      <a:pPr indent="-142875" lvl="0" marL="174625" marR="0" rtl="0" algn="l">
                        <a:lnSpc>
                          <a:spcPct val="100000"/>
                        </a:lnSpc>
                        <a:spcBef>
                          <a:spcPts val="30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arte inserita in una </a:t>
                      </a:r>
                      <a:r>
                        <a:rPr b="0" i="0" lang="it-IT" sz="1600" u="none" cap="none" strike="noStrike">
                          <a:solidFill>
                            <a:srgbClr val="F3CF6D"/>
                          </a:solidFill>
                          <a:latin typeface="Arial"/>
                          <a:ea typeface="Arial"/>
                          <a:cs typeface="Arial"/>
                          <a:sym typeface="Arial"/>
                        </a:rPr>
                        <a:t>sfera autonoma</a:t>
                      </a:r>
                      <a:r>
                        <a:rPr b="0" i="0" lang="it-IT" sz="1600" u="none" cap="none" strike="noStrike">
                          <a:solidFill>
                            <a:schemeClr val="lt1"/>
                          </a:solidFill>
                          <a:latin typeface="Arial"/>
                          <a:ea typeface="Arial"/>
                          <a:cs typeface="Arial"/>
                          <a:sym typeface="Arial"/>
                        </a:rPr>
                        <a:t>, svincolata da economia, politica, società</a:t>
                      </a:r>
                      <a:endParaRPr/>
                    </a:p>
                    <a:p>
                      <a:pPr indent="-142875" lvl="0" marL="174625" marR="0" rtl="0" algn="l">
                        <a:lnSpc>
                          <a:spcPct val="100000"/>
                        </a:lnSpc>
                        <a:spcBef>
                          <a:spcPts val="30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intellettuale assorbito dal </a:t>
                      </a:r>
                      <a:r>
                        <a:rPr b="0" i="0" lang="it-IT" sz="1600" u="none" cap="none" strike="noStrike">
                          <a:solidFill>
                            <a:srgbClr val="F3CF6D"/>
                          </a:solidFill>
                          <a:latin typeface="Arial"/>
                          <a:ea typeface="Arial"/>
                          <a:cs typeface="Arial"/>
                          <a:sym typeface="Arial"/>
                        </a:rPr>
                        <a:t>culto del bello</a:t>
                      </a:r>
                      <a:r>
                        <a:rPr b="0" i="0" lang="it-IT" sz="1600" u="none" cap="none" strike="noStrike">
                          <a:solidFill>
                            <a:schemeClr val="lt1"/>
                          </a:solidFill>
                          <a:latin typeface="Arial"/>
                          <a:ea typeface="Arial"/>
                          <a:cs typeface="Arial"/>
                          <a:sym typeface="Arial"/>
                        </a:rPr>
                        <a:t>, in una dimensione privilegiata e intoccabile</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352900">
                <a:tc rowSpan="3">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COMPOSIZIONI PRINCIPALI</a:t>
                      </a:r>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Intermezzo di rime </a:t>
                      </a:r>
                      <a:r>
                        <a:rPr b="0" i="0" lang="it-IT" sz="1400" u="none" cap="none" strike="noStrike">
                          <a:solidFill>
                            <a:schemeClr val="lt1"/>
                          </a:solidFill>
                          <a:latin typeface="Arial"/>
                          <a:ea typeface="Arial"/>
                          <a:cs typeface="Arial"/>
                          <a:sym typeface="Arial"/>
                        </a:rPr>
                        <a:t>(1883)</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tematiche </a:t>
                      </a:r>
                      <a:r>
                        <a:rPr b="0" i="0" lang="it-IT" sz="1400" u="none" cap="none" strike="noStrike">
                          <a:solidFill>
                            <a:srgbClr val="F3CF6D"/>
                          </a:solidFill>
                          <a:latin typeface="Arial"/>
                          <a:ea typeface="Arial"/>
                          <a:cs typeface="Arial"/>
                          <a:sym typeface="Arial"/>
                        </a:rPr>
                        <a:t>decadenti</a:t>
                      </a:r>
                      <a:r>
                        <a:rPr b="0" i="0" lang="it-IT" sz="1400" u="none" cap="none" strike="noStrike">
                          <a:solidFill>
                            <a:schemeClr val="lt1"/>
                          </a:solidFill>
                          <a:latin typeface="Arial"/>
                          <a:ea typeface="Arial"/>
                          <a:cs typeface="Arial"/>
                          <a:sym typeface="Arial"/>
                        </a:rPr>
                        <a:t>, di </a:t>
                      </a:r>
                      <a:r>
                        <a:rPr b="0" i="0" lang="it-IT" sz="1400" u="none" cap="none" strike="noStrike">
                          <a:solidFill>
                            <a:srgbClr val="F3CF6D"/>
                          </a:solidFill>
                          <a:latin typeface="Arial"/>
                          <a:ea typeface="Arial"/>
                          <a:cs typeface="Arial"/>
                          <a:sym typeface="Arial"/>
                        </a:rPr>
                        <a:t>disfacimento</a:t>
                      </a:r>
                      <a:r>
                        <a:rPr b="0" i="0" lang="it-IT" sz="1400" u="none" cap="none" strike="noStrike">
                          <a:solidFill>
                            <a:schemeClr val="lt1"/>
                          </a:solidFill>
                          <a:latin typeface="Arial"/>
                          <a:ea typeface="Arial"/>
                          <a:cs typeface="Arial"/>
                          <a:sym typeface="Arial"/>
                        </a:rPr>
                        <a:t> e </a:t>
                      </a:r>
                      <a:r>
                        <a:rPr b="0" i="0" lang="it-IT" sz="1400" u="none" cap="none" strike="noStrike">
                          <a:solidFill>
                            <a:srgbClr val="F3CF6D"/>
                          </a:solidFill>
                          <a:latin typeface="Arial"/>
                          <a:ea typeface="Arial"/>
                          <a:cs typeface="Arial"/>
                          <a:sym typeface="Arial"/>
                        </a:rPr>
                        <a:t>corruzione</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12700">
                <a:tc vMerge="1"/>
                <a:tc>
                  <a:txBody>
                    <a:bodyPr/>
                    <a:lstStyle/>
                    <a:p>
                      <a:pPr indent="0" lvl="0" marL="33337" marR="0" rtl="0" algn="l">
                        <a:lnSpc>
                          <a:spcPct val="100000"/>
                        </a:lnSpc>
                        <a:spcBef>
                          <a:spcPts val="0"/>
                        </a:spcBef>
                        <a:spcAft>
                          <a:spcPts val="0"/>
                        </a:spcAft>
                        <a:buClr>
                          <a:srgbClr val="FFFFFF"/>
                        </a:buClr>
                        <a:buSzPts val="980"/>
                        <a:buFont typeface="Arial"/>
                        <a:buNone/>
                      </a:pPr>
                      <a:r>
                        <a:rPr i="1" lang="it-IT" sz="1400" u="none" cap="none" strike="noStrike">
                          <a:solidFill>
                            <a:srgbClr val="FFFFFF"/>
                          </a:solidFill>
                        </a:rPr>
                        <a:t>Isaotta Guttadàuro </a:t>
                      </a:r>
                      <a:r>
                        <a:rPr b="0" i="0" lang="it-IT" sz="1400" u="none" cap="none" strike="noStrike">
                          <a:solidFill>
                            <a:schemeClr val="lt1"/>
                          </a:solidFill>
                          <a:latin typeface="Arial"/>
                          <a:ea typeface="Arial"/>
                          <a:cs typeface="Arial"/>
                          <a:sym typeface="Arial"/>
                        </a:rPr>
                        <a:t>(1886)</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opera ispirata al </a:t>
                      </a:r>
                      <a:r>
                        <a:rPr b="0" i="0" lang="it-IT" sz="1400" u="none" cap="none" strike="noStrike">
                          <a:solidFill>
                            <a:srgbClr val="F3CF6D"/>
                          </a:solidFill>
                          <a:latin typeface="Arial"/>
                          <a:ea typeface="Arial"/>
                          <a:cs typeface="Arial"/>
                          <a:sym typeface="Arial"/>
                        </a:rPr>
                        <a:t>testo di Basinio da Parma</a:t>
                      </a:r>
                      <a:r>
                        <a:rPr b="0" i="0" lang="it-IT" sz="1400" u="none" cap="none" strike="noStrike">
                          <a:solidFill>
                            <a:schemeClr val="lt1"/>
                          </a:solidFill>
                          <a:latin typeface="Arial"/>
                          <a:ea typeface="Arial"/>
                          <a:cs typeface="Arial"/>
                          <a:sym typeface="Arial"/>
                        </a:rPr>
                        <a:t>, celebrativo di Isotta degli Atti</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ispirazione dal </a:t>
                      </a:r>
                      <a:r>
                        <a:rPr b="0" i="0" lang="it-IT" sz="1400" u="none" cap="none" strike="noStrike">
                          <a:solidFill>
                            <a:srgbClr val="F3CF6D"/>
                          </a:solidFill>
                          <a:latin typeface="Arial"/>
                          <a:ea typeface="Arial"/>
                          <a:cs typeface="Arial"/>
                          <a:sym typeface="Arial"/>
                        </a:rPr>
                        <a:t>gusto preraffaelita</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citazioni da </a:t>
                      </a:r>
                      <a:r>
                        <a:rPr b="0" i="0" lang="it-IT" sz="1400" u="none" cap="none" strike="noStrike">
                          <a:solidFill>
                            <a:srgbClr val="F3CF6D"/>
                          </a:solidFill>
                          <a:latin typeface="Arial"/>
                          <a:ea typeface="Arial"/>
                          <a:cs typeface="Arial"/>
                          <a:sym typeface="Arial"/>
                        </a:rPr>
                        <a:t>testi antichi del Duecento </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133775">
                <a:tc vMerge="1"/>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Il piacere </a:t>
                      </a:r>
                      <a:r>
                        <a:rPr b="0" i="0" lang="it-IT" sz="1400" u="none" cap="none" strike="noStrike">
                          <a:solidFill>
                            <a:schemeClr val="lt1"/>
                          </a:solidFill>
                          <a:latin typeface="Arial"/>
                          <a:ea typeface="Arial"/>
                          <a:cs typeface="Arial"/>
                          <a:sym typeface="Arial"/>
                        </a:rPr>
                        <a:t>(1889)</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opera che testimonia la </a:t>
                      </a:r>
                      <a:r>
                        <a:rPr b="0" i="0" lang="it-IT" sz="1400" u="none" cap="none" strike="noStrike">
                          <a:solidFill>
                            <a:srgbClr val="F3CF6D"/>
                          </a:solidFill>
                          <a:latin typeface="Arial"/>
                          <a:ea typeface="Arial"/>
                          <a:cs typeface="Arial"/>
                          <a:sym typeface="Arial"/>
                        </a:rPr>
                        <a:t>crisi dell’Estetismo del poeta</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il protagonista, Andrea Sperelli, cerca rifugio nel godimento di una </a:t>
                      </a:r>
                      <a:r>
                        <a:rPr b="0" i="0" lang="it-IT" sz="1400" u="none" cap="none" strike="noStrike">
                          <a:solidFill>
                            <a:srgbClr val="F3CF6D"/>
                          </a:solidFill>
                          <a:latin typeface="Arial"/>
                          <a:ea typeface="Arial"/>
                          <a:cs typeface="Arial"/>
                          <a:sym typeface="Arial"/>
                        </a:rPr>
                        <a:t>raffinata dimensione estetica</a:t>
                      </a:r>
                      <a:r>
                        <a:rPr b="0" i="0" lang="it-IT" sz="1400" u="none" cap="none" strike="noStrike">
                          <a:solidFill>
                            <a:schemeClr val="lt1"/>
                          </a:solidFill>
                          <a:latin typeface="Arial"/>
                          <a:ea typeface="Arial"/>
                          <a:cs typeface="Arial"/>
                          <a:sym typeface="Arial"/>
                        </a:rPr>
                        <a:t>, ma è costretto ad assistere al fallimento dei suoi amori e a patire le conseguenze della sua debole volontà</a:t>
                      </a:r>
                      <a:endParaRPr b="0" i="0" sz="1400" u="none" cap="none" strike="noStrike">
                        <a:solidFill>
                          <a:srgbClr val="F3CF6D"/>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cxnSp>
        <p:nvCxnSpPr>
          <p:cNvPr id="345" name="Google Shape;345;p26"/>
          <p:cNvCxnSpPr/>
          <p:nvPr/>
        </p:nvCxnSpPr>
        <p:spPr>
          <a:xfrm>
            <a:off x="9689241" y="2176879"/>
            <a:ext cx="1559784" cy="11965"/>
          </a:xfrm>
          <a:prstGeom prst="straightConnector1">
            <a:avLst/>
          </a:prstGeom>
          <a:noFill/>
          <a:ln cap="flat" cmpd="sng" w="38100">
            <a:solidFill>
              <a:srgbClr val="F3CF6D"/>
            </a:solidFill>
            <a:prstDash val="dot"/>
            <a:round/>
            <a:headEnd len="sm" w="sm" type="none"/>
            <a:tailEnd len="sm" w="sm" type="none"/>
          </a:ln>
        </p:spPr>
      </p:cxnSp>
      <p:cxnSp>
        <p:nvCxnSpPr>
          <p:cNvPr id="346" name="Google Shape;346;p26"/>
          <p:cNvCxnSpPr/>
          <p:nvPr/>
        </p:nvCxnSpPr>
        <p:spPr>
          <a:xfrm>
            <a:off x="11249025" y="2188844"/>
            <a:ext cx="0" cy="782956"/>
          </a:xfrm>
          <a:prstGeom prst="straightConnector1">
            <a:avLst/>
          </a:prstGeom>
          <a:noFill/>
          <a:ln cap="flat" cmpd="sng" w="38100">
            <a:solidFill>
              <a:srgbClr val="F3CF6D"/>
            </a:solidFill>
            <a:prstDash val="dot"/>
            <a:round/>
            <a:headEnd len="sm" w="sm" type="none"/>
            <a:tailEnd len="med" w="med" type="stealth"/>
          </a:ln>
        </p:spPr>
      </p:cxnSp>
      <p:grpSp>
        <p:nvGrpSpPr>
          <p:cNvPr id="347" name="Google Shape;347;p26"/>
          <p:cNvGrpSpPr/>
          <p:nvPr/>
        </p:nvGrpSpPr>
        <p:grpSpPr>
          <a:xfrm>
            <a:off x="0" y="1525957"/>
            <a:ext cx="9698766" cy="1301844"/>
            <a:chOff x="2273065" y="3765922"/>
            <a:chExt cx="9698766" cy="1301844"/>
          </a:xfrm>
        </p:grpSpPr>
        <p:grpSp>
          <p:nvGrpSpPr>
            <p:cNvPr id="348" name="Google Shape;348;p26"/>
            <p:cNvGrpSpPr/>
            <p:nvPr/>
          </p:nvGrpSpPr>
          <p:grpSpPr>
            <a:xfrm>
              <a:off x="5522912" y="3765922"/>
              <a:ext cx="6448919" cy="1301844"/>
              <a:chOff x="1055687" y="3765922"/>
              <a:chExt cx="6448919" cy="1301844"/>
            </a:xfrm>
          </p:grpSpPr>
          <p:sp>
            <p:nvSpPr>
              <p:cNvPr id="349" name="Google Shape;349;p26"/>
              <p:cNvSpPr/>
              <p:nvPr/>
            </p:nvSpPr>
            <p:spPr>
              <a:xfrm rot="5400000">
                <a:off x="6111398" y="3674558"/>
                <a:ext cx="1301844" cy="1484572"/>
              </a:xfrm>
              <a:custGeom>
                <a:rect b="b" l="l" r="r" t="t"/>
                <a:pathLst>
                  <a:path extrusionOk="0" h="2555" w="2224">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sp>
            <p:nvSpPr>
              <p:cNvPr id="350" name="Google Shape;350;p26"/>
              <p:cNvSpPr/>
              <p:nvPr/>
            </p:nvSpPr>
            <p:spPr>
              <a:xfrm>
                <a:off x="1055687" y="4143376"/>
                <a:ext cx="3712023"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51" name="Google Shape;351;p26"/>
            <p:cNvSpPr/>
            <p:nvPr/>
          </p:nvSpPr>
          <p:spPr>
            <a:xfrm>
              <a:off x="2273065" y="4146844"/>
              <a:ext cx="3249847"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52" name="Google Shape;352;p26"/>
          <p:cNvSpPr/>
          <p:nvPr/>
        </p:nvSpPr>
        <p:spPr>
          <a:xfrm rot="5400000">
            <a:off x="681893" y="1209711"/>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txBox="1"/>
          <p:nvPr/>
        </p:nvSpPr>
        <p:spPr>
          <a:xfrm>
            <a:off x="240098" y="17470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giovanile- Simbolismo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54" name="Google Shape;354;p26"/>
          <p:cNvSpPr/>
          <p:nvPr/>
        </p:nvSpPr>
        <p:spPr>
          <a:xfrm rot="5400000">
            <a:off x="2878681" y="1209712"/>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txBox="1"/>
          <p:nvPr/>
        </p:nvSpPr>
        <p:spPr>
          <a:xfrm>
            <a:off x="2436898" y="17470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dell’Estetismo</a:t>
            </a:r>
            <a:endParaRPr/>
          </a:p>
        </p:txBody>
      </p:sp>
      <p:sp>
        <p:nvSpPr>
          <p:cNvPr id="356" name="Google Shape;356;p26"/>
          <p:cNvSpPr/>
          <p:nvPr/>
        </p:nvSpPr>
        <p:spPr>
          <a:xfrm rot="5400000">
            <a:off x="5075469" y="1194279"/>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txBox="1"/>
          <p:nvPr/>
        </p:nvSpPr>
        <p:spPr>
          <a:xfrm>
            <a:off x="4633673" y="17316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della poetica della bontà-superuomo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58" name="Google Shape;358;p26"/>
          <p:cNvSpPr/>
          <p:nvPr/>
        </p:nvSpPr>
        <p:spPr>
          <a:xfrm rot="5400000">
            <a:off x="7272256" y="1194280"/>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txBox="1"/>
          <p:nvPr/>
        </p:nvSpPr>
        <p:spPr>
          <a:xfrm>
            <a:off x="6830473" y="17316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 ‘‘notturno’’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ph idx="1" type="body"/>
          </p:nvPr>
        </p:nvSpPr>
        <p:spPr>
          <a:xfrm>
            <a:off x="1055687" y="918000"/>
            <a:ext cx="11136313"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LA FASE DELLA POETICA DELLA BONTÀ, FINO  A QUELLA DEL SUPERUOMO</a:t>
            </a:r>
            <a:endParaRPr i="1"/>
          </a:p>
        </p:txBody>
      </p:sp>
      <p:sp>
        <p:nvSpPr>
          <p:cNvPr id="365" name="Google Shape;365;p27"/>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a:p>
        </p:txBody>
      </p:sp>
      <p:graphicFrame>
        <p:nvGraphicFramePr>
          <p:cNvPr id="366" name="Google Shape;366;p27"/>
          <p:cNvGraphicFramePr/>
          <p:nvPr/>
        </p:nvGraphicFramePr>
        <p:xfrm>
          <a:off x="277128" y="2970156"/>
          <a:ext cx="3000000" cy="3000000"/>
        </p:xfrm>
        <a:graphic>
          <a:graphicData uri="http://schemas.openxmlformats.org/drawingml/2006/table">
            <a:tbl>
              <a:tblPr>
                <a:noFill/>
                <a:tableStyleId>{990AFE72-B4CC-4185-A7CE-17F40273C8DA}</a:tableStyleId>
              </a:tblPr>
              <a:tblGrid>
                <a:gridCol w="1845575"/>
                <a:gridCol w="1245525"/>
                <a:gridCol w="2295925"/>
                <a:gridCol w="2815775"/>
                <a:gridCol w="2950025"/>
              </a:tblGrid>
              <a:tr h="532400">
                <a:tc rowSpan="2">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CARATTERISTICHE</a:t>
                      </a:r>
                      <a:endParaRPr b="1" i="0" sz="1400" u="none" cap="none" strike="noStrike">
                        <a:solidFill>
                          <a:srgbClr val="232325"/>
                        </a:solidFill>
                        <a:latin typeface="Arial"/>
                        <a:ea typeface="Arial"/>
                        <a:cs typeface="Arial"/>
                        <a:sym typeface="Arial"/>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83C6D4"/>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a:txBody>
                    <a:bodyPr/>
                    <a:lstStyle/>
                    <a:p>
                      <a:pPr indent="0" lvl="0" marL="31750" marR="0" rtl="0" algn="l">
                        <a:lnSpc>
                          <a:spcPct val="100000"/>
                        </a:lnSpc>
                        <a:spcBef>
                          <a:spcPts val="0"/>
                        </a:spcBef>
                        <a:spcAft>
                          <a:spcPts val="0"/>
                        </a:spcAft>
                        <a:buClr>
                          <a:srgbClr val="FFFFFF"/>
                        </a:buClr>
                        <a:buSzPts val="1120"/>
                        <a:buFont typeface="Arial"/>
                        <a:buNone/>
                      </a:pPr>
                      <a:r>
                        <a:rPr b="0" i="0" lang="it-IT" sz="1600" u="none" cap="none" strike="noStrike">
                          <a:solidFill>
                            <a:srgbClr val="F3CF6D"/>
                          </a:solidFill>
                          <a:latin typeface="Arial"/>
                          <a:ea typeface="Arial"/>
                          <a:cs typeface="Arial"/>
                          <a:sym typeface="Arial"/>
                        </a:rPr>
                        <a:t>poetica della bontà</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gridSpan="3">
                  <a:txBody>
                    <a:bodyPr/>
                    <a:lstStyle/>
                    <a:p>
                      <a:pPr indent="-142875" lvl="0" marL="174625" marR="0" rtl="0" algn="l">
                        <a:lnSpc>
                          <a:spcPct val="100000"/>
                        </a:lnSpc>
                        <a:spcBef>
                          <a:spcPts val="0"/>
                        </a:spcBef>
                        <a:spcAft>
                          <a:spcPts val="0"/>
                        </a:spcAft>
                        <a:buClr>
                          <a:srgbClr val="FFFFFF"/>
                        </a:buClr>
                        <a:buSzPts val="1120"/>
                        <a:buFont typeface="Arial"/>
                        <a:buChar char="•"/>
                      </a:pPr>
                      <a:r>
                        <a:rPr b="0" i="0" lang="it-IT" sz="1600" u="none" cap="none" strike="noStrike">
                          <a:solidFill>
                            <a:srgbClr val="F3CF6D"/>
                          </a:solidFill>
                          <a:latin typeface="Arial"/>
                          <a:ea typeface="Arial"/>
                          <a:cs typeface="Arial"/>
                          <a:sym typeface="Arial"/>
                        </a:rPr>
                        <a:t>dolore di umili e inermi </a:t>
                      </a:r>
                      <a:r>
                        <a:rPr b="0" i="0" lang="it-IT" sz="1600" u="none" cap="none" strike="noStrike">
                          <a:solidFill>
                            <a:schemeClr val="lt1"/>
                          </a:solidFill>
                          <a:latin typeface="Arial"/>
                          <a:ea typeface="Arial"/>
                          <a:cs typeface="Arial"/>
                          <a:sym typeface="Arial"/>
                        </a:rPr>
                        <a:t>come principio ispiratore</a:t>
                      </a:r>
                      <a:endParaRPr/>
                    </a:p>
                    <a:p>
                      <a:pPr indent="-142875" lvl="0" marL="174625" marR="0" rtl="0" algn="l">
                        <a:lnSpc>
                          <a:spcPct val="100000"/>
                        </a:lnSpc>
                        <a:spcBef>
                          <a:spcPts val="30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tematiche </a:t>
                      </a:r>
                      <a:r>
                        <a:rPr b="0" i="0" lang="it-IT" sz="1600" u="none" cap="none" strike="noStrike">
                          <a:solidFill>
                            <a:srgbClr val="F3CF6D"/>
                          </a:solidFill>
                          <a:latin typeface="Arial"/>
                          <a:ea typeface="Arial"/>
                          <a:cs typeface="Arial"/>
                          <a:sym typeface="Arial"/>
                        </a:rPr>
                        <a:t>più intime</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c hMerge="1"/>
              </a:tr>
              <a:tr h="1140075">
                <a:tc vMerge="1"/>
                <a:tc>
                  <a:txBody>
                    <a:bodyPr/>
                    <a:lstStyle/>
                    <a:p>
                      <a:pPr indent="0" lvl="0" marL="0" marR="0" rtl="0" algn="l">
                        <a:lnSpc>
                          <a:spcPct val="100000"/>
                        </a:lnSpc>
                        <a:spcBef>
                          <a:spcPts val="0"/>
                        </a:spcBef>
                        <a:spcAft>
                          <a:spcPts val="0"/>
                        </a:spcAft>
                        <a:buNone/>
                      </a:pPr>
                      <a:r>
                        <a:rPr b="0" i="0" lang="it-IT" sz="1600" u="none" cap="none" strike="noStrike">
                          <a:solidFill>
                            <a:srgbClr val="F3CF6D"/>
                          </a:solidFill>
                          <a:latin typeface="Arial"/>
                          <a:ea typeface="Arial"/>
                          <a:cs typeface="Arial"/>
                          <a:sym typeface="Arial"/>
                        </a:rPr>
                        <a:t>modello del superuomo</a:t>
                      </a:r>
                      <a:endParaRPr b="0" i="0" sz="1600" u="none" cap="none" strike="noStrike">
                        <a:solidFill>
                          <a:srgbClr val="F3CF6D"/>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gridSpan="3">
                  <a:txBody>
                    <a:bodyPr/>
                    <a:lstStyle/>
                    <a:p>
                      <a:pPr indent="-174625" lvl="0" marL="174625" marR="0" rtl="0" algn="l">
                        <a:lnSpc>
                          <a:spcPct val="100000"/>
                        </a:lnSpc>
                        <a:spcBef>
                          <a:spcPts val="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artista dotato di </a:t>
                      </a:r>
                      <a:r>
                        <a:rPr b="0" i="0" lang="it-IT" sz="1600" u="none" cap="none" strike="noStrike">
                          <a:solidFill>
                            <a:srgbClr val="F3CF6D"/>
                          </a:solidFill>
                          <a:latin typeface="Arial"/>
                          <a:ea typeface="Arial"/>
                          <a:cs typeface="Arial"/>
                          <a:sym typeface="Arial"/>
                        </a:rPr>
                        <a:t>forte volontà</a:t>
                      </a:r>
                      <a:r>
                        <a:rPr b="0" i="0" lang="it-IT" sz="1600" u="none" cap="none" strike="noStrike">
                          <a:solidFill>
                            <a:schemeClr val="lt1"/>
                          </a:solidFill>
                          <a:latin typeface="Arial"/>
                          <a:ea typeface="Arial"/>
                          <a:cs typeface="Arial"/>
                          <a:sym typeface="Arial"/>
                        </a:rPr>
                        <a:t>, interviene con energia sul presente per modificarlo</a:t>
                      </a:r>
                      <a:endParaRPr/>
                    </a:p>
                    <a:p>
                      <a:pPr indent="-174625" lvl="0" marL="174625" marR="0" rtl="0" algn="l">
                        <a:lnSpc>
                          <a:spcPct val="100000"/>
                        </a:lnSpc>
                        <a:spcBef>
                          <a:spcPts val="0"/>
                        </a:spcBef>
                        <a:spcAft>
                          <a:spcPts val="0"/>
                        </a:spcAft>
                        <a:buClr>
                          <a:srgbClr val="FFFFFF"/>
                        </a:buClr>
                        <a:buSzPts val="1120"/>
                        <a:buFont typeface="Arial"/>
                        <a:buChar char="•"/>
                      </a:pPr>
                      <a:r>
                        <a:rPr b="0" i="0" lang="it-IT" sz="1600" u="none" cap="none" strike="noStrike">
                          <a:solidFill>
                            <a:srgbClr val="F3CF6D"/>
                          </a:solidFill>
                          <a:latin typeface="Arial"/>
                          <a:ea typeface="Arial"/>
                          <a:cs typeface="Arial"/>
                          <a:sym typeface="Arial"/>
                        </a:rPr>
                        <a:t>superuomo </a:t>
                      </a:r>
                      <a:r>
                        <a:rPr b="0" i="0" lang="it-IT" sz="1600" u="none" cap="none" strike="noStrike">
                          <a:solidFill>
                            <a:schemeClr val="lt1"/>
                          </a:solidFill>
                          <a:latin typeface="Arial"/>
                          <a:ea typeface="Arial"/>
                          <a:cs typeface="Arial"/>
                          <a:sym typeface="Arial"/>
                        </a:rPr>
                        <a:t>(condensato di forza e bellezza) che interviene sulla realtà e la domina secondo la sua volontà; azione </a:t>
                      </a:r>
                      <a:r>
                        <a:rPr b="0" i="0" lang="it-IT" sz="1600" u="none" cap="none" strike="noStrike">
                          <a:solidFill>
                            <a:srgbClr val="F3CF6D"/>
                          </a:solidFill>
                          <a:latin typeface="Arial"/>
                          <a:ea typeface="Arial"/>
                          <a:cs typeface="Arial"/>
                          <a:sym typeface="Arial"/>
                        </a:rPr>
                        <a:t>pratica</a:t>
                      </a:r>
                      <a:r>
                        <a:rPr b="0" i="0" lang="it-IT" sz="1600" u="none" cap="none" strike="noStrike">
                          <a:solidFill>
                            <a:schemeClr val="lt1"/>
                          </a:solidFill>
                          <a:latin typeface="Arial"/>
                          <a:ea typeface="Arial"/>
                          <a:cs typeface="Arial"/>
                          <a:sym typeface="Arial"/>
                        </a:rPr>
                        <a:t>, </a:t>
                      </a:r>
                      <a:r>
                        <a:rPr b="0" i="0" lang="it-IT" sz="1600" u="none" cap="none" strike="noStrike">
                          <a:solidFill>
                            <a:srgbClr val="F3CF6D"/>
                          </a:solidFill>
                          <a:latin typeface="Arial"/>
                          <a:ea typeface="Arial"/>
                          <a:cs typeface="Arial"/>
                          <a:sym typeface="Arial"/>
                        </a:rPr>
                        <a:t>eroica e politica</a:t>
                      </a:r>
                      <a:endParaRPr/>
                    </a:p>
                    <a:p>
                      <a:pPr indent="-174625" lvl="0" marL="174625" marR="0" rtl="0" algn="l">
                        <a:lnSpc>
                          <a:spcPct val="100000"/>
                        </a:lnSpc>
                        <a:spcBef>
                          <a:spcPts val="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influenza di </a:t>
                      </a:r>
                      <a:r>
                        <a:rPr b="0" i="0" lang="it-IT" sz="1600" u="none" cap="none" strike="noStrike">
                          <a:solidFill>
                            <a:srgbClr val="F3CF6D"/>
                          </a:solidFill>
                          <a:latin typeface="Arial"/>
                          <a:ea typeface="Arial"/>
                          <a:cs typeface="Arial"/>
                          <a:sym typeface="Arial"/>
                        </a:rPr>
                        <a:t>Nietzsche</a:t>
                      </a:r>
                      <a:r>
                        <a:rPr b="0" i="0" lang="it-IT" sz="1600" u="none" cap="none" strike="noStrike">
                          <a:solidFill>
                            <a:schemeClr val="lt1"/>
                          </a:solidFill>
                          <a:latin typeface="Arial"/>
                          <a:ea typeface="Arial"/>
                          <a:cs typeface="Arial"/>
                          <a:sym typeface="Arial"/>
                        </a:rPr>
                        <a:t>, il cui pensiero viene forzato in direzione antiborghese e antidemocratica</a:t>
                      </a:r>
                      <a:endParaRPr b="0" i="0" sz="1600" u="none" cap="none" strike="noStrike">
                        <a:solidFill>
                          <a:schemeClr val="lt1"/>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c hMerge="1"/>
              </a:tr>
              <a:tr h="258600">
                <a:tc rowSpan="4">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COMPOSIZIONI PRINCIPALI</a:t>
                      </a:r>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rowSpan="3">
                  <a:txBody>
                    <a:bodyPr/>
                    <a:lstStyle/>
                    <a:p>
                      <a:pPr indent="0" lvl="0" marL="33337" marR="0" rtl="0" algn="l">
                        <a:lnSpc>
                          <a:spcPct val="100000"/>
                        </a:lnSpc>
                        <a:spcBef>
                          <a:spcPts val="0"/>
                        </a:spcBef>
                        <a:spcAft>
                          <a:spcPts val="0"/>
                        </a:spcAft>
                        <a:buClr>
                          <a:srgbClr val="FFFFFF"/>
                        </a:buClr>
                        <a:buSzPts val="1120"/>
                        <a:buFont typeface="Arial"/>
                        <a:buNone/>
                      </a:pPr>
                      <a:r>
                        <a:rPr b="0" i="0" lang="it-IT" sz="1600" u="none" cap="none" strike="noStrike">
                          <a:solidFill>
                            <a:srgbClr val="F3CF6D"/>
                          </a:solidFill>
                          <a:latin typeface="Arial"/>
                          <a:ea typeface="Arial"/>
                          <a:cs typeface="Arial"/>
                          <a:sym typeface="Arial"/>
                        </a:rPr>
                        <a:t>poetica della bontà</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Giovanni Episcopo  </a:t>
                      </a:r>
                      <a:r>
                        <a:rPr b="0" i="0" lang="it-IT" sz="1400" u="none" cap="none" strike="noStrike">
                          <a:solidFill>
                            <a:schemeClr val="lt1"/>
                          </a:solidFill>
                          <a:latin typeface="Arial"/>
                          <a:ea typeface="Arial"/>
                          <a:cs typeface="Arial"/>
                          <a:sym typeface="Arial"/>
                        </a:rPr>
                        <a:t>(1892)</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gridSpan="2">
                  <a:txBody>
                    <a:bodyPr/>
                    <a:lstStyle/>
                    <a:p>
                      <a:pPr indent="0" lvl="0" marL="31750" marR="0" rtl="0" algn="l">
                        <a:lnSpc>
                          <a:spcPct val="100000"/>
                        </a:lnSpc>
                        <a:spcBef>
                          <a:spcPts val="0"/>
                        </a:spcBef>
                        <a:spcAft>
                          <a:spcPts val="0"/>
                        </a:spcAft>
                        <a:buClr>
                          <a:srgbClr val="FFFFFF"/>
                        </a:buClr>
                        <a:buSzPts val="980"/>
                        <a:buFont typeface="Arial"/>
                        <a:buNone/>
                      </a:pPr>
                      <a:r>
                        <a:t/>
                      </a:r>
                      <a:endParaRPr b="0" i="0" sz="1400" u="none" cap="none" strike="noStrike">
                        <a:solidFill>
                          <a:srgbClr val="F3CF6D"/>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258600">
                <a:tc vMerge="1"/>
                <a:tc vMerge="1"/>
                <a:tc>
                  <a:txBody>
                    <a:bodyPr/>
                    <a:lstStyle/>
                    <a:p>
                      <a:pPr indent="0" lvl="0" marL="33337" marR="0" rtl="0" algn="l">
                        <a:lnSpc>
                          <a:spcPct val="100000"/>
                        </a:lnSpc>
                        <a:spcBef>
                          <a:spcPts val="0"/>
                        </a:spcBef>
                        <a:spcAft>
                          <a:spcPts val="0"/>
                        </a:spcAft>
                        <a:buClr>
                          <a:srgbClr val="FFFFFF"/>
                        </a:buClr>
                        <a:buSzPts val="980"/>
                        <a:buFont typeface="Arial"/>
                        <a:buNone/>
                      </a:pPr>
                      <a:r>
                        <a:rPr i="1" lang="it-IT" sz="1400" u="none" cap="none" strike="noStrike">
                          <a:solidFill>
                            <a:srgbClr val="FFFFFF"/>
                          </a:solidFill>
                        </a:rPr>
                        <a:t>L’innocente </a:t>
                      </a:r>
                      <a:r>
                        <a:rPr b="0" i="0" lang="it-IT" sz="1400" u="none" cap="none" strike="noStrike">
                          <a:solidFill>
                            <a:schemeClr val="lt1"/>
                          </a:solidFill>
                          <a:latin typeface="Arial"/>
                          <a:ea typeface="Arial"/>
                          <a:cs typeface="Arial"/>
                          <a:sym typeface="Arial"/>
                        </a:rPr>
                        <a:t>(1892)</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gridSpan="2">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influenza de </a:t>
                      </a:r>
                      <a:r>
                        <a:rPr b="0" i="1" lang="it-IT" sz="1400" u="none" cap="none" strike="noStrike">
                          <a:solidFill>
                            <a:schemeClr val="lt1"/>
                          </a:solidFill>
                          <a:latin typeface="Arial"/>
                          <a:ea typeface="Arial"/>
                          <a:cs typeface="Arial"/>
                          <a:sym typeface="Arial"/>
                        </a:rPr>
                        <a:t>La confessione </a:t>
                      </a:r>
                      <a:r>
                        <a:rPr b="0" i="0" lang="it-IT" sz="1400" u="none" cap="none" strike="noStrike">
                          <a:solidFill>
                            <a:schemeClr val="lt1"/>
                          </a:solidFill>
                          <a:latin typeface="Arial"/>
                          <a:ea typeface="Arial"/>
                          <a:cs typeface="Arial"/>
                          <a:sym typeface="Arial"/>
                        </a:rPr>
                        <a:t>di Guy de Maupassant</a:t>
                      </a:r>
                      <a:endParaRPr b="0" i="0" sz="1400" u="none" cap="none" strike="noStrike">
                        <a:solidFill>
                          <a:srgbClr val="F3CF6D"/>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258600">
                <a:tc vMerge="1"/>
                <a:tc vMerge="1"/>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Poema paradisiaco </a:t>
                      </a:r>
                      <a:r>
                        <a:rPr b="0" i="0" lang="it-IT" sz="1400" u="none" cap="none" strike="noStrike">
                          <a:solidFill>
                            <a:schemeClr val="lt1"/>
                          </a:solidFill>
                          <a:latin typeface="Arial"/>
                          <a:ea typeface="Arial"/>
                          <a:cs typeface="Arial"/>
                          <a:sym typeface="Arial"/>
                        </a:rPr>
                        <a:t>(1893)</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gridSpan="2">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tema del silenzio</a:t>
                      </a:r>
                      <a:endParaRPr b="0" i="0" sz="1400" u="none" cap="none" strike="noStrike">
                        <a:solidFill>
                          <a:srgbClr val="F3CF6D"/>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258600">
                <a:tc vMerge="1"/>
                <a:tc>
                  <a:txBody>
                    <a:bodyPr/>
                    <a:lstStyle/>
                    <a:p>
                      <a:pPr indent="0" lvl="0" marL="33337" marR="0" rtl="0" algn="l">
                        <a:lnSpc>
                          <a:spcPct val="100000"/>
                        </a:lnSpc>
                        <a:spcBef>
                          <a:spcPts val="0"/>
                        </a:spcBef>
                        <a:spcAft>
                          <a:spcPts val="0"/>
                        </a:spcAft>
                        <a:buClr>
                          <a:srgbClr val="FFFFFF"/>
                        </a:buClr>
                        <a:buSzPts val="1120"/>
                        <a:buFont typeface="Arial"/>
                        <a:buNone/>
                      </a:pPr>
                      <a:r>
                        <a:rPr b="0" i="0" lang="it-IT" sz="1600" u="none" cap="none" strike="noStrike">
                          <a:solidFill>
                            <a:srgbClr val="F3CF6D"/>
                          </a:solidFill>
                          <a:latin typeface="Arial"/>
                          <a:ea typeface="Arial"/>
                          <a:cs typeface="Arial"/>
                          <a:sym typeface="Arial"/>
                        </a:rPr>
                        <a:t>modello del superuomo</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Libro ascetico della giovane Italia </a:t>
                      </a:r>
                      <a:r>
                        <a:rPr b="0" i="0" lang="it-IT" sz="1400" u="none" cap="none" strike="noStrike">
                          <a:solidFill>
                            <a:schemeClr val="lt1"/>
                          </a:solidFill>
                          <a:latin typeface="Arial"/>
                          <a:ea typeface="Arial"/>
                          <a:cs typeface="Arial"/>
                          <a:sym typeface="Arial"/>
                        </a:rPr>
                        <a:t>(1926)</a:t>
                      </a:r>
                      <a:endParaRPr/>
                    </a:p>
                  </a:txBody>
                  <a:tcPr marT="36000" marB="45725" marR="72000" marL="720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Trionfo della morte </a:t>
                      </a:r>
                      <a:r>
                        <a:rPr b="0" i="0" lang="it-IT" sz="1400" u="none" cap="none" strike="noStrike">
                          <a:solidFill>
                            <a:schemeClr val="lt1"/>
                          </a:solidFill>
                          <a:latin typeface="Arial"/>
                          <a:ea typeface="Arial"/>
                          <a:cs typeface="Arial"/>
                          <a:sym typeface="Arial"/>
                        </a:rPr>
                        <a:t>(1894)</a:t>
                      </a:r>
                      <a:endParaRPr/>
                    </a:p>
                    <a:p>
                      <a:pPr indent="0" lvl="0" marL="33337" marR="0" rtl="0" algn="l">
                        <a:lnSpc>
                          <a:spcPct val="100000"/>
                        </a:lnSpc>
                        <a:spcBef>
                          <a:spcPts val="30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Le vergini delle rocce </a:t>
                      </a:r>
                      <a:r>
                        <a:rPr b="0" i="0" lang="it-IT" sz="1400" u="none" cap="none" strike="noStrike">
                          <a:solidFill>
                            <a:schemeClr val="lt1"/>
                          </a:solidFill>
                          <a:latin typeface="Arial"/>
                          <a:ea typeface="Arial"/>
                          <a:cs typeface="Arial"/>
                          <a:sym typeface="Arial"/>
                        </a:rPr>
                        <a:t>(1895)</a:t>
                      </a:r>
                      <a:endParaRPr/>
                    </a:p>
                    <a:p>
                      <a:pPr indent="0" lvl="0" marL="33337" marR="0" rtl="0" algn="l">
                        <a:lnSpc>
                          <a:spcPct val="100000"/>
                        </a:lnSpc>
                        <a:spcBef>
                          <a:spcPts val="30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Il fuoco </a:t>
                      </a:r>
                      <a:r>
                        <a:rPr b="0" i="0" lang="it-IT" sz="1400" u="none" cap="none" strike="noStrike">
                          <a:solidFill>
                            <a:schemeClr val="lt1"/>
                          </a:solidFill>
                          <a:latin typeface="Arial"/>
                          <a:ea typeface="Arial"/>
                          <a:cs typeface="Arial"/>
                          <a:sym typeface="Arial"/>
                        </a:rPr>
                        <a:t>(1900)</a:t>
                      </a:r>
                      <a:endParaRPr/>
                    </a:p>
                    <a:p>
                      <a:pPr indent="0" lvl="0" marL="33337" marR="0" rtl="0" algn="l">
                        <a:lnSpc>
                          <a:spcPct val="100000"/>
                        </a:lnSpc>
                        <a:spcBef>
                          <a:spcPts val="30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Forse che sì forse che no </a:t>
                      </a:r>
                      <a:r>
                        <a:rPr b="0" i="0" lang="it-IT" sz="1400" u="none" cap="none" strike="noStrike">
                          <a:solidFill>
                            <a:schemeClr val="lt1"/>
                          </a:solidFill>
                          <a:latin typeface="Arial"/>
                          <a:ea typeface="Arial"/>
                          <a:cs typeface="Arial"/>
                          <a:sym typeface="Arial"/>
                        </a:rPr>
                        <a:t>(1910)</a:t>
                      </a:r>
                      <a:endParaRPr/>
                    </a:p>
                  </a:txBody>
                  <a:tcPr marT="36000" marB="45725" marR="72000" marL="720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31750" marR="0" rtl="0" algn="l">
                        <a:lnSpc>
                          <a:spcPct val="100000"/>
                        </a:lnSpc>
                        <a:spcBef>
                          <a:spcPts val="0"/>
                        </a:spcBef>
                        <a:spcAft>
                          <a:spcPts val="0"/>
                        </a:spcAft>
                        <a:buClr>
                          <a:srgbClr val="FFFFFF"/>
                        </a:buClr>
                        <a:buSzPts val="980"/>
                        <a:buFont typeface="Arial"/>
                        <a:buNone/>
                      </a:pPr>
                      <a:r>
                        <a:rPr b="0" i="0" lang="it-IT" sz="1400" u="none" cap="none" strike="noStrike">
                          <a:solidFill>
                            <a:schemeClr val="lt1"/>
                          </a:solidFill>
                          <a:latin typeface="Arial"/>
                          <a:ea typeface="Arial"/>
                          <a:cs typeface="Arial"/>
                          <a:sym typeface="Arial"/>
                        </a:rPr>
                        <a:t>opere teatrali</a:t>
                      </a:r>
                      <a:endParaRPr/>
                    </a:p>
                    <a:p>
                      <a:pPr indent="0" lvl="0" marL="31750" marR="0" rtl="0" algn="l">
                        <a:lnSpc>
                          <a:spcPct val="100000"/>
                        </a:lnSpc>
                        <a:spcBef>
                          <a:spcPts val="30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Novelle della Pescara </a:t>
                      </a:r>
                      <a:r>
                        <a:rPr b="0" i="0" lang="it-IT" sz="1400" u="none" cap="none" strike="noStrike">
                          <a:solidFill>
                            <a:schemeClr val="lt1"/>
                          </a:solidFill>
                          <a:latin typeface="Arial"/>
                          <a:ea typeface="Arial"/>
                          <a:cs typeface="Arial"/>
                          <a:sym typeface="Arial"/>
                        </a:rPr>
                        <a:t>(1902)</a:t>
                      </a:r>
                      <a:endParaRPr/>
                    </a:p>
                  </a:txBody>
                  <a:tcPr marT="36000" marB="45725" marR="72000" marL="720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cxnSp>
        <p:nvCxnSpPr>
          <p:cNvPr id="367" name="Google Shape;367;p27"/>
          <p:cNvCxnSpPr/>
          <p:nvPr/>
        </p:nvCxnSpPr>
        <p:spPr>
          <a:xfrm>
            <a:off x="9689241" y="2176879"/>
            <a:ext cx="1559784" cy="11965"/>
          </a:xfrm>
          <a:prstGeom prst="straightConnector1">
            <a:avLst/>
          </a:prstGeom>
          <a:noFill/>
          <a:ln cap="flat" cmpd="sng" w="38100">
            <a:solidFill>
              <a:srgbClr val="F3CF6D"/>
            </a:solidFill>
            <a:prstDash val="dot"/>
            <a:round/>
            <a:headEnd len="sm" w="sm" type="none"/>
            <a:tailEnd len="sm" w="sm" type="none"/>
          </a:ln>
        </p:spPr>
      </p:cxnSp>
      <p:cxnSp>
        <p:nvCxnSpPr>
          <p:cNvPr id="368" name="Google Shape;368;p27"/>
          <p:cNvCxnSpPr/>
          <p:nvPr/>
        </p:nvCxnSpPr>
        <p:spPr>
          <a:xfrm>
            <a:off x="11249025" y="2188844"/>
            <a:ext cx="0" cy="782956"/>
          </a:xfrm>
          <a:prstGeom prst="straightConnector1">
            <a:avLst/>
          </a:prstGeom>
          <a:noFill/>
          <a:ln cap="flat" cmpd="sng" w="38100">
            <a:solidFill>
              <a:srgbClr val="F3CF6D"/>
            </a:solidFill>
            <a:prstDash val="dot"/>
            <a:round/>
            <a:headEnd len="sm" w="sm" type="none"/>
            <a:tailEnd len="med" w="med" type="stealth"/>
          </a:ln>
        </p:spPr>
      </p:cxnSp>
      <p:grpSp>
        <p:nvGrpSpPr>
          <p:cNvPr id="369" name="Google Shape;369;p27"/>
          <p:cNvGrpSpPr/>
          <p:nvPr/>
        </p:nvGrpSpPr>
        <p:grpSpPr>
          <a:xfrm>
            <a:off x="0" y="1525957"/>
            <a:ext cx="9698766" cy="1301844"/>
            <a:chOff x="2273065" y="3765922"/>
            <a:chExt cx="9698766" cy="1301844"/>
          </a:xfrm>
        </p:grpSpPr>
        <p:grpSp>
          <p:nvGrpSpPr>
            <p:cNvPr id="370" name="Google Shape;370;p27"/>
            <p:cNvGrpSpPr/>
            <p:nvPr/>
          </p:nvGrpSpPr>
          <p:grpSpPr>
            <a:xfrm>
              <a:off x="5522912" y="3765922"/>
              <a:ext cx="6448919" cy="1301844"/>
              <a:chOff x="1055687" y="3765922"/>
              <a:chExt cx="6448919" cy="1301844"/>
            </a:xfrm>
          </p:grpSpPr>
          <p:sp>
            <p:nvSpPr>
              <p:cNvPr id="371" name="Google Shape;371;p27"/>
              <p:cNvSpPr/>
              <p:nvPr/>
            </p:nvSpPr>
            <p:spPr>
              <a:xfrm rot="5400000">
                <a:off x="6111398" y="3674558"/>
                <a:ext cx="1301844" cy="1484572"/>
              </a:xfrm>
              <a:custGeom>
                <a:rect b="b" l="l" r="r" t="t"/>
                <a:pathLst>
                  <a:path extrusionOk="0" h="2555" w="2224">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sp>
            <p:nvSpPr>
              <p:cNvPr id="372" name="Google Shape;372;p27"/>
              <p:cNvSpPr/>
              <p:nvPr/>
            </p:nvSpPr>
            <p:spPr>
              <a:xfrm>
                <a:off x="1055687" y="4143376"/>
                <a:ext cx="3712023"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73" name="Google Shape;373;p27"/>
            <p:cNvSpPr/>
            <p:nvPr/>
          </p:nvSpPr>
          <p:spPr>
            <a:xfrm>
              <a:off x="2273065" y="4146844"/>
              <a:ext cx="3249847"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74" name="Google Shape;374;p27"/>
          <p:cNvSpPr/>
          <p:nvPr/>
        </p:nvSpPr>
        <p:spPr>
          <a:xfrm rot="5400000">
            <a:off x="681893" y="1209711"/>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txBox="1"/>
          <p:nvPr/>
        </p:nvSpPr>
        <p:spPr>
          <a:xfrm>
            <a:off x="240098" y="17470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giovanile- Simbolismo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76" name="Google Shape;376;p27"/>
          <p:cNvSpPr/>
          <p:nvPr/>
        </p:nvSpPr>
        <p:spPr>
          <a:xfrm rot="5400000">
            <a:off x="2878681" y="1209712"/>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txBox="1"/>
          <p:nvPr/>
        </p:nvSpPr>
        <p:spPr>
          <a:xfrm>
            <a:off x="2436898" y="17470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dell’Estetismo</a:t>
            </a:r>
            <a:endParaRPr/>
          </a:p>
        </p:txBody>
      </p:sp>
      <p:sp>
        <p:nvSpPr>
          <p:cNvPr id="378" name="Google Shape;378;p27"/>
          <p:cNvSpPr/>
          <p:nvPr/>
        </p:nvSpPr>
        <p:spPr>
          <a:xfrm rot="5400000">
            <a:off x="5075469" y="1194279"/>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7"/>
          <p:cNvSpPr txBox="1"/>
          <p:nvPr/>
        </p:nvSpPr>
        <p:spPr>
          <a:xfrm>
            <a:off x="4633673" y="17316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della poetica della bontà-superuomo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80" name="Google Shape;380;p27"/>
          <p:cNvSpPr/>
          <p:nvPr/>
        </p:nvSpPr>
        <p:spPr>
          <a:xfrm rot="5400000">
            <a:off x="7272256" y="1194280"/>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7"/>
          <p:cNvSpPr txBox="1"/>
          <p:nvPr/>
        </p:nvSpPr>
        <p:spPr>
          <a:xfrm>
            <a:off x="6830473" y="17316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 ‘‘notturno’’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8"/>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LA FASE DEL ‘‘NOTTURNO’’</a:t>
            </a:r>
            <a:endParaRPr i="1"/>
          </a:p>
        </p:txBody>
      </p:sp>
      <p:sp>
        <p:nvSpPr>
          <p:cNvPr id="387" name="Google Shape;387;p28"/>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a:p>
        </p:txBody>
      </p:sp>
      <p:graphicFrame>
        <p:nvGraphicFramePr>
          <p:cNvPr id="388" name="Google Shape;388;p28"/>
          <p:cNvGraphicFramePr/>
          <p:nvPr/>
        </p:nvGraphicFramePr>
        <p:xfrm>
          <a:off x="277128" y="3022708"/>
          <a:ext cx="3000000" cy="3000000"/>
        </p:xfrm>
        <a:graphic>
          <a:graphicData uri="http://schemas.openxmlformats.org/drawingml/2006/table">
            <a:tbl>
              <a:tblPr>
                <a:noFill/>
                <a:tableStyleId>{990AFE72-B4CC-4185-A7CE-17F40273C8DA}</a:tableStyleId>
              </a:tblPr>
              <a:tblGrid>
                <a:gridCol w="1827900"/>
                <a:gridCol w="3409950"/>
                <a:gridCol w="6448425"/>
              </a:tblGrid>
              <a:tr h="759475">
                <a:tc>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CARATTERISTICHE</a:t>
                      </a:r>
                      <a:endParaRPr b="1" i="0" sz="1400" u="none" cap="none" strike="noStrike">
                        <a:solidFill>
                          <a:srgbClr val="232325"/>
                        </a:solidFill>
                        <a:latin typeface="Arial"/>
                        <a:ea typeface="Arial"/>
                        <a:cs typeface="Arial"/>
                        <a:sym typeface="Arial"/>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83C6D4"/>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gridSpan="2">
                  <a:txBody>
                    <a:bodyPr/>
                    <a:lstStyle/>
                    <a:p>
                      <a:pPr indent="-142875" lvl="0" marL="174625" marR="0" rtl="0" algn="l">
                        <a:lnSpc>
                          <a:spcPct val="100000"/>
                        </a:lnSpc>
                        <a:spcBef>
                          <a:spcPts val="0"/>
                        </a:spcBef>
                        <a:spcAft>
                          <a:spcPts val="0"/>
                        </a:spcAft>
                        <a:buClr>
                          <a:srgbClr val="FFFFFF"/>
                        </a:buClr>
                        <a:buSzPts val="1120"/>
                        <a:buFont typeface="Arial"/>
                        <a:buChar char="•"/>
                      </a:pPr>
                      <a:r>
                        <a:rPr b="0" i="0" lang="it-IT" sz="1600" u="none" cap="none" strike="noStrike">
                          <a:solidFill>
                            <a:schemeClr val="lt1"/>
                          </a:solidFill>
                          <a:latin typeface="Arial"/>
                          <a:ea typeface="Arial"/>
                          <a:cs typeface="Arial"/>
                          <a:sym typeface="Arial"/>
                        </a:rPr>
                        <a:t>nuova tappa del percorso poetico</a:t>
                      </a:r>
                      <a:endParaRPr b="0" i="0" sz="1600" u="none" cap="none" strike="noStrike">
                        <a:solidFill>
                          <a:srgbClr val="F3CF6D"/>
                        </a:solidFill>
                        <a:latin typeface="Arial"/>
                        <a:ea typeface="Arial"/>
                        <a:cs typeface="Arial"/>
                        <a:sym typeface="Arial"/>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1277275">
                <a:tc rowSpan="2">
                  <a:txBody>
                    <a:bodyPr/>
                    <a:lstStyle/>
                    <a:p>
                      <a:pPr indent="0" lvl="0" marL="0" marR="0" rtl="0" algn="ctr">
                        <a:lnSpc>
                          <a:spcPct val="110000"/>
                        </a:lnSpc>
                        <a:spcBef>
                          <a:spcPts val="0"/>
                        </a:spcBef>
                        <a:spcAft>
                          <a:spcPts val="0"/>
                        </a:spcAft>
                        <a:buClr>
                          <a:srgbClr val="FFFFFF"/>
                        </a:buClr>
                        <a:buSzPts val="4400"/>
                        <a:buFont typeface="Arial"/>
                        <a:buNone/>
                      </a:pPr>
                      <a:r>
                        <a:rPr b="1" i="0" lang="it-IT" sz="1400" u="none" cap="none" strike="noStrike">
                          <a:solidFill>
                            <a:srgbClr val="232325"/>
                          </a:solidFill>
                          <a:latin typeface="Arial"/>
                          <a:ea typeface="Arial"/>
                          <a:cs typeface="Arial"/>
                          <a:sym typeface="Arial"/>
                        </a:rPr>
                        <a:t>COMPOSIZIONI PRINCIPALI</a:t>
                      </a:r>
                      <a:endParaRPr/>
                    </a:p>
                  </a:txBody>
                  <a:tcPr marT="45725" marB="45725" marR="45725" marL="45725" anchor="ctr">
                    <a:lnL cap="flat" cmpd="sng" w="12700">
                      <a:solidFill>
                        <a:srgbClr val="83C6D4"/>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3C6D4"/>
                    </a:solidFill>
                  </a:tcPr>
                </a:tc>
                <a:tc>
                  <a:txBody>
                    <a:bodyPr/>
                    <a:lstStyle/>
                    <a:p>
                      <a:pPr indent="0" lvl="0" marL="33337" marR="0" rtl="0" algn="l">
                        <a:lnSpc>
                          <a:spcPct val="100000"/>
                        </a:lnSpc>
                        <a:spcBef>
                          <a:spcPts val="0"/>
                        </a:spcBef>
                        <a:spcAft>
                          <a:spcPts val="0"/>
                        </a:spcAft>
                        <a:buClr>
                          <a:srgbClr val="FFFFFF"/>
                        </a:buClr>
                        <a:buSzPts val="980"/>
                        <a:buFont typeface="Arial"/>
                        <a:buNone/>
                      </a:pPr>
                      <a:r>
                        <a:rPr b="0" i="1" lang="it-IT" sz="1400" u="none" cap="none" strike="noStrike">
                          <a:solidFill>
                            <a:schemeClr val="lt1"/>
                          </a:solidFill>
                          <a:latin typeface="Arial"/>
                          <a:ea typeface="Arial"/>
                          <a:cs typeface="Arial"/>
                          <a:sym typeface="Arial"/>
                        </a:rPr>
                        <a:t>Laudi </a:t>
                      </a:r>
                      <a:r>
                        <a:rPr b="0" i="0" lang="it-IT" sz="1400" u="none" cap="none" strike="noStrike">
                          <a:solidFill>
                            <a:schemeClr val="lt1"/>
                          </a:solidFill>
                          <a:latin typeface="Arial"/>
                          <a:ea typeface="Arial"/>
                          <a:cs typeface="Arial"/>
                          <a:sym typeface="Arial"/>
                        </a:rPr>
                        <a:t>(1903-1904)</a:t>
                      </a:r>
                      <a:endParaRPr/>
                    </a:p>
                    <a:p>
                      <a:pPr indent="-142875" lvl="0" marL="174625" marR="0" rtl="0" algn="l">
                        <a:lnSpc>
                          <a:spcPct val="100000"/>
                        </a:lnSpc>
                        <a:spcBef>
                          <a:spcPts val="300"/>
                        </a:spcBef>
                        <a:spcAft>
                          <a:spcPts val="0"/>
                        </a:spcAft>
                        <a:buClr>
                          <a:srgbClr val="FFFFFF"/>
                        </a:buClr>
                        <a:buSzPts val="980"/>
                        <a:buFont typeface="Arial"/>
                        <a:buChar char="•"/>
                      </a:pPr>
                      <a:r>
                        <a:rPr b="0" i="1" lang="it-IT" sz="1400" u="none" cap="none" strike="noStrike">
                          <a:solidFill>
                            <a:schemeClr val="lt1"/>
                          </a:solidFill>
                          <a:latin typeface="Arial"/>
                          <a:ea typeface="Arial"/>
                          <a:cs typeface="Arial"/>
                          <a:sym typeface="Arial"/>
                        </a:rPr>
                        <a:t>Maia</a:t>
                      </a:r>
                      <a:endParaRPr/>
                    </a:p>
                    <a:p>
                      <a:pPr indent="-142875" lvl="0" marL="174625" marR="0" rtl="0" algn="l">
                        <a:lnSpc>
                          <a:spcPct val="100000"/>
                        </a:lnSpc>
                        <a:spcBef>
                          <a:spcPts val="300"/>
                        </a:spcBef>
                        <a:spcAft>
                          <a:spcPts val="0"/>
                        </a:spcAft>
                        <a:buClr>
                          <a:srgbClr val="FFFFFF"/>
                        </a:buClr>
                        <a:buSzPts val="980"/>
                        <a:buFont typeface="Arial"/>
                        <a:buChar char="•"/>
                      </a:pPr>
                      <a:r>
                        <a:rPr b="0" i="1" lang="it-IT" sz="1400" u="none" cap="none" strike="noStrike">
                          <a:solidFill>
                            <a:schemeClr val="lt1"/>
                          </a:solidFill>
                          <a:latin typeface="Arial"/>
                          <a:ea typeface="Arial"/>
                          <a:cs typeface="Arial"/>
                          <a:sym typeface="Arial"/>
                        </a:rPr>
                        <a:t>Elettra</a:t>
                      </a:r>
                      <a:endParaRPr/>
                    </a:p>
                    <a:p>
                      <a:pPr indent="-142875" lvl="0" marL="174625" marR="0" rtl="0" algn="l">
                        <a:lnSpc>
                          <a:spcPct val="100000"/>
                        </a:lnSpc>
                        <a:spcBef>
                          <a:spcPts val="300"/>
                        </a:spcBef>
                        <a:spcAft>
                          <a:spcPts val="0"/>
                        </a:spcAft>
                        <a:buClr>
                          <a:srgbClr val="FFFFFF"/>
                        </a:buClr>
                        <a:buSzPts val="980"/>
                        <a:buFont typeface="Arial"/>
                        <a:buChar char="•"/>
                      </a:pPr>
                      <a:r>
                        <a:rPr b="0" i="1" lang="it-IT" sz="1400" u="none" cap="none" strike="noStrike">
                          <a:solidFill>
                            <a:schemeClr val="lt1"/>
                          </a:solidFill>
                          <a:latin typeface="Arial"/>
                          <a:ea typeface="Arial"/>
                          <a:cs typeface="Arial"/>
                          <a:sym typeface="Arial"/>
                        </a:rPr>
                        <a:t>Alcyone</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superomismo  innestato sul motivo</a:t>
                      </a:r>
                      <a:r>
                        <a:rPr b="0" i="0" lang="it-IT" sz="1400" u="none" cap="none" strike="noStrike">
                          <a:solidFill>
                            <a:schemeClr val="lt1"/>
                          </a:solidFill>
                          <a:latin typeface="Arial"/>
                          <a:ea typeface="Arial"/>
                          <a:cs typeface="Arial"/>
                          <a:sym typeface="Arial"/>
                        </a:rPr>
                        <a:t> della </a:t>
                      </a:r>
                      <a:r>
                        <a:rPr b="0" i="0" lang="it-IT" sz="1400" u="none" cap="none" strike="noStrike">
                          <a:solidFill>
                            <a:srgbClr val="F3CF6D"/>
                          </a:solidFill>
                          <a:latin typeface="Arial"/>
                          <a:ea typeface="Arial"/>
                          <a:cs typeface="Arial"/>
                          <a:sym typeface="Arial"/>
                        </a:rPr>
                        <a:t>fusione panica con la natura</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rgbClr val="F3CF6D"/>
                          </a:solidFill>
                          <a:latin typeface="Arial"/>
                          <a:ea typeface="Arial"/>
                          <a:cs typeface="Arial"/>
                          <a:sym typeface="Arial"/>
                        </a:rPr>
                        <a:t>unione</a:t>
                      </a:r>
                      <a:r>
                        <a:rPr b="0" i="0" lang="it-IT" sz="1400" u="none" cap="none" strike="noStrike">
                          <a:solidFill>
                            <a:schemeClr val="lt1"/>
                          </a:solidFill>
                          <a:latin typeface="Arial"/>
                          <a:ea typeface="Arial"/>
                          <a:cs typeface="Arial"/>
                          <a:sym typeface="Arial"/>
                        </a:rPr>
                        <a:t> elemento umano-elemento naturale</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influenza di </a:t>
                      </a:r>
                      <a:r>
                        <a:rPr b="0" i="0" lang="it-IT" sz="1400" u="none" cap="none" strike="noStrike">
                          <a:solidFill>
                            <a:srgbClr val="F3CF6D"/>
                          </a:solidFill>
                          <a:latin typeface="Arial"/>
                          <a:ea typeface="Arial"/>
                          <a:cs typeface="Arial"/>
                          <a:sym typeface="Arial"/>
                        </a:rPr>
                        <a:t>simbolismo</a:t>
                      </a:r>
                      <a:r>
                        <a:rPr b="0" i="0" lang="it-IT" sz="1400" u="none" cap="none" strike="noStrike">
                          <a:solidFill>
                            <a:schemeClr val="lt1"/>
                          </a:solidFill>
                          <a:latin typeface="Arial"/>
                          <a:ea typeface="Arial"/>
                          <a:cs typeface="Arial"/>
                          <a:sym typeface="Arial"/>
                        </a:rPr>
                        <a:t> e </a:t>
                      </a:r>
                      <a:r>
                        <a:rPr b="0" i="0" lang="it-IT" sz="1400" u="none" cap="none" strike="noStrike">
                          <a:solidFill>
                            <a:srgbClr val="F3CF6D"/>
                          </a:solidFill>
                          <a:latin typeface="Arial"/>
                          <a:ea typeface="Arial"/>
                          <a:cs typeface="Arial"/>
                          <a:sym typeface="Arial"/>
                        </a:rPr>
                        <a:t>tradizione classica</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71225">
                <a:tc vMerge="1"/>
                <a:tc>
                  <a:txBody>
                    <a:bodyPr/>
                    <a:lstStyle/>
                    <a:p>
                      <a:pPr indent="0" lvl="0" marL="33337" marR="0" rtl="0" algn="l">
                        <a:lnSpc>
                          <a:spcPct val="100000"/>
                        </a:lnSpc>
                        <a:spcBef>
                          <a:spcPts val="0"/>
                        </a:spcBef>
                        <a:spcAft>
                          <a:spcPts val="0"/>
                        </a:spcAft>
                        <a:buClr>
                          <a:srgbClr val="FFFFFF"/>
                        </a:buClr>
                        <a:buSzPts val="980"/>
                        <a:buFont typeface="Arial"/>
                        <a:buNone/>
                      </a:pPr>
                      <a:r>
                        <a:rPr i="1" lang="it-IT" sz="1400" u="none" cap="none" strike="noStrike">
                          <a:solidFill>
                            <a:srgbClr val="FFFFFF"/>
                          </a:solidFill>
                        </a:rPr>
                        <a:t>Notturno </a:t>
                      </a:r>
                      <a:r>
                        <a:rPr b="0" i="0" lang="it-IT" sz="1400" u="none" cap="none" strike="noStrike">
                          <a:solidFill>
                            <a:schemeClr val="lt1"/>
                          </a:solidFill>
                          <a:latin typeface="Arial"/>
                          <a:ea typeface="Arial"/>
                          <a:cs typeface="Arial"/>
                          <a:sym typeface="Arial"/>
                        </a:rPr>
                        <a:t>(1921)</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142875" lvl="0" marL="174625" marR="0" rtl="0" algn="l">
                        <a:lnSpc>
                          <a:spcPct val="100000"/>
                        </a:lnSpc>
                        <a:spcBef>
                          <a:spcPts val="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composto durante il periodo di cecità e convalescenza dell’autore</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rgbClr val="F3CF6D"/>
                          </a:solidFill>
                          <a:latin typeface="Arial"/>
                          <a:ea typeface="Arial"/>
                          <a:cs typeface="Arial"/>
                          <a:sym typeface="Arial"/>
                        </a:rPr>
                        <a:t>introspezione</a:t>
                      </a:r>
                      <a:r>
                        <a:rPr b="0" i="0" lang="it-IT" sz="1400" u="none" cap="none" strike="noStrike">
                          <a:solidFill>
                            <a:schemeClr val="lt1"/>
                          </a:solidFill>
                          <a:latin typeface="Arial"/>
                          <a:ea typeface="Arial"/>
                          <a:cs typeface="Arial"/>
                          <a:sym typeface="Arial"/>
                        </a:rPr>
                        <a:t> e </a:t>
                      </a:r>
                      <a:r>
                        <a:rPr b="0" i="0" lang="it-IT" sz="1400" u="none" cap="none" strike="noStrike">
                          <a:solidFill>
                            <a:srgbClr val="F3CF6D"/>
                          </a:solidFill>
                          <a:latin typeface="Arial"/>
                          <a:ea typeface="Arial"/>
                          <a:cs typeface="Arial"/>
                          <a:sym typeface="Arial"/>
                        </a:rPr>
                        <a:t>autobiografia</a:t>
                      </a:r>
                      <a:endParaRPr/>
                    </a:p>
                    <a:p>
                      <a:pPr indent="-142875" lvl="0" marL="174625" marR="0" rtl="0" algn="l">
                        <a:lnSpc>
                          <a:spcPct val="100000"/>
                        </a:lnSpc>
                        <a:spcBef>
                          <a:spcPts val="300"/>
                        </a:spcBef>
                        <a:spcAft>
                          <a:spcPts val="0"/>
                        </a:spcAft>
                        <a:buClr>
                          <a:srgbClr val="FFFFFF"/>
                        </a:buClr>
                        <a:buSzPts val="980"/>
                        <a:buFont typeface="Arial"/>
                        <a:buChar char="•"/>
                      </a:pPr>
                      <a:r>
                        <a:rPr b="0" i="0" lang="it-IT" sz="1400" u="none" cap="none" strike="noStrike">
                          <a:solidFill>
                            <a:schemeClr val="lt1"/>
                          </a:solidFill>
                          <a:latin typeface="Arial"/>
                          <a:ea typeface="Arial"/>
                          <a:cs typeface="Arial"/>
                          <a:sym typeface="Arial"/>
                        </a:rPr>
                        <a:t>forma</a:t>
                      </a:r>
                      <a:r>
                        <a:rPr b="0" i="0" lang="it-IT" sz="1400" u="none" cap="none" strike="noStrike">
                          <a:solidFill>
                            <a:srgbClr val="F3CF6D"/>
                          </a:solidFill>
                          <a:latin typeface="Arial"/>
                          <a:ea typeface="Arial"/>
                          <a:cs typeface="Arial"/>
                          <a:sym typeface="Arial"/>
                        </a:rPr>
                        <a:t> stilisticamente perfetta</a:t>
                      </a:r>
                      <a:endParaRPr/>
                    </a:p>
                  </a:txBody>
                  <a:tcPr marT="36000" marB="45725" marR="72000" marL="72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cxnSp>
        <p:nvCxnSpPr>
          <p:cNvPr id="389" name="Google Shape;389;p28"/>
          <p:cNvCxnSpPr/>
          <p:nvPr/>
        </p:nvCxnSpPr>
        <p:spPr>
          <a:xfrm>
            <a:off x="9689241" y="2176879"/>
            <a:ext cx="1559784" cy="11965"/>
          </a:xfrm>
          <a:prstGeom prst="straightConnector1">
            <a:avLst/>
          </a:prstGeom>
          <a:noFill/>
          <a:ln cap="flat" cmpd="sng" w="38100">
            <a:solidFill>
              <a:srgbClr val="F3CF6D"/>
            </a:solidFill>
            <a:prstDash val="dot"/>
            <a:round/>
            <a:headEnd len="sm" w="sm" type="none"/>
            <a:tailEnd len="sm" w="sm" type="none"/>
          </a:ln>
        </p:spPr>
      </p:cxnSp>
      <p:cxnSp>
        <p:nvCxnSpPr>
          <p:cNvPr id="390" name="Google Shape;390;p28"/>
          <p:cNvCxnSpPr/>
          <p:nvPr/>
        </p:nvCxnSpPr>
        <p:spPr>
          <a:xfrm>
            <a:off x="11249025" y="2188844"/>
            <a:ext cx="0" cy="782956"/>
          </a:xfrm>
          <a:prstGeom prst="straightConnector1">
            <a:avLst/>
          </a:prstGeom>
          <a:noFill/>
          <a:ln cap="flat" cmpd="sng" w="38100">
            <a:solidFill>
              <a:srgbClr val="F3CF6D"/>
            </a:solidFill>
            <a:prstDash val="dot"/>
            <a:round/>
            <a:headEnd len="sm" w="sm" type="none"/>
            <a:tailEnd len="med" w="med" type="stealth"/>
          </a:ln>
        </p:spPr>
      </p:cxnSp>
      <p:grpSp>
        <p:nvGrpSpPr>
          <p:cNvPr id="391" name="Google Shape;391;p28"/>
          <p:cNvGrpSpPr/>
          <p:nvPr/>
        </p:nvGrpSpPr>
        <p:grpSpPr>
          <a:xfrm>
            <a:off x="0" y="1525957"/>
            <a:ext cx="9698766" cy="1301844"/>
            <a:chOff x="2273065" y="3765922"/>
            <a:chExt cx="9698766" cy="1301844"/>
          </a:xfrm>
        </p:grpSpPr>
        <p:grpSp>
          <p:nvGrpSpPr>
            <p:cNvPr id="392" name="Google Shape;392;p28"/>
            <p:cNvGrpSpPr/>
            <p:nvPr/>
          </p:nvGrpSpPr>
          <p:grpSpPr>
            <a:xfrm>
              <a:off x="5522912" y="3765922"/>
              <a:ext cx="6448919" cy="1301844"/>
              <a:chOff x="1055687" y="3765922"/>
              <a:chExt cx="6448919" cy="1301844"/>
            </a:xfrm>
          </p:grpSpPr>
          <p:sp>
            <p:nvSpPr>
              <p:cNvPr id="393" name="Google Shape;393;p28"/>
              <p:cNvSpPr/>
              <p:nvPr/>
            </p:nvSpPr>
            <p:spPr>
              <a:xfrm rot="5400000">
                <a:off x="6111398" y="3674558"/>
                <a:ext cx="1301844" cy="1484572"/>
              </a:xfrm>
              <a:custGeom>
                <a:rect b="b" l="l" r="r" t="t"/>
                <a:pathLst>
                  <a:path extrusionOk="0" h="2555" w="2224">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sp>
            <p:nvSpPr>
              <p:cNvPr id="394" name="Google Shape;394;p28"/>
              <p:cNvSpPr/>
              <p:nvPr/>
            </p:nvSpPr>
            <p:spPr>
              <a:xfrm>
                <a:off x="1055687" y="4143376"/>
                <a:ext cx="3712023"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95" name="Google Shape;395;p28"/>
            <p:cNvSpPr/>
            <p:nvPr/>
          </p:nvSpPr>
          <p:spPr>
            <a:xfrm>
              <a:off x="2273065" y="4146844"/>
              <a:ext cx="3249847"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96" name="Google Shape;396;p28"/>
          <p:cNvSpPr/>
          <p:nvPr/>
        </p:nvSpPr>
        <p:spPr>
          <a:xfrm rot="5400000">
            <a:off x="681893" y="1209711"/>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8"/>
          <p:cNvSpPr txBox="1"/>
          <p:nvPr/>
        </p:nvSpPr>
        <p:spPr>
          <a:xfrm>
            <a:off x="240098" y="17470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giovanile- Simbolismo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98" name="Google Shape;398;p28"/>
          <p:cNvSpPr/>
          <p:nvPr/>
        </p:nvSpPr>
        <p:spPr>
          <a:xfrm rot="5400000">
            <a:off x="2878681" y="1209712"/>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8"/>
          <p:cNvSpPr txBox="1"/>
          <p:nvPr/>
        </p:nvSpPr>
        <p:spPr>
          <a:xfrm>
            <a:off x="2436898" y="17470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dell’Estetismo</a:t>
            </a:r>
            <a:endParaRPr/>
          </a:p>
        </p:txBody>
      </p:sp>
      <p:sp>
        <p:nvSpPr>
          <p:cNvPr id="400" name="Google Shape;400;p28"/>
          <p:cNvSpPr/>
          <p:nvPr/>
        </p:nvSpPr>
        <p:spPr>
          <a:xfrm rot="5400000">
            <a:off x="5075469" y="1194279"/>
            <a:ext cx="979118" cy="1958265"/>
          </a:xfrm>
          <a:prstGeom prst="roundRect">
            <a:avLst>
              <a:gd fmla="val 16667" name="adj"/>
            </a:avLst>
          </a:prstGeom>
          <a:solidFill>
            <a:srgbClr val="A5A5A5"/>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
          <p:cNvSpPr txBox="1"/>
          <p:nvPr/>
        </p:nvSpPr>
        <p:spPr>
          <a:xfrm>
            <a:off x="4633673" y="17316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della poetica della bontà-superuomo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402" name="Google Shape;402;p28"/>
          <p:cNvSpPr/>
          <p:nvPr/>
        </p:nvSpPr>
        <p:spPr>
          <a:xfrm rot="5400000">
            <a:off x="7272256" y="1194280"/>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8"/>
          <p:cNvSpPr txBox="1"/>
          <p:nvPr/>
        </p:nvSpPr>
        <p:spPr>
          <a:xfrm>
            <a:off x="6830473" y="17316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 ‘‘notturno’’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9"/>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LE ‘‘COSTANTI’’ DI D’ANNUNZIO</a:t>
            </a:r>
            <a:endParaRPr i="1"/>
          </a:p>
        </p:txBody>
      </p:sp>
      <p:sp>
        <p:nvSpPr>
          <p:cNvPr id="409" name="Google Shape;409;p29"/>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b="0" i="0" sz="1200" u="none" cap="none" strike="noStrike">
              <a:solidFill>
                <a:srgbClr val="BFBFBF"/>
              </a:solidFill>
              <a:latin typeface="Arial"/>
              <a:ea typeface="Arial"/>
              <a:cs typeface="Arial"/>
              <a:sym typeface="Arial"/>
            </a:endParaRPr>
          </a:p>
        </p:txBody>
      </p:sp>
      <p:sp>
        <p:nvSpPr>
          <p:cNvPr id="410" name="Google Shape;410;p29"/>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Nonostante le metamorfosi che lo scrittore attraversa nel corso della sua esistenza, è possibile individuare nella sua produzione letteraria alcune </a:t>
            </a:r>
            <a:r>
              <a:rPr b="1" i="0" lang="it-IT" sz="2600" u="none" cap="none" strike="noStrike">
                <a:solidFill>
                  <a:srgbClr val="F3CF6D"/>
                </a:solidFill>
                <a:latin typeface="Arial"/>
                <a:ea typeface="Arial"/>
                <a:cs typeface="Arial"/>
                <a:sym typeface="Arial"/>
              </a:rPr>
              <a:t>tematiche costanti</a:t>
            </a:r>
            <a:r>
              <a:rPr b="0" i="0" lang="it-IT" sz="2600" u="none" cap="none" strike="noStrike">
                <a:solidFill>
                  <a:srgbClr val="FFFFFF"/>
                </a:solidFill>
                <a:latin typeface="Arial"/>
                <a:ea typeface="Arial"/>
                <a:cs typeface="Arial"/>
                <a:sym typeface="Arial"/>
              </a:rPr>
              <a:t>:</a:t>
            </a:r>
            <a:endParaRPr/>
          </a:p>
          <a:p>
            <a:pPr indent="-457200" lvl="0" marL="457200" marR="0" rtl="0" algn="l">
              <a:lnSpc>
                <a:spcPct val="150000"/>
              </a:lnSpc>
              <a:spcBef>
                <a:spcPts val="0"/>
              </a:spcBef>
              <a:spcAft>
                <a:spcPts val="0"/>
              </a:spcAft>
              <a:buClr>
                <a:srgbClr val="FFFFFF"/>
              </a:buClr>
              <a:buSzPts val="3000"/>
              <a:buFont typeface="Arial"/>
              <a:buChar char="•"/>
            </a:pPr>
            <a:r>
              <a:rPr b="0" i="0" lang="it-IT" sz="2600" u="none" cap="none" strike="noStrike">
                <a:solidFill>
                  <a:srgbClr val="FFFFFF"/>
                </a:solidFill>
                <a:latin typeface="Arial"/>
                <a:ea typeface="Arial"/>
                <a:cs typeface="Arial"/>
                <a:sym typeface="Arial"/>
              </a:rPr>
              <a:t>un’accesa </a:t>
            </a:r>
            <a:r>
              <a:rPr b="1" i="0" lang="it-IT" sz="2600" u="none" cap="none" strike="noStrike">
                <a:solidFill>
                  <a:srgbClr val="F3CF6D"/>
                </a:solidFill>
                <a:latin typeface="Arial"/>
                <a:ea typeface="Arial"/>
                <a:cs typeface="Arial"/>
                <a:sym typeface="Arial"/>
              </a:rPr>
              <a:t>sensualità</a:t>
            </a:r>
            <a:endParaRPr/>
          </a:p>
          <a:p>
            <a:pPr indent="-457200" lvl="0" marL="457200" marR="0" rtl="0" algn="l">
              <a:lnSpc>
                <a:spcPct val="150000"/>
              </a:lnSpc>
              <a:spcBef>
                <a:spcPts val="0"/>
              </a:spcBef>
              <a:spcAft>
                <a:spcPts val="0"/>
              </a:spcAft>
              <a:buClr>
                <a:srgbClr val="FFFFFF"/>
              </a:buClr>
              <a:buSzPts val="3000"/>
              <a:buFont typeface="Arial"/>
              <a:buChar char="•"/>
            </a:pPr>
            <a:r>
              <a:rPr b="0" i="0" lang="it-IT" sz="2600" u="none" cap="none" strike="noStrike">
                <a:solidFill>
                  <a:srgbClr val="FFFFFF"/>
                </a:solidFill>
                <a:latin typeface="Arial"/>
                <a:ea typeface="Arial"/>
                <a:cs typeface="Arial"/>
                <a:sym typeface="Arial"/>
              </a:rPr>
              <a:t>una </a:t>
            </a:r>
            <a:r>
              <a:rPr b="1" i="0" lang="it-IT" sz="2600" u="none" cap="none" strike="noStrike">
                <a:solidFill>
                  <a:srgbClr val="F3CF6D"/>
                </a:solidFill>
                <a:latin typeface="Arial"/>
                <a:ea typeface="Arial"/>
                <a:cs typeface="Arial"/>
                <a:sym typeface="Arial"/>
              </a:rPr>
              <a:t>sensibilità di tipo decadente</a:t>
            </a:r>
            <a:r>
              <a:rPr b="0" i="0" lang="it-IT" sz="2600" u="none" cap="none" strike="noStrike">
                <a:solidFill>
                  <a:srgbClr val="FFFFFF"/>
                </a:solidFill>
                <a:latin typeface="Arial"/>
                <a:ea typeface="Arial"/>
                <a:cs typeface="Arial"/>
                <a:sym typeface="Arial"/>
              </a:rPr>
              <a:t>, che si manifesta con la crisi d’identità del soggetto e dell’intellettuale, e che determina una costante ricerca di un ruolo per l’arte e per la poesia</a:t>
            </a:r>
            <a:endParaRPr/>
          </a:p>
          <a:p>
            <a:pPr indent="-457200" lvl="0" marL="457200" marR="0" rtl="0" algn="l">
              <a:lnSpc>
                <a:spcPct val="150000"/>
              </a:lnSpc>
              <a:spcBef>
                <a:spcPts val="0"/>
              </a:spcBef>
              <a:spcAft>
                <a:spcPts val="0"/>
              </a:spcAft>
              <a:buClr>
                <a:srgbClr val="FFFFFF"/>
              </a:buClr>
              <a:buSzPts val="3000"/>
              <a:buFont typeface="Arial"/>
              <a:buChar char="•"/>
            </a:pPr>
            <a:r>
              <a:rPr b="0" i="0" lang="it-IT" sz="2600" u="none" cap="none" strike="noStrike">
                <a:solidFill>
                  <a:srgbClr val="FFFFFF"/>
                </a:solidFill>
                <a:latin typeface="Arial"/>
                <a:ea typeface="Arial"/>
                <a:cs typeface="Arial"/>
                <a:sym typeface="Arial"/>
              </a:rPr>
              <a:t>i temi della </a:t>
            </a:r>
            <a:r>
              <a:rPr b="1" i="0" lang="it-IT" sz="2600" u="none" cap="none" strike="noStrike">
                <a:solidFill>
                  <a:srgbClr val="F3CF6D"/>
                </a:solidFill>
                <a:latin typeface="Arial"/>
                <a:ea typeface="Arial"/>
                <a:cs typeface="Arial"/>
                <a:sym typeface="Arial"/>
              </a:rPr>
              <a:t>morte</a:t>
            </a:r>
            <a:r>
              <a:rPr b="0" i="0" lang="it-IT" sz="2600" u="none" cap="none" strike="noStrike">
                <a:solidFill>
                  <a:srgbClr val="FFFFFF"/>
                </a:solidFill>
                <a:latin typeface="Arial"/>
                <a:ea typeface="Arial"/>
                <a:cs typeface="Arial"/>
                <a:sym typeface="Arial"/>
              </a:rPr>
              <a:t>, della </a:t>
            </a:r>
            <a:r>
              <a:rPr b="1" i="0" lang="it-IT" sz="2600" u="none" cap="none" strike="noStrike">
                <a:solidFill>
                  <a:srgbClr val="F3CF6D"/>
                </a:solidFill>
                <a:latin typeface="Arial"/>
                <a:ea typeface="Arial"/>
                <a:cs typeface="Arial"/>
                <a:sym typeface="Arial"/>
              </a:rPr>
              <a:t>malattia</a:t>
            </a:r>
            <a:r>
              <a:rPr b="0" i="0" lang="it-IT" sz="2600" u="none" cap="none" strike="noStrike">
                <a:solidFill>
                  <a:srgbClr val="FFFFFF"/>
                </a:solidFill>
                <a:latin typeface="Arial"/>
                <a:ea typeface="Arial"/>
                <a:cs typeface="Arial"/>
                <a:sym typeface="Arial"/>
              </a:rPr>
              <a:t>, del </a:t>
            </a:r>
            <a:r>
              <a:rPr b="1" i="0" lang="it-IT" sz="2600" u="none" cap="none" strike="noStrike">
                <a:solidFill>
                  <a:srgbClr val="F3CF6D"/>
                </a:solidFill>
                <a:latin typeface="Arial"/>
                <a:ea typeface="Arial"/>
                <a:cs typeface="Arial"/>
                <a:sym typeface="Arial"/>
              </a:rPr>
              <a:t>disfacimento</a:t>
            </a:r>
            <a:r>
              <a:rPr b="0" i="0" lang="it-IT" sz="2600" u="none" cap="none" strike="noStrike">
                <a:solidFill>
                  <a:srgbClr val="FFFFFF"/>
                </a:solidFill>
                <a:latin typeface="Arial"/>
                <a:ea typeface="Arial"/>
                <a:cs typeface="Arial"/>
                <a:sym typeface="Arial"/>
              </a:rPr>
              <a:t>.</a:t>
            </a:r>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0"/>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IL PRIMATO DELLO STILE</a:t>
            </a:r>
            <a:endParaRPr sz="2100">
              <a:solidFill>
                <a:srgbClr val="F3CF6D"/>
              </a:solidFill>
              <a:latin typeface="Arial"/>
              <a:ea typeface="Arial"/>
              <a:cs typeface="Arial"/>
              <a:sym typeface="Arial"/>
            </a:endParaRPr>
          </a:p>
        </p:txBody>
      </p:sp>
      <p:sp>
        <p:nvSpPr>
          <p:cNvPr id="416" name="Google Shape;416;p30"/>
          <p:cNvSpPr txBox="1"/>
          <p:nvPr/>
        </p:nvSpPr>
        <p:spPr>
          <a:xfrm>
            <a:off x="1055688" y="198844"/>
            <a:ext cx="10080624"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a:p>
        </p:txBody>
      </p:sp>
      <p:sp>
        <p:nvSpPr>
          <p:cNvPr id="417" name="Google Shape;417;p30"/>
          <p:cNvSpPr txBox="1"/>
          <p:nvPr/>
        </p:nvSpPr>
        <p:spPr>
          <a:xfrm>
            <a:off x="383927" y="3570133"/>
            <a:ext cx="2971269" cy="664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2400"/>
              <a:buFont typeface="Arial"/>
              <a:buNone/>
            </a:pPr>
            <a:r>
              <a:rPr b="1" i="0" lang="it-IT" sz="2400" u="none" cap="none" strike="noStrike">
                <a:solidFill>
                  <a:srgbClr val="FFFFFF"/>
                </a:solidFill>
                <a:latin typeface="Arial"/>
                <a:ea typeface="Arial"/>
                <a:cs typeface="Arial"/>
                <a:sym typeface="Arial"/>
              </a:rPr>
              <a:t>LO STILE DI D’ANNUNZIO</a:t>
            </a:r>
            <a:endParaRPr b="0" i="0" sz="1600" u="none" cap="none" strike="noStrike">
              <a:solidFill>
                <a:srgbClr val="FFFFFF"/>
              </a:solidFill>
              <a:latin typeface="Arial"/>
              <a:ea typeface="Arial"/>
              <a:cs typeface="Arial"/>
              <a:sym typeface="Arial"/>
            </a:endParaRPr>
          </a:p>
        </p:txBody>
      </p:sp>
      <p:sp>
        <p:nvSpPr>
          <p:cNvPr id="418" name="Google Shape;418;p30"/>
          <p:cNvSpPr/>
          <p:nvPr/>
        </p:nvSpPr>
        <p:spPr>
          <a:xfrm flipH="1">
            <a:off x="1612377" y="1631114"/>
            <a:ext cx="2304375" cy="4318000"/>
          </a:xfrm>
          <a:custGeom>
            <a:rect b="b" l="l" r="r" t="t"/>
            <a:pathLst>
              <a:path extrusionOk="0" h="928" w="493">
                <a:moveTo>
                  <a:pt x="463" y="928"/>
                </a:moveTo>
                <a:cubicBezTo>
                  <a:pt x="208" y="928"/>
                  <a:pt x="0" y="720"/>
                  <a:pt x="0" y="464"/>
                </a:cubicBezTo>
                <a:cubicBezTo>
                  <a:pt x="0" y="208"/>
                  <a:pt x="208" y="0"/>
                  <a:pt x="463" y="0"/>
                </a:cubicBezTo>
                <a:cubicBezTo>
                  <a:pt x="480" y="0"/>
                  <a:pt x="493" y="14"/>
                  <a:pt x="493" y="30"/>
                </a:cubicBezTo>
                <a:cubicBezTo>
                  <a:pt x="493" y="47"/>
                  <a:pt x="480" y="60"/>
                  <a:pt x="463" y="60"/>
                </a:cubicBezTo>
                <a:cubicBezTo>
                  <a:pt x="241" y="60"/>
                  <a:pt x="60" y="241"/>
                  <a:pt x="60" y="464"/>
                </a:cubicBezTo>
                <a:cubicBezTo>
                  <a:pt x="60" y="687"/>
                  <a:pt x="241" y="868"/>
                  <a:pt x="463" y="868"/>
                </a:cubicBezTo>
                <a:cubicBezTo>
                  <a:pt x="480" y="868"/>
                  <a:pt x="493" y="881"/>
                  <a:pt x="493" y="898"/>
                </a:cubicBezTo>
                <a:cubicBezTo>
                  <a:pt x="493" y="914"/>
                  <a:pt x="480" y="928"/>
                  <a:pt x="463" y="928"/>
                </a:cubicBezTo>
                <a:close/>
              </a:path>
            </a:pathLst>
          </a:custGeom>
          <a:solidFill>
            <a:srgbClr val="EFCA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30"/>
          <p:cNvSpPr/>
          <p:nvPr/>
        </p:nvSpPr>
        <p:spPr>
          <a:xfrm>
            <a:off x="1983770" y="1523739"/>
            <a:ext cx="576000" cy="576000"/>
          </a:xfrm>
          <a:prstGeom prst="ellipse">
            <a:avLst/>
          </a:prstGeom>
          <a:noFill/>
          <a:ln cap="flat" cmpd="sng" w="9525">
            <a:solidFill>
              <a:srgbClr val="FFCC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80001"/>
              </a:solidFill>
              <a:latin typeface="Calibri"/>
              <a:ea typeface="Calibri"/>
              <a:cs typeface="Calibri"/>
              <a:sym typeface="Calibri"/>
            </a:endParaRPr>
          </a:p>
        </p:txBody>
      </p:sp>
      <p:sp>
        <p:nvSpPr>
          <p:cNvPr id="420" name="Google Shape;420;p30"/>
          <p:cNvSpPr/>
          <p:nvPr/>
        </p:nvSpPr>
        <p:spPr>
          <a:xfrm>
            <a:off x="2037575" y="1577544"/>
            <a:ext cx="468390" cy="468390"/>
          </a:xfrm>
          <a:prstGeom prst="ellipse">
            <a:avLst/>
          </a:prstGeom>
          <a:solidFill>
            <a:srgbClr val="FFFFFF"/>
          </a:solidFill>
          <a:ln>
            <a:noFill/>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65437"/>
              </a:solidFill>
              <a:latin typeface="Arial"/>
              <a:ea typeface="Arial"/>
              <a:cs typeface="Arial"/>
              <a:sym typeface="Arial"/>
            </a:endParaRPr>
          </a:p>
        </p:txBody>
      </p:sp>
      <p:sp>
        <p:nvSpPr>
          <p:cNvPr id="421" name="Google Shape;421;p30"/>
          <p:cNvSpPr txBox="1"/>
          <p:nvPr/>
        </p:nvSpPr>
        <p:spPr>
          <a:xfrm>
            <a:off x="3436986" y="1534963"/>
            <a:ext cx="7916809" cy="1079399"/>
          </a:xfrm>
          <a:prstGeom prst="rect">
            <a:avLst/>
          </a:prstGeom>
          <a:noFill/>
          <a:ln>
            <a:noFill/>
          </a:ln>
        </p:spPr>
        <p:txBody>
          <a:bodyPr anchorCtr="0" anchor="t" bIns="46800" lIns="46800" spcFirstLastPara="1" rIns="46800" wrap="square" tIns="46800">
            <a:noAutofit/>
          </a:bodyPr>
          <a:lstStyle/>
          <a:p>
            <a:pPr indent="0" lvl="0" marL="0" marR="0" rtl="0" algn="l">
              <a:lnSpc>
                <a:spcPct val="100000"/>
              </a:lnSpc>
              <a:spcBef>
                <a:spcPts val="0"/>
              </a:spcBef>
              <a:spcAft>
                <a:spcPts val="0"/>
              </a:spcAft>
              <a:buNone/>
            </a:pPr>
            <a:r>
              <a:rPr b="1" i="0" lang="it-IT" sz="1600" u="none" cap="none" strike="noStrike">
                <a:solidFill>
                  <a:srgbClr val="F3CF6D"/>
                </a:solidFill>
                <a:latin typeface="Arial"/>
                <a:ea typeface="Arial"/>
                <a:cs typeface="Arial"/>
                <a:sym typeface="Arial"/>
              </a:rPr>
              <a:t>LA CURA DELLA FORMA</a:t>
            </a:r>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Lo </a:t>
            </a:r>
            <a:r>
              <a:rPr b="1" i="0" lang="it-IT" sz="1600" u="none" cap="none" strike="noStrike">
                <a:solidFill>
                  <a:srgbClr val="F3CF6D"/>
                </a:solidFill>
                <a:latin typeface="Arial"/>
                <a:ea typeface="Arial"/>
                <a:cs typeface="Arial"/>
                <a:sym typeface="Arial"/>
              </a:rPr>
              <a:t>stile prevale sul contenuto</a:t>
            </a:r>
            <a:r>
              <a:rPr b="0" i="0" lang="it-IT" sz="1600" u="none" cap="none" strike="noStrike">
                <a:solidFill>
                  <a:srgbClr val="FFFFFF"/>
                </a:solidFill>
                <a:latin typeface="Arial"/>
                <a:ea typeface="Arial"/>
                <a:cs typeface="Arial"/>
                <a:sym typeface="Arial"/>
              </a:rPr>
              <a:t>, affidandosi all’</a:t>
            </a:r>
            <a:r>
              <a:rPr b="1" i="0" lang="it-IT" sz="1600" u="none" cap="none" strike="noStrike">
                <a:solidFill>
                  <a:srgbClr val="F3CF6D"/>
                </a:solidFill>
                <a:latin typeface="Arial"/>
                <a:ea typeface="Arial"/>
                <a:cs typeface="Arial"/>
                <a:sym typeface="Arial"/>
              </a:rPr>
              <a:t>onnipotenza del linguaggio poetico</a:t>
            </a:r>
            <a:r>
              <a:rPr b="0" i="0" lang="it-IT" sz="1600" u="none" cap="none" strike="noStrike">
                <a:solidFill>
                  <a:srgbClr val="FFFFFF"/>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La forma espressiva ha un posto in primo piano rispetto all’eventuale trasmissione di contenuti. La scrittura letteraria è </a:t>
            </a:r>
            <a:r>
              <a:rPr b="1" i="0" lang="it-IT" sz="1600" u="none" cap="none" strike="noStrike">
                <a:solidFill>
                  <a:srgbClr val="F3CF6D"/>
                </a:solidFill>
                <a:latin typeface="Arial"/>
                <a:ea typeface="Arial"/>
                <a:cs typeface="Arial"/>
                <a:sym typeface="Arial"/>
              </a:rPr>
              <a:t>autonoma</a:t>
            </a:r>
            <a:r>
              <a:rPr b="0" i="0" lang="it-IT" sz="1600" u="none" cap="none" strike="noStrike">
                <a:solidFill>
                  <a:srgbClr val="FFFFFF"/>
                </a:solidFill>
                <a:latin typeface="Arial"/>
                <a:ea typeface="Arial"/>
                <a:cs typeface="Arial"/>
                <a:sym typeface="Arial"/>
              </a:rPr>
              <a:t>, non condizionata da vincoli.</a:t>
            </a:r>
            <a:endParaRPr/>
          </a:p>
        </p:txBody>
      </p:sp>
      <p:sp>
        <p:nvSpPr>
          <p:cNvPr id="422" name="Google Shape;422;p30"/>
          <p:cNvSpPr txBox="1"/>
          <p:nvPr/>
        </p:nvSpPr>
        <p:spPr>
          <a:xfrm>
            <a:off x="4091410" y="2825693"/>
            <a:ext cx="7274636" cy="1079399"/>
          </a:xfrm>
          <a:prstGeom prst="rect">
            <a:avLst/>
          </a:prstGeom>
          <a:noFill/>
          <a:ln>
            <a:noFill/>
          </a:ln>
        </p:spPr>
        <p:txBody>
          <a:bodyPr anchorCtr="0" anchor="t" bIns="46800" lIns="46800" spcFirstLastPara="1" rIns="46800" wrap="square" tIns="46800">
            <a:noAutofit/>
          </a:bodyPr>
          <a:lstStyle/>
          <a:p>
            <a:pPr indent="0" lvl="0" marL="0" marR="0" rtl="0" algn="l">
              <a:lnSpc>
                <a:spcPct val="100000"/>
              </a:lnSpc>
              <a:spcBef>
                <a:spcPts val="0"/>
              </a:spcBef>
              <a:spcAft>
                <a:spcPts val="0"/>
              </a:spcAft>
              <a:buNone/>
            </a:pPr>
            <a:r>
              <a:rPr b="1" i="0" lang="it-IT" sz="1600" u="none" cap="none" strike="noStrike">
                <a:solidFill>
                  <a:srgbClr val="F3CF6D"/>
                </a:solidFill>
                <a:latin typeface="Arial"/>
                <a:ea typeface="Arial"/>
                <a:cs typeface="Arial"/>
                <a:sym typeface="Arial"/>
              </a:rPr>
              <a:t>LA PROSA LIRICA</a:t>
            </a:r>
            <a:endParaRPr b="1" i="0" sz="1600" u="none" cap="none" strike="noStrike">
              <a:solidFill>
                <a:srgbClr val="F3CF6D"/>
              </a:solidFill>
              <a:latin typeface="Arial"/>
              <a:ea typeface="Arial"/>
              <a:cs typeface="Arial"/>
              <a:sym typeface="Arial"/>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La prosa è ricca di </a:t>
            </a:r>
            <a:r>
              <a:rPr b="1" i="0" lang="it-IT" sz="1600" u="none" cap="none" strike="noStrike">
                <a:solidFill>
                  <a:srgbClr val="F3CF6D"/>
                </a:solidFill>
                <a:latin typeface="Arial"/>
                <a:ea typeface="Arial"/>
                <a:cs typeface="Arial"/>
                <a:sym typeface="Arial"/>
              </a:rPr>
              <a:t>vocaboli preziosi</a:t>
            </a:r>
            <a:r>
              <a:rPr b="0" i="0" lang="it-IT" sz="1600" u="none" cap="none" strike="noStrike">
                <a:solidFill>
                  <a:srgbClr val="FFFFFF"/>
                </a:solidFill>
                <a:latin typeface="Arial"/>
                <a:ea typeface="Arial"/>
                <a:cs typeface="Arial"/>
                <a:sym typeface="Arial"/>
              </a:rPr>
              <a:t>, </a:t>
            </a:r>
            <a:r>
              <a:rPr b="1" i="0" lang="it-IT" sz="1600" u="none" cap="none" strike="noStrike">
                <a:solidFill>
                  <a:srgbClr val="F3CF6D"/>
                </a:solidFill>
                <a:latin typeface="Arial"/>
                <a:ea typeface="Arial"/>
                <a:cs typeface="Arial"/>
                <a:sym typeface="Arial"/>
              </a:rPr>
              <a:t>poco comuni</a:t>
            </a:r>
            <a:r>
              <a:rPr b="0" i="0" lang="it-IT" sz="1600" u="none" cap="none" strike="noStrike">
                <a:solidFill>
                  <a:srgbClr val="FFFFFF"/>
                </a:solidFill>
                <a:latin typeface="Arial"/>
                <a:ea typeface="Arial"/>
                <a:cs typeface="Arial"/>
                <a:sym typeface="Arial"/>
              </a:rPr>
              <a:t>, </a:t>
            </a:r>
            <a:r>
              <a:rPr b="1" i="0" lang="it-IT" sz="1600" u="none" cap="none" strike="noStrike">
                <a:solidFill>
                  <a:srgbClr val="F3CF6D"/>
                </a:solidFill>
                <a:latin typeface="Arial"/>
                <a:ea typeface="Arial"/>
                <a:cs typeface="Arial"/>
                <a:sym typeface="Arial"/>
              </a:rPr>
              <a:t>arcaic</a:t>
            </a:r>
            <a:r>
              <a:rPr b="0" i="0" lang="it-IT" sz="1600" u="none" cap="none" strike="noStrike">
                <a:solidFill>
                  <a:srgbClr val="FFFFFF"/>
                </a:solidFill>
                <a:latin typeface="Arial"/>
                <a:ea typeface="Arial"/>
                <a:cs typeface="Arial"/>
                <a:sym typeface="Arial"/>
              </a:rPr>
              <a:t>i.</a:t>
            </a:r>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La sintassi è </a:t>
            </a:r>
            <a:r>
              <a:rPr b="1" i="0" lang="it-IT" sz="1600" u="none" cap="none" strike="noStrike">
                <a:solidFill>
                  <a:srgbClr val="F3CF6D"/>
                </a:solidFill>
                <a:latin typeface="Arial"/>
                <a:ea typeface="Arial"/>
                <a:cs typeface="Arial"/>
                <a:sym typeface="Arial"/>
              </a:rPr>
              <a:t>paratattica</a:t>
            </a:r>
            <a:r>
              <a:rPr b="0" i="0" lang="it-IT" sz="1600" u="none" cap="none" strike="noStrike">
                <a:solidFill>
                  <a:srgbClr val="FFFFFF"/>
                </a:solidFill>
                <a:latin typeface="Arial"/>
                <a:ea typeface="Arial"/>
                <a:cs typeface="Arial"/>
                <a:sym typeface="Arial"/>
              </a:rPr>
              <a:t>, percorsa da un </a:t>
            </a:r>
            <a:r>
              <a:rPr b="1" i="0" lang="it-IT" sz="1600" u="none" cap="none" strike="noStrike">
                <a:solidFill>
                  <a:srgbClr val="F3CF6D"/>
                </a:solidFill>
                <a:latin typeface="Arial"/>
                <a:ea typeface="Arial"/>
                <a:cs typeface="Arial"/>
                <a:sym typeface="Arial"/>
              </a:rPr>
              <a:t>filo melodico</a:t>
            </a:r>
            <a:r>
              <a:rPr b="0" i="0" lang="it-IT" sz="1600" u="none" cap="none" strike="noStrike">
                <a:solidFill>
                  <a:srgbClr val="FFFFFF"/>
                </a:solidFill>
                <a:latin typeface="Arial"/>
                <a:ea typeface="Arial"/>
                <a:cs typeface="Arial"/>
                <a:sym typeface="Arial"/>
              </a:rPr>
              <a:t>, da un </a:t>
            </a:r>
            <a:r>
              <a:rPr b="1" i="0" lang="it-IT" sz="1600" u="none" cap="none" strike="noStrike">
                <a:solidFill>
                  <a:srgbClr val="F3CF6D"/>
                </a:solidFill>
                <a:latin typeface="Arial"/>
                <a:ea typeface="Arial"/>
                <a:cs typeface="Arial"/>
                <a:sym typeface="Arial"/>
              </a:rPr>
              <a:t>ritmo musicale</a:t>
            </a:r>
            <a:r>
              <a:rPr b="0" i="0" lang="it-IT" sz="1600" u="none" cap="none" strike="noStrike">
                <a:solidFill>
                  <a:srgbClr val="FFFFFF"/>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La parola si dissolve in musica.</a:t>
            </a:r>
            <a:endParaRPr/>
          </a:p>
        </p:txBody>
      </p:sp>
      <p:sp>
        <p:nvSpPr>
          <p:cNvPr id="423" name="Google Shape;423;p30"/>
          <p:cNvSpPr txBox="1"/>
          <p:nvPr/>
        </p:nvSpPr>
        <p:spPr>
          <a:xfrm>
            <a:off x="3328127" y="5523790"/>
            <a:ext cx="8002540" cy="1079399"/>
          </a:xfrm>
          <a:prstGeom prst="rect">
            <a:avLst/>
          </a:prstGeom>
          <a:noFill/>
          <a:ln>
            <a:noFill/>
          </a:ln>
        </p:spPr>
        <p:txBody>
          <a:bodyPr anchorCtr="0" anchor="t" bIns="46800" lIns="46800" spcFirstLastPara="1" rIns="46800" wrap="square" tIns="46800">
            <a:noAutofit/>
          </a:bodyPr>
          <a:lstStyle/>
          <a:p>
            <a:pPr indent="0" lvl="0" marL="0" marR="0" rtl="0" algn="l">
              <a:lnSpc>
                <a:spcPct val="100000"/>
              </a:lnSpc>
              <a:spcBef>
                <a:spcPts val="0"/>
              </a:spcBef>
              <a:spcAft>
                <a:spcPts val="0"/>
              </a:spcAft>
              <a:buNone/>
            </a:pPr>
            <a:r>
              <a:rPr b="1" i="0" lang="it-IT" sz="1600" u="none" cap="none" strike="noStrike">
                <a:solidFill>
                  <a:srgbClr val="F3CF6D"/>
                </a:solidFill>
                <a:latin typeface="Arial"/>
                <a:ea typeface="Arial"/>
                <a:cs typeface="Arial"/>
                <a:sym typeface="Arial"/>
              </a:rPr>
              <a:t>LA SCRITTURA IPERRETORICA</a:t>
            </a:r>
            <a:endParaRPr b="1" i="0" sz="1600" u="none" cap="none" strike="noStrike">
              <a:solidFill>
                <a:srgbClr val="F3CF6D"/>
              </a:solidFill>
              <a:latin typeface="Arial"/>
              <a:ea typeface="Arial"/>
              <a:cs typeface="Arial"/>
              <a:sym typeface="Arial"/>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Lo stile dell’autore rimane pressoché immutato (</a:t>
            </a:r>
            <a:r>
              <a:rPr b="1" i="0" lang="it-IT" sz="1600" u="none" cap="none" strike="noStrike">
                <a:solidFill>
                  <a:srgbClr val="F3CF6D"/>
                </a:solidFill>
                <a:latin typeface="Arial"/>
                <a:ea typeface="Arial"/>
                <a:cs typeface="Arial"/>
                <a:sym typeface="Arial"/>
              </a:rPr>
              <a:t>monostilismo</a:t>
            </a:r>
            <a:r>
              <a:rPr b="0" i="0" lang="it-IT" sz="1600" u="none" cap="none" strike="noStrike">
                <a:solidFill>
                  <a:srgbClr val="FFFFFF"/>
                </a:solidFill>
                <a:latin typeface="Arial"/>
                <a:ea typeface="Arial"/>
                <a:cs typeface="Arial"/>
                <a:sym typeface="Arial"/>
              </a:rPr>
              <a:t>); è caratterizzato da: tendenza all’</a:t>
            </a:r>
            <a:r>
              <a:rPr b="1" i="0" lang="it-IT" sz="1600" u="none" cap="none" strike="noStrike">
                <a:solidFill>
                  <a:srgbClr val="F3CF6D"/>
                </a:solidFill>
                <a:latin typeface="Arial"/>
                <a:ea typeface="Arial"/>
                <a:cs typeface="Arial"/>
                <a:sym typeface="Arial"/>
              </a:rPr>
              <a:t>enfasi </a:t>
            </a:r>
            <a:r>
              <a:rPr b="0" i="0" lang="it-IT" sz="1600" u="none" cap="none" strike="noStrike">
                <a:solidFill>
                  <a:srgbClr val="FFFFFF"/>
                </a:solidFill>
                <a:latin typeface="Arial"/>
                <a:ea typeface="Arial"/>
                <a:cs typeface="Arial"/>
                <a:sym typeface="Arial"/>
              </a:rPr>
              <a:t>e all’</a:t>
            </a:r>
            <a:r>
              <a:rPr b="1" i="0" lang="it-IT" sz="1600" u="none" cap="none" strike="noStrike">
                <a:solidFill>
                  <a:srgbClr val="F3CF6D"/>
                </a:solidFill>
                <a:latin typeface="Arial"/>
                <a:ea typeface="Arial"/>
                <a:cs typeface="Arial"/>
                <a:sym typeface="Arial"/>
              </a:rPr>
              <a:t>amplificazione</a:t>
            </a:r>
            <a:r>
              <a:rPr b="0" i="0" lang="it-IT" sz="1600" u="none" cap="none" strike="noStrike">
                <a:solidFill>
                  <a:srgbClr val="FFFFFF"/>
                </a:solidFill>
                <a:latin typeface="Arial"/>
                <a:ea typeface="Arial"/>
                <a:cs typeface="Arial"/>
                <a:sym typeface="Arial"/>
              </a:rPr>
              <a:t>, artificiosità, abbondanza di figure retoriche, uso di perifrasi, </a:t>
            </a:r>
            <a:r>
              <a:rPr b="1" i="0" lang="it-IT" sz="1600" u="none" cap="none" strike="noStrike">
                <a:solidFill>
                  <a:srgbClr val="F3CF6D"/>
                </a:solidFill>
                <a:latin typeface="Arial"/>
                <a:ea typeface="Arial"/>
                <a:cs typeface="Arial"/>
                <a:sym typeface="Arial"/>
              </a:rPr>
              <a:t>ripetizione</a:t>
            </a:r>
            <a:r>
              <a:rPr b="0" i="0" lang="it-IT" sz="1600" u="none" cap="none" strike="noStrike">
                <a:solidFill>
                  <a:srgbClr val="FFFFFF"/>
                </a:solidFill>
                <a:latin typeface="Arial"/>
                <a:ea typeface="Arial"/>
                <a:cs typeface="Arial"/>
                <a:sym typeface="Arial"/>
              </a:rPr>
              <a:t>. </a:t>
            </a:r>
            <a:endParaRPr b="0" i="0" sz="1600" u="none" cap="none" strike="noStrike">
              <a:solidFill>
                <a:srgbClr val="FFFFFF"/>
              </a:solidFill>
              <a:latin typeface="Arial"/>
              <a:ea typeface="Arial"/>
              <a:cs typeface="Arial"/>
              <a:sym typeface="Arial"/>
            </a:endParaRPr>
          </a:p>
        </p:txBody>
      </p:sp>
      <p:sp>
        <p:nvSpPr>
          <p:cNvPr id="424" name="Google Shape;424;p30"/>
          <p:cNvSpPr/>
          <p:nvPr/>
        </p:nvSpPr>
        <p:spPr>
          <a:xfrm>
            <a:off x="1927300" y="5525518"/>
            <a:ext cx="576000" cy="576000"/>
          </a:xfrm>
          <a:prstGeom prst="ellipse">
            <a:avLst/>
          </a:prstGeom>
          <a:noFill/>
          <a:ln cap="flat" cmpd="sng" w="9525">
            <a:solidFill>
              <a:srgbClr val="FFCC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5" name="Google Shape;425;p30"/>
          <p:cNvSpPr/>
          <p:nvPr/>
        </p:nvSpPr>
        <p:spPr>
          <a:xfrm>
            <a:off x="1981105" y="5579323"/>
            <a:ext cx="468390" cy="468390"/>
          </a:xfrm>
          <a:prstGeom prst="ellipse">
            <a:avLst/>
          </a:prstGeom>
          <a:solidFill>
            <a:srgbClr val="FFFFFF"/>
          </a:solidFill>
          <a:ln>
            <a:noFill/>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65437"/>
              </a:solidFill>
              <a:latin typeface="Arial"/>
              <a:ea typeface="Arial"/>
              <a:cs typeface="Arial"/>
              <a:sym typeface="Arial"/>
            </a:endParaRPr>
          </a:p>
        </p:txBody>
      </p:sp>
      <p:sp>
        <p:nvSpPr>
          <p:cNvPr id="426" name="Google Shape;426;p30"/>
          <p:cNvSpPr/>
          <p:nvPr/>
        </p:nvSpPr>
        <p:spPr>
          <a:xfrm>
            <a:off x="3417524" y="2829836"/>
            <a:ext cx="576000" cy="576000"/>
          </a:xfrm>
          <a:prstGeom prst="ellipse">
            <a:avLst/>
          </a:prstGeom>
          <a:noFill/>
          <a:ln cap="flat" cmpd="sng" w="9525">
            <a:solidFill>
              <a:srgbClr val="FFCC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7" name="Google Shape;427;p30"/>
          <p:cNvSpPr/>
          <p:nvPr/>
        </p:nvSpPr>
        <p:spPr>
          <a:xfrm>
            <a:off x="3471329" y="2883641"/>
            <a:ext cx="468390" cy="468390"/>
          </a:xfrm>
          <a:prstGeom prst="ellipse">
            <a:avLst/>
          </a:prstGeom>
          <a:solidFill>
            <a:srgbClr val="FFFFFF"/>
          </a:solidFill>
          <a:ln>
            <a:noFill/>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65437"/>
              </a:solidFill>
              <a:latin typeface="Arial"/>
              <a:ea typeface="Arial"/>
              <a:cs typeface="Arial"/>
              <a:sym typeface="Arial"/>
            </a:endParaRPr>
          </a:p>
        </p:txBody>
      </p:sp>
      <p:cxnSp>
        <p:nvCxnSpPr>
          <p:cNvPr id="428" name="Google Shape;428;p30"/>
          <p:cNvCxnSpPr>
            <a:stCxn id="419" idx="0"/>
          </p:cNvCxnSpPr>
          <p:nvPr/>
        </p:nvCxnSpPr>
        <p:spPr>
          <a:xfrm>
            <a:off x="2271770" y="1523739"/>
            <a:ext cx="8875200" cy="0"/>
          </a:xfrm>
          <a:prstGeom prst="straightConnector1">
            <a:avLst/>
          </a:prstGeom>
          <a:noFill/>
          <a:ln cap="flat" cmpd="sng" w="9525">
            <a:solidFill>
              <a:srgbClr val="FFCC66"/>
            </a:solidFill>
            <a:prstDash val="solid"/>
            <a:miter lim="800000"/>
            <a:headEnd len="sm" w="sm" type="none"/>
            <a:tailEnd len="sm" w="sm" type="none"/>
          </a:ln>
        </p:spPr>
      </p:cxnSp>
      <p:cxnSp>
        <p:nvCxnSpPr>
          <p:cNvPr id="429" name="Google Shape;429;p30"/>
          <p:cNvCxnSpPr>
            <a:stCxn id="424" idx="0"/>
          </p:cNvCxnSpPr>
          <p:nvPr/>
        </p:nvCxnSpPr>
        <p:spPr>
          <a:xfrm flipH="1" rot="10800000">
            <a:off x="2215300" y="5523718"/>
            <a:ext cx="8822700" cy="1800"/>
          </a:xfrm>
          <a:prstGeom prst="straightConnector1">
            <a:avLst/>
          </a:prstGeom>
          <a:noFill/>
          <a:ln cap="flat" cmpd="sng" w="9525">
            <a:solidFill>
              <a:srgbClr val="FFCC66"/>
            </a:solidFill>
            <a:prstDash val="solid"/>
            <a:miter lim="800000"/>
            <a:headEnd len="sm" w="sm" type="none"/>
            <a:tailEnd len="sm" w="sm" type="none"/>
          </a:ln>
        </p:spPr>
      </p:cxnSp>
      <p:cxnSp>
        <p:nvCxnSpPr>
          <p:cNvPr id="430" name="Google Shape;430;p30"/>
          <p:cNvCxnSpPr>
            <a:stCxn id="426" idx="0"/>
          </p:cNvCxnSpPr>
          <p:nvPr/>
        </p:nvCxnSpPr>
        <p:spPr>
          <a:xfrm>
            <a:off x="3705524" y="2829836"/>
            <a:ext cx="7625100" cy="0"/>
          </a:xfrm>
          <a:prstGeom prst="straightConnector1">
            <a:avLst/>
          </a:prstGeom>
          <a:noFill/>
          <a:ln cap="flat" cmpd="sng" w="9525">
            <a:solidFill>
              <a:srgbClr val="FFCC66"/>
            </a:solidFill>
            <a:prstDash val="solid"/>
            <a:miter lim="800000"/>
            <a:headEnd len="sm" w="sm" type="none"/>
            <a:tailEnd len="sm" w="sm" type="none"/>
          </a:ln>
        </p:spPr>
      </p:cxnSp>
      <p:sp>
        <p:nvSpPr>
          <p:cNvPr id="431" name="Google Shape;431;p30"/>
          <p:cNvSpPr txBox="1"/>
          <p:nvPr/>
        </p:nvSpPr>
        <p:spPr>
          <a:xfrm>
            <a:off x="4092119" y="4046606"/>
            <a:ext cx="7414080" cy="1325620"/>
          </a:xfrm>
          <a:prstGeom prst="rect">
            <a:avLst/>
          </a:prstGeom>
          <a:noFill/>
          <a:ln>
            <a:noFill/>
          </a:ln>
        </p:spPr>
        <p:txBody>
          <a:bodyPr anchorCtr="0" anchor="t" bIns="46800" lIns="46800" spcFirstLastPara="1" rIns="46800" wrap="square" tIns="46800">
            <a:noAutofit/>
          </a:bodyPr>
          <a:lstStyle/>
          <a:p>
            <a:pPr indent="0" lvl="0" marL="0" marR="0" rtl="0" algn="l">
              <a:lnSpc>
                <a:spcPct val="100000"/>
              </a:lnSpc>
              <a:spcBef>
                <a:spcPts val="0"/>
              </a:spcBef>
              <a:spcAft>
                <a:spcPts val="0"/>
              </a:spcAft>
              <a:buNone/>
            </a:pPr>
            <a:r>
              <a:rPr b="1" i="0" lang="it-IT" sz="1600" u="none" cap="none" strike="noStrike">
                <a:solidFill>
                  <a:srgbClr val="F3CF6D"/>
                </a:solidFill>
                <a:latin typeface="Arial"/>
                <a:ea typeface="Arial"/>
                <a:cs typeface="Arial"/>
                <a:sym typeface="Arial"/>
              </a:rPr>
              <a:t>IL LESSICO</a:t>
            </a:r>
            <a:endParaRPr b="1" i="0" sz="1600" u="none" cap="none" strike="noStrike">
              <a:solidFill>
                <a:srgbClr val="F3CF6D"/>
              </a:solidFill>
              <a:latin typeface="Arial"/>
              <a:ea typeface="Arial"/>
              <a:cs typeface="Arial"/>
              <a:sym typeface="Arial"/>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L’autore coltiva un vero e proprio </a:t>
            </a:r>
            <a:r>
              <a:rPr b="1" i="0" lang="it-IT" sz="1600" u="none" cap="none" strike="noStrike">
                <a:solidFill>
                  <a:srgbClr val="F3CF6D"/>
                </a:solidFill>
                <a:latin typeface="Arial"/>
                <a:ea typeface="Arial"/>
                <a:cs typeface="Arial"/>
                <a:sym typeface="Arial"/>
              </a:rPr>
              <a:t>culto della parola</a:t>
            </a:r>
            <a:r>
              <a:rPr b="0" i="0" lang="it-IT" sz="1600" u="none" cap="none" strike="noStrike">
                <a:solidFill>
                  <a:srgbClr val="FFFFFF"/>
                </a:solidFill>
                <a:latin typeface="Arial"/>
                <a:ea typeface="Arial"/>
                <a:cs typeface="Arial"/>
                <a:sym typeface="Arial"/>
              </a:rPr>
              <a:t>: le scelte sono attente, studiate, il lessico è </a:t>
            </a:r>
            <a:r>
              <a:rPr b="1" i="0" lang="it-IT" sz="1600" u="none" cap="none" strike="noStrike">
                <a:solidFill>
                  <a:srgbClr val="F3CF6D"/>
                </a:solidFill>
                <a:latin typeface="Arial"/>
                <a:ea typeface="Arial"/>
                <a:cs typeface="Arial"/>
                <a:sym typeface="Arial"/>
              </a:rPr>
              <a:t>colto</a:t>
            </a:r>
            <a:r>
              <a:rPr b="0" i="0" lang="it-IT" sz="1600" u="none" cap="none" strike="noStrike">
                <a:solidFill>
                  <a:srgbClr val="FFFFFF"/>
                </a:solidFill>
                <a:latin typeface="Arial"/>
                <a:ea typeface="Arial"/>
                <a:cs typeface="Arial"/>
                <a:sym typeface="Arial"/>
              </a:rPr>
              <a:t>, raffinato, </a:t>
            </a:r>
            <a:r>
              <a:rPr b="1" i="0" lang="it-IT" sz="1600" u="none" cap="none" strike="noStrike">
                <a:solidFill>
                  <a:srgbClr val="F3CF6D"/>
                </a:solidFill>
                <a:latin typeface="Arial"/>
                <a:ea typeface="Arial"/>
                <a:cs typeface="Arial"/>
                <a:sym typeface="Arial"/>
              </a:rPr>
              <a:t>prezioso</a:t>
            </a:r>
            <a:r>
              <a:rPr b="0" i="0" lang="it-IT" sz="1600" u="none" cap="none" strike="noStrike">
                <a:solidFill>
                  <a:srgbClr val="FFFFFF"/>
                </a:solidFill>
                <a:latin typeface="Arial"/>
                <a:ea typeface="Arial"/>
                <a:cs typeface="Arial"/>
                <a:sym typeface="Arial"/>
              </a:rPr>
              <a:t> ed erudito. Le parole sono utilizzate in tutte le loro sfumature, il loro significato originario viene </a:t>
            </a:r>
            <a:r>
              <a:rPr b="1" i="0" lang="it-IT" sz="1600" u="none" cap="none" strike="noStrike">
                <a:solidFill>
                  <a:srgbClr val="F3CF6D"/>
                </a:solidFill>
                <a:latin typeface="Arial"/>
                <a:ea typeface="Arial"/>
                <a:cs typeface="Arial"/>
                <a:sym typeface="Arial"/>
              </a:rPr>
              <a:t>rinnovato</a:t>
            </a:r>
            <a:r>
              <a:rPr b="0" i="0" lang="it-IT" sz="1600" u="none" cap="none" strike="noStrike">
                <a:solidFill>
                  <a:srgbClr val="FFFFFF"/>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Fondamentale il </a:t>
            </a:r>
            <a:r>
              <a:rPr b="1" i="0" lang="it-IT" sz="1600" u="none" cap="none" strike="noStrike">
                <a:solidFill>
                  <a:srgbClr val="F3CF6D"/>
                </a:solidFill>
                <a:latin typeface="Arial"/>
                <a:ea typeface="Arial"/>
                <a:cs typeface="Arial"/>
                <a:sym typeface="Arial"/>
              </a:rPr>
              <a:t>suono</a:t>
            </a:r>
            <a:r>
              <a:rPr b="0" i="0" lang="it-IT" sz="1600" u="none" cap="none" strike="noStrike">
                <a:solidFill>
                  <a:srgbClr val="FFFFFF"/>
                </a:solidFill>
                <a:latin typeface="Arial"/>
                <a:ea typeface="Arial"/>
                <a:cs typeface="Arial"/>
                <a:sym typeface="Arial"/>
              </a:rPr>
              <a:t> delle parole, evocativo e ricco di significati. </a:t>
            </a:r>
            <a:endParaRPr/>
          </a:p>
        </p:txBody>
      </p:sp>
      <p:sp>
        <p:nvSpPr>
          <p:cNvPr id="432" name="Google Shape;432;p30"/>
          <p:cNvSpPr/>
          <p:nvPr/>
        </p:nvSpPr>
        <p:spPr>
          <a:xfrm>
            <a:off x="3418233" y="4126951"/>
            <a:ext cx="576000" cy="576000"/>
          </a:xfrm>
          <a:prstGeom prst="ellipse">
            <a:avLst/>
          </a:prstGeom>
          <a:noFill/>
          <a:ln cap="flat" cmpd="sng" w="9525">
            <a:solidFill>
              <a:srgbClr val="FFCC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30"/>
          <p:cNvSpPr/>
          <p:nvPr/>
        </p:nvSpPr>
        <p:spPr>
          <a:xfrm>
            <a:off x="3472038" y="4180756"/>
            <a:ext cx="468390" cy="468390"/>
          </a:xfrm>
          <a:prstGeom prst="ellipse">
            <a:avLst/>
          </a:prstGeom>
          <a:solidFill>
            <a:srgbClr val="FFFFFF"/>
          </a:solidFill>
          <a:ln>
            <a:noFill/>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65437"/>
              </a:solidFill>
              <a:latin typeface="Arial"/>
              <a:ea typeface="Arial"/>
              <a:cs typeface="Arial"/>
              <a:sym typeface="Arial"/>
            </a:endParaRPr>
          </a:p>
        </p:txBody>
      </p:sp>
      <p:cxnSp>
        <p:nvCxnSpPr>
          <p:cNvPr id="434" name="Google Shape;434;p30"/>
          <p:cNvCxnSpPr/>
          <p:nvPr/>
        </p:nvCxnSpPr>
        <p:spPr>
          <a:xfrm>
            <a:off x="3706233" y="4018091"/>
            <a:ext cx="7625143" cy="0"/>
          </a:xfrm>
          <a:prstGeom prst="straightConnector1">
            <a:avLst/>
          </a:prstGeom>
          <a:noFill/>
          <a:ln cap="flat" cmpd="sng" w="9525">
            <a:solidFill>
              <a:srgbClr val="FFCC66"/>
            </a:solidFill>
            <a:prstDash val="solid"/>
            <a:miter lim="800000"/>
            <a:headEnd len="sm" w="sm" type="none"/>
            <a:tailEnd len="sm" w="sm" type="none"/>
          </a:ln>
        </p:spPr>
      </p:cxn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AC9"/>
        </a:solidFill>
      </p:bgPr>
    </p:bg>
    <p:spTree>
      <p:nvGrpSpPr>
        <p:cNvPr id="438" name="Shape 438"/>
        <p:cNvGrpSpPr/>
        <p:nvPr/>
      </p:nvGrpSpPr>
      <p:grpSpPr>
        <a:xfrm>
          <a:off x="0" y="0"/>
          <a:ext cx="0" cy="0"/>
          <a:chOff x="0" y="0"/>
          <a:chExt cx="0" cy="0"/>
        </a:xfrm>
      </p:grpSpPr>
      <p:sp>
        <p:nvSpPr>
          <p:cNvPr id="439" name="Google Shape;439;p31"/>
          <p:cNvSpPr txBox="1"/>
          <p:nvPr>
            <p:ph type="title"/>
          </p:nvPr>
        </p:nvSpPr>
        <p:spPr>
          <a:xfrm>
            <a:off x="3977641" y="4454525"/>
            <a:ext cx="4224654"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lang="it-IT" sz="2400" u="none" cap="none" strike="noStrike">
                <a:solidFill>
                  <a:srgbClr val="FFFFFF"/>
                </a:solidFill>
                <a:latin typeface="Arial"/>
                <a:ea typeface="Arial"/>
                <a:cs typeface="Arial"/>
                <a:sym typeface="Arial"/>
              </a:rPr>
              <a:t>L’estetismo e i suoi limiti</a:t>
            </a:r>
            <a:endParaRPr/>
          </a:p>
        </p:txBody>
      </p:sp>
      <p:pic>
        <p:nvPicPr>
          <p:cNvPr id="440" name="Google Shape;440;p31"/>
          <p:cNvPicPr preferRelativeResize="0"/>
          <p:nvPr/>
        </p:nvPicPr>
        <p:blipFill rotWithShape="1">
          <a:blip r:embed="rId3">
            <a:alphaModFix/>
          </a:blip>
          <a:srcRect b="31429" l="48748" r="24376" t="23333"/>
          <a:stretch/>
        </p:blipFill>
        <p:spPr>
          <a:xfrm>
            <a:off x="4778927" y="1747155"/>
            <a:ext cx="2650022" cy="2509157"/>
          </a:xfrm>
          <a:prstGeom prst="rect">
            <a:avLst/>
          </a:prstGeom>
          <a:noFill/>
          <a:ln cap="flat" cmpd="sng" w="127000">
            <a:solidFill>
              <a:srgbClr val="FFFFFF"/>
            </a:solidFill>
            <a:prstDash val="solid"/>
            <a:miter lim="800000"/>
            <a:headEnd len="sm" w="sm" type="none"/>
            <a:tailEnd len="sm" w="sm" type="none"/>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2"/>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1" lang="it-IT" sz="2100" u="none" cap="none" strike="noStrike">
                <a:solidFill>
                  <a:srgbClr val="F3CF6D"/>
                </a:solidFill>
                <a:latin typeface="Arial"/>
                <a:ea typeface="Arial"/>
                <a:cs typeface="Arial"/>
                <a:sym typeface="Arial"/>
              </a:rPr>
              <a:t>IL PIACERE</a:t>
            </a:r>
            <a:endParaRPr i="1"/>
          </a:p>
        </p:txBody>
      </p:sp>
      <p:sp>
        <p:nvSpPr>
          <p:cNvPr id="446" name="Google Shape;446;p32"/>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L’ESTETISMO E I SUOI LIMITI</a:t>
            </a:r>
            <a:endParaRPr b="0" i="0" sz="1200" u="none" cap="none" strike="noStrike">
              <a:solidFill>
                <a:srgbClr val="BFBFBF"/>
              </a:solidFill>
              <a:latin typeface="Arial"/>
              <a:ea typeface="Arial"/>
              <a:cs typeface="Arial"/>
              <a:sym typeface="Arial"/>
            </a:endParaRPr>
          </a:p>
        </p:txBody>
      </p:sp>
      <p:sp>
        <p:nvSpPr>
          <p:cNvPr id="447" name="Google Shape;447;p32"/>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Il primo romanzo di D’Annunzio è </a:t>
            </a:r>
            <a:r>
              <a:rPr b="1" i="1" lang="it-IT" sz="2600" u="none" cap="none" strike="noStrike">
                <a:solidFill>
                  <a:srgbClr val="F3CF6D"/>
                </a:solidFill>
                <a:latin typeface="Arial"/>
                <a:ea typeface="Arial"/>
                <a:cs typeface="Arial"/>
                <a:sym typeface="Arial"/>
              </a:rPr>
              <a:t>Il piacere</a:t>
            </a:r>
            <a:r>
              <a:rPr b="0" i="0" lang="it-IT" sz="2600" u="none" cap="none" strike="noStrike">
                <a:solidFill>
                  <a:srgbClr val="FFFFFF"/>
                </a:solidFill>
                <a:latin typeface="Arial"/>
                <a:ea typeface="Arial"/>
                <a:cs typeface="Arial"/>
                <a:sym typeface="Arial"/>
              </a:rPr>
              <a:t>, pubblicato nel </a:t>
            </a:r>
            <a:r>
              <a:rPr b="1" i="0" lang="it-IT" sz="2600" u="none" cap="none" strike="noStrike">
                <a:solidFill>
                  <a:srgbClr val="F3CF6D"/>
                </a:solidFill>
                <a:latin typeface="Arial"/>
                <a:ea typeface="Arial"/>
                <a:cs typeface="Arial"/>
                <a:sym typeface="Arial"/>
              </a:rPr>
              <a:t>1889</a:t>
            </a:r>
            <a:r>
              <a:rPr b="0" i="0" lang="it-IT" sz="2600" u="none" cap="none" strike="noStrike">
                <a:solidFill>
                  <a:srgbClr val="FFFFFF"/>
                </a:solidFill>
                <a:latin typeface="Arial"/>
                <a:ea typeface="Arial"/>
                <a:cs typeface="Arial"/>
                <a:sym typeface="Arial"/>
              </a:rPr>
              <a:t> e poi riunito, con </a:t>
            </a:r>
            <a:r>
              <a:rPr b="0" i="1" lang="it-IT" sz="2600" u="none" cap="none" strike="noStrike">
                <a:solidFill>
                  <a:srgbClr val="FFFFFF"/>
                </a:solidFill>
                <a:latin typeface="Arial"/>
                <a:ea typeface="Arial"/>
                <a:cs typeface="Arial"/>
                <a:sym typeface="Arial"/>
              </a:rPr>
              <a:t>L’innocente</a:t>
            </a:r>
            <a:r>
              <a:rPr b="0" i="0" lang="it-IT" sz="2600" u="none" cap="none" strike="noStrike">
                <a:solidFill>
                  <a:srgbClr val="FFFFFF"/>
                </a:solidFill>
                <a:latin typeface="Arial"/>
                <a:ea typeface="Arial"/>
                <a:cs typeface="Arial"/>
                <a:sym typeface="Arial"/>
              </a:rPr>
              <a:t> e </a:t>
            </a:r>
            <a:r>
              <a:rPr b="0" i="1" lang="it-IT" sz="2600" u="none" cap="none" strike="noStrike">
                <a:solidFill>
                  <a:srgbClr val="FFFFFF"/>
                </a:solidFill>
                <a:latin typeface="Arial"/>
                <a:ea typeface="Arial"/>
                <a:cs typeface="Arial"/>
                <a:sym typeface="Arial"/>
              </a:rPr>
              <a:t>Trionfo della morte</a:t>
            </a:r>
            <a:r>
              <a:rPr b="0" i="0" lang="it-IT" sz="2600" u="none" cap="none" strike="noStrike">
                <a:solidFill>
                  <a:srgbClr val="FFFFFF"/>
                </a:solidFill>
                <a:latin typeface="Arial"/>
                <a:ea typeface="Arial"/>
                <a:cs typeface="Arial"/>
                <a:sym typeface="Arial"/>
              </a:rPr>
              <a:t>, nel ciclo </a:t>
            </a:r>
            <a:r>
              <a:rPr b="0" i="1" lang="it-IT" sz="2600" u="none" cap="none" strike="noStrike">
                <a:solidFill>
                  <a:srgbClr val="FFFFFF"/>
                </a:solidFill>
                <a:latin typeface="Arial"/>
                <a:ea typeface="Arial"/>
                <a:cs typeface="Arial"/>
                <a:sym typeface="Arial"/>
              </a:rPr>
              <a:t>I romanzi della rosa</a:t>
            </a:r>
            <a:r>
              <a:rPr b="0" i="0" lang="it-IT" sz="2600" u="none" cap="none" strike="noStrike">
                <a:solidFill>
                  <a:srgbClr val="FFFFFF"/>
                </a:solidFill>
                <a:latin typeface="Arial"/>
                <a:ea typeface="Arial"/>
                <a:cs typeface="Arial"/>
                <a:sym typeface="Arial"/>
              </a:rPr>
              <a:t> (il fiore simboleggia l’amore sensuale).</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Nella struttura, </a:t>
            </a:r>
            <a:r>
              <a:rPr b="0" i="1" lang="it-IT" sz="2600" u="none" cap="none" strike="noStrike">
                <a:solidFill>
                  <a:srgbClr val="FFFFFF"/>
                </a:solidFill>
                <a:latin typeface="Arial"/>
                <a:ea typeface="Arial"/>
                <a:cs typeface="Arial"/>
                <a:sym typeface="Arial"/>
              </a:rPr>
              <a:t>Il piacere </a:t>
            </a:r>
            <a:r>
              <a:rPr b="0" i="0" lang="it-IT" sz="2600" u="none" cap="none" strike="noStrike">
                <a:solidFill>
                  <a:srgbClr val="FFFFFF"/>
                </a:solidFill>
                <a:latin typeface="Arial"/>
                <a:ea typeface="Arial"/>
                <a:cs typeface="Arial"/>
                <a:sym typeface="Arial"/>
              </a:rPr>
              <a:t>si mantiene fedele alla </a:t>
            </a:r>
            <a:r>
              <a:rPr b="1" i="0" lang="it-IT" sz="2600" u="none" cap="none" strike="noStrike">
                <a:solidFill>
                  <a:srgbClr val="F3CF6D"/>
                </a:solidFill>
                <a:latin typeface="Arial"/>
                <a:ea typeface="Arial"/>
                <a:cs typeface="Arial"/>
                <a:sym typeface="Arial"/>
              </a:rPr>
              <a:t>tradizione realistica</a:t>
            </a:r>
            <a:r>
              <a:rPr b="0" i="0" lang="it-IT" sz="2600" u="none" cap="none" strike="noStrike">
                <a:solidFill>
                  <a:srgbClr val="FFFFFF"/>
                </a:solidFill>
                <a:latin typeface="Arial"/>
                <a:ea typeface="Arial"/>
                <a:cs typeface="Arial"/>
                <a:sym typeface="Arial"/>
              </a:rPr>
              <a:t>,</a:t>
            </a:r>
            <a:r>
              <a:rPr b="1" i="0" lang="it-IT" sz="2600" u="none" cap="none" strike="noStrike">
                <a:solidFill>
                  <a:srgbClr val="F3CF6D"/>
                </a:solidFill>
                <a:latin typeface="Arial"/>
                <a:ea typeface="Arial"/>
                <a:cs typeface="Arial"/>
                <a:sym typeface="Arial"/>
              </a:rPr>
              <a:t> </a:t>
            </a:r>
            <a:r>
              <a:rPr b="0" i="0" lang="it-IT" sz="2600" u="none" cap="none" strike="noStrike">
                <a:solidFill>
                  <a:srgbClr val="FFFFFF"/>
                </a:solidFill>
                <a:latin typeface="Arial"/>
                <a:ea typeface="Arial"/>
                <a:cs typeface="Arial"/>
                <a:sym typeface="Arial"/>
              </a:rPr>
              <a:t>ma lo </a:t>
            </a:r>
            <a:r>
              <a:rPr b="1" i="0" lang="it-IT" sz="2600" u="none" cap="none" strike="noStrike">
                <a:solidFill>
                  <a:srgbClr val="F3CF6D"/>
                </a:solidFill>
                <a:latin typeface="Arial"/>
                <a:ea typeface="Arial"/>
                <a:cs typeface="Arial"/>
                <a:sym typeface="Arial"/>
              </a:rPr>
              <a:t>studio </a:t>
            </a:r>
            <a:r>
              <a:rPr b="0" i="0" lang="it-IT" sz="2600" u="none" cap="none" strike="noStrike">
                <a:solidFill>
                  <a:srgbClr val="FFFFFF"/>
                </a:solidFill>
                <a:latin typeface="Arial"/>
                <a:ea typeface="Arial"/>
                <a:cs typeface="Arial"/>
                <a:sym typeface="Arial"/>
              </a:rPr>
              <a:t>dei</a:t>
            </a:r>
            <a:r>
              <a:rPr b="1" i="0" lang="it-IT" sz="2600" u="none" cap="none" strike="noStrike">
                <a:solidFill>
                  <a:srgbClr val="F3CF6D"/>
                </a:solidFill>
                <a:latin typeface="Arial"/>
                <a:ea typeface="Arial"/>
                <a:cs typeface="Arial"/>
                <a:sym typeface="Arial"/>
              </a:rPr>
              <a:t> personaggi </a:t>
            </a:r>
            <a:r>
              <a:rPr b="0" i="0" lang="it-IT" sz="2600" u="none" cap="none" strike="noStrike">
                <a:solidFill>
                  <a:srgbClr val="FFFFFF"/>
                </a:solidFill>
                <a:latin typeface="Arial"/>
                <a:ea typeface="Arial"/>
                <a:cs typeface="Arial"/>
                <a:sym typeface="Arial"/>
              </a:rPr>
              <a:t>rivela un’analisi delle loro personalità ambigue, delle loro pulsioni e manie. Di fatto, ciò denota un abbandono di Verga e un’adesione al </a:t>
            </a:r>
            <a:r>
              <a:rPr b="1" i="0" lang="it-IT" sz="2600" u="none" cap="none" strike="noStrike">
                <a:solidFill>
                  <a:srgbClr val="F3CF6D"/>
                </a:solidFill>
                <a:latin typeface="Arial"/>
                <a:ea typeface="Arial"/>
                <a:cs typeface="Arial"/>
                <a:sym typeface="Arial"/>
              </a:rPr>
              <a:t>Simbolismo europeo</a:t>
            </a:r>
            <a:r>
              <a:rPr b="0" i="0" lang="it-IT" sz="2600" u="none" cap="none" strike="noStrike">
                <a:solidFill>
                  <a:srgbClr val="FFFFFF"/>
                </a:solidFill>
                <a:latin typeface="Arial"/>
                <a:ea typeface="Arial"/>
                <a:cs typeface="Arial"/>
                <a:sym typeface="Arial"/>
              </a:rPr>
              <a:t>, a cui si aggiungono le influenze di  Wilde, Huysmans, Péladan.</a:t>
            </a:r>
            <a:endParaRPr b="0" i="0" sz="2600" u="none" cap="none" strike="noStrike">
              <a:solidFill>
                <a:srgbClr val="FFFFFF"/>
              </a:solidFill>
              <a:latin typeface="Arial"/>
              <a:ea typeface="Arial"/>
              <a:cs typeface="Arial"/>
              <a:sym typeface="Arial"/>
            </a:endParaRPr>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3"/>
          <p:cNvSpPr/>
          <p:nvPr/>
        </p:nvSpPr>
        <p:spPr>
          <a:xfrm>
            <a:off x="1308100" y="1498599"/>
            <a:ext cx="10111669" cy="4785407"/>
          </a:xfrm>
          <a:prstGeom prst="rect">
            <a:avLst/>
          </a:prstGeom>
          <a:solidFill>
            <a:srgbClr val="EFCA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 name="Google Shape;453;p33"/>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1" lang="it-IT" sz="2100" u="none" cap="none" strike="noStrike">
                <a:solidFill>
                  <a:srgbClr val="F3CF6D"/>
                </a:solidFill>
                <a:latin typeface="Arial"/>
                <a:ea typeface="Arial"/>
                <a:cs typeface="Arial"/>
                <a:sym typeface="Arial"/>
              </a:rPr>
              <a:t>IL PIACERE</a:t>
            </a:r>
            <a:r>
              <a:rPr b="1" i="0" lang="it-IT" sz="2100" u="none" cap="none" strike="noStrike">
                <a:solidFill>
                  <a:srgbClr val="F3CF6D"/>
                </a:solidFill>
                <a:latin typeface="Arial"/>
                <a:ea typeface="Arial"/>
                <a:cs typeface="Arial"/>
                <a:sym typeface="Arial"/>
              </a:rPr>
              <a:t>: LA TRAMA IN SINTESI</a:t>
            </a:r>
            <a:endParaRPr/>
          </a:p>
        </p:txBody>
      </p:sp>
      <p:sp>
        <p:nvSpPr>
          <p:cNvPr id="454" name="Google Shape;454;p33"/>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L’ESTETISMO E I SUOI LIMITI</a:t>
            </a:r>
            <a:endParaRPr/>
          </a:p>
        </p:txBody>
      </p:sp>
      <p:sp>
        <p:nvSpPr>
          <p:cNvPr id="455" name="Google Shape;455;p33"/>
          <p:cNvSpPr txBox="1"/>
          <p:nvPr/>
        </p:nvSpPr>
        <p:spPr>
          <a:xfrm>
            <a:off x="1727200" y="1976471"/>
            <a:ext cx="10464800" cy="3784076"/>
          </a:xfrm>
          <a:prstGeom prst="rect">
            <a:avLst/>
          </a:prstGeom>
          <a:solidFill>
            <a:srgbClr val="FFFFFF"/>
          </a:solidFill>
          <a:ln>
            <a:noFill/>
          </a:ln>
          <a:effectLst>
            <a:outerShdw blurRad="63500" sx="102000" rotWithShape="0" algn="ctr" sy="102000">
              <a:srgbClr val="000000">
                <a:alpha val="40000"/>
              </a:srgbClr>
            </a:outerShdw>
          </a:effectLst>
        </p:spPr>
        <p:txBody>
          <a:bodyPr anchorCtr="0" anchor="t" bIns="144000" lIns="91425" spcFirstLastPara="1" rIns="91425" wrap="square" tIns="144000">
            <a:noAutofit/>
          </a:bodyPr>
          <a:lstStyle/>
          <a:p>
            <a:pPr indent="0" lvl="0" marL="723900" marR="0" rtl="0" algn="l">
              <a:lnSpc>
                <a:spcPct val="100000"/>
              </a:lnSpc>
              <a:spcBef>
                <a:spcPts val="0"/>
              </a:spcBef>
              <a:spcAft>
                <a:spcPts val="0"/>
              </a:spcAft>
              <a:buNone/>
            </a:pPr>
            <a:r>
              <a:rPr b="1" i="0" lang="it-IT" sz="1600" u="none" cap="none" strike="noStrike">
                <a:solidFill>
                  <a:srgbClr val="2A2A2A"/>
                </a:solidFill>
                <a:latin typeface="Arial"/>
                <a:ea typeface="Arial"/>
                <a:cs typeface="Arial"/>
                <a:sym typeface="Arial"/>
              </a:rPr>
              <a:t>Andrea Sperelli</a:t>
            </a:r>
            <a:r>
              <a:rPr b="0" i="0" lang="it-IT" sz="1600" u="none" cap="none" strike="noStrike">
                <a:solidFill>
                  <a:srgbClr val="2A2A2A"/>
                </a:solidFill>
                <a:latin typeface="Arial"/>
                <a:ea typeface="Arial"/>
                <a:cs typeface="Arial"/>
                <a:sym typeface="Arial"/>
              </a:rPr>
              <a:t>, che incarna la figura dell’</a:t>
            </a:r>
            <a:r>
              <a:rPr b="1" i="0" lang="it-IT" sz="1600" u="none" cap="none" strike="noStrike">
                <a:solidFill>
                  <a:srgbClr val="2A2A2A"/>
                </a:solidFill>
                <a:latin typeface="Arial"/>
                <a:ea typeface="Arial"/>
                <a:cs typeface="Arial"/>
                <a:sym typeface="Arial"/>
              </a:rPr>
              <a:t>esteta, </a:t>
            </a:r>
            <a:r>
              <a:rPr b="0" i="0" lang="it-IT" sz="1600" u="none" cap="none" strike="noStrike">
                <a:solidFill>
                  <a:srgbClr val="2A2A2A"/>
                </a:solidFill>
                <a:latin typeface="Arial"/>
                <a:ea typeface="Arial"/>
                <a:cs typeface="Arial"/>
                <a:sym typeface="Arial"/>
              </a:rPr>
              <a:t>è un </a:t>
            </a:r>
            <a:r>
              <a:rPr b="0" i="1" lang="it-IT" sz="1600" u="none" cap="none" strike="noStrike">
                <a:solidFill>
                  <a:srgbClr val="2A2A2A"/>
                </a:solidFill>
                <a:latin typeface="Arial"/>
                <a:ea typeface="Arial"/>
                <a:cs typeface="Arial"/>
                <a:sym typeface="Arial"/>
              </a:rPr>
              <a:t>dandy</a:t>
            </a:r>
            <a:r>
              <a:rPr b="0" i="0" lang="it-IT" sz="1600" u="none" cap="none" strike="noStrike">
                <a:solidFill>
                  <a:srgbClr val="2A2A2A"/>
                </a:solidFill>
                <a:latin typeface="Arial"/>
                <a:ea typeface="Arial"/>
                <a:cs typeface="Arial"/>
                <a:sym typeface="Arial"/>
              </a:rPr>
              <a:t> raffinato, elegante, circondato dal lusso e amante del bello.</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Tuttavia, è un </a:t>
            </a:r>
            <a:r>
              <a:rPr b="1" i="0" lang="it-IT" sz="1600" u="none" cap="none" strike="noStrike">
                <a:solidFill>
                  <a:srgbClr val="2A2A2A"/>
                </a:solidFill>
                <a:latin typeface="Arial"/>
                <a:ea typeface="Arial"/>
                <a:cs typeface="Arial"/>
                <a:sym typeface="Arial"/>
              </a:rPr>
              <a:t>uomo debole</a:t>
            </a:r>
            <a:r>
              <a:rPr b="0" i="0" lang="it-IT" sz="1600" u="none" cap="none" strike="noStrike">
                <a:solidFill>
                  <a:srgbClr val="2A2A2A"/>
                </a:solidFill>
                <a:latin typeface="Arial"/>
                <a:ea typeface="Arial"/>
                <a:cs typeface="Arial"/>
                <a:sym typeface="Arial"/>
              </a:rPr>
              <a:t>: manca di una personalità marcata ed è incapace di prendere decisioni. </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Si tratta di un personaggio ‘‘malato’’, che porta in sé i segni della decadenza.</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Prova attrazione per due donne, che rappresentano le due caratteristiche opposte, ma inscindibili, dell’amore:</a:t>
            </a:r>
            <a:endParaRPr/>
          </a:p>
          <a:p>
            <a:pPr indent="-285750" lvl="0" marL="1009650" marR="0" rtl="0" algn="l">
              <a:lnSpc>
                <a:spcPct val="100000"/>
              </a:lnSpc>
              <a:spcBef>
                <a:spcPts val="600"/>
              </a:spcBef>
              <a:spcAft>
                <a:spcPts val="0"/>
              </a:spcAft>
              <a:buClr>
                <a:srgbClr val="000000"/>
              </a:buClr>
              <a:buSzPts val="1600"/>
              <a:buFont typeface="Arial"/>
              <a:buChar char="•"/>
            </a:pPr>
            <a:r>
              <a:rPr b="1" i="0" lang="it-IT" sz="1600" u="none" cap="none" strike="noStrike">
                <a:solidFill>
                  <a:srgbClr val="2A2A2A"/>
                </a:solidFill>
                <a:latin typeface="Arial"/>
                <a:ea typeface="Arial"/>
                <a:cs typeface="Arial"/>
                <a:sym typeface="Arial"/>
              </a:rPr>
              <a:t>Elena Muti</a:t>
            </a:r>
            <a:r>
              <a:rPr b="0" i="0" lang="it-IT" sz="1600" u="none" cap="none" strike="noStrike">
                <a:solidFill>
                  <a:srgbClr val="2A2A2A"/>
                </a:solidFill>
                <a:latin typeface="Arial"/>
                <a:ea typeface="Arial"/>
                <a:cs typeface="Arial"/>
                <a:sym typeface="Arial"/>
              </a:rPr>
              <a:t>, incarnazione della donna fatale, sensuale e voluttuosa, simbolo dell’erotismo che porta alla perdizione</a:t>
            </a:r>
            <a:endParaRPr/>
          </a:p>
          <a:p>
            <a:pPr indent="-285750" lvl="0" marL="1009650" marR="0" rtl="0" algn="l">
              <a:lnSpc>
                <a:spcPct val="100000"/>
              </a:lnSpc>
              <a:spcBef>
                <a:spcPts val="600"/>
              </a:spcBef>
              <a:spcAft>
                <a:spcPts val="0"/>
              </a:spcAft>
              <a:buClr>
                <a:srgbClr val="000000"/>
              </a:buClr>
              <a:buSzPts val="1600"/>
              <a:buFont typeface="Arial"/>
              <a:buChar char="•"/>
            </a:pPr>
            <a:r>
              <a:rPr b="1" i="0" lang="it-IT" sz="1600" u="none" cap="none" strike="noStrike">
                <a:solidFill>
                  <a:srgbClr val="2A2A2A"/>
                </a:solidFill>
                <a:latin typeface="Arial"/>
                <a:ea typeface="Arial"/>
                <a:cs typeface="Arial"/>
                <a:sym typeface="Arial"/>
              </a:rPr>
              <a:t>Maria Ferres</a:t>
            </a:r>
            <a:r>
              <a:rPr b="0" i="0" lang="it-IT" sz="1600" u="none" cap="none" strike="noStrike">
                <a:solidFill>
                  <a:srgbClr val="2A2A2A"/>
                </a:solidFill>
                <a:latin typeface="Arial"/>
                <a:ea typeface="Arial"/>
                <a:cs typeface="Arial"/>
                <a:sym typeface="Arial"/>
              </a:rPr>
              <a:t>, donna innocente e casta, simbolo di un sentimento puro che può salvare.</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L’</a:t>
            </a:r>
            <a:r>
              <a:rPr b="1" i="0" lang="it-IT" sz="1600" u="none" cap="none" strike="noStrike">
                <a:solidFill>
                  <a:srgbClr val="2A2A2A"/>
                </a:solidFill>
                <a:latin typeface="Arial"/>
                <a:ea typeface="Arial"/>
                <a:cs typeface="Arial"/>
                <a:sym typeface="Arial"/>
              </a:rPr>
              <a:t>opposizione</a:t>
            </a:r>
            <a:r>
              <a:rPr b="0" i="0" lang="it-IT" sz="1600" u="none" cap="none" strike="noStrike">
                <a:solidFill>
                  <a:srgbClr val="2A2A2A"/>
                </a:solidFill>
                <a:latin typeface="Arial"/>
                <a:ea typeface="Arial"/>
                <a:cs typeface="Arial"/>
                <a:sym typeface="Arial"/>
              </a:rPr>
              <a:t>, però, è solo </a:t>
            </a:r>
            <a:r>
              <a:rPr b="1" i="0" lang="it-IT" sz="1600" u="none" cap="none" strike="noStrike">
                <a:solidFill>
                  <a:srgbClr val="2A2A2A"/>
                </a:solidFill>
                <a:latin typeface="Arial"/>
                <a:ea typeface="Arial"/>
                <a:cs typeface="Arial"/>
                <a:sym typeface="Arial"/>
              </a:rPr>
              <a:t>apparente</a:t>
            </a:r>
            <a:r>
              <a:rPr b="0" i="0" lang="it-IT" sz="1600" u="none" cap="none" strike="noStrike">
                <a:solidFill>
                  <a:srgbClr val="2A2A2A"/>
                </a:solidFill>
                <a:latin typeface="Arial"/>
                <a:ea typeface="Arial"/>
                <a:cs typeface="Arial"/>
                <a:sym typeface="Arial"/>
              </a:rPr>
              <a:t>, in quanto il protagonista prova per entrambe le donne solo un sentimento di profonda seduzione sensuale.</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Infatti Maria, quando comprende le intenzioni del protagonista, lo abbandona.</a:t>
            </a:r>
            <a:endParaRPr/>
          </a:p>
        </p:txBody>
      </p:sp>
      <p:pic>
        <p:nvPicPr>
          <p:cNvPr id="456" name="Google Shape;456;p33"/>
          <p:cNvPicPr preferRelativeResize="0"/>
          <p:nvPr/>
        </p:nvPicPr>
        <p:blipFill rotWithShape="1">
          <a:blip r:embed="rId3">
            <a:alphaModFix/>
          </a:blip>
          <a:srcRect b="0" l="50000" r="0" t="0"/>
          <a:stretch/>
        </p:blipFill>
        <p:spPr>
          <a:xfrm>
            <a:off x="0" y="1579727"/>
            <a:ext cx="2298700" cy="4481513"/>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4"/>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lang="it-IT" sz="2100" u="none" cap="none" strike="noStrike">
                <a:solidFill>
                  <a:srgbClr val="F3CF6D"/>
                </a:solidFill>
                <a:latin typeface="Arial"/>
                <a:ea typeface="Arial"/>
                <a:cs typeface="Arial"/>
                <a:sym typeface="Arial"/>
              </a:rPr>
              <a:t>ANDREA SPERELLI: IL FALLIMENTO DELL’ESTETA</a:t>
            </a:r>
            <a:endParaRPr/>
          </a:p>
        </p:txBody>
      </p:sp>
      <p:sp>
        <p:nvSpPr>
          <p:cNvPr id="462" name="Google Shape;462;p34"/>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L’ESTETISMO E I SUOI LIMITI</a:t>
            </a:r>
            <a:endParaRPr b="0" i="0" sz="1200" u="none" cap="none" strike="noStrike">
              <a:solidFill>
                <a:srgbClr val="BFBFBF"/>
              </a:solidFill>
              <a:latin typeface="Arial"/>
              <a:ea typeface="Arial"/>
              <a:cs typeface="Arial"/>
              <a:sym typeface="Arial"/>
            </a:endParaRPr>
          </a:p>
        </p:txBody>
      </p:sp>
      <p:sp>
        <p:nvSpPr>
          <p:cNvPr id="463" name="Google Shape;463;p34"/>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Il protagonista del romanzo rappresenta il </a:t>
            </a:r>
            <a:r>
              <a:rPr b="1" i="0" lang="it-IT" sz="2600" u="none" cap="none" strike="noStrike">
                <a:solidFill>
                  <a:srgbClr val="F3CF6D"/>
                </a:solidFill>
                <a:latin typeface="Arial"/>
                <a:ea typeface="Arial"/>
                <a:cs typeface="Arial"/>
                <a:sym typeface="Arial"/>
              </a:rPr>
              <a:t>fallimento</a:t>
            </a:r>
            <a:r>
              <a:rPr b="0" i="0" lang="it-IT" sz="2600" u="none" cap="none" strike="noStrike">
                <a:solidFill>
                  <a:srgbClr val="FFFFFF"/>
                </a:solidFill>
                <a:latin typeface="Arial"/>
                <a:ea typeface="Arial"/>
                <a:cs typeface="Arial"/>
                <a:sym typeface="Arial"/>
              </a:rPr>
              <a:t> della figura </a:t>
            </a:r>
            <a:r>
              <a:rPr b="1" i="0" lang="it-IT" sz="2600" u="none" cap="none" strike="noStrike">
                <a:solidFill>
                  <a:srgbClr val="F3CF6D"/>
                </a:solidFill>
                <a:latin typeface="Arial"/>
                <a:ea typeface="Arial"/>
                <a:cs typeface="Arial"/>
                <a:sym typeface="Arial"/>
              </a:rPr>
              <a:t>dell’intellettuale-esteta</a:t>
            </a:r>
            <a:r>
              <a:rPr b="0" i="0" lang="it-IT" sz="2600" u="none" cap="none" strike="noStrike">
                <a:solidFill>
                  <a:srgbClr val="FFFFFF"/>
                </a:solidFill>
                <a:latin typeface="Arial"/>
                <a:ea typeface="Arial"/>
                <a:cs typeface="Arial"/>
                <a:sym typeface="Arial"/>
              </a:rPr>
              <a:t>, inadeguato rispetto al mondo moderno.</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Nei suoi confronti, l’autore mantiene un </a:t>
            </a:r>
            <a:r>
              <a:rPr b="1" i="0" lang="it-IT" sz="2600" u="none" cap="none" strike="noStrike">
                <a:solidFill>
                  <a:srgbClr val="F3CF6D"/>
                </a:solidFill>
                <a:latin typeface="Arial"/>
                <a:ea typeface="Arial"/>
                <a:cs typeface="Arial"/>
                <a:sym typeface="Arial"/>
              </a:rPr>
              <a:t>atteggiamento ambivalente</a:t>
            </a:r>
            <a:r>
              <a:rPr b="0" i="0" lang="it-IT" sz="2600" u="none" cap="none" strike="noStrike">
                <a:solidFill>
                  <a:srgbClr val="FFFFFF"/>
                </a:solidFill>
                <a:latin typeface="Arial"/>
                <a:ea typeface="Arial"/>
                <a:cs typeface="Arial"/>
                <a:sym typeface="Arial"/>
              </a:rPr>
              <a:t>: lo giudica, condannandone debolezza, lussuria, eccessiva sensibilità; contemporaneamente, però, ne rimane affascinato, identificandosi nella sua sensualità, o nella sua lotta contro una donna ‘‘nemica’’.</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Le vicende di Sperelli sono narrate con una </a:t>
            </a:r>
            <a:r>
              <a:rPr b="1" i="0" lang="it-IT" sz="2600" u="none" cap="none" strike="noStrike">
                <a:solidFill>
                  <a:srgbClr val="F3CF6D"/>
                </a:solidFill>
                <a:latin typeface="Arial"/>
                <a:ea typeface="Arial"/>
                <a:cs typeface="Arial"/>
                <a:sym typeface="Arial"/>
              </a:rPr>
              <a:t>lirica preziosa</a:t>
            </a:r>
            <a:r>
              <a:rPr b="0" i="0" lang="it-IT" sz="2600" u="none" cap="none" strike="noStrike">
                <a:solidFill>
                  <a:srgbClr val="FFFFFF"/>
                </a:solidFill>
                <a:latin typeface="Arial"/>
                <a:ea typeface="Arial"/>
                <a:cs typeface="Arial"/>
                <a:sym typeface="Arial"/>
              </a:rPr>
              <a:t>, con parole ricercate, immagini evocative, descrizioni suggestive.</a:t>
            </a:r>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4759"/>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3977641" y="4454525"/>
            <a:ext cx="4224654"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lang="it-IT">
                <a:latin typeface="Arial"/>
                <a:ea typeface="Arial"/>
                <a:cs typeface="Arial"/>
                <a:sym typeface="Arial"/>
              </a:rPr>
              <a:t>Una vita ‘‘inimitabile’’</a:t>
            </a:r>
            <a:endParaRPr/>
          </a:p>
        </p:txBody>
      </p:sp>
      <p:pic>
        <p:nvPicPr>
          <p:cNvPr id="89" name="Google Shape;89;p17"/>
          <p:cNvPicPr preferRelativeResize="0"/>
          <p:nvPr/>
        </p:nvPicPr>
        <p:blipFill rotWithShape="1">
          <a:blip r:embed="rId3">
            <a:alphaModFix/>
          </a:blip>
          <a:srcRect b="29723" l="13593" r="62331" t="28333"/>
          <a:stretch/>
        </p:blipFill>
        <p:spPr>
          <a:xfrm>
            <a:off x="4714875" y="1638300"/>
            <a:ext cx="2763204" cy="2707911"/>
          </a:xfrm>
          <a:prstGeom prst="rect">
            <a:avLst/>
          </a:prstGeom>
          <a:solidFill>
            <a:srgbClr val="ECECEC"/>
          </a:solidFill>
          <a:ln cap="sq" cmpd="sng" w="76200">
            <a:solidFill>
              <a:srgbClr val="FFC000"/>
            </a:solidFill>
            <a:prstDash val="solid"/>
            <a:miter lim="800000"/>
            <a:headEnd len="sm" w="sm" type="none"/>
            <a:tailEnd len="sm" w="sm" type="none"/>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B09C"/>
        </a:solidFill>
      </p:bgPr>
    </p:bg>
    <p:spTree>
      <p:nvGrpSpPr>
        <p:cNvPr id="467" name="Shape 467"/>
        <p:cNvGrpSpPr/>
        <p:nvPr/>
      </p:nvGrpSpPr>
      <p:grpSpPr>
        <a:xfrm>
          <a:off x="0" y="0"/>
          <a:ext cx="0" cy="0"/>
          <a:chOff x="0" y="0"/>
          <a:chExt cx="0" cy="0"/>
        </a:xfrm>
      </p:grpSpPr>
      <p:sp>
        <p:nvSpPr>
          <p:cNvPr id="468" name="Google Shape;468;p35"/>
          <p:cNvSpPr txBox="1"/>
          <p:nvPr>
            <p:ph type="title"/>
          </p:nvPr>
        </p:nvSpPr>
        <p:spPr>
          <a:xfrm>
            <a:off x="3886200" y="4454525"/>
            <a:ext cx="4321197"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lang="it-IT" sz="2400" u="none" cap="none" strike="noStrike">
                <a:solidFill>
                  <a:srgbClr val="FFFFFF"/>
                </a:solidFill>
                <a:latin typeface="Arial"/>
                <a:ea typeface="Arial"/>
                <a:cs typeface="Arial"/>
                <a:sym typeface="Arial"/>
              </a:rPr>
              <a:t>Il </a:t>
            </a:r>
            <a:r>
              <a:rPr b="1" i="1" lang="it-IT" sz="2400" u="none" cap="none" strike="noStrike">
                <a:solidFill>
                  <a:srgbClr val="FFFFFF"/>
                </a:solidFill>
                <a:latin typeface="Arial"/>
                <a:ea typeface="Arial"/>
                <a:cs typeface="Arial"/>
                <a:sym typeface="Arial"/>
              </a:rPr>
              <a:t>Poema paradisiaco</a:t>
            </a:r>
            <a:endParaRPr i="1"/>
          </a:p>
        </p:txBody>
      </p:sp>
      <p:pic>
        <p:nvPicPr>
          <p:cNvPr id="469" name="Google Shape;469;p35"/>
          <p:cNvPicPr preferRelativeResize="0"/>
          <p:nvPr/>
        </p:nvPicPr>
        <p:blipFill rotWithShape="1">
          <a:blip r:embed="rId3">
            <a:alphaModFix/>
          </a:blip>
          <a:srcRect b="24762" l="54732" r="21874" t="34285"/>
          <a:stretch/>
        </p:blipFill>
        <p:spPr>
          <a:xfrm>
            <a:off x="4865835" y="1774372"/>
            <a:ext cx="2476205" cy="2438401"/>
          </a:xfrm>
          <a:prstGeom prst="rect">
            <a:avLst/>
          </a:prstGeom>
          <a:noFill/>
          <a:ln cap="flat" cmpd="sng" w="127000">
            <a:solidFill>
              <a:schemeClr val="lt1"/>
            </a:solidFill>
            <a:prstDash val="solid"/>
            <a:miter lim="800000"/>
            <a:headEnd len="sm" w="sm" type="none"/>
            <a:tailEnd len="sm" w="sm" type="none"/>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6"/>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1" lang="it-IT" sz="2100" u="none" cap="none" strike="noStrike">
                <a:solidFill>
                  <a:srgbClr val="F3CF6D"/>
                </a:solidFill>
                <a:latin typeface="Arial"/>
                <a:ea typeface="Arial"/>
                <a:cs typeface="Arial"/>
                <a:sym typeface="Arial"/>
              </a:rPr>
              <a:t>Il POEMA PARADISIACO</a:t>
            </a:r>
            <a:endParaRPr i="1"/>
          </a:p>
        </p:txBody>
      </p:sp>
      <p:sp>
        <p:nvSpPr>
          <p:cNvPr id="475" name="Google Shape;475;p36"/>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a:t>
            </a:r>
            <a:r>
              <a:rPr b="0" i="1" lang="it-IT" sz="1200" u="none" cap="none" strike="noStrike">
                <a:solidFill>
                  <a:srgbClr val="BFBFBF"/>
                </a:solidFill>
                <a:latin typeface="Arial"/>
                <a:ea typeface="Arial"/>
                <a:cs typeface="Arial"/>
                <a:sym typeface="Arial"/>
              </a:rPr>
              <a:t>POEMA PARADISIACO</a:t>
            </a:r>
            <a:endParaRPr b="0" i="1" sz="1200" u="none" cap="none" strike="noStrike">
              <a:solidFill>
                <a:srgbClr val="BFBFBF"/>
              </a:solidFill>
              <a:latin typeface="Arial"/>
              <a:ea typeface="Arial"/>
              <a:cs typeface="Arial"/>
              <a:sym typeface="Arial"/>
            </a:endParaRPr>
          </a:p>
        </p:txBody>
      </p:sp>
      <p:sp>
        <p:nvSpPr>
          <p:cNvPr id="476" name="Google Shape;476;p36"/>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Nel 1893 D’Annunzio pubblica </a:t>
            </a:r>
            <a:r>
              <a:rPr b="0" i="1" lang="it-IT" sz="2600" u="none" cap="none" strike="noStrike">
                <a:solidFill>
                  <a:srgbClr val="FFFFFF"/>
                </a:solidFill>
                <a:latin typeface="Arial"/>
                <a:ea typeface="Arial"/>
                <a:cs typeface="Arial"/>
                <a:sym typeface="Arial"/>
              </a:rPr>
              <a:t>Il poema paradisiaco</a:t>
            </a:r>
            <a:r>
              <a:rPr b="0" i="0" lang="it-IT" sz="2600" u="none" cap="none" strike="noStrike">
                <a:solidFill>
                  <a:srgbClr val="FFFFFF"/>
                </a:solidFill>
                <a:latin typeface="Arial"/>
                <a:ea typeface="Arial"/>
                <a:cs typeface="Arial"/>
                <a:sym typeface="Arial"/>
              </a:rPr>
              <a:t>, una raccolta poetica che nasce dalle suggestioni del suo </a:t>
            </a:r>
            <a:r>
              <a:rPr b="1" i="0" lang="it-IT" sz="2600" u="none" cap="none" strike="noStrike">
                <a:solidFill>
                  <a:srgbClr val="F3CF6D"/>
                </a:solidFill>
                <a:latin typeface="Arial"/>
                <a:ea typeface="Arial"/>
                <a:cs typeface="Arial"/>
                <a:sym typeface="Arial"/>
              </a:rPr>
              <a:t>soggiorno napoletano</a:t>
            </a:r>
            <a:r>
              <a:rPr b="0" i="0" lang="it-IT" sz="2600" u="none" cap="none" strike="noStrike">
                <a:solidFill>
                  <a:srgbClr val="FFFFFF"/>
                </a:solidFill>
                <a:latin typeface="Arial"/>
                <a:ea typeface="Arial"/>
                <a:cs typeface="Arial"/>
                <a:sym typeface="Arial"/>
              </a:rPr>
              <a:t>, oltre che dall’influenza dei </a:t>
            </a:r>
            <a:r>
              <a:rPr b="1" i="0" lang="it-IT" sz="2600" u="none" cap="none" strike="noStrike">
                <a:solidFill>
                  <a:srgbClr val="F3CF6D"/>
                </a:solidFill>
                <a:latin typeface="Arial"/>
                <a:ea typeface="Arial"/>
                <a:cs typeface="Arial"/>
                <a:sym typeface="Arial"/>
              </a:rPr>
              <a:t>poeti simbolisti</a:t>
            </a:r>
            <a:r>
              <a:rPr b="0" i="0" lang="it-IT" sz="2600" u="none" cap="none" strike="noStrike">
                <a:solidFill>
                  <a:srgbClr val="FFFFFF"/>
                </a:solidFill>
                <a:latin typeface="Arial"/>
                <a:ea typeface="Arial"/>
                <a:cs typeface="Arial"/>
                <a:sym typeface="Arial"/>
              </a:rPr>
              <a:t>.</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 versi di questa poetica presentano un </a:t>
            </a:r>
            <a:r>
              <a:rPr b="1" i="0" lang="it-IT" sz="2600" u="none" cap="none" strike="noStrike">
                <a:solidFill>
                  <a:srgbClr val="F3CF6D"/>
                </a:solidFill>
                <a:latin typeface="Arial"/>
                <a:ea typeface="Arial"/>
                <a:cs typeface="Arial"/>
                <a:sym typeface="Arial"/>
              </a:rPr>
              <a:t>andamento melodico e cantilenante</a:t>
            </a:r>
            <a:r>
              <a:rPr b="0" i="0" lang="it-IT" sz="2600" u="none" cap="none" strike="noStrike">
                <a:solidFill>
                  <a:srgbClr val="FFFFFF"/>
                </a:solidFill>
                <a:latin typeface="Arial"/>
                <a:ea typeface="Arial"/>
                <a:cs typeface="Arial"/>
                <a:sym typeface="Arial"/>
              </a:rPr>
              <a:t>, ottenuto mediante l’uso di </a:t>
            </a:r>
            <a:r>
              <a:rPr b="1" i="0" lang="it-IT" sz="2600" u="none" cap="none" strike="noStrike">
                <a:solidFill>
                  <a:srgbClr val="F3CF6D"/>
                </a:solidFill>
                <a:latin typeface="Arial"/>
                <a:ea typeface="Arial"/>
                <a:cs typeface="Arial"/>
                <a:sym typeface="Arial"/>
              </a:rPr>
              <a:t>riprese foniche</a:t>
            </a:r>
            <a:r>
              <a:rPr b="0" i="0" lang="it-IT" sz="2600" u="none" cap="none" strike="noStrike">
                <a:solidFill>
                  <a:srgbClr val="FFFFFF"/>
                </a:solidFill>
                <a:latin typeface="Arial"/>
                <a:ea typeface="Arial"/>
                <a:cs typeface="Arial"/>
                <a:sym typeface="Arial"/>
              </a:rPr>
              <a:t>, lessicali e di sintagmi, ma anche di frequenti interrogative e puntini di sospensione.</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 </a:t>
            </a:r>
            <a:r>
              <a:rPr b="1" i="0" lang="it-IT" sz="2600" u="none" cap="none" strike="noStrike">
                <a:solidFill>
                  <a:srgbClr val="F3CF6D"/>
                </a:solidFill>
                <a:latin typeface="Arial"/>
                <a:ea typeface="Arial"/>
                <a:cs typeface="Arial"/>
                <a:sym typeface="Arial"/>
              </a:rPr>
              <a:t>versi </a:t>
            </a:r>
            <a:r>
              <a:rPr b="0" i="0" lang="it-IT" sz="2600" u="none" cap="none" strike="noStrike">
                <a:solidFill>
                  <a:srgbClr val="FFFFFF"/>
                </a:solidFill>
                <a:latin typeface="Arial"/>
                <a:ea typeface="Arial"/>
                <a:cs typeface="Arial"/>
                <a:sym typeface="Arial"/>
              </a:rPr>
              <a:t>sono </a:t>
            </a:r>
            <a:r>
              <a:rPr b="1" i="0" lang="it-IT" sz="2600" u="none" cap="none" strike="noStrike">
                <a:solidFill>
                  <a:srgbClr val="F3CF6D"/>
                </a:solidFill>
                <a:latin typeface="Arial"/>
                <a:ea typeface="Arial"/>
                <a:cs typeface="Arial"/>
                <a:sym typeface="Arial"/>
              </a:rPr>
              <a:t>artificiosi</a:t>
            </a:r>
            <a:r>
              <a:rPr b="0" i="0" lang="it-IT" sz="2600" u="none" cap="none" strike="noStrike">
                <a:solidFill>
                  <a:srgbClr val="FFFFFF"/>
                </a:solidFill>
                <a:latin typeface="Arial"/>
                <a:ea typeface="Arial"/>
                <a:cs typeface="Arial"/>
                <a:sym typeface="Arial"/>
              </a:rPr>
              <a:t> e il </a:t>
            </a:r>
            <a:r>
              <a:rPr b="1" i="0" lang="it-IT" sz="2600" u="none" cap="none" strike="noStrike">
                <a:solidFill>
                  <a:srgbClr val="F3CF6D"/>
                </a:solidFill>
                <a:latin typeface="Arial"/>
                <a:ea typeface="Arial"/>
                <a:cs typeface="Arial"/>
                <a:sym typeface="Arial"/>
              </a:rPr>
              <a:t>lessico prezioso</a:t>
            </a:r>
            <a:r>
              <a:rPr b="0" i="0" lang="it-IT" sz="2600" u="none" cap="none" strike="noStrike">
                <a:solidFill>
                  <a:srgbClr val="FFFFFF"/>
                </a:solidFill>
                <a:latin typeface="Arial"/>
                <a:ea typeface="Arial"/>
                <a:cs typeface="Arial"/>
                <a:sym typeface="Arial"/>
              </a:rPr>
              <a:t>.</a:t>
            </a:r>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7"/>
          <p:cNvSpPr txBox="1"/>
          <p:nvPr/>
        </p:nvSpPr>
        <p:spPr>
          <a:xfrm>
            <a:off x="5151147" y="1683282"/>
            <a:ext cx="232418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toni estenuanti e malinconici</a:t>
            </a:r>
            <a:endParaRPr b="0" i="0" sz="2000" u="none" cap="none" strike="noStrike">
              <a:solidFill>
                <a:srgbClr val="FFFFFF"/>
              </a:solidFill>
              <a:latin typeface="Arial"/>
              <a:ea typeface="Arial"/>
              <a:cs typeface="Arial"/>
              <a:sym typeface="Arial"/>
            </a:endParaRPr>
          </a:p>
        </p:txBody>
      </p:sp>
      <p:pic>
        <p:nvPicPr>
          <p:cNvPr descr="+ ricompensa" id="482" name="Google Shape;482;p37"/>
          <p:cNvPicPr preferRelativeResize="0"/>
          <p:nvPr/>
        </p:nvPicPr>
        <p:blipFill rotWithShape="1">
          <a:blip r:embed="rId3">
            <a:alphaModFix/>
          </a:blip>
          <a:srcRect b="0" l="0" r="0" t="0"/>
          <a:stretch/>
        </p:blipFill>
        <p:spPr>
          <a:xfrm>
            <a:off x="4747288" y="2942875"/>
            <a:ext cx="3197214" cy="1009367"/>
          </a:xfrm>
          <a:prstGeom prst="rect">
            <a:avLst/>
          </a:prstGeom>
          <a:noFill/>
          <a:ln>
            <a:noFill/>
          </a:ln>
        </p:spPr>
      </p:pic>
      <p:sp>
        <p:nvSpPr>
          <p:cNvPr id="483" name="Google Shape;483;p37"/>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I TEMI DE </a:t>
            </a:r>
            <a:r>
              <a:rPr b="1" i="1" lang="it-IT" sz="2100" u="none" cap="none" strike="noStrike">
                <a:solidFill>
                  <a:srgbClr val="F3CF6D"/>
                </a:solidFill>
                <a:latin typeface="Arial"/>
                <a:ea typeface="Arial"/>
                <a:cs typeface="Arial"/>
                <a:sym typeface="Arial"/>
              </a:rPr>
              <a:t>IL</a:t>
            </a:r>
            <a:r>
              <a:rPr b="1" i="0" lang="it-IT" sz="2100" u="none" cap="none" strike="noStrike">
                <a:solidFill>
                  <a:srgbClr val="F3CF6D"/>
                </a:solidFill>
                <a:latin typeface="Arial"/>
                <a:ea typeface="Arial"/>
                <a:cs typeface="Arial"/>
                <a:sym typeface="Arial"/>
              </a:rPr>
              <a:t> </a:t>
            </a:r>
            <a:r>
              <a:rPr b="1" i="1" lang="it-IT" sz="2100" u="none" cap="none" strike="noStrike">
                <a:solidFill>
                  <a:srgbClr val="F3CF6D"/>
                </a:solidFill>
                <a:latin typeface="Arial"/>
                <a:ea typeface="Arial"/>
                <a:cs typeface="Arial"/>
                <a:sym typeface="Arial"/>
              </a:rPr>
              <a:t>POEMA PARADISIACO</a:t>
            </a:r>
            <a:endParaRPr i="1"/>
          </a:p>
        </p:txBody>
      </p:sp>
      <p:sp>
        <p:nvSpPr>
          <p:cNvPr id="484" name="Google Shape;484;p37"/>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a:t>
            </a:r>
            <a:r>
              <a:rPr b="0" i="1" lang="it-IT" sz="1200" u="none" cap="none" strike="noStrike">
                <a:solidFill>
                  <a:srgbClr val="BFBFBF"/>
                </a:solidFill>
                <a:latin typeface="Arial"/>
                <a:ea typeface="Arial"/>
                <a:cs typeface="Arial"/>
                <a:sym typeface="Arial"/>
              </a:rPr>
              <a:t>POEMA PARADISIACO</a:t>
            </a:r>
            <a:endParaRPr/>
          </a:p>
        </p:txBody>
      </p:sp>
      <p:sp>
        <p:nvSpPr>
          <p:cNvPr id="485" name="Google Shape;485;p37"/>
          <p:cNvSpPr txBox="1"/>
          <p:nvPr/>
        </p:nvSpPr>
        <p:spPr>
          <a:xfrm>
            <a:off x="4791315" y="3093291"/>
            <a:ext cx="310916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1" lang="it-IT" sz="2000" u="none" cap="none" strike="noStrike">
                <a:solidFill>
                  <a:srgbClr val="F3CF6D"/>
                </a:solidFill>
                <a:latin typeface="Arial"/>
                <a:ea typeface="Arial"/>
                <a:cs typeface="Arial"/>
                <a:sym typeface="Arial"/>
              </a:rPr>
              <a:t>IL POEMA PARADISIACO</a:t>
            </a:r>
            <a:endParaRPr b="1" i="1" sz="2000" u="none" cap="none" strike="noStrike">
              <a:solidFill>
                <a:srgbClr val="F3CF6D"/>
              </a:solidFill>
              <a:latin typeface="Arial"/>
              <a:ea typeface="Arial"/>
              <a:cs typeface="Arial"/>
              <a:sym typeface="Arial"/>
            </a:endParaRPr>
          </a:p>
        </p:txBody>
      </p:sp>
      <p:pic>
        <p:nvPicPr>
          <p:cNvPr descr="Linea di collegamento" id="486" name="Google Shape;486;p37"/>
          <p:cNvPicPr preferRelativeResize="0"/>
          <p:nvPr/>
        </p:nvPicPr>
        <p:blipFill rotWithShape="1">
          <a:blip r:embed="rId4">
            <a:alphaModFix/>
          </a:blip>
          <a:srcRect b="0" l="0" r="0" t="0"/>
          <a:stretch/>
        </p:blipFill>
        <p:spPr>
          <a:xfrm flipH="1" rot="2583640">
            <a:off x="3559861" y="2030700"/>
            <a:ext cx="1278383" cy="659281"/>
          </a:xfrm>
          <a:prstGeom prst="rect">
            <a:avLst/>
          </a:prstGeom>
          <a:noFill/>
          <a:ln>
            <a:noFill/>
          </a:ln>
          <a:effectLst>
            <a:outerShdw blurRad="38100" rotWithShape="0" dir="5400000" dist="20000">
              <a:srgbClr val="000000">
                <a:alpha val="37647"/>
              </a:srgbClr>
            </a:outerShdw>
          </a:effectLst>
        </p:spPr>
      </p:pic>
      <p:pic>
        <p:nvPicPr>
          <p:cNvPr descr="Linea di collegamento" id="487" name="Google Shape;487;p37"/>
          <p:cNvPicPr preferRelativeResize="0"/>
          <p:nvPr/>
        </p:nvPicPr>
        <p:blipFill rotWithShape="1">
          <a:blip r:embed="rId4">
            <a:alphaModFix/>
          </a:blip>
          <a:srcRect b="0" l="0" r="0" t="0"/>
          <a:stretch/>
        </p:blipFill>
        <p:spPr>
          <a:xfrm rot="-3521218">
            <a:off x="7641861" y="2254516"/>
            <a:ext cx="1185718" cy="569191"/>
          </a:xfrm>
          <a:prstGeom prst="rect">
            <a:avLst/>
          </a:prstGeom>
          <a:noFill/>
          <a:ln>
            <a:noFill/>
          </a:ln>
          <a:effectLst>
            <a:outerShdw blurRad="38100" rotWithShape="0" dir="5400000" dist="20000">
              <a:srgbClr val="000000">
                <a:alpha val="37647"/>
              </a:srgbClr>
            </a:outerShdw>
          </a:effectLst>
        </p:spPr>
      </p:pic>
      <p:pic>
        <p:nvPicPr>
          <p:cNvPr descr="Linea" id="488" name="Google Shape;488;p37"/>
          <p:cNvPicPr preferRelativeResize="0"/>
          <p:nvPr/>
        </p:nvPicPr>
        <p:blipFill rotWithShape="1">
          <a:blip r:embed="rId5">
            <a:alphaModFix/>
          </a:blip>
          <a:srcRect b="0" l="0" r="0" t="0"/>
          <a:stretch/>
        </p:blipFill>
        <p:spPr>
          <a:xfrm rot="5400000">
            <a:off x="9766179" y="2678482"/>
            <a:ext cx="581496" cy="197501"/>
          </a:xfrm>
          <a:prstGeom prst="rect">
            <a:avLst/>
          </a:prstGeom>
          <a:noFill/>
          <a:ln>
            <a:noFill/>
          </a:ln>
          <a:effectLst>
            <a:outerShdw blurRad="38100" rotWithShape="0" dir="5400000" dist="20000">
              <a:srgbClr val="000000">
                <a:alpha val="37647"/>
              </a:srgbClr>
            </a:outerShdw>
          </a:effectLst>
        </p:spPr>
      </p:pic>
      <p:pic>
        <p:nvPicPr>
          <p:cNvPr descr="Linea" id="489" name="Google Shape;489;p37"/>
          <p:cNvPicPr preferRelativeResize="0"/>
          <p:nvPr/>
        </p:nvPicPr>
        <p:blipFill rotWithShape="1">
          <a:blip r:embed="rId5">
            <a:alphaModFix/>
          </a:blip>
          <a:srcRect b="-2" l="26836" r="0" t="1"/>
          <a:stretch/>
        </p:blipFill>
        <p:spPr>
          <a:xfrm rot="5400000">
            <a:off x="6125609" y="4021549"/>
            <a:ext cx="425448" cy="197501"/>
          </a:xfrm>
          <a:prstGeom prst="rect">
            <a:avLst/>
          </a:prstGeom>
          <a:noFill/>
          <a:ln>
            <a:noFill/>
          </a:ln>
          <a:effectLst>
            <a:outerShdw blurRad="38100" rotWithShape="0" dir="5400000" dist="20000">
              <a:srgbClr val="000000">
                <a:alpha val="37647"/>
              </a:srgbClr>
            </a:outerShdw>
          </a:effectLst>
        </p:spPr>
      </p:pic>
      <p:sp>
        <p:nvSpPr>
          <p:cNvPr id="490" name="Google Shape;490;p37"/>
          <p:cNvSpPr txBox="1"/>
          <p:nvPr/>
        </p:nvSpPr>
        <p:spPr>
          <a:xfrm>
            <a:off x="2767283" y="3746271"/>
            <a:ext cx="232418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3CF6D"/>
                </a:solidFill>
                <a:latin typeface="Arial"/>
                <a:ea typeface="Arial"/>
                <a:cs typeface="Arial"/>
                <a:sym typeface="Arial"/>
              </a:rPr>
              <a:t>figura </a:t>
            </a:r>
            <a:endParaRPr/>
          </a:p>
          <a:p>
            <a:pPr indent="0" lvl="0" marL="0" marR="0" rtl="0" algn="ctr">
              <a:lnSpc>
                <a:spcPct val="100000"/>
              </a:lnSpc>
              <a:spcBef>
                <a:spcPts val="0"/>
              </a:spcBef>
              <a:spcAft>
                <a:spcPts val="0"/>
              </a:spcAft>
              <a:buNone/>
            </a:pPr>
            <a:r>
              <a:rPr b="0" i="0" lang="it-IT" sz="2000" u="none" cap="none" strike="noStrike">
                <a:solidFill>
                  <a:srgbClr val="F3CF6D"/>
                </a:solidFill>
                <a:latin typeface="Arial"/>
                <a:ea typeface="Arial"/>
                <a:cs typeface="Arial"/>
                <a:sym typeface="Arial"/>
              </a:rPr>
              <a:t>materna</a:t>
            </a:r>
            <a:endParaRPr b="0" i="0" sz="2000" u="none" cap="none" strike="noStrike">
              <a:solidFill>
                <a:srgbClr val="F3CF6D"/>
              </a:solidFill>
              <a:latin typeface="Arial"/>
              <a:ea typeface="Arial"/>
              <a:cs typeface="Arial"/>
              <a:sym typeface="Arial"/>
            </a:endParaRPr>
          </a:p>
        </p:txBody>
      </p:sp>
      <p:grpSp>
        <p:nvGrpSpPr>
          <p:cNvPr id="491" name="Google Shape;491;p37"/>
          <p:cNvGrpSpPr/>
          <p:nvPr/>
        </p:nvGrpSpPr>
        <p:grpSpPr>
          <a:xfrm>
            <a:off x="8894838" y="3137047"/>
            <a:ext cx="2324180" cy="704738"/>
            <a:chOff x="765186" y="3974112"/>
            <a:chExt cx="2324180" cy="1009367"/>
          </a:xfrm>
        </p:grpSpPr>
        <p:pic>
          <p:nvPicPr>
            <p:cNvPr descr="+ ricompensa" id="492" name="Google Shape;492;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493" name="Google Shape;493;p37"/>
            <p:cNvSpPr txBox="1"/>
            <p:nvPr/>
          </p:nvSpPr>
          <p:spPr>
            <a:xfrm>
              <a:off x="765186" y="4200783"/>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morte</a:t>
              </a:r>
              <a:endParaRPr b="0" i="0" sz="2000" u="none" cap="none" strike="noStrike">
                <a:solidFill>
                  <a:srgbClr val="FFFFFF"/>
                </a:solidFill>
                <a:latin typeface="Arial"/>
                <a:ea typeface="Arial"/>
                <a:cs typeface="Arial"/>
                <a:sym typeface="Arial"/>
              </a:endParaRPr>
            </a:p>
          </p:txBody>
        </p:sp>
      </p:grpSp>
      <p:grpSp>
        <p:nvGrpSpPr>
          <p:cNvPr id="494" name="Google Shape;494;p37"/>
          <p:cNvGrpSpPr/>
          <p:nvPr/>
        </p:nvGrpSpPr>
        <p:grpSpPr>
          <a:xfrm>
            <a:off x="8894838" y="3988972"/>
            <a:ext cx="2324180" cy="704738"/>
            <a:chOff x="765186" y="3974112"/>
            <a:chExt cx="2324180" cy="1009367"/>
          </a:xfrm>
        </p:grpSpPr>
        <p:pic>
          <p:nvPicPr>
            <p:cNvPr descr="+ ricompensa" id="495" name="Google Shape;495;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496" name="Google Shape;496;p37"/>
            <p:cNvSpPr txBox="1"/>
            <p:nvPr/>
          </p:nvSpPr>
          <p:spPr>
            <a:xfrm>
              <a:off x="765186" y="4185191"/>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malattia</a:t>
              </a:r>
              <a:endParaRPr b="0" i="0" sz="2000" u="none" cap="none" strike="noStrike">
                <a:solidFill>
                  <a:srgbClr val="FFFFFF"/>
                </a:solidFill>
                <a:latin typeface="Arial"/>
                <a:ea typeface="Arial"/>
                <a:cs typeface="Arial"/>
                <a:sym typeface="Arial"/>
              </a:endParaRPr>
            </a:p>
          </p:txBody>
        </p:sp>
      </p:grpSp>
      <p:grpSp>
        <p:nvGrpSpPr>
          <p:cNvPr id="497" name="Google Shape;497;p37"/>
          <p:cNvGrpSpPr/>
          <p:nvPr/>
        </p:nvGrpSpPr>
        <p:grpSpPr>
          <a:xfrm>
            <a:off x="8894838" y="4824978"/>
            <a:ext cx="2324180" cy="704738"/>
            <a:chOff x="765186" y="3974112"/>
            <a:chExt cx="2324180" cy="1009367"/>
          </a:xfrm>
        </p:grpSpPr>
        <p:pic>
          <p:nvPicPr>
            <p:cNvPr descr="+ ricompensa" id="498" name="Google Shape;498;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499" name="Google Shape;499;p37"/>
            <p:cNvSpPr txBox="1"/>
            <p:nvPr/>
          </p:nvSpPr>
          <p:spPr>
            <a:xfrm>
              <a:off x="765186" y="4200783"/>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stanchezza</a:t>
              </a:r>
              <a:endParaRPr b="0" i="0" sz="2000" u="none" cap="none" strike="noStrike">
                <a:solidFill>
                  <a:srgbClr val="FFFFFF"/>
                </a:solidFill>
                <a:latin typeface="Arial"/>
                <a:ea typeface="Arial"/>
                <a:cs typeface="Arial"/>
                <a:sym typeface="Arial"/>
              </a:endParaRPr>
            </a:p>
          </p:txBody>
        </p:sp>
      </p:grpSp>
      <p:grpSp>
        <p:nvGrpSpPr>
          <p:cNvPr id="500" name="Google Shape;500;p37"/>
          <p:cNvGrpSpPr/>
          <p:nvPr/>
        </p:nvGrpSpPr>
        <p:grpSpPr>
          <a:xfrm>
            <a:off x="8894838" y="5660986"/>
            <a:ext cx="2324180" cy="704738"/>
            <a:chOff x="765186" y="3974112"/>
            <a:chExt cx="2324180" cy="1009367"/>
          </a:xfrm>
        </p:grpSpPr>
        <p:pic>
          <p:nvPicPr>
            <p:cNvPr descr="+ ricompensa" id="501" name="Google Shape;501;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502" name="Google Shape;502;p37"/>
            <p:cNvSpPr txBox="1"/>
            <p:nvPr/>
          </p:nvSpPr>
          <p:spPr>
            <a:xfrm>
              <a:off x="765186" y="4169600"/>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nostalgia</a:t>
              </a:r>
              <a:endParaRPr b="0" i="0" sz="2000" u="none" cap="none" strike="noStrike">
                <a:solidFill>
                  <a:srgbClr val="FFFFFF"/>
                </a:solidFill>
                <a:latin typeface="Arial"/>
                <a:ea typeface="Arial"/>
                <a:cs typeface="Arial"/>
                <a:sym typeface="Arial"/>
              </a:endParaRPr>
            </a:p>
          </p:txBody>
        </p:sp>
      </p:grpSp>
      <p:pic>
        <p:nvPicPr>
          <p:cNvPr descr="+ ricompensa" id="503" name="Google Shape;503;p37"/>
          <p:cNvPicPr preferRelativeResize="0"/>
          <p:nvPr/>
        </p:nvPicPr>
        <p:blipFill rotWithShape="1">
          <a:blip r:embed="rId3">
            <a:alphaModFix/>
          </a:blip>
          <a:srcRect b="0" l="0" r="0" t="0"/>
          <a:stretch/>
        </p:blipFill>
        <p:spPr>
          <a:xfrm>
            <a:off x="8894838" y="1714020"/>
            <a:ext cx="2324180" cy="704738"/>
          </a:xfrm>
          <a:prstGeom prst="rect">
            <a:avLst/>
          </a:prstGeom>
          <a:noFill/>
          <a:ln>
            <a:noFill/>
          </a:ln>
        </p:spPr>
      </p:pic>
      <p:sp>
        <p:nvSpPr>
          <p:cNvPr id="504" name="Google Shape;504;p37"/>
          <p:cNvSpPr txBox="1"/>
          <p:nvPr/>
        </p:nvSpPr>
        <p:spPr>
          <a:xfrm>
            <a:off x="8894838" y="1684645"/>
            <a:ext cx="232418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temi </a:t>
            </a:r>
            <a:endParaRPr/>
          </a:p>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decadenti</a:t>
            </a:r>
            <a:endParaRPr b="0" i="0" sz="2000" u="none" cap="none" strike="noStrike">
              <a:solidFill>
                <a:srgbClr val="FFFFFF"/>
              </a:solidFill>
              <a:latin typeface="Arial"/>
              <a:ea typeface="Arial"/>
              <a:cs typeface="Arial"/>
              <a:sym typeface="Arial"/>
            </a:endParaRPr>
          </a:p>
        </p:txBody>
      </p:sp>
      <p:grpSp>
        <p:nvGrpSpPr>
          <p:cNvPr id="505" name="Google Shape;505;p37"/>
          <p:cNvGrpSpPr/>
          <p:nvPr/>
        </p:nvGrpSpPr>
        <p:grpSpPr>
          <a:xfrm>
            <a:off x="680283" y="2061382"/>
            <a:ext cx="2324180" cy="704738"/>
            <a:chOff x="765186" y="3974112"/>
            <a:chExt cx="2324180" cy="1009367"/>
          </a:xfrm>
        </p:grpSpPr>
        <p:pic>
          <p:nvPicPr>
            <p:cNvPr descr="+ ricompensa" id="506" name="Google Shape;506;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507" name="Google Shape;507;p37"/>
            <p:cNvSpPr txBox="1"/>
            <p:nvPr/>
          </p:nvSpPr>
          <p:spPr>
            <a:xfrm>
              <a:off x="765186" y="4200783"/>
              <a:ext cx="2324180"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purezza</a:t>
              </a:r>
              <a:endParaRPr b="0" i="0" sz="2000" u="none" cap="none" strike="noStrike">
                <a:solidFill>
                  <a:srgbClr val="FFFFFF"/>
                </a:solidFill>
                <a:latin typeface="Arial"/>
                <a:ea typeface="Arial"/>
                <a:cs typeface="Arial"/>
                <a:sym typeface="Arial"/>
              </a:endParaRPr>
            </a:p>
          </p:txBody>
        </p:sp>
      </p:grpSp>
      <p:grpSp>
        <p:nvGrpSpPr>
          <p:cNvPr id="508" name="Google Shape;508;p37"/>
          <p:cNvGrpSpPr/>
          <p:nvPr/>
        </p:nvGrpSpPr>
        <p:grpSpPr>
          <a:xfrm>
            <a:off x="680283" y="2897390"/>
            <a:ext cx="2324180" cy="720653"/>
            <a:chOff x="765186" y="3951317"/>
            <a:chExt cx="2324180" cy="1032162"/>
          </a:xfrm>
        </p:grpSpPr>
        <p:pic>
          <p:nvPicPr>
            <p:cNvPr descr="+ ricompensa" id="509" name="Google Shape;509;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510" name="Google Shape;510;p37"/>
            <p:cNvSpPr txBox="1"/>
            <p:nvPr/>
          </p:nvSpPr>
          <p:spPr>
            <a:xfrm>
              <a:off x="765186" y="3951317"/>
              <a:ext cx="2324180" cy="10138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ritorno alla semplicità</a:t>
              </a:r>
              <a:endParaRPr b="0" i="0" sz="2000" u="none" cap="none" strike="noStrike">
                <a:solidFill>
                  <a:srgbClr val="FFFFFF"/>
                </a:solidFill>
                <a:latin typeface="Arial"/>
                <a:ea typeface="Arial"/>
                <a:cs typeface="Arial"/>
                <a:sym typeface="Arial"/>
              </a:endParaRPr>
            </a:p>
          </p:txBody>
        </p:sp>
      </p:grpSp>
      <p:grpSp>
        <p:nvGrpSpPr>
          <p:cNvPr id="511" name="Google Shape;511;p37"/>
          <p:cNvGrpSpPr/>
          <p:nvPr/>
        </p:nvGrpSpPr>
        <p:grpSpPr>
          <a:xfrm>
            <a:off x="680283" y="3749313"/>
            <a:ext cx="2324180" cy="704738"/>
            <a:chOff x="765186" y="3974112"/>
            <a:chExt cx="2324180" cy="1009367"/>
          </a:xfrm>
        </p:grpSpPr>
        <p:pic>
          <p:nvPicPr>
            <p:cNvPr descr="+ ricompensa" id="512" name="Google Shape;512;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513" name="Google Shape;513;p37"/>
            <p:cNvSpPr txBox="1"/>
            <p:nvPr/>
          </p:nvSpPr>
          <p:spPr>
            <a:xfrm>
              <a:off x="765186" y="4200783"/>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affetti familiari</a:t>
              </a:r>
              <a:endParaRPr b="0" i="0" sz="2000" u="none" cap="none" strike="noStrike">
                <a:solidFill>
                  <a:srgbClr val="FFFFFF"/>
                </a:solidFill>
                <a:latin typeface="Arial"/>
                <a:ea typeface="Arial"/>
                <a:cs typeface="Arial"/>
                <a:sym typeface="Arial"/>
              </a:endParaRPr>
            </a:p>
          </p:txBody>
        </p:sp>
      </p:grpSp>
      <p:grpSp>
        <p:nvGrpSpPr>
          <p:cNvPr id="514" name="Google Shape;514;p37"/>
          <p:cNvGrpSpPr/>
          <p:nvPr/>
        </p:nvGrpSpPr>
        <p:grpSpPr>
          <a:xfrm>
            <a:off x="680283" y="4585321"/>
            <a:ext cx="2324180" cy="704738"/>
            <a:chOff x="765186" y="3974112"/>
            <a:chExt cx="2324180" cy="1009367"/>
          </a:xfrm>
        </p:grpSpPr>
        <p:pic>
          <p:nvPicPr>
            <p:cNvPr descr="+ ricompensa" id="515" name="Google Shape;515;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516" name="Google Shape;516;p37"/>
            <p:cNvSpPr txBox="1"/>
            <p:nvPr/>
          </p:nvSpPr>
          <p:spPr>
            <a:xfrm>
              <a:off x="765186" y="4169600"/>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pentimento</a:t>
              </a:r>
              <a:endParaRPr b="0" i="0" sz="2000" u="none" cap="none" strike="noStrike">
                <a:solidFill>
                  <a:srgbClr val="FFFFFF"/>
                </a:solidFill>
                <a:latin typeface="Arial"/>
                <a:ea typeface="Arial"/>
                <a:cs typeface="Arial"/>
                <a:sym typeface="Arial"/>
              </a:endParaRPr>
            </a:p>
          </p:txBody>
        </p:sp>
      </p:grpSp>
      <p:grpSp>
        <p:nvGrpSpPr>
          <p:cNvPr id="517" name="Google Shape;517;p37"/>
          <p:cNvGrpSpPr/>
          <p:nvPr/>
        </p:nvGrpSpPr>
        <p:grpSpPr>
          <a:xfrm>
            <a:off x="680283" y="5421330"/>
            <a:ext cx="2324180" cy="704738"/>
            <a:chOff x="765186" y="3974112"/>
            <a:chExt cx="2324180" cy="1009367"/>
          </a:xfrm>
        </p:grpSpPr>
        <p:pic>
          <p:nvPicPr>
            <p:cNvPr descr="+ ricompensa" id="518" name="Google Shape;518;p37"/>
            <p:cNvPicPr preferRelativeResize="0"/>
            <p:nvPr/>
          </p:nvPicPr>
          <p:blipFill rotWithShape="1">
            <a:blip r:embed="rId3">
              <a:alphaModFix/>
            </a:blip>
            <a:srcRect b="0" l="0" r="0" t="0"/>
            <a:stretch/>
          </p:blipFill>
          <p:spPr>
            <a:xfrm>
              <a:off x="765186" y="3974112"/>
              <a:ext cx="2324180" cy="1009367"/>
            </a:xfrm>
            <a:prstGeom prst="rect">
              <a:avLst/>
            </a:prstGeom>
            <a:noFill/>
            <a:ln>
              <a:noFill/>
            </a:ln>
          </p:spPr>
        </p:pic>
        <p:sp>
          <p:nvSpPr>
            <p:cNvPr id="519" name="Google Shape;519;p37"/>
            <p:cNvSpPr txBox="1"/>
            <p:nvPr/>
          </p:nvSpPr>
          <p:spPr>
            <a:xfrm>
              <a:off x="765186" y="4200783"/>
              <a:ext cx="2324180" cy="5730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pazienza</a:t>
              </a:r>
              <a:endParaRPr b="0" i="0" sz="2000" u="none" cap="none" strike="noStrike">
                <a:solidFill>
                  <a:srgbClr val="FFFFFF"/>
                </a:solidFill>
                <a:latin typeface="Arial"/>
                <a:ea typeface="Arial"/>
                <a:cs typeface="Arial"/>
                <a:sym typeface="Arial"/>
              </a:endParaRPr>
            </a:p>
          </p:txBody>
        </p:sp>
      </p:grpSp>
      <p:sp>
        <p:nvSpPr>
          <p:cNvPr id="520" name="Google Shape;520;p37"/>
          <p:cNvSpPr/>
          <p:nvPr/>
        </p:nvSpPr>
        <p:spPr>
          <a:xfrm>
            <a:off x="3135091" y="1971609"/>
            <a:ext cx="348343" cy="4260145"/>
          </a:xfrm>
          <a:prstGeom prst="rightBrace">
            <a:avLst>
              <a:gd fmla="val 8333" name="adj1"/>
              <a:gd fmla="val 50000" name="adj2"/>
            </a:avLst>
          </a:prstGeom>
          <a:noFill/>
          <a:ln cap="flat" cmpd="sng" w="28575">
            <a:solidFill>
              <a:srgbClr val="F3CF6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 ricompensa" id="521" name="Google Shape;521;p37"/>
          <p:cNvPicPr preferRelativeResize="0"/>
          <p:nvPr/>
        </p:nvPicPr>
        <p:blipFill rotWithShape="1">
          <a:blip r:embed="rId3">
            <a:alphaModFix/>
          </a:blip>
          <a:srcRect b="0" l="0" r="0" t="0"/>
          <a:stretch/>
        </p:blipFill>
        <p:spPr>
          <a:xfrm>
            <a:off x="4718731" y="4365931"/>
            <a:ext cx="3197214" cy="1009367"/>
          </a:xfrm>
          <a:prstGeom prst="rect">
            <a:avLst/>
          </a:prstGeom>
          <a:noFill/>
          <a:ln>
            <a:noFill/>
          </a:ln>
        </p:spPr>
      </p:pic>
      <p:sp>
        <p:nvSpPr>
          <p:cNvPr id="522" name="Google Shape;522;p37"/>
          <p:cNvSpPr txBox="1"/>
          <p:nvPr/>
        </p:nvSpPr>
        <p:spPr>
          <a:xfrm>
            <a:off x="4758657" y="4512681"/>
            <a:ext cx="310916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sentimenti:</a:t>
            </a:r>
            <a:endParaRPr/>
          </a:p>
          <a:p>
            <a:pPr indent="0" lvl="0" marL="0" marR="0" rtl="0" algn="ctr">
              <a:lnSpc>
                <a:spcPct val="100000"/>
              </a:lnSpc>
              <a:spcBef>
                <a:spcPts val="0"/>
              </a:spcBef>
              <a:spcAft>
                <a:spcPts val="0"/>
              </a:spcAft>
              <a:buNone/>
            </a:pPr>
            <a:r>
              <a:rPr b="0" i="0" lang="it-IT" sz="2000" u="none" cap="none" strike="noStrike">
                <a:solidFill>
                  <a:srgbClr val="FFFFFF"/>
                </a:solidFill>
                <a:latin typeface="Arial"/>
                <a:ea typeface="Arial"/>
                <a:cs typeface="Arial"/>
                <a:sym typeface="Arial"/>
              </a:rPr>
              <a:t>lontananza e separatezza</a:t>
            </a:r>
            <a:endParaRPr b="0" i="0" sz="2000" u="none" cap="none" strike="noStrike">
              <a:solidFill>
                <a:srgbClr val="FFFFFF"/>
              </a:solidFill>
              <a:latin typeface="Arial"/>
              <a:ea typeface="Arial"/>
              <a:cs typeface="Arial"/>
              <a:sym typeface="Arial"/>
            </a:endParaRPr>
          </a:p>
        </p:txBody>
      </p:sp>
      <p:sp>
        <p:nvSpPr>
          <p:cNvPr id="523" name="Google Shape;523;p37"/>
          <p:cNvSpPr txBox="1"/>
          <p:nvPr/>
        </p:nvSpPr>
        <p:spPr>
          <a:xfrm>
            <a:off x="5176243" y="5324689"/>
            <a:ext cx="2324180" cy="12541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rgbClr val="F3CF6D"/>
                </a:solidFill>
                <a:latin typeface="Arial"/>
                <a:ea typeface="Arial"/>
                <a:cs typeface="Arial"/>
                <a:sym typeface="Arial"/>
              </a:rPr>
              <a:t>tema ambiguo</a:t>
            </a:r>
            <a:endParaRPr/>
          </a:p>
          <a:p>
            <a:pPr indent="0" lvl="0" marL="0" marR="0" rtl="0" algn="ctr">
              <a:lnSpc>
                <a:spcPct val="100000"/>
              </a:lnSpc>
              <a:spcBef>
                <a:spcPts val="300"/>
              </a:spcBef>
              <a:spcAft>
                <a:spcPts val="0"/>
              </a:spcAft>
              <a:buNone/>
            </a:pPr>
            <a:r>
              <a:rPr b="0" i="0" lang="it-IT" sz="1600" u="none" cap="none" strike="noStrike">
                <a:solidFill>
                  <a:schemeClr val="lt1"/>
                </a:solidFill>
                <a:latin typeface="Arial"/>
                <a:ea typeface="Arial"/>
                <a:cs typeface="Arial"/>
                <a:sym typeface="Arial"/>
              </a:rPr>
              <a:t>rievocazione nostalgica</a:t>
            </a:r>
            <a:endParaRPr/>
          </a:p>
          <a:p>
            <a:pPr indent="0" lvl="0" marL="0" marR="0" rtl="0" algn="ctr">
              <a:lnSpc>
                <a:spcPct val="100000"/>
              </a:lnSpc>
              <a:spcBef>
                <a:spcPts val="300"/>
              </a:spcBef>
              <a:spcAft>
                <a:spcPts val="0"/>
              </a:spcAft>
              <a:buNone/>
            </a:pPr>
            <a:r>
              <a:rPr b="0" i="0" lang="it-IT" sz="1600" u="none" cap="none" strike="noStrike">
                <a:solidFill>
                  <a:schemeClr val="lt1"/>
                </a:solidFill>
                <a:latin typeface="Arial"/>
                <a:ea typeface="Arial"/>
                <a:cs typeface="Arial"/>
                <a:sym typeface="Arial"/>
              </a:rPr>
              <a:t>MA ANCHE</a:t>
            </a:r>
            <a:endParaRPr/>
          </a:p>
          <a:p>
            <a:pPr indent="0" lvl="0" marL="0" marR="0" rtl="0" algn="ctr">
              <a:lnSpc>
                <a:spcPct val="100000"/>
              </a:lnSpc>
              <a:spcBef>
                <a:spcPts val="300"/>
              </a:spcBef>
              <a:spcAft>
                <a:spcPts val="0"/>
              </a:spcAft>
              <a:buNone/>
            </a:pPr>
            <a:r>
              <a:rPr b="0" i="0" lang="it-IT" sz="1600" u="none" cap="none" strike="noStrike">
                <a:solidFill>
                  <a:schemeClr val="lt1"/>
                </a:solidFill>
                <a:latin typeface="Arial"/>
                <a:ea typeface="Arial"/>
                <a:cs typeface="Arial"/>
                <a:sym typeface="Arial"/>
              </a:rPr>
              <a:t>perdita irrevocabile</a:t>
            </a:r>
            <a:endParaRPr b="0" i="0" sz="1600" u="none" cap="none" strike="noStrike">
              <a:solidFill>
                <a:schemeClr val="lt1"/>
              </a:solidFill>
              <a:latin typeface="Arial"/>
              <a:ea typeface="Arial"/>
              <a:cs typeface="Arial"/>
              <a:sym typeface="Arial"/>
            </a:endParaRPr>
          </a:p>
        </p:txBody>
      </p:sp>
      <p:pic>
        <p:nvPicPr>
          <p:cNvPr descr="+ ricompensa" id="524" name="Google Shape;524;p37"/>
          <p:cNvPicPr preferRelativeResize="0"/>
          <p:nvPr/>
        </p:nvPicPr>
        <p:blipFill rotWithShape="1">
          <a:blip r:embed="rId3">
            <a:alphaModFix/>
          </a:blip>
          <a:srcRect b="0" l="0" r="0" t="0"/>
          <a:stretch/>
        </p:blipFill>
        <p:spPr>
          <a:xfrm>
            <a:off x="4791315" y="1578433"/>
            <a:ext cx="3076502" cy="919990"/>
          </a:xfrm>
          <a:prstGeom prst="rect">
            <a:avLst/>
          </a:prstGeom>
          <a:noFill/>
          <a:ln>
            <a:noFill/>
          </a:ln>
        </p:spPr>
      </p:pic>
      <p:pic>
        <p:nvPicPr>
          <p:cNvPr descr="Linea" id="525" name="Google Shape;525;p37"/>
          <p:cNvPicPr preferRelativeResize="0"/>
          <p:nvPr/>
        </p:nvPicPr>
        <p:blipFill rotWithShape="1">
          <a:blip r:embed="rId5">
            <a:alphaModFix/>
          </a:blip>
          <a:srcRect b="0" l="33468" r="0" t="10631"/>
          <a:stretch/>
        </p:blipFill>
        <p:spPr>
          <a:xfrm rot="-5400000">
            <a:off x="6134396" y="2630974"/>
            <a:ext cx="386882" cy="176504"/>
          </a:xfrm>
          <a:prstGeom prst="rect">
            <a:avLst/>
          </a:prstGeom>
          <a:noFill/>
          <a:ln>
            <a:noFill/>
          </a:ln>
          <a:effectLst>
            <a:outerShdw blurRad="38100" rotWithShape="0" dir="5400000" dist="20000">
              <a:srgbClr val="000000">
                <a:alpha val="37647"/>
              </a:srgbClr>
            </a:outerShdw>
          </a:effectLst>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2A2A"/>
        </a:solidFill>
      </p:bgPr>
    </p:bg>
    <p:spTree>
      <p:nvGrpSpPr>
        <p:cNvPr id="529" name="Shape 529"/>
        <p:cNvGrpSpPr/>
        <p:nvPr/>
      </p:nvGrpSpPr>
      <p:grpSpPr>
        <a:xfrm>
          <a:off x="0" y="0"/>
          <a:ext cx="0" cy="0"/>
          <a:chOff x="0" y="0"/>
          <a:chExt cx="0" cy="0"/>
        </a:xfrm>
      </p:grpSpPr>
      <p:sp>
        <p:nvSpPr>
          <p:cNvPr id="530" name="Google Shape;530;p38"/>
          <p:cNvSpPr txBox="1"/>
          <p:nvPr>
            <p:ph type="title"/>
          </p:nvPr>
        </p:nvSpPr>
        <p:spPr>
          <a:xfrm>
            <a:off x="3776142" y="4454525"/>
            <a:ext cx="4637828"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i="0" lang="it-IT" sz="2400" u="none" cap="none" strike="noStrike">
                <a:solidFill>
                  <a:srgbClr val="FFFFFF"/>
                </a:solidFill>
                <a:latin typeface="Arial"/>
                <a:ea typeface="Arial"/>
                <a:cs typeface="Arial"/>
                <a:sym typeface="Arial"/>
              </a:rPr>
              <a:t>Le contraddizioni del superuomo</a:t>
            </a:r>
            <a:endParaRPr/>
          </a:p>
        </p:txBody>
      </p:sp>
      <p:pic>
        <p:nvPicPr>
          <p:cNvPr id="531" name="Google Shape;531;p38"/>
          <p:cNvPicPr preferRelativeResize="0"/>
          <p:nvPr/>
        </p:nvPicPr>
        <p:blipFill rotWithShape="1">
          <a:blip r:embed="rId3">
            <a:alphaModFix/>
          </a:blip>
          <a:srcRect b="52064" l="32143" r="46429" t="8571"/>
          <a:stretch/>
        </p:blipFill>
        <p:spPr>
          <a:xfrm>
            <a:off x="4876798" y="1775058"/>
            <a:ext cx="2453891" cy="2535686"/>
          </a:xfrm>
          <a:prstGeom prst="rect">
            <a:avLst/>
          </a:prstGeom>
          <a:noFill/>
          <a:ln cap="flat" cmpd="sng" w="127000">
            <a:solidFill>
              <a:srgbClr val="A6E380"/>
            </a:solidFill>
            <a:prstDash val="solid"/>
            <a:miter lim="800000"/>
            <a:headEnd len="sm" w="sm" type="none"/>
            <a:tailEnd len="sm" w="sm" type="none"/>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9"/>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lang="it-IT" sz="2100" u="none" cap="none" strike="noStrike">
                <a:solidFill>
                  <a:srgbClr val="F3CF6D"/>
                </a:solidFill>
                <a:latin typeface="Arial"/>
                <a:ea typeface="Arial"/>
                <a:cs typeface="Arial"/>
                <a:sym typeface="Arial"/>
              </a:rPr>
              <a:t>VERSO IL SUPERUOMO</a:t>
            </a:r>
            <a:endParaRPr/>
          </a:p>
        </p:txBody>
      </p:sp>
      <p:sp>
        <p:nvSpPr>
          <p:cNvPr id="537" name="Google Shape;537;p39"/>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 CONTRADDIZIONI DEL SUPERUOMO</a:t>
            </a:r>
            <a:endParaRPr b="0" i="1" sz="1200" u="none" cap="none" strike="noStrike">
              <a:solidFill>
                <a:srgbClr val="BFBFBF"/>
              </a:solidFill>
              <a:latin typeface="Arial"/>
              <a:ea typeface="Arial"/>
              <a:cs typeface="Arial"/>
              <a:sym typeface="Arial"/>
            </a:endParaRPr>
          </a:p>
        </p:txBody>
      </p:sp>
      <p:sp>
        <p:nvSpPr>
          <p:cNvPr id="538" name="Google Shape;538;p39"/>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Nel 1892, D’Annunzio dichiara in un articolo il </a:t>
            </a:r>
            <a:r>
              <a:rPr b="1" i="0" lang="it-IT" sz="2600" u="none" cap="none" strike="noStrike">
                <a:solidFill>
                  <a:srgbClr val="F3CF6D"/>
                </a:solidFill>
                <a:latin typeface="Arial"/>
                <a:ea typeface="Arial"/>
                <a:cs typeface="Arial"/>
                <a:sym typeface="Arial"/>
              </a:rPr>
              <a:t>progressivo allontanamento</a:t>
            </a:r>
            <a:r>
              <a:rPr b="0" i="0" lang="it-IT" sz="2600" u="none" cap="none" strike="noStrike">
                <a:solidFill>
                  <a:srgbClr val="FFFFFF"/>
                </a:solidFill>
                <a:latin typeface="Arial"/>
                <a:ea typeface="Arial"/>
                <a:cs typeface="Arial"/>
                <a:sym typeface="Arial"/>
              </a:rPr>
              <a:t> dalla maniera che aveva ispirato i romanzi appena pubblicati (</a:t>
            </a:r>
            <a:r>
              <a:rPr b="0" i="1" lang="it-IT" sz="2600" u="none" cap="none" strike="noStrike">
                <a:solidFill>
                  <a:srgbClr val="FFFFFF"/>
                </a:solidFill>
                <a:latin typeface="Arial"/>
                <a:ea typeface="Arial"/>
                <a:cs typeface="Arial"/>
                <a:sym typeface="Arial"/>
              </a:rPr>
              <a:t>Giovanni Episcopo </a:t>
            </a:r>
            <a:r>
              <a:rPr b="0" i="0" lang="it-IT" sz="2600" u="none" cap="none" strike="noStrike">
                <a:solidFill>
                  <a:srgbClr val="FFFFFF"/>
                </a:solidFill>
                <a:latin typeface="Arial"/>
                <a:ea typeface="Arial"/>
                <a:cs typeface="Arial"/>
                <a:sym typeface="Arial"/>
              </a:rPr>
              <a:t>e </a:t>
            </a:r>
            <a:r>
              <a:rPr b="0" i="1" lang="it-IT" sz="2600" u="none" cap="none" strike="noStrike">
                <a:solidFill>
                  <a:srgbClr val="FFFFFF"/>
                </a:solidFill>
                <a:latin typeface="Arial"/>
                <a:ea typeface="Arial"/>
                <a:cs typeface="Arial"/>
                <a:sym typeface="Arial"/>
              </a:rPr>
              <a:t>L’innocente</a:t>
            </a:r>
            <a:r>
              <a:rPr b="0" i="0" lang="it-IT" sz="2600" u="none" cap="none" strike="noStrike">
                <a:solidFill>
                  <a:srgbClr val="FFFFFF"/>
                </a:solidFill>
                <a:latin typeface="Arial"/>
                <a:ea typeface="Arial"/>
                <a:cs typeface="Arial"/>
                <a:sym typeface="Arial"/>
              </a:rPr>
              <a:t>).</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L’autore intende ora utilizzare </a:t>
            </a:r>
            <a:r>
              <a:rPr b="1" i="0" lang="it-IT" sz="2600" u="none" cap="none" strike="noStrike">
                <a:solidFill>
                  <a:srgbClr val="F3CF6D"/>
                </a:solidFill>
                <a:latin typeface="Arial"/>
                <a:ea typeface="Arial"/>
                <a:cs typeface="Arial"/>
                <a:sym typeface="Arial"/>
              </a:rPr>
              <a:t>figure positive</a:t>
            </a:r>
            <a:r>
              <a:rPr b="0" i="0" lang="it-IT" sz="2600" u="none" cap="none" strike="noStrike">
                <a:solidFill>
                  <a:srgbClr val="FFFFFF"/>
                </a:solidFill>
                <a:latin typeface="Arial"/>
                <a:ea typeface="Arial"/>
                <a:cs typeface="Arial"/>
                <a:sym typeface="Arial"/>
              </a:rPr>
              <a:t>, forti, potenti: non più la bontà, ma l’</a:t>
            </a:r>
            <a:r>
              <a:rPr b="1" i="0" lang="it-IT" sz="2600" u="none" cap="none" strike="noStrike">
                <a:solidFill>
                  <a:srgbClr val="F3CF6D"/>
                </a:solidFill>
                <a:latin typeface="Arial"/>
                <a:ea typeface="Arial"/>
                <a:cs typeface="Arial"/>
                <a:sym typeface="Arial"/>
              </a:rPr>
              <a:t>energia</a:t>
            </a:r>
            <a:r>
              <a:rPr b="0" i="0" lang="it-IT" sz="2600" u="none" cap="none" strike="noStrike">
                <a:solidFill>
                  <a:srgbClr val="FFFFFF"/>
                </a:solidFill>
                <a:latin typeface="Arial"/>
                <a:ea typeface="Arial"/>
                <a:cs typeface="Arial"/>
                <a:sym typeface="Arial"/>
              </a:rPr>
              <a:t> del superuomo che si oppone alla decadenza del suo tempo. Il </a:t>
            </a:r>
            <a:r>
              <a:rPr b="0" i="1" lang="it-IT" sz="2600" u="none" cap="none" strike="noStrike">
                <a:solidFill>
                  <a:srgbClr val="FFFFFF"/>
                </a:solidFill>
                <a:latin typeface="Arial"/>
                <a:ea typeface="Arial"/>
                <a:cs typeface="Arial"/>
                <a:sym typeface="Arial"/>
              </a:rPr>
              <a:t>Trionfo della morte </a:t>
            </a:r>
            <a:r>
              <a:rPr b="0" i="0" lang="it-IT" sz="2600" u="none" cap="none" strike="noStrike">
                <a:solidFill>
                  <a:srgbClr val="FFFFFF"/>
                </a:solidFill>
                <a:latin typeface="Arial"/>
                <a:ea typeface="Arial"/>
                <a:cs typeface="Arial"/>
                <a:sym typeface="Arial"/>
              </a:rPr>
              <a:t>ben rappresenta questa fase transitoria verso il superuomo, che si compie nei romanzi </a:t>
            </a:r>
            <a:r>
              <a:rPr b="0" i="1" lang="it-IT" sz="2600" u="none" cap="none" strike="noStrike">
                <a:solidFill>
                  <a:srgbClr val="FFFFFF"/>
                </a:solidFill>
                <a:latin typeface="Arial"/>
                <a:ea typeface="Arial"/>
                <a:cs typeface="Arial"/>
                <a:sym typeface="Arial"/>
              </a:rPr>
              <a:t>Le vergini delle rocce</a:t>
            </a:r>
            <a:r>
              <a:rPr b="0" i="0" lang="it-IT" sz="2600" u="none" cap="none" strike="noStrike">
                <a:solidFill>
                  <a:srgbClr val="FFFFFF"/>
                </a:solidFill>
                <a:latin typeface="Arial"/>
                <a:ea typeface="Arial"/>
                <a:cs typeface="Arial"/>
                <a:sym typeface="Arial"/>
              </a:rPr>
              <a:t>, </a:t>
            </a:r>
            <a:r>
              <a:rPr b="0" i="1" lang="it-IT" sz="2600" u="none" cap="none" strike="noStrike">
                <a:solidFill>
                  <a:srgbClr val="FFFFFF"/>
                </a:solidFill>
                <a:latin typeface="Arial"/>
                <a:ea typeface="Arial"/>
                <a:cs typeface="Arial"/>
                <a:sym typeface="Arial"/>
              </a:rPr>
              <a:t>Il fuoco</a:t>
            </a:r>
            <a:r>
              <a:rPr b="0" i="0" lang="it-IT" sz="2600" u="none" cap="none" strike="noStrike">
                <a:solidFill>
                  <a:srgbClr val="FFFFFF"/>
                </a:solidFill>
                <a:latin typeface="Arial"/>
                <a:ea typeface="Arial"/>
                <a:cs typeface="Arial"/>
                <a:sym typeface="Arial"/>
              </a:rPr>
              <a:t>, </a:t>
            </a:r>
            <a:r>
              <a:rPr b="0" i="1" lang="it-IT" sz="2600" u="none" cap="none" strike="noStrike">
                <a:solidFill>
                  <a:srgbClr val="FFFFFF"/>
                </a:solidFill>
                <a:latin typeface="Arial"/>
                <a:ea typeface="Arial"/>
                <a:cs typeface="Arial"/>
                <a:sym typeface="Arial"/>
              </a:rPr>
              <a:t>Forse che sì forse che no</a:t>
            </a:r>
            <a:r>
              <a:rPr b="0" i="0" lang="it-IT" sz="2600" u="none" cap="none" strike="noStrike">
                <a:solidFill>
                  <a:srgbClr val="FFFFFF"/>
                </a:solidFill>
                <a:latin typeface="Arial"/>
                <a:ea typeface="Arial"/>
                <a:cs typeface="Arial"/>
                <a:sym typeface="Arial"/>
              </a:rPr>
              <a:t>.</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 </a:t>
            </a:r>
            <a:endParaRPr/>
          </a:p>
        </p:txBody>
      </p:sp>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0"/>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i="1" lang="it-IT" sz="2100">
                <a:solidFill>
                  <a:srgbClr val="F3CF6D"/>
                </a:solidFill>
                <a:latin typeface="Arial"/>
                <a:ea typeface="Arial"/>
                <a:cs typeface="Arial"/>
                <a:sym typeface="Arial"/>
              </a:rPr>
              <a:t>TRIONFO DELLA MORTE</a:t>
            </a:r>
            <a:endParaRPr i="1" sz="9600"/>
          </a:p>
        </p:txBody>
      </p:sp>
      <p:sp>
        <p:nvSpPr>
          <p:cNvPr id="544" name="Google Shape;544;p40"/>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 CONTRADDIZIONI DEL SUPERUOMO</a:t>
            </a:r>
            <a:endParaRPr b="0" i="1" sz="1200" u="none" cap="none" strike="noStrike">
              <a:solidFill>
                <a:srgbClr val="BFBFBF"/>
              </a:solidFill>
              <a:latin typeface="Arial"/>
              <a:ea typeface="Arial"/>
              <a:cs typeface="Arial"/>
              <a:sym typeface="Arial"/>
            </a:endParaRPr>
          </a:p>
        </p:txBody>
      </p:sp>
      <p:grpSp>
        <p:nvGrpSpPr>
          <p:cNvPr id="545" name="Google Shape;545;p40"/>
          <p:cNvGrpSpPr/>
          <p:nvPr/>
        </p:nvGrpSpPr>
        <p:grpSpPr>
          <a:xfrm>
            <a:off x="0" y="1634064"/>
            <a:ext cx="11372851" cy="4679649"/>
            <a:chOff x="0" y="1634064"/>
            <a:chExt cx="11372851" cy="4679649"/>
          </a:xfrm>
        </p:grpSpPr>
        <p:sp>
          <p:nvSpPr>
            <p:cNvPr id="546" name="Google Shape;546;p40"/>
            <p:cNvSpPr/>
            <p:nvPr/>
          </p:nvSpPr>
          <p:spPr>
            <a:xfrm>
              <a:off x="0" y="2070112"/>
              <a:ext cx="2762249"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547" name="Google Shape;547;p40"/>
            <p:cNvSpPr txBox="1"/>
            <p:nvPr/>
          </p:nvSpPr>
          <p:spPr>
            <a:xfrm>
              <a:off x="0" y="1634064"/>
              <a:ext cx="2895599"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Trionfo della morte</a:t>
              </a:r>
              <a:endParaRPr b="0" i="1" sz="2000" u="none" cap="none" strike="noStrike">
                <a:solidFill>
                  <a:srgbClr val="FFFFFF"/>
                </a:solidFill>
                <a:latin typeface="Arial"/>
                <a:ea typeface="Arial"/>
                <a:cs typeface="Arial"/>
                <a:sym typeface="Arial"/>
              </a:endParaRPr>
            </a:p>
          </p:txBody>
        </p:sp>
        <p:sp>
          <p:nvSpPr>
            <p:cNvPr id="548" name="Google Shape;548;p40"/>
            <p:cNvSpPr/>
            <p:nvPr/>
          </p:nvSpPr>
          <p:spPr>
            <a:xfrm>
              <a:off x="2895599" y="1769534"/>
              <a:ext cx="8477252" cy="4544179"/>
            </a:xfrm>
            <a:prstGeom prst="rect">
              <a:avLst/>
            </a:prstGeom>
            <a:solidFill>
              <a:srgbClr val="979797">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contenuto</a:t>
              </a:r>
              <a:r>
                <a:rPr b="0" i="0" lang="it-IT" sz="1600" u="none" cap="none" strike="noStrike">
                  <a:solidFill>
                    <a:srgbClr val="FFFFFF"/>
                  </a:solidFill>
                  <a:latin typeface="Arial"/>
                  <a:ea typeface="Arial"/>
                  <a:cs typeface="Arial"/>
                  <a:sym typeface="Arial"/>
                </a:rPr>
                <a:t>: l’opera narra le vicende di Giorgio Aurispa, discendente di una nobile famiglia abruzzese a cui lo zio ha lasciato una buona eredità.</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Giorgio intreccia una relazione con la sensuale Ippolita Sanzio, che per lui lascia il marito. I due lasciano Roma e si trasferiscono in Abruzzo, nel tentativo di recuperare insieme una vita sana e vitale.</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Giorgio però rimane un uomo inetto, debole, sogna di diventare un uomo sicuro, energico, deciso, ma la sua rimane solamente un’aspirazione vana.</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influenze</a:t>
              </a:r>
              <a:r>
                <a:rPr b="0" i="0" lang="it-IT" sz="1600" u="none" cap="none" strike="noStrike">
                  <a:solidFill>
                    <a:srgbClr val="FFFFFF"/>
                  </a:solidFill>
                  <a:latin typeface="Arial"/>
                  <a:ea typeface="Arial"/>
                  <a:cs typeface="Arial"/>
                  <a:sym typeface="Arial"/>
                </a:rPr>
                <a:t>: scritti di </a:t>
              </a:r>
              <a:r>
                <a:rPr b="0" i="0" lang="it-IT" sz="1600" u="none" cap="none" strike="noStrike">
                  <a:solidFill>
                    <a:srgbClr val="F3CF6D"/>
                  </a:solidFill>
                  <a:latin typeface="Arial"/>
                  <a:ea typeface="Arial"/>
                  <a:cs typeface="Arial"/>
                  <a:sym typeface="Arial"/>
                </a:rPr>
                <a:t>Nietzsche</a:t>
              </a:r>
              <a:r>
                <a:rPr b="0" i="0" lang="it-IT" sz="1600" u="none" cap="none" strike="noStrike">
                  <a:solidFill>
                    <a:srgbClr val="FFFFFF"/>
                  </a:solidFill>
                  <a:latin typeface="Arial"/>
                  <a:ea typeface="Arial"/>
                  <a:cs typeface="Arial"/>
                  <a:sym typeface="Arial"/>
                </a:rPr>
                <a:t> (in particolare </a:t>
              </a:r>
              <a:r>
                <a:rPr b="0" i="1" lang="it-IT" sz="1600" u="none" cap="none" strike="noStrike">
                  <a:solidFill>
                    <a:srgbClr val="FFFFFF"/>
                  </a:solidFill>
                  <a:latin typeface="Arial"/>
                  <a:ea typeface="Arial"/>
                  <a:cs typeface="Arial"/>
                  <a:sym typeface="Arial"/>
                </a:rPr>
                <a:t>Così parlò Zaratustra</a:t>
              </a:r>
              <a:r>
                <a:rPr b="0" i="0" lang="it-IT" sz="1600" u="none" cap="none" strike="noStrike">
                  <a:solidFill>
                    <a:srgbClr val="FFFFFF"/>
                  </a:solidFill>
                  <a:latin typeface="Arial"/>
                  <a:ea typeface="Arial"/>
                  <a:cs typeface="Arial"/>
                  <a:sym typeface="Arial"/>
                </a:rPr>
                <a:t>); temi comuni sono:</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il rifiuto del conformismo borghese</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l’esaltazione dello spirito dionisiaco, inteso come vitalismo pieno che innalza l’uomo sopra la massa</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atmosfera</a:t>
              </a:r>
              <a:r>
                <a:rPr b="0" i="0" lang="it-IT" sz="1600" u="none" cap="none" strike="noStrike">
                  <a:solidFill>
                    <a:srgbClr val="FFFFFF"/>
                  </a:solidFill>
                  <a:latin typeface="Arial"/>
                  <a:ea typeface="Arial"/>
                  <a:cs typeface="Arial"/>
                  <a:sym typeface="Arial"/>
                </a:rPr>
                <a:t>: il romanzo è pervaso da un’</a:t>
              </a:r>
              <a:r>
                <a:rPr b="0" i="0" lang="it-IT" sz="1600" u="none" cap="none" strike="noStrike">
                  <a:solidFill>
                    <a:srgbClr val="F3CF6D"/>
                  </a:solidFill>
                  <a:latin typeface="Arial"/>
                  <a:ea typeface="Arial"/>
                  <a:cs typeface="Arial"/>
                  <a:sym typeface="Arial"/>
                </a:rPr>
                <a:t>atmosfera lugubre</a:t>
              </a:r>
              <a:r>
                <a:rPr b="0" i="0" lang="it-IT" sz="1600" u="none" cap="none" strike="noStrike">
                  <a:solidFill>
                    <a:srgbClr val="FFFFFF"/>
                  </a:solidFill>
                  <a:latin typeface="Arial"/>
                  <a:ea typeface="Arial"/>
                  <a:cs typeface="Arial"/>
                  <a:sym typeface="Arial"/>
                </a:rPr>
                <a:t>; sono frequenti le immagini e i simboli di morte. </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L’opera si apre e si chiude con una scena di suicidio. Il romanzo diventa </a:t>
              </a:r>
              <a:r>
                <a:rPr b="0" i="0" lang="it-IT" sz="1600" u="none" cap="none" strike="noStrike">
                  <a:solidFill>
                    <a:srgbClr val="F3CF6D"/>
                  </a:solidFill>
                  <a:latin typeface="Arial"/>
                  <a:ea typeface="Arial"/>
                  <a:cs typeface="Arial"/>
                  <a:sym typeface="Arial"/>
                </a:rPr>
                <a:t>simbolico</a:t>
              </a:r>
              <a:r>
                <a:rPr b="0" i="0" lang="it-IT" sz="1600" u="none" cap="none" strike="noStrike">
                  <a:solidFill>
                    <a:srgbClr val="FFFFFF"/>
                  </a:solidFill>
                  <a:latin typeface="Arial"/>
                  <a:ea typeface="Arial"/>
                  <a:cs typeface="Arial"/>
                  <a:sym typeface="Arial"/>
                </a:rPr>
                <a:t>, oggetti particolari  e fatti rimandano alle angosce del protagonista.</a:t>
              </a:r>
              <a:endParaRPr/>
            </a:p>
            <a:p>
              <a:pPr indent="-76200" lvl="0" marL="177800" marR="0" rtl="0" algn="l">
                <a:lnSpc>
                  <a:spcPct val="100000"/>
                </a:lnSpc>
                <a:spcBef>
                  <a:spcPts val="60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gr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1"/>
          <p:cNvSpPr/>
          <p:nvPr/>
        </p:nvSpPr>
        <p:spPr>
          <a:xfrm>
            <a:off x="1308100" y="1498599"/>
            <a:ext cx="10111669" cy="4785407"/>
          </a:xfrm>
          <a:prstGeom prst="rect">
            <a:avLst/>
          </a:prstGeom>
          <a:solidFill>
            <a:srgbClr val="EFCA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4" name="Google Shape;554;p41"/>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i="1" lang="it-IT" sz="2100">
                <a:solidFill>
                  <a:srgbClr val="F3CF6D"/>
                </a:solidFill>
                <a:latin typeface="Arial"/>
                <a:ea typeface="Arial"/>
                <a:cs typeface="Arial"/>
                <a:sym typeface="Arial"/>
              </a:rPr>
              <a:t>LE VERGINI DELLE ROCCE</a:t>
            </a:r>
            <a:r>
              <a:rPr b="1" i="0" lang="it-IT" sz="2100" u="none" cap="none" strike="noStrike">
                <a:solidFill>
                  <a:srgbClr val="F3CF6D"/>
                </a:solidFill>
                <a:latin typeface="Arial"/>
                <a:ea typeface="Arial"/>
                <a:cs typeface="Arial"/>
                <a:sym typeface="Arial"/>
              </a:rPr>
              <a:t>: LA TRAMA IN SINTESI</a:t>
            </a:r>
            <a:endParaRPr/>
          </a:p>
        </p:txBody>
      </p:sp>
      <p:sp>
        <p:nvSpPr>
          <p:cNvPr id="555" name="Google Shape;555;p41"/>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 CONTRADDIZIONI DEL SUPERUOMO</a:t>
            </a:r>
            <a:endParaRPr b="0" i="1" sz="1200" u="none" cap="none" strike="noStrike">
              <a:solidFill>
                <a:srgbClr val="BFBFBF"/>
              </a:solidFill>
              <a:latin typeface="Arial"/>
              <a:ea typeface="Arial"/>
              <a:cs typeface="Arial"/>
              <a:sym typeface="Arial"/>
            </a:endParaRPr>
          </a:p>
        </p:txBody>
      </p:sp>
      <p:sp>
        <p:nvSpPr>
          <p:cNvPr id="556" name="Google Shape;556;p41"/>
          <p:cNvSpPr txBox="1"/>
          <p:nvPr/>
        </p:nvSpPr>
        <p:spPr>
          <a:xfrm>
            <a:off x="1727200" y="2248621"/>
            <a:ext cx="10464800" cy="3137746"/>
          </a:xfrm>
          <a:prstGeom prst="rect">
            <a:avLst/>
          </a:prstGeom>
          <a:solidFill>
            <a:srgbClr val="FFFFFF"/>
          </a:solidFill>
          <a:ln>
            <a:noFill/>
          </a:ln>
          <a:effectLst>
            <a:outerShdw blurRad="63500" sx="102000" rotWithShape="0" algn="ctr" sy="102000">
              <a:srgbClr val="000000">
                <a:alpha val="40000"/>
              </a:srgbClr>
            </a:outerShdw>
          </a:effectLst>
        </p:spPr>
        <p:txBody>
          <a:bodyPr anchorCtr="0" anchor="t" bIns="144000" lIns="91425" spcFirstLastPara="1" rIns="91425" wrap="square" tIns="144000">
            <a:noAutofit/>
          </a:bodyPr>
          <a:lstStyle/>
          <a:p>
            <a:pPr indent="0" lvl="0" marL="723900" marR="0" rtl="0" algn="l">
              <a:lnSpc>
                <a:spcPct val="100000"/>
              </a:lnSpc>
              <a:spcBef>
                <a:spcPts val="0"/>
              </a:spcBef>
              <a:spcAft>
                <a:spcPts val="0"/>
              </a:spcAft>
              <a:buNone/>
            </a:pPr>
            <a:r>
              <a:rPr b="1" i="0" lang="it-IT" sz="1600" u="none" cap="none" strike="noStrike">
                <a:solidFill>
                  <a:srgbClr val="2A2A2A"/>
                </a:solidFill>
                <a:latin typeface="Arial"/>
                <a:ea typeface="Arial"/>
                <a:cs typeface="Arial"/>
                <a:sym typeface="Arial"/>
              </a:rPr>
              <a:t>Claudio Cantelmo</a:t>
            </a:r>
            <a:r>
              <a:rPr b="0" i="0" lang="it-IT" sz="1600" u="none" cap="none" strike="noStrike">
                <a:solidFill>
                  <a:srgbClr val="2A2A2A"/>
                </a:solidFill>
                <a:latin typeface="Arial"/>
                <a:ea typeface="Arial"/>
                <a:cs typeface="Arial"/>
                <a:sym typeface="Arial"/>
              </a:rPr>
              <a:t> racconta in prima persona la sua vicenda. </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In </a:t>
            </a:r>
            <a:r>
              <a:rPr b="1" i="0" lang="it-IT" sz="1600" u="none" cap="none" strike="noStrike">
                <a:solidFill>
                  <a:srgbClr val="2A2A2A"/>
                </a:solidFill>
                <a:latin typeface="Arial"/>
                <a:ea typeface="Arial"/>
                <a:cs typeface="Arial"/>
                <a:sym typeface="Arial"/>
              </a:rPr>
              <a:t>polemica con la realtà politica  e sociale </a:t>
            </a:r>
            <a:r>
              <a:rPr b="0" i="0" lang="it-IT" sz="1600" u="none" cap="none" strike="noStrike">
                <a:solidFill>
                  <a:srgbClr val="2A2A2A"/>
                </a:solidFill>
                <a:latin typeface="Arial"/>
                <a:ea typeface="Arial"/>
                <a:cs typeface="Arial"/>
                <a:sym typeface="Arial"/>
              </a:rPr>
              <a:t>che lo circonda, Claudio vuole realizzare in sé il concetto di </a:t>
            </a:r>
            <a:r>
              <a:rPr b="1" i="0" lang="it-IT" sz="1600" u="none" cap="none" strike="noStrike">
                <a:solidFill>
                  <a:srgbClr val="2A2A2A"/>
                </a:solidFill>
                <a:latin typeface="Arial"/>
                <a:ea typeface="Arial"/>
                <a:cs typeface="Arial"/>
                <a:sym typeface="Arial"/>
              </a:rPr>
              <a:t>superuomo </a:t>
            </a:r>
            <a:r>
              <a:rPr b="0" i="0" lang="it-IT" sz="1600" u="none" cap="none" strike="noStrike">
                <a:solidFill>
                  <a:srgbClr val="2A2A2A"/>
                </a:solidFill>
                <a:latin typeface="Arial"/>
                <a:ea typeface="Arial"/>
                <a:cs typeface="Arial"/>
                <a:sym typeface="Arial"/>
              </a:rPr>
              <a:t>e generare il dominatore che ricondurrà l’Italia all’antica gloria.</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Lascia Roma e torna nella sua terra di origine. Qui va alla ricerca della donna che possa generare con lui il nuovo superuomo. </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Fa visita ai </a:t>
            </a:r>
            <a:r>
              <a:rPr b="1" i="0" lang="it-IT" sz="1600" u="none" cap="none" strike="noStrike">
                <a:solidFill>
                  <a:srgbClr val="2A2A2A"/>
                </a:solidFill>
                <a:latin typeface="Arial"/>
                <a:ea typeface="Arial"/>
                <a:cs typeface="Arial"/>
                <a:sym typeface="Arial"/>
              </a:rPr>
              <a:t>Montaga</a:t>
            </a:r>
            <a:r>
              <a:rPr b="0" i="0" lang="it-IT" sz="1600" u="none" cap="none" strike="noStrike">
                <a:solidFill>
                  <a:srgbClr val="2A2A2A"/>
                </a:solidFill>
                <a:latin typeface="Arial"/>
                <a:ea typeface="Arial"/>
                <a:cs typeface="Arial"/>
                <a:sym typeface="Arial"/>
              </a:rPr>
              <a:t>, famiglia aristocratica in decadenza, e decide che la prescelta deve essere una delle tre sorelle.</a:t>
            </a:r>
            <a:endParaRPr/>
          </a:p>
          <a:p>
            <a:pPr indent="0" lvl="0" marL="723900" marR="0" rtl="0" algn="l">
              <a:lnSpc>
                <a:spcPct val="100000"/>
              </a:lnSpc>
              <a:spcBef>
                <a:spcPts val="600"/>
              </a:spcBef>
              <a:spcAft>
                <a:spcPts val="0"/>
              </a:spcAft>
              <a:buNone/>
            </a:pPr>
            <a:r>
              <a:rPr b="1" i="0" lang="it-IT" sz="1600" u="none" cap="none" strike="noStrike">
                <a:solidFill>
                  <a:srgbClr val="2A2A2A"/>
                </a:solidFill>
                <a:latin typeface="Arial"/>
                <a:ea typeface="Arial"/>
                <a:cs typeface="Arial"/>
                <a:sym typeface="Arial"/>
              </a:rPr>
              <a:t>Anatolia </a:t>
            </a:r>
            <a:r>
              <a:rPr b="0" i="0" lang="it-IT" sz="1600" u="none" cap="none" strike="noStrike">
                <a:solidFill>
                  <a:srgbClr val="2A2A2A"/>
                </a:solidFill>
                <a:latin typeface="Arial"/>
                <a:ea typeface="Arial"/>
                <a:cs typeface="Arial"/>
                <a:sym typeface="Arial"/>
              </a:rPr>
              <a:t>è maestosa e forte, </a:t>
            </a:r>
            <a:r>
              <a:rPr b="1" i="0" lang="it-IT" sz="1600" u="none" cap="none" strike="noStrike">
                <a:solidFill>
                  <a:srgbClr val="2A2A2A"/>
                </a:solidFill>
                <a:latin typeface="Arial"/>
                <a:ea typeface="Arial"/>
                <a:cs typeface="Arial"/>
                <a:sym typeface="Arial"/>
              </a:rPr>
              <a:t>Violante</a:t>
            </a:r>
            <a:r>
              <a:rPr b="0" i="0" lang="it-IT" sz="1600" u="none" cap="none" strike="noStrike">
                <a:solidFill>
                  <a:srgbClr val="2A2A2A"/>
                </a:solidFill>
                <a:latin typeface="Arial"/>
                <a:ea typeface="Arial"/>
                <a:cs typeface="Arial"/>
                <a:sym typeface="Arial"/>
              </a:rPr>
              <a:t> è affascinante e sensuale: Claudio è indeciso tra le due.</a:t>
            </a:r>
            <a:endParaRPr/>
          </a:p>
          <a:p>
            <a:pPr indent="0" lvl="0" marL="723900" marR="0" rtl="0" algn="l">
              <a:lnSpc>
                <a:spcPct val="100000"/>
              </a:lnSpc>
              <a:spcBef>
                <a:spcPts val="600"/>
              </a:spcBef>
              <a:spcAft>
                <a:spcPts val="0"/>
              </a:spcAft>
              <a:buNone/>
            </a:pPr>
            <a:r>
              <a:rPr b="0" i="0" lang="it-IT" sz="1600" u="none" cap="none" strike="noStrike">
                <a:solidFill>
                  <a:srgbClr val="2A2A2A"/>
                </a:solidFill>
                <a:latin typeface="Arial"/>
                <a:ea typeface="Arial"/>
                <a:cs typeface="Arial"/>
                <a:sym typeface="Arial"/>
              </a:rPr>
              <a:t>Alla fine sceglie Anatolia che, però, </a:t>
            </a:r>
            <a:r>
              <a:rPr b="1" i="0" lang="it-IT" sz="1600" u="none" cap="none" strike="noStrike">
                <a:solidFill>
                  <a:srgbClr val="2A2A2A"/>
                </a:solidFill>
                <a:latin typeface="Arial"/>
                <a:ea typeface="Arial"/>
                <a:cs typeface="Arial"/>
                <a:sym typeface="Arial"/>
              </a:rPr>
              <a:t>lo rifiuta </a:t>
            </a:r>
            <a:r>
              <a:rPr b="0" i="0" lang="it-IT" sz="1600" u="none" cap="none" strike="noStrike">
                <a:solidFill>
                  <a:srgbClr val="2A2A2A"/>
                </a:solidFill>
                <a:latin typeface="Arial"/>
                <a:ea typeface="Arial"/>
                <a:cs typeface="Arial"/>
                <a:sym typeface="Arial"/>
              </a:rPr>
              <a:t>in quanto deve prendersi cura del padre vecchio e malato, della madre, condannata alla follia e dei fratelli anch’essi malati.</a:t>
            </a:r>
            <a:endParaRPr/>
          </a:p>
        </p:txBody>
      </p:sp>
      <p:pic>
        <p:nvPicPr>
          <p:cNvPr id="557" name="Google Shape;557;p41"/>
          <p:cNvPicPr preferRelativeResize="0"/>
          <p:nvPr/>
        </p:nvPicPr>
        <p:blipFill rotWithShape="1">
          <a:blip r:embed="rId3">
            <a:alphaModFix/>
          </a:blip>
          <a:srcRect b="0" l="50000" r="0" t="0"/>
          <a:stretch/>
        </p:blipFill>
        <p:spPr>
          <a:xfrm>
            <a:off x="0" y="1579727"/>
            <a:ext cx="2298700" cy="4481513"/>
          </a:xfrm>
          <a:prstGeom prst="rect">
            <a:avLst/>
          </a:prstGeom>
          <a:noFill/>
          <a:ln>
            <a:noFill/>
          </a:ln>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2"/>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i="1" lang="it-IT" sz="2100">
                <a:solidFill>
                  <a:srgbClr val="F3CF6D"/>
                </a:solidFill>
                <a:latin typeface="Arial"/>
                <a:ea typeface="Arial"/>
                <a:cs typeface="Arial"/>
                <a:sym typeface="Arial"/>
              </a:rPr>
              <a:t>LE VERGINI DELLE ROCCE</a:t>
            </a:r>
            <a:endParaRPr i="1" sz="9600"/>
          </a:p>
        </p:txBody>
      </p:sp>
      <p:sp>
        <p:nvSpPr>
          <p:cNvPr id="563" name="Google Shape;563;p42"/>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 CONTRADDIZIONI DEL SUPERUOMO</a:t>
            </a:r>
            <a:endParaRPr b="0" i="1" sz="1200" u="none" cap="none" strike="noStrike">
              <a:solidFill>
                <a:srgbClr val="BFBFBF"/>
              </a:solidFill>
              <a:latin typeface="Arial"/>
              <a:ea typeface="Arial"/>
              <a:cs typeface="Arial"/>
              <a:sym typeface="Arial"/>
            </a:endParaRPr>
          </a:p>
        </p:txBody>
      </p:sp>
      <p:grpSp>
        <p:nvGrpSpPr>
          <p:cNvPr id="564" name="Google Shape;564;p42"/>
          <p:cNvGrpSpPr/>
          <p:nvPr/>
        </p:nvGrpSpPr>
        <p:grpSpPr>
          <a:xfrm>
            <a:off x="0" y="1634064"/>
            <a:ext cx="11372851" cy="5223936"/>
            <a:chOff x="0" y="1634064"/>
            <a:chExt cx="11372851" cy="5223936"/>
          </a:xfrm>
        </p:grpSpPr>
        <p:sp>
          <p:nvSpPr>
            <p:cNvPr id="565" name="Google Shape;565;p42"/>
            <p:cNvSpPr/>
            <p:nvPr/>
          </p:nvSpPr>
          <p:spPr>
            <a:xfrm>
              <a:off x="0" y="2070112"/>
              <a:ext cx="2762249"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566" name="Google Shape;566;p42"/>
            <p:cNvSpPr txBox="1"/>
            <p:nvPr/>
          </p:nvSpPr>
          <p:spPr>
            <a:xfrm>
              <a:off x="0" y="1634064"/>
              <a:ext cx="2895599"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Le Vergini delle rocce</a:t>
              </a:r>
              <a:endParaRPr b="0" i="1" sz="2000" u="none" cap="none" strike="noStrike">
                <a:solidFill>
                  <a:srgbClr val="FFFFFF"/>
                </a:solidFill>
                <a:latin typeface="Arial"/>
                <a:ea typeface="Arial"/>
                <a:cs typeface="Arial"/>
                <a:sym typeface="Arial"/>
              </a:endParaRPr>
            </a:p>
          </p:txBody>
        </p:sp>
        <p:sp>
          <p:nvSpPr>
            <p:cNvPr id="567" name="Google Shape;567;p42"/>
            <p:cNvSpPr/>
            <p:nvPr/>
          </p:nvSpPr>
          <p:spPr>
            <a:xfrm>
              <a:off x="2895599" y="1769534"/>
              <a:ext cx="8477252" cy="5088466"/>
            </a:xfrm>
            <a:prstGeom prst="rect">
              <a:avLst/>
            </a:prstGeom>
            <a:solidFill>
              <a:srgbClr val="979797">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parallelismo con pittura</a:t>
              </a:r>
              <a:r>
                <a:rPr b="0" i="0" lang="it-IT" sz="1600" u="none" cap="none" strike="noStrike">
                  <a:solidFill>
                    <a:srgbClr val="FFFFFF"/>
                  </a:solidFill>
                  <a:latin typeface="Arial"/>
                  <a:ea typeface="Arial"/>
                  <a:cs typeface="Arial"/>
                  <a:sym typeface="Arial"/>
                </a:rPr>
                <a:t>: l’opera richiama il quadro </a:t>
              </a:r>
              <a:r>
                <a:rPr b="0" i="1" lang="it-IT" sz="1600" u="none" cap="none" strike="noStrike">
                  <a:solidFill>
                    <a:srgbClr val="FFFFFF"/>
                  </a:solidFill>
                  <a:latin typeface="Arial"/>
                  <a:ea typeface="Arial"/>
                  <a:cs typeface="Arial"/>
                  <a:sym typeface="Arial"/>
                </a:rPr>
                <a:t>La Vergine delle rocce </a:t>
              </a:r>
              <a:r>
                <a:rPr b="0" i="0" lang="it-IT" sz="1600" u="none" cap="none" strike="noStrike">
                  <a:solidFill>
                    <a:srgbClr val="FFFFFF"/>
                  </a:solidFill>
                  <a:latin typeface="Arial"/>
                  <a:ea typeface="Arial"/>
                  <a:cs typeface="Arial"/>
                  <a:sym typeface="Arial"/>
                </a:rPr>
                <a:t>di Leonardo da Vinci; il quadro ritrae la Madonna: il parallelismo conferisce quindi un significato sacro alla vicenda narrata</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temi</a:t>
              </a:r>
              <a:r>
                <a:rPr b="0" i="0" lang="it-IT" sz="1600" u="none" cap="none" strike="noStrike">
                  <a:solidFill>
                    <a:srgbClr val="FFFFFF"/>
                  </a:solidFill>
                  <a:latin typeface="Arial"/>
                  <a:ea typeface="Arial"/>
                  <a:cs typeface="Arial"/>
                  <a:sym typeface="Arial"/>
                </a:rPr>
                <a:t>: </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il superuomo</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L’opera celebra la figura del superuomo che, forte, vigoroso, deciso, utilizza la sua energia per dominare il mondo. Questa nuova figura di intellettuale non nega il bello, ma lo ingloba in sé: ad esso associa una volontà sicura, energica e potente.</a:t>
              </a:r>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la polemica culturale e sociale</a:t>
              </a:r>
              <a:endParaRPr b="0" i="0" sz="1600" u="none" cap="none" strike="noStrike">
                <a:solidFill>
                  <a:srgbClr val="F3CF6D"/>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La società borghese si è ormai imbarbarita: ne è simbolo la condizione di Roma, deturpata dalla ricostruzione postunitaria. Spetta al superuomo ricondurre Roma, e l’Italia intera, all’antica potenza.</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il fallimento del superuomo</a:t>
              </a:r>
              <a:endParaRPr b="0" i="0" sz="1600" u="none" cap="none" strike="noStrike">
                <a:solidFill>
                  <a:srgbClr val="F3CF6D"/>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Il progetto del protagonista del romanzo, alla fine, fallisce. D’Annunzio teorizza il ruolo del nuovo intellettuale, ma ne registra subito l’impossibilità di agire.</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Simbolo del decadimento è il giardino in cui si rifugiano le donne: anche in questa opera gli oggetti sono simboli che rimandano a verità nascoste.</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t/>
              </a:r>
              <a:endParaRPr b="0" i="0" sz="1600" u="none" cap="none" strike="noStrike">
                <a:solidFill>
                  <a:srgbClr val="FFFFFF"/>
                </a:solidFill>
                <a:latin typeface="Arial"/>
                <a:ea typeface="Arial"/>
                <a:cs typeface="Arial"/>
                <a:sym typeface="Arial"/>
              </a:endParaRPr>
            </a:p>
          </p:txBody>
        </p:sp>
      </p:gr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3"/>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i="1" lang="it-IT" sz="2100">
                <a:solidFill>
                  <a:srgbClr val="F3CF6D"/>
                </a:solidFill>
                <a:latin typeface="Arial"/>
                <a:ea typeface="Arial"/>
                <a:cs typeface="Arial"/>
                <a:sym typeface="Arial"/>
              </a:rPr>
              <a:t>IL FUOCO</a:t>
            </a:r>
            <a:endParaRPr i="1" sz="9600"/>
          </a:p>
        </p:txBody>
      </p:sp>
      <p:sp>
        <p:nvSpPr>
          <p:cNvPr id="573" name="Google Shape;573;p43"/>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 CONTRADDIZIONI DEL SUPERUOMO</a:t>
            </a:r>
            <a:endParaRPr b="0" i="1" sz="1200" u="none" cap="none" strike="noStrike">
              <a:solidFill>
                <a:srgbClr val="BFBFBF"/>
              </a:solidFill>
              <a:latin typeface="Arial"/>
              <a:ea typeface="Arial"/>
              <a:cs typeface="Arial"/>
              <a:sym typeface="Arial"/>
            </a:endParaRPr>
          </a:p>
        </p:txBody>
      </p:sp>
      <p:grpSp>
        <p:nvGrpSpPr>
          <p:cNvPr id="574" name="Google Shape;574;p43"/>
          <p:cNvGrpSpPr/>
          <p:nvPr/>
        </p:nvGrpSpPr>
        <p:grpSpPr>
          <a:xfrm>
            <a:off x="0" y="1634064"/>
            <a:ext cx="11484429" cy="5223936"/>
            <a:chOff x="0" y="1634064"/>
            <a:chExt cx="11484429" cy="5223936"/>
          </a:xfrm>
        </p:grpSpPr>
        <p:sp>
          <p:nvSpPr>
            <p:cNvPr id="575" name="Google Shape;575;p43"/>
            <p:cNvSpPr/>
            <p:nvPr/>
          </p:nvSpPr>
          <p:spPr>
            <a:xfrm>
              <a:off x="0" y="2070112"/>
              <a:ext cx="2762249"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576" name="Google Shape;576;p43"/>
            <p:cNvSpPr txBox="1"/>
            <p:nvPr/>
          </p:nvSpPr>
          <p:spPr>
            <a:xfrm>
              <a:off x="0" y="1634064"/>
              <a:ext cx="2895599"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Il fuoco</a:t>
              </a:r>
              <a:endParaRPr b="0" i="1" sz="2000" u="none" cap="none" strike="noStrike">
                <a:solidFill>
                  <a:srgbClr val="FFFFFF"/>
                </a:solidFill>
                <a:latin typeface="Arial"/>
                <a:ea typeface="Arial"/>
                <a:cs typeface="Arial"/>
                <a:sym typeface="Arial"/>
              </a:endParaRPr>
            </a:p>
          </p:txBody>
        </p:sp>
        <p:sp>
          <p:nvSpPr>
            <p:cNvPr id="577" name="Google Shape;577;p43"/>
            <p:cNvSpPr/>
            <p:nvPr/>
          </p:nvSpPr>
          <p:spPr>
            <a:xfrm>
              <a:off x="2895599" y="1769534"/>
              <a:ext cx="8588830" cy="5088466"/>
            </a:xfrm>
            <a:prstGeom prst="rect">
              <a:avLst/>
            </a:prstGeom>
            <a:solidFill>
              <a:srgbClr val="979797">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trama</a:t>
              </a:r>
              <a:r>
                <a:rPr b="0" i="0" lang="it-IT" sz="1600" u="none" cap="none" strike="noStrike">
                  <a:solidFill>
                    <a:srgbClr val="FFFFFF"/>
                  </a:solidFill>
                  <a:latin typeface="Arial"/>
                  <a:ea typeface="Arial"/>
                  <a:cs typeface="Arial"/>
                  <a:sym typeface="Arial"/>
                </a:rPr>
                <a:t>: l’opera, ambientata a Venezia, descrive la relazione tra il giovane scrittore Stelio Èffrena e Foscarina, donna affascinante, ma ormai matura, ossessionata dal proprio declino fisico. Sarà lei a lasciarlo, nonostante il sentimento di gelosia che prova per lui: comprende che la relazione ostacola la realizzazione dell’opera artistica vagheggiata da Stelio. È netto il parallelismo con la </a:t>
              </a:r>
              <a:r>
                <a:rPr b="0" i="0" lang="it-IT" sz="1600" u="none" cap="none" strike="noStrike">
                  <a:solidFill>
                    <a:srgbClr val="F3CF6D"/>
                  </a:solidFill>
                  <a:latin typeface="Arial"/>
                  <a:ea typeface="Arial"/>
                  <a:cs typeface="Arial"/>
                  <a:sym typeface="Arial"/>
                </a:rPr>
                <a:t>relazione tra D’Annunzio e la Duse</a:t>
              </a:r>
              <a:r>
                <a:rPr b="0" i="0" lang="it-IT" sz="1600" u="none" cap="none" strike="noStrike">
                  <a:solidFill>
                    <a:srgbClr val="FFFFFF"/>
                  </a:solidFill>
                  <a:latin typeface="Arial"/>
                  <a:ea typeface="Arial"/>
                  <a:cs typeface="Arial"/>
                  <a:sym typeface="Arial"/>
                </a:rPr>
                <a:t>.</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temi</a:t>
              </a:r>
              <a:r>
                <a:rPr b="0" i="0" lang="it-IT" sz="1600" u="none" cap="none" strike="noStrike">
                  <a:solidFill>
                    <a:srgbClr val="FFFFFF"/>
                  </a:solidFill>
                  <a:latin typeface="Arial"/>
                  <a:ea typeface="Arial"/>
                  <a:cs typeface="Arial"/>
                  <a:sym typeface="Arial"/>
                </a:rPr>
                <a:t>: </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il nuovo superuomo</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È una figura forte e solare, un </a:t>
              </a:r>
              <a:r>
                <a:rPr b="0" i="0" lang="it-IT" sz="1600" u="none" cap="none" strike="noStrike">
                  <a:solidFill>
                    <a:srgbClr val="F3CF6D"/>
                  </a:solidFill>
                  <a:latin typeface="Arial"/>
                  <a:ea typeface="Arial"/>
                  <a:cs typeface="Arial"/>
                  <a:sym typeface="Arial"/>
                </a:rPr>
                <a:t>artista</a:t>
              </a:r>
              <a:r>
                <a:rPr b="0" i="0" lang="it-IT" sz="1600" u="none" cap="none" strike="noStrike">
                  <a:solidFill>
                    <a:srgbClr val="FFFFFF"/>
                  </a:solidFill>
                  <a:latin typeface="Arial"/>
                  <a:ea typeface="Arial"/>
                  <a:cs typeface="Arial"/>
                  <a:sym typeface="Arial"/>
                </a:rPr>
                <a:t>, che vuole comunicare con le masse popolari, trasmettere loro la bellezza ed elevarle dalla mediocrità in cui si trovano.</a:t>
              </a:r>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la bellezza per tutti</a:t>
              </a:r>
              <a:endParaRPr b="0" i="0" sz="1600" u="none" cap="none" strike="noStrike">
                <a:solidFill>
                  <a:srgbClr val="F3CF6D"/>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Non più limitata ad una </a:t>
              </a:r>
              <a:r>
                <a:rPr b="0" i="1" lang="it-IT" sz="1600" u="none" cap="none" strike="noStrike">
                  <a:solidFill>
                    <a:srgbClr val="FFFFFF"/>
                  </a:solidFill>
                  <a:latin typeface="Arial"/>
                  <a:ea typeface="Arial"/>
                  <a:cs typeface="Arial"/>
                  <a:sym typeface="Arial"/>
                </a:rPr>
                <a:t>èlite </a:t>
              </a:r>
              <a:r>
                <a:rPr b="0" i="0" lang="it-IT" sz="1600" u="none" cap="none" strike="noStrike">
                  <a:solidFill>
                    <a:srgbClr val="FFFFFF"/>
                  </a:solidFill>
                  <a:latin typeface="Arial"/>
                  <a:ea typeface="Arial"/>
                  <a:cs typeface="Arial"/>
                  <a:sym typeface="Arial"/>
                </a:rPr>
                <a:t>privilegiata, </a:t>
              </a:r>
              <a:r>
                <a:rPr b="0" i="0" lang="it-IT" sz="1600" u="none" cap="none" strike="noStrike">
                  <a:solidFill>
                    <a:srgbClr val="F3CF6D"/>
                  </a:solidFill>
                  <a:latin typeface="Arial"/>
                  <a:ea typeface="Arial"/>
                  <a:cs typeface="Arial"/>
                  <a:sym typeface="Arial"/>
                </a:rPr>
                <a:t>la bellezza è per tutti</a:t>
              </a:r>
              <a:r>
                <a:rPr b="0" i="0" lang="it-IT" sz="1600" u="none" cap="none" strike="noStrike">
                  <a:solidFill>
                    <a:srgbClr val="FFFFFF"/>
                  </a:solidFill>
                  <a:latin typeface="Arial"/>
                  <a:ea typeface="Arial"/>
                  <a:cs typeface="Arial"/>
                  <a:sym typeface="Arial"/>
                </a:rPr>
                <a:t>.</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gli ostacoli del superuomo</a:t>
              </a:r>
              <a:endParaRPr b="0" i="0" sz="1600" u="none" cap="none" strike="noStrike">
                <a:solidFill>
                  <a:srgbClr val="F3CF6D"/>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Il nuovo artista non ha solo un compito estetico, ma anche </a:t>
              </a:r>
              <a:r>
                <a:rPr b="0" i="0" lang="it-IT" sz="1600" u="none" cap="none" strike="noStrike">
                  <a:solidFill>
                    <a:srgbClr val="F3CF6D"/>
                  </a:solidFill>
                  <a:latin typeface="Arial"/>
                  <a:ea typeface="Arial"/>
                  <a:cs typeface="Arial"/>
                  <a:sym typeface="Arial"/>
                </a:rPr>
                <a:t>politico</a:t>
              </a:r>
              <a:r>
                <a:rPr b="0" i="0" lang="it-IT" sz="1600" u="none" cap="none" strike="noStrike">
                  <a:solidFill>
                    <a:srgbClr val="FFFFFF"/>
                  </a:solidFill>
                  <a:latin typeface="Arial"/>
                  <a:ea typeface="Arial"/>
                  <a:cs typeface="Arial"/>
                  <a:sym typeface="Arial"/>
                </a:rPr>
                <a:t>: deve riportare l’Italia al suo passato glorioso.  Intervengono però </a:t>
              </a:r>
              <a:r>
                <a:rPr b="0" i="0" lang="it-IT" sz="1600" u="none" cap="none" strike="noStrike">
                  <a:solidFill>
                    <a:srgbClr val="F3CF6D"/>
                  </a:solidFill>
                  <a:latin typeface="Arial"/>
                  <a:ea typeface="Arial"/>
                  <a:cs typeface="Arial"/>
                  <a:sym typeface="Arial"/>
                </a:rPr>
                <a:t>molteplici ostacoli</a:t>
              </a:r>
              <a:r>
                <a:rPr b="0" i="0" lang="it-IT" sz="1600" u="none" cap="none" strike="noStrike">
                  <a:solidFill>
                    <a:srgbClr val="FFFFFF"/>
                  </a:solidFill>
                  <a:latin typeface="Arial"/>
                  <a:ea typeface="Arial"/>
                  <a:cs typeface="Arial"/>
                  <a:sym typeface="Arial"/>
                </a:rPr>
                <a:t>: la realtà, meschina e mediocre, la sua insicurezza, l’amore di Foscarina, la ‘‘stanca’’ città di Venezia.</a:t>
              </a:r>
              <a:endParaRPr b="0" i="0" sz="1600" u="none" cap="none" strike="noStrike">
                <a:solidFill>
                  <a:srgbClr val="FFFFFF"/>
                </a:solidFill>
                <a:latin typeface="Arial"/>
                <a:ea typeface="Arial"/>
                <a:cs typeface="Arial"/>
                <a:sym typeface="Arial"/>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lingua e stile</a:t>
              </a:r>
              <a:r>
                <a:rPr b="0" i="0" lang="it-IT" sz="1600" u="none" cap="none" strike="noStrike">
                  <a:solidFill>
                    <a:srgbClr val="FFFFFF"/>
                  </a:solidFill>
                  <a:latin typeface="Arial"/>
                  <a:ea typeface="Arial"/>
                  <a:cs typeface="Arial"/>
                  <a:sym typeface="Arial"/>
                </a:rPr>
                <a:t>: la scrittura ha una forte componente lirica e musicale; la prosa dà l’impressione di un continuo rincorrersi di </a:t>
              </a:r>
              <a:r>
                <a:rPr b="0" i="0" lang="it-IT" sz="1600" u="none" cap="none" strike="noStrike">
                  <a:solidFill>
                    <a:srgbClr val="F3CF6D"/>
                  </a:solidFill>
                  <a:latin typeface="Arial"/>
                  <a:ea typeface="Arial"/>
                  <a:cs typeface="Arial"/>
                  <a:sym typeface="Arial"/>
                </a:rPr>
                <a:t>echi musicali</a:t>
              </a:r>
              <a:r>
                <a:rPr b="0" i="0" lang="it-IT" sz="1600" u="none" cap="none" strike="noStrike">
                  <a:solidFill>
                    <a:srgbClr val="FFFFFF"/>
                  </a:solidFill>
                  <a:latin typeface="Arial"/>
                  <a:ea typeface="Arial"/>
                  <a:cs typeface="Arial"/>
                  <a:sym typeface="Arial"/>
                </a:rPr>
                <a:t>.</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t/>
              </a:r>
              <a:endParaRPr b="0" i="0" sz="1600" u="none" cap="none" strike="noStrike">
                <a:solidFill>
                  <a:srgbClr val="FFFFFF"/>
                </a:solidFill>
                <a:latin typeface="Arial"/>
                <a:ea typeface="Arial"/>
                <a:cs typeface="Arial"/>
                <a:sym typeface="Arial"/>
              </a:endParaRPr>
            </a:p>
          </p:txBody>
        </p:sp>
      </p:gr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4"/>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i="1" lang="it-IT" sz="2100">
                <a:solidFill>
                  <a:srgbClr val="F3CF6D"/>
                </a:solidFill>
                <a:latin typeface="Arial"/>
                <a:ea typeface="Arial"/>
                <a:cs typeface="Arial"/>
                <a:sym typeface="Arial"/>
              </a:rPr>
              <a:t>FORSE CHE SÌ FORSE CHE NO</a:t>
            </a:r>
            <a:endParaRPr i="1" sz="9600"/>
          </a:p>
        </p:txBody>
      </p:sp>
      <p:sp>
        <p:nvSpPr>
          <p:cNvPr id="583" name="Google Shape;583;p44"/>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LE CONTRADDIZIONI DEL SUPERUOMO</a:t>
            </a:r>
            <a:endParaRPr b="0" i="1" sz="1200" u="none" cap="none" strike="noStrike">
              <a:solidFill>
                <a:srgbClr val="BFBFBF"/>
              </a:solidFill>
              <a:latin typeface="Arial"/>
              <a:ea typeface="Arial"/>
              <a:cs typeface="Arial"/>
              <a:sym typeface="Arial"/>
            </a:endParaRPr>
          </a:p>
        </p:txBody>
      </p:sp>
      <p:grpSp>
        <p:nvGrpSpPr>
          <p:cNvPr id="584" name="Google Shape;584;p44"/>
          <p:cNvGrpSpPr/>
          <p:nvPr/>
        </p:nvGrpSpPr>
        <p:grpSpPr>
          <a:xfrm>
            <a:off x="0" y="1634064"/>
            <a:ext cx="11484428" cy="5223936"/>
            <a:chOff x="0" y="1634064"/>
            <a:chExt cx="11484428" cy="5223936"/>
          </a:xfrm>
        </p:grpSpPr>
        <p:sp>
          <p:nvSpPr>
            <p:cNvPr id="585" name="Google Shape;585;p44"/>
            <p:cNvSpPr/>
            <p:nvPr/>
          </p:nvSpPr>
          <p:spPr>
            <a:xfrm>
              <a:off x="0" y="2070112"/>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586" name="Google Shape;586;p44"/>
            <p:cNvSpPr txBox="1"/>
            <p:nvPr/>
          </p:nvSpPr>
          <p:spPr>
            <a:xfrm>
              <a:off x="0" y="1634064"/>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Forse che sì forse che no</a:t>
              </a:r>
              <a:endParaRPr b="0" i="1" sz="2000" u="none" cap="none" strike="noStrike">
                <a:solidFill>
                  <a:srgbClr val="FFFFFF"/>
                </a:solidFill>
                <a:latin typeface="Arial"/>
                <a:ea typeface="Arial"/>
                <a:cs typeface="Arial"/>
                <a:sym typeface="Arial"/>
              </a:endParaRPr>
            </a:p>
          </p:txBody>
        </p:sp>
        <p:sp>
          <p:nvSpPr>
            <p:cNvPr id="587" name="Google Shape;587;p44"/>
            <p:cNvSpPr/>
            <p:nvPr/>
          </p:nvSpPr>
          <p:spPr>
            <a:xfrm>
              <a:off x="3189513" y="1769534"/>
              <a:ext cx="8294915" cy="5088466"/>
            </a:xfrm>
            <a:prstGeom prst="rect">
              <a:avLst/>
            </a:prstGeom>
            <a:solidFill>
              <a:srgbClr val="979797">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trama</a:t>
              </a:r>
              <a:r>
                <a:rPr b="0" i="0" lang="it-IT" sz="1600" u="none" cap="none" strike="noStrike">
                  <a:solidFill>
                    <a:srgbClr val="FFFFFF"/>
                  </a:solidFill>
                  <a:latin typeface="Arial"/>
                  <a:ea typeface="Arial"/>
                  <a:cs typeface="Arial"/>
                  <a:sym typeface="Arial"/>
                </a:rPr>
                <a:t>: le vicende ruotano attorno a:</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una coppia di amici, Paolo Tarsis e Giulio Cambiaso, che hanno rinsaldato il loro rapporto in una serie di viaggi in Estremo Oriente</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una coppia di donne, Isabella e Vana, che incarnano i due volti opposti della femminilità (passione morbosa e sentimento salvifico).</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temi</a:t>
              </a:r>
              <a:r>
                <a:rPr b="0" i="0" lang="it-IT" sz="1600" u="none" cap="none" strike="noStrike">
                  <a:solidFill>
                    <a:srgbClr val="FFFFFF"/>
                  </a:solidFill>
                  <a:latin typeface="Arial"/>
                  <a:ea typeface="Arial"/>
                  <a:cs typeface="Arial"/>
                  <a:sym typeface="Arial"/>
                </a:rPr>
                <a:t>: </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il superuomo borghese</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A vestire i panni del superuomo questa volta è un </a:t>
              </a:r>
              <a:r>
                <a:rPr b="0" i="0" lang="it-IT" sz="1600" u="none" cap="none" strike="noStrike">
                  <a:solidFill>
                    <a:srgbClr val="F3CF6D"/>
                  </a:solidFill>
                  <a:latin typeface="Arial"/>
                  <a:ea typeface="Arial"/>
                  <a:cs typeface="Arial"/>
                  <a:sym typeface="Arial"/>
                </a:rPr>
                <a:t>borghese</a:t>
              </a:r>
              <a:r>
                <a:rPr b="0" i="0" lang="it-IT" sz="1600" u="none" cap="none" strike="noStrike">
                  <a:solidFill>
                    <a:srgbClr val="FFFFFF"/>
                  </a:solidFill>
                  <a:latin typeface="Arial"/>
                  <a:ea typeface="Arial"/>
                  <a:cs typeface="Arial"/>
                  <a:sym typeface="Arial"/>
                </a:rPr>
                <a:t>: Paolo Tarsis è concreto, pragmatico, audace. Non è in contrasto con la realtà, ma </a:t>
              </a:r>
              <a:r>
                <a:rPr b="0" i="0" lang="it-IT" sz="1600" u="none" cap="none" strike="noStrike">
                  <a:solidFill>
                    <a:srgbClr val="F3CF6D"/>
                  </a:solidFill>
                  <a:latin typeface="Arial"/>
                  <a:ea typeface="Arial"/>
                  <a:cs typeface="Arial"/>
                  <a:sym typeface="Arial"/>
                </a:rPr>
                <a:t>la domina</a:t>
              </a:r>
              <a:r>
                <a:rPr b="0" i="0" lang="it-IT" sz="1600" u="none" cap="none" strike="noStrike">
                  <a:solidFill>
                    <a:srgbClr val="FFFFFF"/>
                  </a:solidFill>
                  <a:latin typeface="Arial"/>
                  <a:ea typeface="Arial"/>
                  <a:cs typeface="Arial"/>
                  <a:sym typeface="Arial"/>
                </a:rPr>
                <a:t>.</a:t>
              </a:r>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il fascino della decadenza</a:t>
              </a:r>
              <a:endParaRPr b="0" i="0" sz="1600" u="none" cap="none" strike="noStrike">
                <a:solidFill>
                  <a:srgbClr val="F3CF6D"/>
                </a:solidFill>
                <a:latin typeface="Arial"/>
                <a:ea typeface="Arial"/>
                <a:cs typeface="Arial"/>
                <a:sym typeface="Arial"/>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Il superuomo contrasta e vince la decadenza, che continua comunque a esercitare un </a:t>
              </a:r>
              <a:r>
                <a:rPr b="0" i="0" lang="it-IT" sz="1600" u="none" cap="none" strike="noStrike">
                  <a:solidFill>
                    <a:srgbClr val="F3CF6D"/>
                  </a:solidFill>
                  <a:latin typeface="Arial"/>
                  <a:ea typeface="Arial"/>
                  <a:cs typeface="Arial"/>
                  <a:sym typeface="Arial"/>
                </a:rPr>
                <a:t>fascino </a:t>
              </a:r>
              <a:r>
                <a:rPr b="0" i="0" lang="it-IT" sz="1600" u="none" cap="none" strike="noStrike">
                  <a:solidFill>
                    <a:srgbClr val="FFFFFF"/>
                  </a:solidFill>
                  <a:latin typeface="Arial"/>
                  <a:ea typeface="Arial"/>
                  <a:cs typeface="Arial"/>
                  <a:sym typeface="Arial"/>
                </a:rPr>
                <a:t>malato: lo testimonia la presenza di passioni torbide e ambigue, dell’amore sensuale e della follia, dei paesaggi che richiamano simbolicamente i pensieri più intimi dei personaggi.</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miti</a:t>
              </a:r>
              <a:r>
                <a:rPr b="0" i="0" lang="it-IT" sz="1600" u="none" cap="none" strike="noStrike">
                  <a:solidFill>
                    <a:srgbClr val="FFFFFF"/>
                  </a:solidFill>
                  <a:latin typeface="Arial"/>
                  <a:ea typeface="Arial"/>
                  <a:cs typeface="Arial"/>
                  <a:sym typeface="Arial"/>
                </a:rPr>
                <a:t>: D’Annunzio si confronta con i nuovi miti della modernità, come la </a:t>
              </a:r>
              <a:r>
                <a:rPr b="0" i="0" lang="it-IT" sz="1600" u="none" cap="none" strike="noStrike">
                  <a:solidFill>
                    <a:srgbClr val="F3CF6D"/>
                  </a:solidFill>
                  <a:latin typeface="Arial"/>
                  <a:ea typeface="Arial"/>
                  <a:cs typeface="Arial"/>
                  <a:sym typeface="Arial"/>
                </a:rPr>
                <a:t>macchina</a:t>
              </a:r>
              <a:r>
                <a:rPr b="0" i="0" lang="it-IT" sz="1600" u="none" cap="none" strike="noStrike">
                  <a:solidFill>
                    <a:srgbClr val="FFFFFF"/>
                  </a:solidFill>
                  <a:latin typeface="Arial"/>
                  <a:ea typeface="Arial"/>
                  <a:cs typeface="Arial"/>
                  <a:sym typeface="Arial"/>
                </a:rPr>
                <a:t> e la </a:t>
              </a:r>
              <a:r>
                <a:rPr b="0" i="0" lang="it-IT" sz="1600" u="none" cap="none" strike="noStrike">
                  <a:solidFill>
                    <a:srgbClr val="F3CF6D"/>
                  </a:solidFill>
                  <a:latin typeface="Arial"/>
                  <a:ea typeface="Arial"/>
                  <a:cs typeface="Arial"/>
                  <a:sym typeface="Arial"/>
                </a:rPr>
                <a:t>velocità</a:t>
              </a:r>
              <a:r>
                <a:rPr b="0" i="0" lang="it-IT" sz="1600" u="none" cap="none" strike="noStrike">
                  <a:solidFill>
                    <a:srgbClr val="FFFFFF"/>
                  </a:solidFill>
                  <a:latin typeface="Arial"/>
                  <a:ea typeface="Arial"/>
                  <a:cs typeface="Arial"/>
                  <a:sym typeface="Arial"/>
                </a:rPr>
                <a:t>, predicati dal nascente Futurismo.</a:t>
              </a:r>
              <a:endParaRPr b="0" i="0" sz="1600" u="none" cap="none" strike="noStrike">
                <a:solidFill>
                  <a:srgbClr val="FFFFFF"/>
                </a:solidFill>
                <a:latin typeface="Arial"/>
                <a:ea typeface="Arial"/>
                <a:cs typeface="Arial"/>
                <a:sym typeface="Arial"/>
              </a:endParaRPr>
            </a:p>
            <a:p>
              <a:pPr indent="0" lvl="0" marL="174625" marR="0" rtl="0" algn="l">
                <a:lnSpc>
                  <a:spcPct val="100000"/>
                </a:lnSpc>
                <a:spcBef>
                  <a:spcPts val="600"/>
                </a:spcBef>
                <a:spcAft>
                  <a:spcPts val="0"/>
                </a:spcAft>
                <a:buNone/>
              </a:pPr>
              <a:r>
                <a:t/>
              </a:r>
              <a:endParaRPr b="0" i="0" sz="1600" u="none" cap="none" strike="noStrike">
                <a:solidFill>
                  <a:srgbClr val="FFFFFF"/>
                </a:solidFill>
                <a:latin typeface="Arial"/>
                <a:ea typeface="Arial"/>
                <a:cs typeface="Arial"/>
                <a:sym typeface="Arial"/>
              </a:endParaRPr>
            </a:p>
          </p:txBody>
        </p:sp>
      </p:grpSp>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UNA VITA SEMPRE IN SCENA</a:t>
            </a:r>
            <a:endParaRPr i="1"/>
          </a:p>
        </p:txBody>
      </p:sp>
      <p:sp>
        <p:nvSpPr>
          <p:cNvPr id="95" name="Google Shape;95;p18"/>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UNA VITA ‘‘INIMITABILE’’</a:t>
            </a:r>
            <a:endParaRPr/>
          </a:p>
        </p:txBody>
      </p:sp>
      <p:sp>
        <p:nvSpPr>
          <p:cNvPr id="96" name="Google Shape;96;p18"/>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Facendosi interprete dell’</a:t>
            </a:r>
            <a:r>
              <a:rPr b="1" i="0" lang="it-IT" sz="2600" u="none" cap="none" strike="noStrike">
                <a:solidFill>
                  <a:srgbClr val="F3CF6D"/>
                </a:solidFill>
                <a:latin typeface="Arial"/>
                <a:ea typeface="Arial"/>
                <a:cs typeface="Arial"/>
                <a:sym typeface="Arial"/>
              </a:rPr>
              <a:t>estetismo</a:t>
            </a:r>
            <a:r>
              <a:rPr b="0" i="0" lang="it-IT" sz="2600" u="none" cap="none" strike="noStrike">
                <a:solidFill>
                  <a:srgbClr val="FFFFFF"/>
                </a:solidFill>
                <a:latin typeface="Arial"/>
                <a:ea typeface="Arial"/>
                <a:cs typeface="Arial"/>
                <a:sym typeface="Arial"/>
              </a:rPr>
              <a:t> D’Annunzio concepisce la sua stessa vita come opera d’arte.</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Ogni sua azione, così come ogni suo componimento, deve essere votato al </a:t>
            </a:r>
            <a:r>
              <a:rPr b="1" i="0" lang="it-IT" sz="2600" u="none" cap="none" strike="noStrike">
                <a:solidFill>
                  <a:srgbClr val="F3CF6D"/>
                </a:solidFill>
                <a:latin typeface="Arial"/>
                <a:ea typeface="Arial"/>
                <a:cs typeface="Arial"/>
                <a:sym typeface="Arial"/>
              </a:rPr>
              <a:t>criterio della bellezza</a:t>
            </a:r>
            <a:r>
              <a:rPr b="0" i="0" lang="it-IT" sz="2600" u="none" cap="none" strike="noStrike">
                <a:solidFill>
                  <a:srgbClr val="FFFFFF"/>
                </a:solidFill>
                <a:latin typeface="Arial"/>
                <a:ea typeface="Arial"/>
                <a:cs typeface="Arial"/>
                <a:sym typeface="Arial"/>
              </a:rPr>
              <a:t>. </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L’autore vive con l’ossessione dell’</a:t>
            </a:r>
            <a:r>
              <a:rPr b="1" i="0" lang="it-IT" sz="2600" u="none" cap="none" strike="noStrike">
                <a:solidFill>
                  <a:srgbClr val="F3CF6D"/>
                </a:solidFill>
                <a:latin typeface="Arial"/>
                <a:ea typeface="Arial"/>
                <a:cs typeface="Arial"/>
                <a:sym typeface="Arial"/>
              </a:rPr>
              <a:t>esibizione di sé </a:t>
            </a:r>
            <a:r>
              <a:rPr b="0" i="0" lang="it-IT" sz="2600" u="none" cap="none" strike="noStrike">
                <a:solidFill>
                  <a:srgbClr val="FFFFFF"/>
                </a:solidFill>
                <a:latin typeface="Arial"/>
                <a:ea typeface="Arial"/>
                <a:cs typeface="Arial"/>
                <a:sym typeface="Arial"/>
              </a:rPr>
              <a:t>e, con la sua condotta, riesce ad attrarre l’</a:t>
            </a:r>
            <a:r>
              <a:rPr b="1" i="0" lang="it-IT" sz="2600" u="none" cap="none" strike="noStrike">
                <a:solidFill>
                  <a:srgbClr val="F3CF6D"/>
                </a:solidFill>
                <a:latin typeface="Arial"/>
                <a:ea typeface="Arial"/>
                <a:cs typeface="Arial"/>
                <a:sym typeface="Arial"/>
              </a:rPr>
              <a:t>attenzione del pubblico</a:t>
            </a:r>
            <a:r>
              <a:rPr b="0" i="0" lang="it-IT" sz="2600" u="none" cap="none" strike="noStrike">
                <a:solidFill>
                  <a:srgbClr val="FFFFFF"/>
                </a:solidFill>
                <a:latin typeface="Arial"/>
                <a:ea typeface="Arial"/>
                <a:cs typeface="Arial"/>
                <a:sym typeface="Arial"/>
              </a:rPr>
              <a:t>. </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Nelle opere traspone ogni impresa che vive.</a:t>
            </a:r>
            <a:endParaRPr b="0" i="0" sz="2600" u="none" cap="none" strike="noStrike">
              <a:solidFill>
                <a:srgbClr val="FFFFFF"/>
              </a:solidFill>
              <a:latin typeface="Arial"/>
              <a:ea typeface="Arial"/>
              <a:cs typeface="Arial"/>
              <a:sym typeface="Arial"/>
            </a:endParaRPr>
          </a:p>
        </p:txBody>
      </p:sp>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28A"/>
        </a:solidFill>
      </p:bgPr>
    </p:bg>
    <p:spTree>
      <p:nvGrpSpPr>
        <p:cNvPr id="591" name="Shape 591"/>
        <p:cNvGrpSpPr/>
        <p:nvPr/>
      </p:nvGrpSpPr>
      <p:grpSpPr>
        <a:xfrm>
          <a:off x="0" y="0"/>
          <a:ext cx="0" cy="0"/>
          <a:chOff x="0" y="0"/>
          <a:chExt cx="0" cy="0"/>
        </a:xfrm>
      </p:grpSpPr>
      <p:sp>
        <p:nvSpPr>
          <p:cNvPr id="592" name="Google Shape;592;p45"/>
          <p:cNvSpPr txBox="1"/>
          <p:nvPr>
            <p:ph type="title"/>
          </p:nvPr>
        </p:nvSpPr>
        <p:spPr>
          <a:xfrm>
            <a:off x="3457576" y="4454525"/>
            <a:ext cx="5295900"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i="0" lang="it-IT" sz="2400" u="none" cap="none" strike="noStrike">
                <a:solidFill>
                  <a:srgbClr val="FFFFFF"/>
                </a:solidFill>
                <a:latin typeface="Arial"/>
                <a:ea typeface="Arial"/>
                <a:cs typeface="Arial"/>
                <a:sym typeface="Arial"/>
              </a:rPr>
              <a:t>Il teatro come arte totale</a:t>
            </a:r>
            <a:endParaRPr i="1"/>
          </a:p>
        </p:txBody>
      </p:sp>
      <p:pic>
        <p:nvPicPr>
          <p:cNvPr id="593" name="Google Shape;593;p45"/>
          <p:cNvPicPr preferRelativeResize="0"/>
          <p:nvPr/>
        </p:nvPicPr>
        <p:blipFill rotWithShape="1">
          <a:blip r:embed="rId3">
            <a:alphaModFix/>
          </a:blip>
          <a:srcRect b="39045" l="58482" r="19643" t="25397"/>
          <a:stretch/>
        </p:blipFill>
        <p:spPr>
          <a:xfrm>
            <a:off x="4767938" y="1741714"/>
            <a:ext cx="2667001" cy="2438524"/>
          </a:xfrm>
          <a:prstGeom prst="rect">
            <a:avLst/>
          </a:prstGeom>
          <a:noFill/>
          <a:ln cap="flat" cmpd="sng" w="127000">
            <a:solidFill>
              <a:schemeClr val="lt1"/>
            </a:solidFill>
            <a:prstDash val="solid"/>
            <a:miter lim="800000"/>
            <a:headEnd len="sm" w="sm" type="none"/>
            <a:tailEnd len="sm" w="sm" type="none"/>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6"/>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lang="it-IT" sz="2100" u="none" cap="none" strike="noStrike">
                <a:solidFill>
                  <a:srgbClr val="F3CF6D"/>
                </a:solidFill>
                <a:latin typeface="Arial"/>
                <a:ea typeface="Arial"/>
                <a:cs typeface="Arial"/>
                <a:sym typeface="Arial"/>
              </a:rPr>
              <a:t>IL RUOLO DEL TEATRO</a:t>
            </a:r>
            <a:endParaRPr/>
          </a:p>
        </p:txBody>
      </p:sp>
      <p:sp>
        <p:nvSpPr>
          <p:cNvPr id="599" name="Google Shape;599;p46"/>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TEATRO COME ARTE TOTALE</a:t>
            </a:r>
            <a:endParaRPr b="0" i="1" sz="1200" u="none" cap="none" strike="noStrike">
              <a:solidFill>
                <a:srgbClr val="BFBFBF"/>
              </a:solidFill>
              <a:latin typeface="Arial"/>
              <a:ea typeface="Arial"/>
              <a:cs typeface="Arial"/>
              <a:sym typeface="Arial"/>
            </a:endParaRPr>
          </a:p>
        </p:txBody>
      </p:sp>
      <p:sp>
        <p:nvSpPr>
          <p:cNvPr id="600" name="Google Shape;600;p46"/>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D’Annunzio presta particolare attenzione al </a:t>
            </a:r>
            <a:r>
              <a:rPr b="1" i="0" lang="it-IT" sz="2600" u="none" cap="none" strike="noStrike">
                <a:solidFill>
                  <a:srgbClr val="F3CF6D"/>
                </a:solidFill>
                <a:latin typeface="Arial"/>
                <a:ea typeface="Arial"/>
                <a:cs typeface="Arial"/>
                <a:sym typeface="Arial"/>
              </a:rPr>
              <a:t>rapporto con il pubblico</a:t>
            </a:r>
            <a:r>
              <a:rPr b="0" i="0" lang="it-IT" sz="2600" u="none" cap="none" strike="noStrike">
                <a:solidFill>
                  <a:srgbClr val="FFFFFF"/>
                </a:solidFill>
                <a:latin typeface="Arial"/>
                <a:ea typeface="Arial"/>
                <a:cs typeface="Arial"/>
                <a:sym typeface="Arial"/>
              </a:rPr>
              <a:t>, sia per ragioni economiche sia perché il canale gli permette di diffondere le proprie teorie.</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Il </a:t>
            </a:r>
            <a:r>
              <a:rPr b="1" i="0" lang="it-IT" sz="2600" u="none" cap="none" strike="noStrike">
                <a:solidFill>
                  <a:srgbClr val="F3CF6D"/>
                </a:solidFill>
                <a:latin typeface="Arial"/>
                <a:ea typeface="Arial"/>
                <a:cs typeface="Arial"/>
                <a:sym typeface="Arial"/>
              </a:rPr>
              <a:t>teatro </a:t>
            </a:r>
            <a:r>
              <a:rPr b="0" i="0" lang="it-IT" sz="2600" u="none" cap="none" strike="noStrike">
                <a:solidFill>
                  <a:srgbClr val="FFFFFF"/>
                </a:solidFill>
                <a:latin typeface="Arial"/>
                <a:ea typeface="Arial"/>
                <a:cs typeface="Arial"/>
                <a:sym typeface="Arial"/>
              </a:rPr>
              <a:t>diventa lo strumento con cui l’intellettuale può agire nella realtà, modellando la società secondo i propri valori. L’autore intende </a:t>
            </a:r>
            <a:r>
              <a:rPr b="1" i="0" lang="it-IT" sz="2600" u="none" cap="none" strike="noStrike">
                <a:solidFill>
                  <a:srgbClr val="F3CF6D"/>
                </a:solidFill>
                <a:latin typeface="Arial"/>
                <a:ea typeface="Arial"/>
                <a:cs typeface="Arial"/>
                <a:sym typeface="Arial"/>
              </a:rPr>
              <a:t>scalzare il teatro borghese</a:t>
            </a:r>
            <a:r>
              <a:rPr b="0" i="0" lang="it-IT" sz="2600" u="none" cap="none" strike="noStrike">
                <a:solidFill>
                  <a:srgbClr val="FFFFFF"/>
                </a:solidFill>
                <a:latin typeface="Arial"/>
                <a:ea typeface="Arial"/>
                <a:cs typeface="Arial"/>
                <a:sym typeface="Arial"/>
              </a:rPr>
              <a:t>, a favore di un ‘‘teatro di poesia’’. </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Il racconto dovrebbe </a:t>
            </a:r>
            <a:r>
              <a:rPr b="1" i="0" lang="it-IT" sz="2600" u="none" cap="none" strike="noStrike">
                <a:solidFill>
                  <a:srgbClr val="F3CF6D"/>
                </a:solidFill>
                <a:latin typeface="Arial"/>
                <a:ea typeface="Arial"/>
                <a:cs typeface="Arial"/>
                <a:sym typeface="Arial"/>
              </a:rPr>
              <a:t>purificare lo spirito</a:t>
            </a:r>
            <a:r>
              <a:rPr b="0" i="0" lang="it-IT" sz="2600" u="none" cap="none" strike="noStrike">
                <a:solidFill>
                  <a:srgbClr val="FFFFFF"/>
                </a:solidFill>
                <a:latin typeface="Arial"/>
                <a:ea typeface="Arial"/>
                <a:cs typeface="Arial"/>
                <a:sym typeface="Arial"/>
              </a:rPr>
              <a:t> del pubblico, ambizione che si scontra con la </a:t>
            </a:r>
            <a:r>
              <a:rPr b="1" i="0" lang="it-IT" sz="2600" u="none" cap="none" strike="noStrike">
                <a:solidFill>
                  <a:srgbClr val="F3CF6D"/>
                </a:solidFill>
                <a:latin typeface="Arial"/>
                <a:ea typeface="Arial"/>
                <a:cs typeface="Arial"/>
                <a:sym typeface="Arial"/>
              </a:rPr>
              <a:t>realtà ostile</a:t>
            </a:r>
            <a:r>
              <a:rPr b="0" i="0" lang="it-IT" sz="2600" u="none" cap="none" strike="noStrike">
                <a:solidFill>
                  <a:srgbClr val="FFFFFF"/>
                </a:solidFill>
                <a:latin typeface="Arial"/>
                <a:ea typeface="Arial"/>
                <a:cs typeface="Arial"/>
                <a:sym typeface="Arial"/>
              </a:rPr>
              <a:t>.</a:t>
            </a:r>
            <a:endParaRPr/>
          </a:p>
        </p:txBody>
      </p:sp>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7"/>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LA PRODUZIONE TEATRALE</a:t>
            </a:r>
            <a:endParaRPr sz="9600"/>
          </a:p>
        </p:txBody>
      </p:sp>
      <p:sp>
        <p:nvSpPr>
          <p:cNvPr id="606" name="Google Shape;606;p47"/>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TEATRO COME ARTE TOTALE</a:t>
            </a:r>
            <a:endParaRPr b="0" i="1" sz="1200" u="none" cap="none" strike="noStrike">
              <a:solidFill>
                <a:srgbClr val="BFBFBF"/>
              </a:solidFill>
              <a:latin typeface="Arial"/>
              <a:ea typeface="Arial"/>
              <a:cs typeface="Arial"/>
              <a:sym typeface="Arial"/>
            </a:endParaRPr>
          </a:p>
        </p:txBody>
      </p:sp>
      <p:sp>
        <p:nvSpPr>
          <p:cNvPr id="607" name="Google Shape;607;p47"/>
          <p:cNvSpPr/>
          <p:nvPr/>
        </p:nvSpPr>
        <p:spPr>
          <a:xfrm>
            <a:off x="0" y="2070112"/>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608" name="Google Shape;608;p47"/>
          <p:cNvSpPr txBox="1"/>
          <p:nvPr/>
        </p:nvSpPr>
        <p:spPr>
          <a:xfrm>
            <a:off x="0" y="1721152"/>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La città morta</a:t>
            </a:r>
            <a:endParaRPr b="0" i="1" sz="2000" u="none" cap="none" strike="noStrike">
              <a:solidFill>
                <a:srgbClr val="FFFFFF"/>
              </a:solidFill>
              <a:latin typeface="Arial"/>
              <a:ea typeface="Arial"/>
              <a:cs typeface="Arial"/>
              <a:sym typeface="Arial"/>
            </a:endParaRPr>
          </a:p>
        </p:txBody>
      </p:sp>
      <p:sp>
        <p:nvSpPr>
          <p:cNvPr id="609" name="Google Shape;609;p47"/>
          <p:cNvSpPr/>
          <p:nvPr/>
        </p:nvSpPr>
        <p:spPr>
          <a:xfrm>
            <a:off x="3189513" y="1769534"/>
            <a:ext cx="8294915" cy="684851"/>
          </a:xfrm>
          <a:prstGeom prst="rect">
            <a:avLst/>
          </a:prstGeom>
          <a:solidFill>
            <a:srgbClr val="EEE9E1">
              <a:alpha val="29803"/>
            </a:srgbClr>
          </a:solidFill>
          <a:ln>
            <a:noFill/>
          </a:ln>
        </p:spPr>
        <p:txBody>
          <a:bodyPr anchorCtr="0" anchor="t" bIns="45700" lIns="91425" spcFirstLastPara="1" rIns="91425" wrap="square" tIns="180000">
            <a:noAutofit/>
          </a:bodyPr>
          <a:lstStyle/>
          <a:p>
            <a:pPr indent="0" lvl="0" marL="174625" marR="0" rtl="0" algn="l">
              <a:lnSpc>
                <a:spcPct val="100000"/>
              </a:lnSpc>
              <a:spcBef>
                <a:spcPts val="0"/>
              </a:spcBef>
              <a:spcAft>
                <a:spcPts val="0"/>
              </a:spcAft>
              <a:buNone/>
            </a:pPr>
            <a:r>
              <a:rPr b="0" i="0" lang="it-IT" sz="1600" u="none" cap="none" strike="noStrike">
                <a:solidFill>
                  <a:srgbClr val="F3CF6D"/>
                </a:solidFill>
                <a:latin typeface="Arial"/>
                <a:ea typeface="Arial"/>
                <a:cs typeface="Arial"/>
                <a:sym typeface="Arial"/>
              </a:rPr>
              <a:t>tragedia in prosa</a:t>
            </a:r>
            <a:r>
              <a:rPr b="0" i="0" lang="it-IT" sz="1600" u="none" cap="none" strike="noStrike">
                <a:solidFill>
                  <a:srgbClr val="FFFFFF"/>
                </a:solidFill>
                <a:latin typeface="Arial"/>
                <a:ea typeface="Arial"/>
                <a:cs typeface="Arial"/>
                <a:sym typeface="Arial"/>
              </a:rPr>
              <a:t>, scritta dopo una crociera in Grecia e ispirata alle scoperte dell’archeologo Schliemann</a:t>
            </a:r>
            <a:endParaRPr b="0" i="0" sz="1600" u="none" cap="none" strike="noStrike">
              <a:solidFill>
                <a:srgbClr val="FFFFFF"/>
              </a:solidFill>
              <a:latin typeface="Arial"/>
              <a:ea typeface="Arial"/>
              <a:cs typeface="Arial"/>
              <a:sym typeface="Arial"/>
            </a:endParaRPr>
          </a:p>
        </p:txBody>
      </p:sp>
      <p:sp>
        <p:nvSpPr>
          <p:cNvPr id="610" name="Google Shape;610;p47"/>
          <p:cNvSpPr txBox="1"/>
          <p:nvPr/>
        </p:nvSpPr>
        <p:spPr>
          <a:xfrm>
            <a:off x="0" y="2115831"/>
            <a:ext cx="318951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1896</a:t>
            </a:r>
            <a:endParaRPr b="0" i="0" sz="1600" u="none" cap="none" strike="noStrike">
              <a:solidFill>
                <a:srgbClr val="FFFFFF"/>
              </a:solidFill>
              <a:latin typeface="Arial"/>
              <a:ea typeface="Arial"/>
              <a:cs typeface="Arial"/>
              <a:sym typeface="Arial"/>
            </a:endParaRPr>
          </a:p>
        </p:txBody>
      </p:sp>
      <p:sp>
        <p:nvSpPr>
          <p:cNvPr id="611" name="Google Shape;611;p47"/>
          <p:cNvSpPr/>
          <p:nvPr/>
        </p:nvSpPr>
        <p:spPr>
          <a:xfrm>
            <a:off x="0" y="2798840"/>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612" name="Google Shape;612;p47"/>
          <p:cNvSpPr txBox="1"/>
          <p:nvPr/>
        </p:nvSpPr>
        <p:spPr>
          <a:xfrm>
            <a:off x="0" y="2449880"/>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La gloria, Più che l’amore </a:t>
            </a:r>
            <a:endParaRPr b="0" i="1" sz="2000" u="none" cap="none" strike="noStrike">
              <a:solidFill>
                <a:srgbClr val="FFFFFF"/>
              </a:solidFill>
              <a:latin typeface="Arial"/>
              <a:ea typeface="Arial"/>
              <a:cs typeface="Arial"/>
              <a:sym typeface="Arial"/>
            </a:endParaRPr>
          </a:p>
        </p:txBody>
      </p:sp>
      <p:sp>
        <p:nvSpPr>
          <p:cNvPr id="613" name="Google Shape;613;p47"/>
          <p:cNvSpPr/>
          <p:nvPr/>
        </p:nvSpPr>
        <p:spPr>
          <a:xfrm>
            <a:off x="3189513" y="2521061"/>
            <a:ext cx="8294915" cy="684851"/>
          </a:xfrm>
          <a:prstGeom prst="rect">
            <a:avLst/>
          </a:prstGeom>
          <a:solidFill>
            <a:srgbClr val="EEE9E1">
              <a:alpha val="29803"/>
            </a:srgbClr>
          </a:solidFill>
          <a:ln>
            <a:noFill/>
          </a:ln>
        </p:spPr>
        <p:txBody>
          <a:bodyPr anchorCtr="0" anchor="t" bIns="45700" lIns="91425" spcFirstLastPara="1" rIns="91425" wrap="square" tIns="180000">
            <a:noAutofit/>
          </a:bodyPr>
          <a:lstStyle/>
          <a:p>
            <a:pPr indent="0" lvl="0" marL="174625" marR="0" rtl="0" algn="l">
              <a:lnSpc>
                <a:spcPct val="100000"/>
              </a:lnSpc>
              <a:spcBef>
                <a:spcPts val="0"/>
              </a:spcBef>
              <a:spcAft>
                <a:spcPts val="0"/>
              </a:spcAft>
              <a:buNone/>
            </a:pPr>
            <a:r>
              <a:rPr b="0" i="0" lang="it-IT" sz="1600" u="none" cap="none" strike="noStrike">
                <a:solidFill>
                  <a:srgbClr val="F3CF6D"/>
                </a:solidFill>
                <a:latin typeface="Arial"/>
                <a:ea typeface="Arial"/>
                <a:cs typeface="Arial"/>
                <a:sym typeface="Arial"/>
              </a:rPr>
              <a:t>tragedie in prosa</a:t>
            </a:r>
            <a:r>
              <a:rPr b="0" i="0" lang="it-IT" sz="1600" u="none" cap="none" strike="noStrike">
                <a:solidFill>
                  <a:srgbClr val="FFFFFF"/>
                </a:solidFill>
                <a:latin typeface="Arial"/>
                <a:ea typeface="Arial"/>
                <a:cs typeface="Arial"/>
                <a:sym typeface="Arial"/>
              </a:rPr>
              <a:t>, non apprezzate dal pubblico</a:t>
            </a:r>
            <a:endParaRPr b="0" i="0" sz="1600" u="none" cap="none" strike="noStrike">
              <a:solidFill>
                <a:srgbClr val="FFFFFF"/>
              </a:solidFill>
              <a:latin typeface="Arial"/>
              <a:ea typeface="Arial"/>
              <a:cs typeface="Arial"/>
              <a:sym typeface="Arial"/>
            </a:endParaRPr>
          </a:p>
        </p:txBody>
      </p:sp>
      <p:sp>
        <p:nvSpPr>
          <p:cNvPr id="614" name="Google Shape;614;p47"/>
          <p:cNvSpPr txBox="1"/>
          <p:nvPr/>
        </p:nvSpPr>
        <p:spPr>
          <a:xfrm>
            <a:off x="0" y="2844559"/>
            <a:ext cx="318951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1899-1906</a:t>
            </a:r>
            <a:endParaRPr b="0" i="0" sz="1600" u="none" cap="none" strike="noStrike">
              <a:solidFill>
                <a:srgbClr val="FFFFFF"/>
              </a:solidFill>
              <a:latin typeface="Arial"/>
              <a:ea typeface="Arial"/>
              <a:cs typeface="Arial"/>
              <a:sym typeface="Arial"/>
            </a:endParaRPr>
          </a:p>
        </p:txBody>
      </p:sp>
      <p:sp>
        <p:nvSpPr>
          <p:cNvPr id="615" name="Google Shape;615;p47"/>
          <p:cNvSpPr/>
          <p:nvPr/>
        </p:nvSpPr>
        <p:spPr>
          <a:xfrm>
            <a:off x="-4" y="3527568"/>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616" name="Google Shape;616;p47"/>
          <p:cNvSpPr txBox="1"/>
          <p:nvPr/>
        </p:nvSpPr>
        <p:spPr>
          <a:xfrm>
            <a:off x="-4" y="3178608"/>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Francesca da Rimini </a:t>
            </a:r>
            <a:endParaRPr b="0" i="1" sz="2000" u="none" cap="none" strike="noStrike">
              <a:solidFill>
                <a:srgbClr val="FFFFFF"/>
              </a:solidFill>
              <a:latin typeface="Arial"/>
              <a:ea typeface="Arial"/>
              <a:cs typeface="Arial"/>
              <a:sym typeface="Arial"/>
            </a:endParaRPr>
          </a:p>
        </p:txBody>
      </p:sp>
      <p:sp>
        <p:nvSpPr>
          <p:cNvPr id="617" name="Google Shape;617;p47"/>
          <p:cNvSpPr/>
          <p:nvPr/>
        </p:nvSpPr>
        <p:spPr>
          <a:xfrm>
            <a:off x="3189509" y="3272588"/>
            <a:ext cx="8294915" cy="800724"/>
          </a:xfrm>
          <a:prstGeom prst="rect">
            <a:avLst/>
          </a:prstGeom>
          <a:solidFill>
            <a:srgbClr val="EEE9E1">
              <a:alpha val="29803"/>
            </a:srgbClr>
          </a:solidFill>
          <a:ln>
            <a:noFill/>
          </a:ln>
        </p:spPr>
        <p:txBody>
          <a:bodyPr anchorCtr="0" anchor="t" bIns="45700" lIns="91425" spcFirstLastPara="1" rIns="91425" wrap="square" tIns="180000">
            <a:noAutofit/>
          </a:bodyPr>
          <a:lstStyle/>
          <a:p>
            <a:pPr indent="-184150" lvl="0" marL="358775" marR="0" rtl="0" algn="l">
              <a:lnSpc>
                <a:spcPct val="100000"/>
              </a:lnSpc>
              <a:spcBef>
                <a:spcPts val="0"/>
              </a:spcBef>
              <a:spcAft>
                <a:spcPts val="0"/>
              </a:spcAft>
              <a:buClr>
                <a:srgbClr val="FFFFFF"/>
              </a:buClr>
              <a:buSzPts val="1600"/>
              <a:buFont typeface="Arial"/>
              <a:buChar char="•"/>
            </a:pPr>
            <a:r>
              <a:rPr b="0" i="0" lang="it-IT" sz="1600" u="none" cap="none" strike="noStrike">
                <a:solidFill>
                  <a:srgbClr val="F3CF6D"/>
                </a:solidFill>
                <a:latin typeface="Arial"/>
                <a:ea typeface="Arial"/>
                <a:cs typeface="Arial"/>
                <a:sym typeface="Arial"/>
              </a:rPr>
              <a:t>tragedia in versi</a:t>
            </a:r>
            <a:r>
              <a:rPr b="0" i="0" lang="it-IT" sz="1600" u="none" cap="none" strike="noStrike">
                <a:solidFill>
                  <a:srgbClr val="FFFFFF"/>
                </a:solidFill>
                <a:latin typeface="Arial"/>
                <a:ea typeface="Arial"/>
                <a:cs typeface="Arial"/>
                <a:sym typeface="Arial"/>
              </a:rPr>
              <a:t>, ispirata alla vicenda narrata da Dante nel V canto dell’</a:t>
            </a:r>
            <a:r>
              <a:rPr b="0" i="1" lang="it-IT" sz="1600" u="none" cap="none" strike="noStrike">
                <a:solidFill>
                  <a:srgbClr val="FFFFFF"/>
                </a:solidFill>
                <a:latin typeface="Arial"/>
                <a:ea typeface="Arial"/>
                <a:cs typeface="Arial"/>
                <a:sym typeface="Arial"/>
              </a:rPr>
              <a:t>Inferno</a:t>
            </a:r>
            <a:endParaRPr/>
          </a:p>
          <a:p>
            <a:pPr indent="-184150" lvl="0" marL="358775" marR="0" rtl="0" algn="l">
              <a:lnSpc>
                <a:spcPct val="100000"/>
              </a:lnSpc>
              <a:spcBef>
                <a:spcPts val="3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ambientazione abruzzese, contrapposizione tra amore come sogno e come violenza</a:t>
            </a:r>
            <a:endParaRPr b="0" i="0" sz="1600" u="none" cap="none" strike="noStrike">
              <a:solidFill>
                <a:srgbClr val="FFFFFF"/>
              </a:solidFill>
              <a:latin typeface="Arial"/>
              <a:ea typeface="Arial"/>
              <a:cs typeface="Arial"/>
              <a:sym typeface="Arial"/>
            </a:endParaRPr>
          </a:p>
        </p:txBody>
      </p:sp>
      <p:sp>
        <p:nvSpPr>
          <p:cNvPr id="618" name="Google Shape;618;p47"/>
          <p:cNvSpPr txBox="1"/>
          <p:nvPr/>
        </p:nvSpPr>
        <p:spPr>
          <a:xfrm>
            <a:off x="-4" y="3573287"/>
            <a:ext cx="318951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1901</a:t>
            </a:r>
            <a:endParaRPr b="0" i="0" sz="1600" u="none" cap="none" strike="noStrike">
              <a:solidFill>
                <a:srgbClr val="FFFFFF"/>
              </a:solidFill>
              <a:latin typeface="Arial"/>
              <a:ea typeface="Arial"/>
              <a:cs typeface="Arial"/>
              <a:sym typeface="Arial"/>
            </a:endParaRPr>
          </a:p>
        </p:txBody>
      </p:sp>
      <p:sp>
        <p:nvSpPr>
          <p:cNvPr id="619" name="Google Shape;619;p47"/>
          <p:cNvSpPr/>
          <p:nvPr/>
        </p:nvSpPr>
        <p:spPr>
          <a:xfrm>
            <a:off x="-8" y="4379004"/>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620" name="Google Shape;620;p47"/>
          <p:cNvSpPr txBox="1"/>
          <p:nvPr/>
        </p:nvSpPr>
        <p:spPr>
          <a:xfrm>
            <a:off x="-8" y="4030044"/>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Figlia di Iorio</a:t>
            </a:r>
            <a:endParaRPr b="0" i="1" sz="2000" u="none" cap="none" strike="noStrike">
              <a:solidFill>
                <a:srgbClr val="FFFFFF"/>
              </a:solidFill>
              <a:latin typeface="Arial"/>
              <a:ea typeface="Arial"/>
              <a:cs typeface="Arial"/>
              <a:sym typeface="Arial"/>
            </a:endParaRPr>
          </a:p>
        </p:txBody>
      </p:sp>
      <p:sp>
        <p:nvSpPr>
          <p:cNvPr id="621" name="Google Shape;621;p47"/>
          <p:cNvSpPr/>
          <p:nvPr/>
        </p:nvSpPr>
        <p:spPr>
          <a:xfrm>
            <a:off x="3189505" y="4139988"/>
            <a:ext cx="8294915" cy="809257"/>
          </a:xfrm>
          <a:prstGeom prst="rect">
            <a:avLst/>
          </a:prstGeom>
          <a:solidFill>
            <a:srgbClr val="EEE9E1">
              <a:alpha val="29803"/>
            </a:srgbClr>
          </a:solidFill>
          <a:ln>
            <a:noFill/>
          </a:ln>
        </p:spPr>
        <p:txBody>
          <a:bodyPr anchorCtr="0" anchor="t" bIns="45700" lIns="91425" spcFirstLastPara="1" rIns="91425" wrap="square" tIns="180000">
            <a:noAutofit/>
          </a:bodyPr>
          <a:lstStyle/>
          <a:p>
            <a:pPr indent="-184150" lvl="0" marL="358775" marR="0" rtl="0" algn="l">
              <a:lnSpc>
                <a:spcPct val="100000"/>
              </a:lnSpc>
              <a:spcBef>
                <a:spcPts val="0"/>
              </a:spcBef>
              <a:spcAft>
                <a:spcPts val="0"/>
              </a:spcAft>
              <a:buClr>
                <a:srgbClr val="FFFFFF"/>
              </a:buClr>
              <a:buSzPts val="1600"/>
              <a:buFont typeface="Arial"/>
              <a:buChar char="•"/>
            </a:pPr>
            <a:r>
              <a:rPr b="0" i="0" lang="it-IT" sz="1600" u="none" cap="none" strike="noStrike">
                <a:solidFill>
                  <a:srgbClr val="F3CF6D"/>
                </a:solidFill>
                <a:latin typeface="Arial"/>
                <a:ea typeface="Arial"/>
                <a:cs typeface="Arial"/>
                <a:sym typeface="Arial"/>
              </a:rPr>
              <a:t>tragedia pastorale</a:t>
            </a:r>
            <a:r>
              <a:rPr b="0" i="0" lang="it-IT" sz="1600" u="none" cap="none" strike="noStrike">
                <a:solidFill>
                  <a:srgbClr val="FFFFFF"/>
                </a:solidFill>
                <a:latin typeface="Arial"/>
                <a:ea typeface="Arial"/>
                <a:cs typeface="Arial"/>
                <a:sym typeface="Arial"/>
              </a:rPr>
              <a:t>, narra l’amore di Mila, considerata una strega, per il pastore Aligi</a:t>
            </a:r>
            <a:endParaRPr/>
          </a:p>
          <a:p>
            <a:pPr indent="-184150" lvl="0" marL="358775" marR="0" rtl="0" algn="l">
              <a:lnSpc>
                <a:spcPct val="100000"/>
              </a:lnSpc>
              <a:spcBef>
                <a:spcPts val="3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ambientazione abruzzese, </a:t>
            </a:r>
            <a:r>
              <a:rPr b="0" i="0" lang="it-IT" sz="1600" u="none" cap="none" strike="noStrike">
                <a:solidFill>
                  <a:srgbClr val="F3CF6D"/>
                </a:solidFill>
                <a:latin typeface="Arial"/>
                <a:ea typeface="Arial"/>
                <a:cs typeface="Arial"/>
                <a:sym typeface="Arial"/>
              </a:rPr>
              <a:t>arcaica e superstiziosa</a:t>
            </a:r>
            <a:endParaRPr b="0" i="0" sz="1600" u="none" cap="none" strike="noStrike">
              <a:solidFill>
                <a:srgbClr val="F3CF6D"/>
              </a:solidFill>
              <a:latin typeface="Arial"/>
              <a:ea typeface="Arial"/>
              <a:cs typeface="Arial"/>
              <a:sym typeface="Arial"/>
            </a:endParaRPr>
          </a:p>
        </p:txBody>
      </p:sp>
      <p:sp>
        <p:nvSpPr>
          <p:cNvPr id="622" name="Google Shape;622;p47"/>
          <p:cNvSpPr txBox="1"/>
          <p:nvPr/>
        </p:nvSpPr>
        <p:spPr>
          <a:xfrm>
            <a:off x="-8" y="4424723"/>
            <a:ext cx="318951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1904</a:t>
            </a:r>
            <a:endParaRPr b="0" i="0" sz="1600" u="none" cap="none" strike="noStrike">
              <a:solidFill>
                <a:srgbClr val="FFFFFF"/>
              </a:solidFill>
              <a:latin typeface="Arial"/>
              <a:ea typeface="Arial"/>
              <a:cs typeface="Arial"/>
              <a:sym typeface="Arial"/>
            </a:endParaRPr>
          </a:p>
        </p:txBody>
      </p:sp>
      <p:sp>
        <p:nvSpPr>
          <p:cNvPr id="623" name="Google Shape;623;p47"/>
          <p:cNvSpPr/>
          <p:nvPr/>
        </p:nvSpPr>
        <p:spPr>
          <a:xfrm>
            <a:off x="-12" y="5339300"/>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624" name="Google Shape;624;p47"/>
          <p:cNvSpPr txBox="1"/>
          <p:nvPr/>
        </p:nvSpPr>
        <p:spPr>
          <a:xfrm>
            <a:off x="-12" y="4990340"/>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La fiaccola sotto il moggio</a:t>
            </a:r>
            <a:endParaRPr b="0" i="1" sz="2000" u="none" cap="none" strike="noStrike">
              <a:solidFill>
                <a:srgbClr val="FFFFFF"/>
              </a:solidFill>
              <a:latin typeface="Arial"/>
              <a:ea typeface="Arial"/>
              <a:cs typeface="Arial"/>
              <a:sym typeface="Arial"/>
            </a:endParaRPr>
          </a:p>
        </p:txBody>
      </p:sp>
      <p:sp>
        <p:nvSpPr>
          <p:cNvPr id="625" name="Google Shape;625;p47"/>
          <p:cNvSpPr/>
          <p:nvPr/>
        </p:nvSpPr>
        <p:spPr>
          <a:xfrm>
            <a:off x="3189501" y="5015921"/>
            <a:ext cx="8294915" cy="981690"/>
          </a:xfrm>
          <a:prstGeom prst="rect">
            <a:avLst/>
          </a:prstGeom>
          <a:solidFill>
            <a:srgbClr val="EEE9E1">
              <a:alpha val="29803"/>
            </a:srgbClr>
          </a:solidFill>
          <a:ln>
            <a:noFill/>
          </a:ln>
        </p:spPr>
        <p:txBody>
          <a:bodyPr anchorCtr="0" anchor="t" bIns="45700" lIns="91425" spcFirstLastPara="1" rIns="91425" wrap="square" tIns="180000">
            <a:noAutofit/>
          </a:bodyPr>
          <a:lstStyle/>
          <a:p>
            <a:pPr indent="0" lvl="0" marL="174625"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tragedia di </a:t>
            </a:r>
            <a:r>
              <a:rPr b="0" i="0" lang="it-IT" sz="1600" u="none" cap="none" strike="noStrike">
                <a:solidFill>
                  <a:srgbClr val="F3CF6D"/>
                </a:solidFill>
                <a:latin typeface="Arial"/>
                <a:ea typeface="Arial"/>
                <a:cs typeface="Arial"/>
                <a:sym typeface="Arial"/>
              </a:rPr>
              <a:t>matrice classica</a:t>
            </a:r>
            <a:r>
              <a:rPr b="0" i="0" lang="it-IT" sz="1600" u="none" cap="none" strike="noStrike">
                <a:solidFill>
                  <a:srgbClr val="FFFFFF"/>
                </a:solidFill>
                <a:latin typeface="Arial"/>
                <a:ea typeface="Arial"/>
                <a:cs typeface="Arial"/>
                <a:sym typeface="Arial"/>
              </a:rPr>
              <a:t>: Angizia uccide la padrona per sposarne il marito. La figlia Gigliola decide di vendicare la madre uccidendo Angizia con dei serpenti, noncurante del fatto che morirà anche lei; la trova però già morta, uccisa dal padre.</a:t>
            </a:r>
            <a:endParaRPr b="0" i="0" sz="1600" u="none" cap="none" strike="noStrike">
              <a:solidFill>
                <a:srgbClr val="FFFFFF"/>
              </a:solidFill>
              <a:latin typeface="Arial"/>
              <a:ea typeface="Arial"/>
              <a:cs typeface="Arial"/>
              <a:sym typeface="Arial"/>
            </a:endParaRPr>
          </a:p>
        </p:txBody>
      </p:sp>
      <p:sp>
        <p:nvSpPr>
          <p:cNvPr id="626" name="Google Shape;626;p47"/>
          <p:cNvSpPr txBox="1"/>
          <p:nvPr/>
        </p:nvSpPr>
        <p:spPr>
          <a:xfrm>
            <a:off x="-12" y="5385019"/>
            <a:ext cx="318951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1905</a:t>
            </a:r>
            <a:endParaRPr b="0" i="0" sz="1600" u="none" cap="none" strike="noStrike">
              <a:solidFill>
                <a:srgbClr val="FFFFFF"/>
              </a:solidFill>
              <a:latin typeface="Arial"/>
              <a:ea typeface="Arial"/>
              <a:cs typeface="Arial"/>
              <a:sym typeface="Arial"/>
            </a:endParaRPr>
          </a:p>
        </p:txBody>
      </p:sp>
      <p:sp>
        <p:nvSpPr>
          <p:cNvPr id="627" name="Google Shape;627;p47"/>
          <p:cNvSpPr/>
          <p:nvPr/>
        </p:nvSpPr>
        <p:spPr>
          <a:xfrm>
            <a:off x="-12" y="6364867"/>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628" name="Google Shape;628;p47"/>
          <p:cNvSpPr txBox="1"/>
          <p:nvPr/>
        </p:nvSpPr>
        <p:spPr>
          <a:xfrm>
            <a:off x="-12" y="6015907"/>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La nave, Fedra</a:t>
            </a:r>
            <a:endParaRPr b="0" i="1" sz="2000" u="none" cap="none" strike="noStrike">
              <a:solidFill>
                <a:srgbClr val="FFFFFF"/>
              </a:solidFill>
              <a:latin typeface="Arial"/>
              <a:ea typeface="Arial"/>
              <a:cs typeface="Arial"/>
              <a:sym typeface="Arial"/>
            </a:endParaRPr>
          </a:p>
        </p:txBody>
      </p:sp>
      <p:sp>
        <p:nvSpPr>
          <p:cNvPr id="629" name="Google Shape;629;p47"/>
          <p:cNvSpPr/>
          <p:nvPr/>
        </p:nvSpPr>
        <p:spPr>
          <a:xfrm>
            <a:off x="3189501" y="6064289"/>
            <a:ext cx="8294915" cy="793711"/>
          </a:xfrm>
          <a:prstGeom prst="rect">
            <a:avLst/>
          </a:prstGeom>
          <a:solidFill>
            <a:srgbClr val="EEE9E1">
              <a:alpha val="29803"/>
            </a:srgbClr>
          </a:solidFill>
          <a:ln>
            <a:noFill/>
          </a:ln>
        </p:spPr>
        <p:txBody>
          <a:bodyPr anchorCtr="0" anchor="t" bIns="45700" lIns="91425" spcFirstLastPara="1" rIns="91425" wrap="square" tIns="180000">
            <a:noAutofit/>
          </a:bodyPr>
          <a:lstStyle/>
          <a:p>
            <a:pPr indent="-285750" lvl="0" marL="460375" marR="0" rtl="0" algn="l">
              <a:lnSpc>
                <a:spcPct val="100000"/>
              </a:lnSpc>
              <a:spcBef>
                <a:spcPts val="0"/>
              </a:spcBef>
              <a:spcAft>
                <a:spcPts val="0"/>
              </a:spcAft>
              <a:buClr>
                <a:srgbClr val="FFFFFF"/>
              </a:buClr>
              <a:buSzPts val="1600"/>
              <a:buFont typeface="Arial"/>
              <a:buChar char="•"/>
            </a:pPr>
            <a:r>
              <a:rPr b="0" i="1" lang="it-IT" sz="1600" u="none" cap="none" strike="noStrike">
                <a:solidFill>
                  <a:srgbClr val="FFFFFF"/>
                </a:solidFill>
                <a:latin typeface="Arial"/>
                <a:ea typeface="Arial"/>
                <a:cs typeface="Arial"/>
                <a:sym typeface="Arial"/>
              </a:rPr>
              <a:t>La nave</a:t>
            </a:r>
            <a:r>
              <a:rPr b="0" i="0" lang="it-IT" sz="1600" u="none" cap="none" strike="noStrike">
                <a:solidFill>
                  <a:srgbClr val="FFFFFF"/>
                </a:solidFill>
                <a:latin typeface="Arial"/>
                <a:ea typeface="Arial"/>
                <a:cs typeface="Arial"/>
                <a:sym typeface="Arial"/>
              </a:rPr>
              <a:t>: ambientata a Venezia, unisce </a:t>
            </a:r>
            <a:r>
              <a:rPr b="0" i="0" lang="it-IT" sz="1600" u="none" cap="none" strike="noStrike">
                <a:solidFill>
                  <a:srgbClr val="F3CF6D"/>
                </a:solidFill>
                <a:latin typeface="Arial"/>
                <a:ea typeface="Arial"/>
                <a:cs typeface="Arial"/>
                <a:sym typeface="Arial"/>
              </a:rPr>
              <a:t>tema amoroso e politico</a:t>
            </a:r>
            <a:endParaRPr/>
          </a:p>
          <a:p>
            <a:pPr indent="-285750" lvl="0" marL="460375" marR="0" rtl="0" algn="l">
              <a:lnSpc>
                <a:spcPct val="100000"/>
              </a:lnSpc>
              <a:spcBef>
                <a:spcPts val="300"/>
              </a:spcBef>
              <a:spcAft>
                <a:spcPts val="0"/>
              </a:spcAft>
              <a:buClr>
                <a:srgbClr val="FFFFFF"/>
              </a:buClr>
              <a:buSzPts val="1600"/>
              <a:buFont typeface="Arial"/>
              <a:buChar char="•"/>
            </a:pPr>
            <a:r>
              <a:rPr b="0" i="1" lang="it-IT" sz="1600" u="none" cap="none" strike="noStrike">
                <a:solidFill>
                  <a:srgbClr val="FFFFFF"/>
                </a:solidFill>
                <a:latin typeface="Arial"/>
                <a:ea typeface="Arial"/>
                <a:cs typeface="Arial"/>
                <a:sym typeface="Arial"/>
              </a:rPr>
              <a:t>Fedra</a:t>
            </a:r>
            <a:r>
              <a:rPr b="0" i="0" lang="it-IT" sz="1600" u="none" cap="none" strike="noStrike">
                <a:solidFill>
                  <a:srgbClr val="FFFFFF"/>
                </a:solidFill>
                <a:latin typeface="Arial"/>
                <a:ea typeface="Arial"/>
                <a:cs typeface="Arial"/>
                <a:sym typeface="Arial"/>
              </a:rPr>
              <a:t>: tema dell’</a:t>
            </a:r>
            <a:r>
              <a:rPr b="0" i="0" lang="it-IT" sz="1600" u="none" cap="none" strike="noStrike">
                <a:solidFill>
                  <a:srgbClr val="F3CF6D"/>
                </a:solidFill>
                <a:latin typeface="Arial"/>
                <a:ea typeface="Arial"/>
                <a:cs typeface="Arial"/>
                <a:sym typeface="Arial"/>
              </a:rPr>
              <a:t>amore incestuoso </a:t>
            </a:r>
            <a:r>
              <a:rPr b="0" i="0" lang="it-IT" sz="1600" u="none" cap="none" strike="noStrike">
                <a:solidFill>
                  <a:srgbClr val="FFFFFF"/>
                </a:solidFill>
                <a:latin typeface="Arial"/>
                <a:ea typeface="Arial"/>
                <a:cs typeface="Arial"/>
                <a:sym typeface="Arial"/>
              </a:rPr>
              <a:t>della protagonista per il figliastro Ippolito</a:t>
            </a:r>
            <a:endParaRPr b="0" i="0" sz="1600" u="none" cap="none" strike="noStrike">
              <a:solidFill>
                <a:srgbClr val="FFFFFF"/>
              </a:solidFill>
              <a:latin typeface="Arial"/>
              <a:ea typeface="Arial"/>
              <a:cs typeface="Arial"/>
              <a:sym typeface="Arial"/>
            </a:endParaRPr>
          </a:p>
        </p:txBody>
      </p:sp>
      <p:sp>
        <p:nvSpPr>
          <p:cNvPr id="630" name="Google Shape;630;p47"/>
          <p:cNvSpPr txBox="1"/>
          <p:nvPr/>
        </p:nvSpPr>
        <p:spPr>
          <a:xfrm>
            <a:off x="-12" y="6410586"/>
            <a:ext cx="318951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1908-1909</a:t>
            </a:r>
            <a:endParaRPr b="0" i="0" sz="1600" u="none" cap="none" strike="noStrike">
              <a:solidFill>
                <a:srgbClr val="FFFFFF"/>
              </a:solidFill>
              <a:latin typeface="Arial"/>
              <a:ea typeface="Arial"/>
              <a:cs typeface="Arial"/>
              <a:sym typeface="Arial"/>
            </a:endParaRPr>
          </a:p>
        </p:txBody>
      </p:sp>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AC9"/>
        </a:solidFill>
      </p:bgPr>
    </p:bg>
    <p:spTree>
      <p:nvGrpSpPr>
        <p:cNvPr id="634" name="Shape 634"/>
        <p:cNvGrpSpPr/>
        <p:nvPr/>
      </p:nvGrpSpPr>
      <p:grpSpPr>
        <a:xfrm>
          <a:off x="0" y="0"/>
          <a:ext cx="0" cy="0"/>
          <a:chOff x="0" y="0"/>
          <a:chExt cx="0" cy="0"/>
        </a:xfrm>
      </p:grpSpPr>
      <p:sp>
        <p:nvSpPr>
          <p:cNvPr id="635" name="Google Shape;635;p48"/>
          <p:cNvSpPr txBox="1"/>
          <p:nvPr>
            <p:ph type="title"/>
          </p:nvPr>
        </p:nvSpPr>
        <p:spPr>
          <a:xfrm>
            <a:off x="3977641" y="4454525"/>
            <a:ext cx="4224654"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lang="it-IT" sz="2400" u="none" cap="none" strike="noStrike">
                <a:solidFill>
                  <a:srgbClr val="FFFFFF"/>
                </a:solidFill>
                <a:latin typeface="Arial"/>
                <a:ea typeface="Arial"/>
                <a:cs typeface="Arial"/>
                <a:sym typeface="Arial"/>
              </a:rPr>
              <a:t>Il ciclo delle </a:t>
            </a:r>
            <a:r>
              <a:rPr b="1" i="1" lang="it-IT" sz="2400" u="none" cap="none" strike="noStrike">
                <a:solidFill>
                  <a:srgbClr val="FFFFFF"/>
                </a:solidFill>
                <a:latin typeface="Arial"/>
                <a:ea typeface="Arial"/>
                <a:cs typeface="Arial"/>
                <a:sym typeface="Arial"/>
              </a:rPr>
              <a:t>Laudi</a:t>
            </a:r>
            <a:endParaRPr i="1"/>
          </a:p>
        </p:txBody>
      </p:sp>
      <p:pic>
        <p:nvPicPr>
          <p:cNvPr id="636" name="Google Shape;636;p48"/>
          <p:cNvPicPr preferRelativeResize="0"/>
          <p:nvPr/>
        </p:nvPicPr>
        <p:blipFill rotWithShape="1">
          <a:blip r:embed="rId3">
            <a:alphaModFix/>
          </a:blip>
          <a:srcRect b="24074" l="24792" r="48958" t="30185"/>
          <a:stretch/>
        </p:blipFill>
        <p:spPr>
          <a:xfrm>
            <a:off x="4800404" y="1727200"/>
            <a:ext cx="2607067" cy="2555341"/>
          </a:xfrm>
          <a:prstGeom prst="rect">
            <a:avLst/>
          </a:prstGeom>
          <a:noFill/>
          <a:ln cap="flat" cmpd="sng" w="127000">
            <a:solidFill>
              <a:srgbClr val="FFFFFF"/>
            </a:solidFill>
            <a:prstDash val="solid"/>
            <a:miter lim="800000"/>
            <a:headEnd len="sm" w="sm" type="none"/>
            <a:tailEnd len="sm" w="sm" type="none"/>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9"/>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IL CICLO DELLE </a:t>
            </a:r>
            <a:r>
              <a:rPr i="1" lang="it-IT" sz="2100">
                <a:solidFill>
                  <a:srgbClr val="F3CF6D"/>
                </a:solidFill>
                <a:latin typeface="Arial"/>
                <a:ea typeface="Arial"/>
                <a:cs typeface="Arial"/>
                <a:sym typeface="Arial"/>
              </a:rPr>
              <a:t>LAUDI</a:t>
            </a:r>
            <a:endParaRPr/>
          </a:p>
        </p:txBody>
      </p:sp>
      <p:sp>
        <p:nvSpPr>
          <p:cNvPr id="642" name="Google Shape;642;p49"/>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CICLO DELLE </a:t>
            </a:r>
            <a:r>
              <a:rPr b="0" i="1" lang="it-IT" sz="1200" u="none" cap="none" strike="noStrike">
                <a:solidFill>
                  <a:srgbClr val="BFBFBF"/>
                </a:solidFill>
                <a:latin typeface="Arial"/>
                <a:ea typeface="Arial"/>
                <a:cs typeface="Arial"/>
                <a:sym typeface="Arial"/>
              </a:rPr>
              <a:t>LAUDI</a:t>
            </a:r>
            <a:endParaRPr b="0" i="1" sz="1200" u="none" cap="none" strike="noStrike">
              <a:solidFill>
                <a:srgbClr val="BFBFBF"/>
              </a:solidFill>
              <a:latin typeface="Arial"/>
              <a:ea typeface="Arial"/>
              <a:cs typeface="Arial"/>
              <a:sym typeface="Arial"/>
            </a:endParaRPr>
          </a:p>
        </p:txBody>
      </p:sp>
      <p:sp>
        <p:nvSpPr>
          <p:cNvPr id="643" name="Google Shape;643;p49"/>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Il progetto delle </a:t>
            </a:r>
            <a:r>
              <a:rPr b="0" i="1" lang="it-IT" sz="2600" u="none" cap="none" strike="noStrike">
                <a:solidFill>
                  <a:srgbClr val="FFFFFF"/>
                </a:solidFill>
                <a:latin typeface="Arial"/>
                <a:ea typeface="Arial"/>
                <a:cs typeface="Arial"/>
                <a:sym typeface="Arial"/>
              </a:rPr>
              <a:t>Laudi</a:t>
            </a:r>
            <a:r>
              <a:rPr b="0" i="0" lang="it-IT" sz="2600" u="none" cap="none" strike="noStrike">
                <a:solidFill>
                  <a:srgbClr val="FFFFFF"/>
                </a:solidFill>
                <a:latin typeface="Arial"/>
                <a:ea typeface="Arial"/>
                <a:cs typeface="Arial"/>
                <a:sym typeface="Arial"/>
              </a:rPr>
              <a:t> nasce nel </a:t>
            </a:r>
            <a:r>
              <a:rPr b="1" i="0" lang="it-IT" sz="2600" u="none" cap="none" strike="noStrike">
                <a:solidFill>
                  <a:srgbClr val="F3CF6D"/>
                </a:solidFill>
                <a:latin typeface="Arial"/>
                <a:ea typeface="Arial"/>
                <a:cs typeface="Arial"/>
                <a:sym typeface="Arial"/>
              </a:rPr>
              <a:t>1899</a:t>
            </a:r>
            <a:r>
              <a:rPr b="0" i="0" lang="it-IT" sz="2600" u="none" cap="none" strike="noStrike">
                <a:solidFill>
                  <a:srgbClr val="FFFFFF"/>
                </a:solidFill>
                <a:latin typeface="Arial"/>
                <a:ea typeface="Arial"/>
                <a:cs typeface="Arial"/>
                <a:sym typeface="Arial"/>
              </a:rPr>
              <a:t>: l’autore intende produrre un’opera in grado di celebrare ogni aspetto del reale; prevede </a:t>
            </a:r>
            <a:r>
              <a:rPr b="1" i="0" lang="it-IT" sz="2600" u="none" cap="none" strike="noStrike">
                <a:solidFill>
                  <a:srgbClr val="F3CF6D"/>
                </a:solidFill>
                <a:latin typeface="Arial"/>
                <a:ea typeface="Arial"/>
                <a:cs typeface="Arial"/>
                <a:sym typeface="Arial"/>
              </a:rPr>
              <a:t>sette libri</a:t>
            </a:r>
            <a:r>
              <a:rPr b="0" i="0" lang="it-IT" sz="2600" u="none" cap="none" strike="noStrike">
                <a:solidFill>
                  <a:srgbClr val="FFFFFF"/>
                </a:solidFill>
                <a:latin typeface="Arial"/>
                <a:ea typeface="Arial"/>
                <a:cs typeface="Arial"/>
                <a:sym typeface="Arial"/>
              </a:rPr>
              <a:t> intitolati alle </a:t>
            </a:r>
            <a:r>
              <a:rPr b="1" i="0" lang="it-IT" sz="2600" u="none" cap="none" strike="noStrike">
                <a:solidFill>
                  <a:srgbClr val="F3CF6D"/>
                </a:solidFill>
                <a:latin typeface="Arial"/>
                <a:ea typeface="Arial"/>
                <a:cs typeface="Arial"/>
                <a:sym typeface="Arial"/>
              </a:rPr>
              <a:t>sette Pleiadi</a:t>
            </a:r>
            <a:r>
              <a:rPr b="0" i="0" lang="it-IT" sz="2600" u="none" cap="none" strike="noStrike">
                <a:solidFill>
                  <a:srgbClr val="FFFFFF"/>
                </a:solidFill>
                <a:latin typeface="Arial"/>
                <a:ea typeface="Arial"/>
                <a:cs typeface="Arial"/>
                <a:sym typeface="Arial"/>
              </a:rPr>
              <a:t>, ma si arresta ai primi cinque:</a:t>
            </a:r>
            <a:endParaRPr/>
          </a:p>
          <a:p>
            <a:pPr indent="-457200" lvl="0" marL="457200" marR="0" rtl="0" algn="l">
              <a:lnSpc>
                <a:spcPct val="150000"/>
              </a:lnSpc>
              <a:spcBef>
                <a:spcPts val="0"/>
              </a:spcBef>
              <a:spcAft>
                <a:spcPts val="0"/>
              </a:spcAft>
              <a:buClr>
                <a:srgbClr val="FFFFFF"/>
              </a:buClr>
              <a:buSzPts val="3000"/>
              <a:buFont typeface="Arial"/>
              <a:buChar char="•"/>
            </a:pPr>
            <a:r>
              <a:rPr b="0" i="1" lang="it-IT" sz="2600" u="none" cap="none" strike="noStrike">
                <a:solidFill>
                  <a:srgbClr val="FFFFFF"/>
                </a:solidFill>
                <a:latin typeface="Arial"/>
                <a:ea typeface="Arial"/>
                <a:cs typeface="Arial"/>
                <a:sym typeface="Arial"/>
              </a:rPr>
              <a:t>Maia</a:t>
            </a:r>
            <a:endParaRPr/>
          </a:p>
          <a:p>
            <a:pPr indent="-457200" lvl="0" marL="457200" marR="0" rtl="0" algn="l">
              <a:lnSpc>
                <a:spcPct val="150000"/>
              </a:lnSpc>
              <a:spcBef>
                <a:spcPts val="0"/>
              </a:spcBef>
              <a:spcAft>
                <a:spcPts val="0"/>
              </a:spcAft>
              <a:buClr>
                <a:srgbClr val="FFFFFF"/>
              </a:buClr>
              <a:buSzPts val="3000"/>
              <a:buFont typeface="Arial"/>
              <a:buChar char="•"/>
            </a:pPr>
            <a:r>
              <a:rPr b="0" i="1" lang="it-IT" sz="2600" u="none" cap="none" strike="noStrike">
                <a:solidFill>
                  <a:srgbClr val="FFFFFF"/>
                </a:solidFill>
                <a:latin typeface="Arial"/>
                <a:ea typeface="Arial"/>
                <a:cs typeface="Arial"/>
                <a:sym typeface="Arial"/>
              </a:rPr>
              <a:t>Elettra</a:t>
            </a:r>
            <a:endParaRPr/>
          </a:p>
          <a:p>
            <a:pPr indent="-457200" lvl="0" marL="457200" marR="0" rtl="0" algn="l">
              <a:lnSpc>
                <a:spcPct val="150000"/>
              </a:lnSpc>
              <a:spcBef>
                <a:spcPts val="0"/>
              </a:spcBef>
              <a:spcAft>
                <a:spcPts val="0"/>
              </a:spcAft>
              <a:buClr>
                <a:srgbClr val="FFFFFF"/>
              </a:buClr>
              <a:buSzPts val="3000"/>
              <a:buFont typeface="Arial"/>
              <a:buChar char="•"/>
            </a:pPr>
            <a:r>
              <a:rPr b="0" i="1" lang="it-IT" sz="2600" u="none" cap="none" strike="noStrike">
                <a:solidFill>
                  <a:srgbClr val="FFFFFF"/>
                </a:solidFill>
                <a:latin typeface="Arial"/>
                <a:ea typeface="Arial"/>
                <a:cs typeface="Arial"/>
                <a:sym typeface="Arial"/>
              </a:rPr>
              <a:t>Alcyone</a:t>
            </a:r>
            <a:endParaRPr/>
          </a:p>
          <a:p>
            <a:pPr indent="-457200" lvl="0" marL="457200" marR="0" rtl="0" algn="l">
              <a:lnSpc>
                <a:spcPct val="150000"/>
              </a:lnSpc>
              <a:spcBef>
                <a:spcPts val="0"/>
              </a:spcBef>
              <a:spcAft>
                <a:spcPts val="0"/>
              </a:spcAft>
              <a:buClr>
                <a:srgbClr val="FFFFFF"/>
              </a:buClr>
              <a:buSzPts val="3000"/>
              <a:buFont typeface="Arial"/>
              <a:buChar char="•"/>
            </a:pPr>
            <a:r>
              <a:rPr b="0" i="1" lang="it-IT" sz="2600" u="none" cap="none" strike="noStrike">
                <a:solidFill>
                  <a:srgbClr val="FFFFFF"/>
                </a:solidFill>
                <a:latin typeface="Arial"/>
                <a:ea typeface="Arial"/>
                <a:cs typeface="Arial"/>
                <a:sym typeface="Arial"/>
              </a:rPr>
              <a:t>Merope</a:t>
            </a:r>
            <a:endParaRPr/>
          </a:p>
          <a:p>
            <a:pPr indent="-457200" lvl="0" marL="457200" marR="0" rtl="0" algn="l">
              <a:lnSpc>
                <a:spcPct val="150000"/>
              </a:lnSpc>
              <a:spcBef>
                <a:spcPts val="0"/>
              </a:spcBef>
              <a:spcAft>
                <a:spcPts val="0"/>
              </a:spcAft>
              <a:buClr>
                <a:srgbClr val="FFFFFF"/>
              </a:buClr>
              <a:buSzPts val="3000"/>
              <a:buFont typeface="Arial"/>
              <a:buChar char="•"/>
            </a:pPr>
            <a:r>
              <a:rPr b="0" i="1" lang="it-IT" sz="2600" u="none" cap="none" strike="noStrike">
                <a:solidFill>
                  <a:srgbClr val="FFFFFF"/>
                </a:solidFill>
                <a:latin typeface="Arial"/>
                <a:ea typeface="Arial"/>
                <a:cs typeface="Arial"/>
                <a:sym typeface="Arial"/>
              </a:rPr>
              <a:t>Asterope.</a:t>
            </a:r>
            <a:endParaRPr/>
          </a:p>
        </p:txBody>
      </p:sp>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0"/>
          <p:cNvSpPr txBox="1"/>
          <p:nvPr>
            <p:ph idx="1" type="body"/>
          </p:nvPr>
        </p:nvSpPr>
        <p:spPr>
          <a:xfrm>
            <a:off x="1055687" y="90805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1" lang="it-IT" sz="2100" u="none" cap="none" strike="noStrike">
                <a:solidFill>
                  <a:srgbClr val="F3CF6D"/>
                </a:solidFill>
                <a:latin typeface="Arial"/>
                <a:ea typeface="Arial"/>
                <a:cs typeface="Arial"/>
                <a:sym typeface="Arial"/>
              </a:rPr>
              <a:t>MAIA</a:t>
            </a:r>
            <a:endParaRPr/>
          </a:p>
        </p:txBody>
      </p:sp>
      <p:sp>
        <p:nvSpPr>
          <p:cNvPr id="649" name="Google Shape;649;p50"/>
          <p:cNvSpPr txBox="1"/>
          <p:nvPr/>
        </p:nvSpPr>
        <p:spPr>
          <a:xfrm>
            <a:off x="1055687" y="198844"/>
            <a:ext cx="1113631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CICLO DELLE </a:t>
            </a:r>
            <a:r>
              <a:rPr b="0" i="1" lang="it-IT" sz="1200" u="none" cap="none" strike="noStrike">
                <a:solidFill>
                  <a:srgbClr val="BFBFBF"/>
                </a:solidFill>
                <a:latin typeface="Arial"/>
                <a:ea typeface="Arial"/>
                <a:cs typeface="Arial"/>
                <a:sym typeface="Arial"/>
              </a:rPr>
              <a:t>LAUDI</a:t>
            </a:r>
            <a:endParaRPr/>
          </a:p>
        </p:txBody>
      </p:sp>
      <p:sp>
        <p:nvSpPr>
          <p:cNvPr id="650" name="Google Shape;650;p50"/>
          <p:cNvSpPr/>
          <p:nvPr/>
        </p:nvSpPr>
        <p:spPr>
          <a:xfrm>
            <a:off x="1168400" y="1498599"/>
            <a:ext cx="10251369" cy="5173133"/>
          </a:xfrm>
          <a:prstGeom prst="rect">
            <a:avLst/>
          </a:prstGeom>
          <a:solidFill>
            <a:srgbClr val="EFCA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1" name="Google Shape;651;p50"/>
          <p:cNvSpPr txBox="1"/>
          <p:nvPr/>
        </p:nvSpPr>
        <p:spPr>
          <a:xfrm>
            <a:off x="1422400" y="1597279"/>
            <a:ext cx="987213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it-IT" sz="1400" u="none" cap="none" strike="noStrike">
                <a:solidFill>
                  <a:srgbClr val="2A2A2A"/>
                </a:solidFill>
                <a:latin typeface="Arial"/>
                <a:ea typeface="Arial"/>
                <a:cs typeface="Arial"/>
                <a:sym typeface="Arial"/>
              </a:rPr>
              <a:t>Maia</a:t>
            </a:r>
            <a:r>
              <a:rPr b="0" i="0" lang="it-IT" sz="1400" u="none" cap="none" strike="noStrike">
                <a:solidFill>
                  <a:srgbClr val="2A2A2A"/>
                </a:solidFill>
                <a:latin typeface="Arial"/>
                <a:ea typeface="Arial"/>
                <a:cs typeface="Arial"/>
                <a:sym typeface="Arial"/>
              </a:rPr>
              <a:t> compare nel </a:t>
            </a:r>
            <a:r>
              <a:rPr b="1" i="0" lang="it-IT" sz="1400" u="none" cap="none" strike="noStrike">
                <a:solidFill>
                  <a:srgbClr val="2A2A2A"/>
                </a:solidFill>
                <a:latin typeface="Arial"/>
                <a:ea typeface="Arial"/>
                <a:cs typeface="Arial"/>
                <a:sym typeface="Arial"/>
              </a:rPr>
              <a:t>1903</a:t>
            </a:r>
            <a:r>
              <a:rPr b="0" i="0" lang="it-IT" sz="1400" u="none" cap="none" strike="noStrike">
                <a:solidFill>
                  <a:srgbClr val="2A2A2A"/>
                </a:solidFill>
                <a:latin typeface="Arial"/>
                <a:ea typeface="Arial"/>
                <a:cs typeface="Arial"/>
                <a:sym typeface="Arial"/>
              </a:rPr>
              <a:t>: è il primo volume delle </a:t>
            </a:r>
            <a:r>
              <a:rPr b="0" i="1" lang="it-IT" sz="1400" u="none" cap="none" strike="noStrike">
                <a:solidFill>
                  <a:srgbClr val="2A2A2A"/>
                </a:solidFill>
                <a:latin typeface="Arial"/>
                <a:ea typeface="Arial"/>
                <a:cs typeface="Arial"/>
                <a:sym typeface="Arial"/>
              </a:rPr>
              <a:t>Laudi</a:t>
            </a:r>
            <a:r>
              <a:rPr b="0" i="0" lang="it-IT" sz="1400" u="none" cap="none" strike="noStrike">
                <a:solidFill>
                  <a:srgbClr val="2A2A2A"/>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652" name="Google Shape;652;p50"/>
          <p:cNvGraphicFramePr/>
          <p:nvPr/>
        </p:nvGraphicFramePr>
        <p:xfrm>
          <a:off x="1545770" y="2283794"/>
          <a:ext cx="3000000" cy="3000000"/>
        </p:xfrm>
        <a:graphic>
          <a:graphicData uri="http://schemas.openxmlformats.org/drawingml/2006/table">
            <a:tbl>
              <a:tblPr bandRow="1" firstRow="1">
                <a:noFill/>
                <a:tableStyleId>{B9DDCE26-585B-4700-9959-0780E10A8F92}</a:tableStyleId>
              </a:tblPr>
              <a:tblGrid>
                <a:gridCol w="1692325"/>
                <a:gridCol w="1692325"/>
                <a:gridCol w="880950"/>
                <a:gridCol w="880950"/>
                <a:gridCol w="3376950"/>
              </a:tblGrid>
              <a:tr h="388125">
                <a:tc>
                  <a:txBody>
                    <a:bodyPr/>
                    <a:lstStyle/>
                    <a:p>
                      <a:pPr indent="0" lvl="0" marL="0" marR="0" rtl="0" algn="ctr">
                        <a:lnSpc>
                          <a:spcPct val="100000"/>
                        </a:lnSpc>
                        <a:spcBef>
                          <a:spcPts val="0"/>
                        </a:spcBef>
                        <a:spcAft>
                          <a:spcPts val="0"/>
                        </a:spcAft>
                        <a:buNone/>
                      </a:pPr>
                      <a:r>
                        <a:t/>
                      </a:r>
                      <a:endParaRPr b="1" sz="1200" u="none" cap="none" strike="noStrike"/>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b="1" lang="it-IT" sz="1200" u="none" cap="none" strike="noStrike"/>
                        <a:t>Sezione</a:t>
                      </a:r>
                      <a:endParaRPr b="1" sz="1200" u="none" cap="none" strike="noStrike"/>
                    </a:p>
                  </a:txBody>
                  <a:tcPr marT="45725" marB="45725" marR="91450" marL="91450" anchor="ctr">
                    <a:solidFill>
                      <a:srgbClr val="FFFFFF"/>
                    </a:solidFill>
                  </a:tcPr>
                </a:tc>
                <a:tc gridSpan="2">
                  <a:txBody>
                    <a:bodyPr/>
                    <a:lstStyle/>
                    <a:p>
                      <a:pPr indent="0" lvl="0" marL="0" marR="0" rtl="0" algn="l">
                        <a:lnSpc>
                          <a:spcPct val="100000"/>
                        </a:lnSpc>
                        <a:spcBef>
                          <a:spcPts val="0"/>
                        </a:spcBef>
                        <a:spcAft>
                          <a:spcPts val="0"/>
                        </a:spcAft>
                        <a:buNone/>
                      </a:pPr>
                      <a:r>
                        <a:rPr b="1" lang="it-IT" sz="1200" u="none" cap="none" strike="noStrike"/>
                        <a:t>Titolo</a:t>
                      </a:r>
                      <a:endParaRPr b="1" sz="1200" u="none" cap="none" strike="noStrike"/>
                    </a:p>
                  </a:txBody>
                  <a:tcPr marT="45725" marB="45725" marR="91450" marL="91450" anchor="ctr">
                    <a:solidFill>
                      <a:srgbClr val="FFFFFF"/>
                    </a:solidFill>
                  </a:tcPr>
                </a:tc>
                <a:tc hMerge="1"/>
                <a:tc>
                  <a:txBody>
                    <a:bodyPr/>
                    <a:lstStyle/>
                    <a:p>
                      <a:pPr indent="0" lvl="0" marL="0" marR="0" rtl="0" algn="l">
                        <a:lnSpc>
                          <a:spcPct val="100000"/>
                        </a:lnSpc>
                        <a:spcBef>
                          <a:spcPts val="0"/>
                        </a:spcBef>
                        <a:spcAft>
                          <a:spcPts val="0"/>
                        </a:spcAft>
                        <a:buNone/>
                      </a:pPr>
                      <a:r>
                        <a:rPr b="1" lang="it-IT" sz="1200" u="none" cap="none" strike="noStrike"/>
                        <a:t>Contenuto</a:t>
                      </a:r>
                      <a:endParaRPr b="1" sz="1200" u="none" cap="none" strike="noStrike"/>
                    </a:p>
                  </a:txBody>
                  <a:tcPr marT="45725" marB="45725" marR="91450" marL="91450" anchor="ctr">
                    <a:solidFill>
                      <a:srgbClr val="FFFFFF"/>
                    </a:solidFill>
                  </a:tcPr>
                </a:tc>
              </a:tr>
              <a:tr h="388125">
                <a:tc rowSpan="2">
                  <a:txBody>
                    <a:bodyPr/>
                    <a:lstStyle/>
                    <a:p>
                      <a:pPr indent="0" lvl="0" marL="0" marR="0" rtl="0" algn="ctr">
                        <a:lnSpc>
                          <a:spcPct val="100000"/>
                        </a:lnSpc>
                        <a:spcBef>
                          <a:spcPts val="0"/>
                        </a:spcBef>
                        <a:spcAft>
                          <a:spcPts val="0"/>
                        </a:spcAft>
                        <a:buNone/>
                      </a:pPr>
                      <a:r>
                        <a:rPr b="1" lang="it-IT" sz="1200" u="none" cap="none" strike="noStrike"/>
                        <a:t>INTRODUZIONE</a:t>
                      </a:r>
                      <a:endParaRPr b="1" sz="1200" u="none" cap="none" strike="noStrike"/>
                    </a:p>
                  </a:txBody>
                  <a:tcPr marT="45725" marB="45725" marR="91450" marL="91450" anchor="ctr">
                    <a:solidFill>
                      <a:srgbClr val="FFFFFF"/>
                    </a:solidFill>
                  </a:tcPr>
                </a:tc>
                <a:tc>
                  <a:txBody>
                    <a:bodyPr/>
                    <a:lstStyle/>
                    <a:p>
                      <a:pPr indent="0" lvl="0" marL="0" marR="0" rtl="0" algn="ctr">
                        <a:lnSpc>
                          <a:spcPct val="100000"/>
                        </a:lnSpc>
                        <a:spcBef>
                          <a:spcPts val="0"/>
                        </a:spcBef>
                        <a:spcAft>
                          <a:spcPts val="0"/>
                        </a:spcAft>
                        <a:buNone/>
                      </a:pPr>
                      <a:r>
                        <a:rPr b="1" lang="it-IT" sz="1200" u="none" cap="none" strike="noStrike"/>
                        <a:t>Componimento</a:t>
                      </a:r>
                      <a:r>
                        <a:rPr b="1" lang="it-IT" sz="1200" u="none" cap="none" strike="noStrike"/>
                        <a:t> d’esordio</a:t>
                      </a:r>
                      <a:endParaRPr b="1" sz="1200" u="none" cap="none" strike="noStrike"/>
                    </a:p>
                  </a:txBody>
                  <a:tcPr marT="45725" marB="45725" marR="91450" marL="91450" anchor="ctr">
                    <a:solidFill>
                      <a:srgbClr val="FFFFFF"/>
                    </a:solidFill>
                  </a:tcPr>
                </a:tc>
                <a:tc gridSpan="2">
                  <a:txBody>
                    <a:bodyPr/>
                    <a:lstStyle/>
                    <a:p>
                      <a:pPr indent="0" lvl="0" marL="0" marR="0" rtl="0" algn="l">
                        <a:lnSpc>
                          <a:spcPct val="100000"/>
                        </a:lnSpc>
                        <a:spcBef>
                          <a:spcPts val="0"/>
                        </a:spcBef>
                        <a:spcAft>
                          <a:spcPts val="0"/>
                        </a:spcAft>
                        <a:buNone/>
                      </a:pPr>
                      <a:r>
                        <a:rPr i="1" lang="it-IT" sz="1200" u="none" cap="none" strike="noStrike"/>
                        <a:t>Alle Pleiadi e ai fati</a:t>
                      </a:r>
                      <a:endParaRPr i="1" sz="1200" u="none" cap="none" strike="noStrike"/>
                    </a:p>
                  </a:txBody>
                  <a:tcPr marT="45725" marB="45725" marR="91450" marL="91450" anchor="ctr">
                    <a:solidFill>
                      <a:srgbClr val="FFFFFF"/>
                    </a:solidFill>
                  </a:tcPr>
                </a:tc>
                <a:tc hMerge="1"/>
                <a:tc>
                  <a:txBody>
                    <a:bodyPr/>
                    <a:lstStyle/>
                    <a:p>
                      <a:pPr indent="0" lvl="0" marL="0" marR="0" rtl="0" algn="l">
                        <a:lnSpc>
                          <a:spcPct val="100000"/>
                        </a:lnSpc>
                        <a:spcBef>
                          <a:spcPts val="0"/>
                        </a:spcBef>
                        <a:spcAft>
                          <a:spcPts val="0"/>
                        </a:spcAft>
                        <a:buNone/>
                      </a:pPr>
                      <a:r>
                        <a:rPr lang="it-IT" sz="1200" u="none" cap="none" strike="noStrike"/>
                        <a:t>celebra il </a:t>
                      </a:r>
                      <a:r>
                        <a:rPr b="1" lang="it-IT" sz="1200" u="none" cap="none" strike="noStrike"/>
                        <a:t>mito di Ulisse</a:t>
                      </a:r>
                      <a:r>
                        <a:rPr lang="it-IT" sz="1200" u="none" cap="none" strike="noStrike"/>
                        <a:t>, guidato dal desiderio di oltrepassare i limiti umani</a:t>
                      </a:r>
                      <a:endParaRPr sz="1200" u="none" cap="none" strike="noStrike"/>
                    </a:p>
                  </a:txBody>
                  <a:tcPr marT="45725" marB="45725" marR="91450" marL="91450" anchor="ctr">
                    <a:solidFill>
                      <a:srgbClr val="FFFFFF"/>
                    </a:solidFill>
                  </a:tcPr>
                </a:tc>
              </a:tr>
              <a:tr h="388125">
                <a:tc vMerge="1"/>
                <a:tc>
                  <a:txBody>
                    <a:bodyPr/>
                    <a:lstStyle/>
                    <a:p>
                      <a:pPr indent="0" lvl="0" marL="0" marR="0" rtl="0" algn="ctr">
                        <a:lnSpc>
                          <a:spcPct val="100000"/>
                        </a:lnSpc>
                        <a:spcBef>
                          <a:spcPts val="0"/>
                        </a:spcBef>
                        <a:spcAft>
                          <a:spcPts val="0"/>
                        </a:spcAft>
                        <a:buNone/>
                      </a:pPr>
                      <a:r>
                        <a:rPr b="1" lang="it-IT" sz="1200" u="none" cap="none" strike="noStrike"/>
                        <a:t>Seconda lirica</a:t>
                      </a:r>
                      <a:endParaRPr b="1" sz="1200" u="none" cap="none" strike="noStrike"/>
                    </a:p>
                  </a:txBody>
                  <a:tcPr marT="45725" marB="45725" marR="91450" marL="91450" anchor="ctr">
                    <a:solidFill>
                      <a:srgbClr val="FFFFFF"/>
                    </a:solidFill>
                  </a:tcPr>
                </a:tc>
                <a:tc gridSpan="2">
                  <a:txBody>
                    <a:bodyPr/>
                    <a:lstStyle/>
                    <a:p>
                      <a:pPr indent="0" lvl="0" marL="0" marR="0" rtl="0" algn="l">
                        <a:lnSpc>
                          <a:spcPct val="100000"/>
                        </a:lnSpc>
                        <a:spcBef>
                          <a:spcPts val="0"/>
                        </a:spcBef>
                        <a:spcAft>
                          <a:spcPts val="0"/>
                        </a:spcAft>
                        <a:buNone/>
                      </a:pPr>
                      <a:r>
                        <a:rPr i="1" lang="it-IT" sz="1200" u="none" cap="none" strike="noStrike"/>
                        <a:t>L’Annunzio</a:t>
                      </a:r>
                      <a:endParaRPr i="1" sz="1200" u="none" cap="none" strike="noStrike"/>
                    </a:p>
                  </a:txBody>
                  <a:tcPr marT="45725" marB="45725" marR="91450" marL="91450" anchor="ctr">
                    <a:solidFill>
                      <a:srgbClr val="FFFFFF"/>
                    </a:solidFill>
                  </a:tcPr>
                </a:tc>
                <a:tc hMerge="1"/>
                <a:tc>
                  <a:txBody>
                    <a:bodyPr/>
                    <a:lstStyle/>
                    <a:p>
                      <a:pPr indent="0" lvl="0" marL="0" marR="0" rtl="0" algn="l">
                        <a:lnSpc>
                          <a:spcPct val="100000"/>
                        </a:lnSpc>
                        <a:spcBef>
                          <a:spcPts val="0"/>
                        </a:spcBef>
                        <a:spcAft>
                          <a:spcPts val="0"/>
                        </a:spcAft>
                        <a:buNone/>
                      </a:pPr>
                      <a:r>
                        <a:rPr lang="it-IT" sz="1200" u="none" cap="none" strike="noStrike"/>
                        <a:t>inno alla </a:t>
                      </a:r>
                      <a:r>
                        <a:rPr b="1" lang="it-IT" sz="1200" u="none" cap="none" strike="noStrike"/>
                        <a:t>pienezza della vita</a:t>
                      </a:r>
                      <a:endParaRPr b="1" sz="1200" u="none" cap="none" strike="noStrike"/>
                    </a:p>
                  </a:txBody>
                  <a:tcPr marT="45725" marB="45725" marR="91450" marL="91450" anchor="ctr">
                    <a:solidFill>
                      <a:srgbClr val="FFFFFF"/>
                    </a:solidFill>
                  </a:tcPr>
                </a:tc>
              </a:tr>
              <a:tr h="388125">
                <a:tc rowSpan="3">
                  <a:txBody>
                    <a:bodyPr/>
                    <a:lstStyle/>
                    <a:p>
                      <a:pPr indent="0" lvl="0" marL="0" marR="0" rtl="0" algn="ctr">
                        <a:lnSpc>
                          <a:spcPct val="100000"/>
                        </a:lnSpc>
                        <a:spcBef>
                          <a:spcPts val="0"/>
                        </a:spcBef>
                        <a:spcAft>
                          <a:spcPts val="0"/>
                        </a:spcAft>
                        <a:buNone/>
                      </a:pPr>
                      <a:r>
                        <a:rPr b="1" lang="it-IT" sz="1200" u="none" cap="none" strike="noStrike"/>
                        <a:t>POEMA</a:t>
                      </a:r>
                      <a:endParaRPr b="1" sz="1200" u="none" cap="none" strike="noStrike"/>
                    </a:p>
                  </a:txBody>
                  <a:tcPr marT="45725" marB="45725" marR="91450" marL="91450" anchor="ctr">
                    <a:solidFill>
                      <a:srgbClr val="FFFFFF"/>
                    </a:solidFill>
                  </a:tcPr>
                </a:tc>
                <a:tc rowSpan="3">
                  <a:txBody>
                    <a:bodyPr/>
                    <a:lstStyle/>
                    <a:p>
                      <a:pPr indent="0" lvl="0" marL="0" marR="0" rtl="0" algn="ctr">
                        <a:lnSpc>
                          <a:spcPct val="100000"/>
                        </a:lnSpc>
                        <a:spcBef>
                          <a:spcPts val="0"/>
                        </a:spcBef>
                        <a:spcAft>
                          <a:spcPts val="0"/>
                        </a:spcAft>
                        <a:buNone/>
                      </a:pPr>
                      <a:r>
                        <a:rPr b="1" lang="it-IT" sz="1200" u="none" cap="none" strike="noStrike"/>
                        <a:t>Poema di 21 canti</a:t>
                      </a:r>
                      <a:endParaRPr/>
                    </a:p>
                    <a:p>
                      <a:pPr indent="0" lvl="0" marL="0" marR="0" rtl="0" algn="ctr">
                        <a:lnSpc>
                          <a:spcPct val="100000"/>
                        </a:lnSpc>
                        <a:spcBef>
                          <a:spcPts val="0"/>
                        </a:spcBef>
                        <a:spcAft>
                          <a:spcPts val="0"/>
                        </a:spcAft>
                        <a:buNone/>
                      </a:pPr>
                      <a:r>
                        <a:rPr b="1" lang="it-IT" sz="1200" u="none" cap="none" strike="noStrike"/>
                        <a:t>(8.400 versi)</a:t>
                      </a:r>
                      <a:endParaRPr b="1" sz="1200" u="none" cap="none" strike="noStrike"/>
                    </a:p>
                  </a:txBody>
                  <a:tcPr marT="45725" marB="45725" marR="91450" marL="91450" anchor="ctr">
                    <a:solidFill>
                      <a:srgbClr val="FFFFFF"/>
                    </a:solidFill>
                  </a:tcPr>
                </a:tc>
                <a:tc>
                  <a:txBody>
                    <a:bodyPr/>
                    <a:lstStyle/>
                    <a:p>
                      <a:pPr indent="0" lvl="0" marL="0" marR="0" rtl="0" algn="l">
                        <a:lnSpc>
                          <a:spcPct val="100000"/>
                        </a:lnSpc>
                        <a:spcBef>
                          <a:spcPts val="0"/>
                        </a:spcBef>
                        <a:spcAft>
                          <a:spcPts val="0"/>
                        </a:spcAft>
                        <a:buNone/>
                      </a:pPr>
                      <a:r>
                        <a:rPr i="1" lang="it-IT" sz="1200" u="none" cap="none" strike="noStrike"/>
                        <a:t>Laus</a:t>
                      </a:r>
                      <a:r>
                        <a:rPr i="1" lang="it-IT" sz="1200" u="none" cap="none" strike="noStrike"/>
                        <a:t> Vitae</a:t>
                      </a:r>
                      <a:endParaRPr i="1" sz="1200" u="none" cap="none" strike="noStrike"/>
                    </a:p>
                  </a:txBody>
                  <a:tcPr marT="45725" marB="45725" marR="91450" marL="91450"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FFFFF"/>
                    </a:solidFill>
                  </a:tcPr>
                </a:tc>
                <a:tc gridSpan="2">
                  <a:txBody>
                    <a:bodyPr/>
                    <a:lstStyle/>
                    <a:p>
                      <a:pPr indent="0" lvl="0" marL="0" marR="0" rtl="0" algn="l">
                        <a:lnSpc>
                          <a:spcPct val="100000"/>
                        </a:lnSpc>
                        <a:spcBef>
                          <a:spcPts val="0"/>
                        </a:spcBef>
                        <a:spcAft>
                          <a:spcPts val="0"/>
                        </a:spcAft>
                        <a:buNone/>
                      </a:pPr>
                      <a:r>
                        <a:rPr lang="it-IT" sz="1200" u="none" cap="none" strike="noStrike"/>
                        <a:t>ispirato al </a:t>
                      </a:r>
                      <a:r>
                        <a:rPr b="1" lang="it-IT" sz="1200" u="none" cap="none" strike="noStrike"/>
                        <a:t>viaggio in Grecia </a:t>
                      </a:r>
                      <a:r>
                        <a:rPr lang="it-IT" sz="1200" u="none" cap="none" strike="noStrike"/>
                        <a:t>del 1895, ma alimentato da letture classiche e moderne guide</a:t>
                      </a:r>
                      <a:r>
                        <a:rPr lang="it-IT" sz="1200" u="none" cap="none" strike="noStrike"/>
                        <a:t> di viaggio</a:t>
                      </a:r>
                      <a:endParaRPr sz="1200" u="none" cap="none" strike="noStrike"/>
                    </a:p>
                  </a:txBody>
                  <a:tcPr marT="45725" marB="45725" marR="91450" marL="91450" anchor="ctr">
                    <a:lnL cap="flat" cmpd="sng" w="12700">
                      <a:solidFill>
                        <a:schemeClr val="dk1"/>
                      </a:solidFill>
                      <a:prstDash val="solid"/>
                      <a:round/>
                      <a:headEnd len="sm" w="sm" type="none"/>
                      <a:tailEnd len="sm" w="sm" type="none"/>
                    </a:lnL>
                    <a:solidFill>
                      <a:srgbClr val="FFFFFF"/>
                    </a:solidFill>
                  </a:tcPr>
                </a:tc>
                <a:tc hMerge="1"/>
              </a:tr>
              <a:tr h="388125">
                <a:tc vMerge="1"/>
                <a:tc vMerge="1"/>
                <a:tc rowSpan="2">
                  <a:txBody>
                    <a:bodyPr/>
                    <a:lstStyle/>
                    <a:p>
                      <a:pPr indent="0" lvl="0" marL="0" marR="0" rtl="0" algn="l">
                        <a:lnSpc>
                          <a:spcPct val="100000"/>
                        </a:lnSpc>
                        <a:spcBef>
                          <a:spcPts val="0"/>
                        </a:spcBef>
                        <a:spcAft>
                          <a:spcPts val="0"/>
                        </a:spcAft>
                        <a:buNone/>
                      </a:pPr>
                      <a:r>
                        <a:t/>
                      </a:r>
                      <a:endParaRPr i="1" sz="1200" u="none" cap="none" strike="noStrike"/>
                    </a:p>
                  </a:txBody>
                  <a:tcPr marT="45725" marB="45725"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FFFFFF"/>
                    </a:solidFill>
                  </a:tcPr>
                </a:tc>
                <a:tc>
                  <a:txBody>
                    <a:bodyPr/>
                    <a:lstStyle/>
                    <a:p>
                      <a:pPr indent="0" lvl="0" marL="0" marR="0" rtl="0" algn="r">
                        <a:lnSpc>
                          <a:spcPct val="100000"/>
                        </a:lnSpc>
                        <a:spcBef>
                          <a:spcPts val="0"/>
                        </a:spcBef>
                        <a:spcAft>
                          <a:spcPts val="0"/>
                        </a:spcAft>
                        <a:buClr>
                          <a:srgbClr val="000000"/>
                        </a:buClr>
                        <a:buSzPts val="1200"/>
                        <a:buFont typeface="Arial"/>
                        <a:buNone/>
                      </a:pPr>
                      <a:r>
                        <a:rPr lang="it-IT" sz="1200" u="none" cap="none" strike="noStrike"/>
                        <a:t>Canti I-II</a:t>
                      </a:r>
                      <a:endParaRPr/>
                    </a:p>
                  </a:txBody>
                  <a:tcPr marT="45725" marB="45725" marR="91450" marL="91450" anchor="ctr">
                    <a:lnL cap="flat" cmpd="sng" w="12700">
                      <a:solidFill>
                        <a:schemeClr val="dk1"/>
                      </a:solidFill>
                      <a:prstDash val="solid"/>
                      <a:round/>
                      <a:headEnd len="sm" w="sm" type="none"/>
                      <a:tailEnd len="sm" w="sm" type="none"/>
                    </a:lnL>
                    <a:solidFill>
                      <a:srgbClr val="FFFFFF"/>
                    </a:solidFill>
                  </a:tcPr>
                </a:tc>
                <a:tc>
                  <a:txBody>
                    <a:bodyPr/>
                    <a:lstStyle/>
                    <a:p>
                      <a:pPr indent="0" lvl="0" marL="0" marR="0" rtl="0" algn="l">
                        <a:lnSpc>
                          <a:spcPct val="100000"/>
                        </a:lnSpc>
                        <a:spcBef>
                          <a:spcPts val="0"/>
                        </a:spcBef>
                        <a:spcAft>
                          <a:spcPts val="0"/>
                        </a:spcAft>
                        <a:buNone/>
                      </a:pPr>
                      <a:r>
                        <a:rPr lang="it-IT" sz="1200" u="none" cap="none" strike="noStrike"/>
                        <a:t>celebrazione della vita, immersione</a:t>
                      </a:r>
                      <a:r>
                        <a:rPr lang="it-IT" sz="1200" u="none" cap="none" strike="noStrike"/>
                        <a:t> nella </a:t>
                      </a:r>
                      <a:r>
                        <a:rPr b="1" lang="it-IT" sz="1200" u="none" cap="none" strike="noStrike"/>
                        <a:t>natura</a:t>
                      </a:r>
                      <a:endParaRPr b="1" sz="1200" u="none" cap="none" strike="noStrike"/>
                    </a:p>
                  </a:txBody>
                  <a:tcPr marT="45725" marB="45725" marR="91450" marL="91450" anchor="ctr">
                    <a:solidFill>
                      <a:srgbClr val="FFFFFF"/>
                    </a:solidFill>
                  </a:tcPr>
                </a:tc>
              </a:tr>
              <a:tr h="388125">
                <a:tc vMerge="1"/>
                <a:tc vMerge="1"/>
                <a:tc vMerge="1"/>
                <a:tc>
                  <a:txBody>
                    <a:bodyPr/>
                    <a:lstStyle/>
                    <a:p>
                      <a:pPr indent="0" lvl="0" marL="0" marR="0" rtl="0" algn="r">
                        <a:lnSpc>
                          <a:spcPct val="100000"/>
                        </a:lnSpc>
                        <a:spcBef>
                          <a:spcPts val="0"/>
                        </a:spcBef>
                        <a:spcAft>
                          <a:spcPts val="0"/>
                        </a:spcAft>
                        <a:buClr>
                          <a:srgbClr val="000000"/>
                        </a:buClr>
                        <a:buSzPts val="1200"/>
                        <a:buFont typeface="Arial"/>
                        <a:buNone/>
                      </a:pPr>
                      <a:r>
                        <a:rPr lang="it-IT" sz="1200" u="none" cap="none" strike="noStrike"/>
                        <a:t>Canti IV-XIX</a:t>
                      </a:r>
                      <a:endParaRPr/>
                    </a:p>
                    <a:p>
                      <a:pPr indent="0" lvl="0" marL="0" marR="0" rtl="0" algn="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nchor="ctr">
                    <a:lnL cap="flat" cmpd="sng" w="12700">
                      <a:solidFill>
                        <a:schemeClr val="dk1"/>
                      </a:solidFill>
                      <a:prstDash val="solid"/>
                      <a:round/>
                      <a:headEnd len="sm" w="sm" type="none"/>
                      <a:tailEnd len="sm" w="sm" type="none"/>
                    </a:lnL>
                    <a:solidFill>
                      <a:srgbClr val="FFFFFF"/>
                    </a:solidFill>
                  </a:tcPr>
                </a:tc>
                <a:tc>
                  <a:txBody>
                    <a:bodyPr/>
                    <a:lstStyle/>
                    <a:p>
                      <a:pPr indent="-87313" lvl="0" marL="87313" marR="0" rtl="0" algn="l">
                        <a:lnSpc>
                          <a:spcPct val="100000"/>
                        </a:lnSpc>
                        <a:spcBef>
                          <a:spcPts val="0"/>
                        </a:spcBef>
                        <a:spcAft>
                          <a:spcPts val="0"/>
                        </a:spcAft>
                        <a:buClr>
                          <a:srgbClr val="000000"/>
                        </a:buClr>
                        <a:buSzPts val="1200"/>
                        <a:buFont typeface="Arial"/>
                        <a:buChar char="•"/>
                      </a:pPr>
                      <a:r>
                        <a:rPr lang="it-IT" sz="1200" u="none" cap="none" strike="noStrike"/>
                        <a:t>tappe del viaggio in Grecia, ripresa di un passato mitico ed eroico, inno a una vita sublime</a:t>
                      </a:r>
                      <a:r>
                        <a:rPr lang="it-IT" sz="1200" u="none" cap="none" strike="noStrike"/>
                        <a:t> e titanica</a:t>
                      </a:r>
                      <a:endParaRPr/>
                    </a:p>
                    <a:p>
                      <a:pPr indent="-87313" lvl="0" marL="87313" marR="0" rtl="0" algn="l">
                        <a:lnSpc>
                          <a:spcPct val="100000"/>
                        </a:lnSpc>
                        <a:spcBef>
                          <a:spcPts val="0"/>
                        </a:spcBef>
                        <a:spcAft>
                          <a:spcPts val="0"/>
                        </a:spcAft>
                        <a:buClr>
                          <a:srgbClr val="000000"/>
                        </a:buClr>
                        <a:buSzPts val="1200"/>
                        <a:buFont typeface="Arial"/>
                        <a:buChar char="•"/>
                      </a:pPr>
                      <a:r>
                        <a:rPr lang="it-IT" sz="1200" u="none" cap="none" strike="noStrike"/>
                        <a:t>il viaggio si conclude con l’approdo nel Deserto e il raggiungimento della Felicità</a:t>
                      </a:r>
                      <a:endParaRPr/>
                    </a:p>
                    <a:p>
                      <a:pPr indent="-87313" lvl="0" marL="87313" marR="0" rtl="0" algn="l">
                        <a:lnSpc>
                          <a:spcPct val="100000"/>
                        </a:lnSpc>
                        <a:spcBef>
                          <a:spcPts val="0"/>
                        </a:spcBef>
                        <a:spcAft>
                          <a:spcPts val="0"/>
                        </a:spcAft>
                        <a:buClr>
                          <a:srgbClr val="000000"/>
                        </a:buClr>
                        <a:buSzPts val="1200"/>
                        <a:buFont typeface="Arial"/>
                        <a:buChar char="•"/>
                      </a:pPr>
                      <a:r>
                        <a:rPr lang="it-IT" sz="1200" u="none" cap="none" strike="noStrike"/>
                        <a:t>visione della modernità come negatività con </a:t>
                      </a:r>
                      <a:r>
                        <a:rPr b="1" lang="it-IT" sz="1200" u="none" cap="none" strike="noStrike"/>
                        <a:t>possibilità di riscatto</a:t>
                      </a:r>
                      <a:endParaRPr b="1" sz="1200" u="none" cap="none" strike="noStrike"/>
                    </a:p>
                  </a:txBody>
                  <a:tcPr marT="45725" marB="45725" marR="91450" marL="91450" anchor="ctr">
                    <a:solidFill>
                      <a:srgbClr val="FFFFFF"/>
                    </a:solidFill>
                  </a:tcPr>
                </a:tc>
              </a:tr>
              <a:tr h="388125">
                <a:tc>
                  <a:txBody>
                    <a:bodyPr/>
                    <a:lstStyle/>
                    <a:p>
                      <a:pPr indent="0" lvl="0" marL="0" marR="0" rtl="0" algn="ctr">
                        <a:lnSpc>
                          <a:spcPct val="100000"/>
                        </a:lnSpc>
                        <a:spcBef>
                          <a:spcPts val="0"/>
                        </a:spcBef>
                        <a:spcAft>
                          <a:spcPts val="0"/>
                        </a:spcAft>
                        <a:buNone/>
                      </a:pPr>
                      <a:r>
                        <a:rPr b="1" lang="it-IT" sz="1200" u="none" cap="none" strike="noStrike"/>
                        <a:t>CONCLUSIONE</a:t>
                      </a:r>
                      <a:endParaRPr b="1" sz="1200" u="none" cap="none" strike="noStrike"/>
                    </a:p>
                  </a:txBody>
                  <a:tcPr marT="45725" marB="45725" marR="91450" marL="91450" anchor="ctr">
                    <a:solidFill>
                      <a:srgbClr val="FFFFFF"/>
                    </a:solidFill>
                  </a:tcPr>
                </a:tc>
                <a:tc gridSpan="3">
                  <a:txBody>
                    <a:bodyPr/>
                    <a:lstStyle/>
                    <a:p>
                      <a:pPr indent="0" lvl="0" marL="0" marR="0" rtl="0" algn="ctr">
                        <a:lnSpc>
                          <a:spcPct val="100000"/>
                        </a:lnSpc>
                        <a:spcBef>
                          <a:spcPts val="0"/>
                        </a:spcBef>
                        <a:spcAft>
                          <a:spcPts val="0"/>
                        </a:spcAft>
                        <a:buNone/>
                      </a:pPr>
                      <a:r>
                        <a:t/>
                      </a:r>
                      <a:endParaRPr sz="1200" u="none" cap="none" strike="noStrike"/>
                    </a:p>
                  </a:txBody>
                  <a:tcPr marT="45725" marB="45725" marR="91450" marL="91450" anchor="ctr">
                    <a:solidFill>
                      <a:srgbClr val="FFFFFF"/>
                    </a:solidFill>
                  </a:tcPr>
                </a:tc>
                <a:tc hMerge="1"/>
                <a:tc hMerge="1"/>
                <a:tc>
                  <a:txBody>
                    <a:bodyPr/>
                    <a:lstStyle/>
                    <a:p>
                      <a:pPr indent="0" lvl="0" marL="0" marR="0" rtl="0" algn="l">
                        <a:lnSpc>
                          <a:spcPct val="100000"/>
                        </a:lnSpc>
                        <a:spcBef>
                          <a:spcPts val="0"/>
                        </a:spcBef>
                        <a:spcAft>
                          <a:spcPts val="0"/>
                        </a:spcAft>
                        <a:buNone/>
                      </a:pPr>
                      <a:r>
                        <a:rPr lang="it-IT" sz="1200" u="none" cap="none" strike="noStrike"/>
                        <a:t>ripresa della </a:t>
                      </a:r>
                      <a:r>
                        <a:rPr b="1" lang="it-IT" sz="1200" u="none" cap="none" strike="noStrike"/>
                        <a:t>figura di Ulisse</a:t>
                      </a:r>
                      <a:endParaRPr b="1" sz="1200" u="none" cap="none" strike="noStrike"/>
                    </a:p>
                  </a:txBody>
                  <a:tcPr marT="45725" marB="45725" marR="91450" marL="91450" anchor="ctr">
                    <a:solidFill>
                      <a:srgbClr val="FFFFFF"/>
                    </a:solidFill>
                  </a:tcPr>
                </a:tc>
              </a:tr>
            </a:tbl>
          </a:graphicData>
        </a:graphic>
      </p:graphicFrame>
      <p:sp>
        <p:nvSpPr>
          <p:cNvPr id="653" name="Google Shape;653;p50"/>
          <p:cNvSpPr txBox="1"/>
          <p:nvPr/>
        </p:nvSpPr>
        <p:spPr>
          <a:xfrm>
            <a:off x="10346090" y="2584357"/>
            <a:ext cx="1073679" cy="349326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rPr b="0" i="0" lang="it-IT" sz="1300" u="none" cap="none" strike="noStrike">
                <a:solidFill>
                  <a:srgbClr val="FFFFFF"/>
                </a:solidFill>
                <a:latin typeface="Arial"/>
                <a:ea typeface="Arial"/>
                <a:cs typeface="Arial"/>
                <a:sym typeface="Arial"/>
              </a:rPr>
              <a:t>motivo dell’impresa eroica e titanica</a:t>
            </a:r>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p:txBody>
      </p:sp>
      <p:cxnSp>
        <p:nvCxnSpPr>
          <p:cNvPr id="654" name="Google Shape;654;p50"/>
          <p:cNvCxnSpPr/>
          <p:nvPr/>
        </p:nvCxnSpPr>
        <p:spPr>
          <a:xfrm>
            <a:off x="10193450" y="2471753"/>
            <a:ext cx="1587" cy="3718472"/>
          </a:xfrm>
          <a:prstGeom prst="straightConnector1">
            <a:avLst/>
          </a:prstGeom>
          <a:noFill/>
          <a:ln cap="flat" cmpd="sng" w="38100">
            <a:solidFill>
              <a:srgbClr val="FFFFFF"/>
            </a:solidFill>
            <a:prstDash val="solid"/>
            <a:round/>
            <a:headEnd len="sm" w="sm" type="none"/>
            <a:tailEnd len="med" w="med" type="stealth"/>
          </a:ln>
        </p:spPr>
      </p:cxnSp>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1"/>
          <p:cNvSpPr txBox="1"/>
          <p:nvPr>
            <p:ph idx="1" type="body"/>
          </p:nvPr>
        </p:nvSpPr>
        <p:spPr>
          <a:xfrm>
            <a:off x="1055687" y="90805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1" lang="it-IT" sz="2100" u="none" cap="none" strike="noStrike">
                <a:solidFill>
                  <a:srgbClr val="F3CF6D"/>
                </a:solidFill>
                <a:latin typeface="Arial"/>
                <a:ea typeface="Arial"/>
                <a:cs typeface="Arial"/>
                <a:sym typeface="Arial"/>
              </a:rPr>
              <a:t>ELETTRA</a:t>
            </a:r>
            <a:endParaRPr/>
          </a:p>
        </p:txBody>
      </p:sp>
      <p:sp>
        <p:nvSpPr>
          <p:cNvPr id="660" name="Google Shape;660;p51"/>
          <p:cNvSpPr txBox="1"/>
          <p:nvPr/>
        </p:nvSpPr>
        <p:spPr>
          <a:xfrm>
            <a:off x="1055687" y="198844"/>
            <a:ext cx="1113631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CICLO DELLE </a:t>
            </a:r>
            <a:r>
              <a:rPr b="0" i="1" lang="it-IT" sz="1200" u="none" cap="none" strike="noStrike">
                <a:solidFill>
                  <a:srgbClr val="BFBFBF"/>
                </a:solidFill>
                <a:latin typeface="Arial"/>
                <a:ea typeface="Arial"/>
                <a:cs typeface="Arial"/>
                <a:sym typeface="Arial"/>
              </a:rPr>
              <a:t>LAUDI</a:t>
            </a:r>
            <a:endParaRPr/>
          </a:p>
        </p:txBody>
      </p:sp>
      <p:sp>
        <p:nvSpPr>
          <p:cNvPr id="661" name="Google Shape;661;p51"/>
          <p:cNvSpPr/>
          <p:nvPr/>
        </p:nvSpPr>
        <p:spPr>
          <a:xfrm>
            <a:off x="1168400" y="1498599"/>
            <a:ext cx="10251369" cy="3835401"/>
          </a:xfrm>
          <a:prstGeom prst="rect">
            <a:avLst/>
          </a:prstGeom>
          <a:solidFill>
            <a:srgbClr val="EFCA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2" name="Google Shape;662;p51"/>
          <p:cNvSpPr txBox="1"/>
          <p:nvPr/>
        </p:nvSpPr>
        <p:spPr>
          <a:xfrm>
            <a:off x="1422400" y="1597279"/>
            <a:ext cx="987213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it-IT" sz="1400" u="none" cap="none" strike="noStrike">
                <a:solidFill>
                  <a:srgbClr val="2A2A2A"/>
                </a:solidFill>
                <a:latin typeface="Arial"/>
                <a:ea typeface="Arial"/>
                <a:cs typeface="Arial"/>
                <a:sym typeface="Arial"/>
              </a:rPr>
              <a:t>Elettra</a:t>
            </a:r>
            <a:r>
              <a:rPr b="0" i="0" lang="it-IT" sz="1400" u="none" cap="none" strike="noStrike">
                <a:solidFill>
                  <a:srgbClr val="2A2A2A"/>
                </a:solidFill>
                <a:latin typeface="Arial"/>
                <a:ea typeface="Arial"/>
                <a:cs typeface="Arial"/>
                <a:sym typeface="Arial"/>
              </a:rPr>
              <a:t> risale al </a:t>
            </a:r>
            <a:r>
              <a:rPr b="1" i="0" lang="it-IT" sz="1400" u="none" cap="none" strike="noStrike">
                <a:solidFill>
                  <a:srgbClr val="2A2A2A"/>
                </a:solidFill>
                <a:latin typeface="Arial"/>
                <a:ea typeface="Arial"/>
                <a:cs typeface="Arial"/>
                <a:sym typeface="Arial"/>
              </a:rPr>
              <a:t>1903</a:t>
            </a:r>
            <a:r>
              <a:rPr b="0" i="0" lang="it-IT" sz="1400" u="none" cap="none" strike="noStrike">
                <a:solidFill>
                  <a:srgbClr val="2A2A2A"/>
                </a:solidFill>
                <a:latin typeface="Arial"/>
                <a:ea typeface="Arial"/>
                <a:cs typeface="Arial"/>
                <a:sym typeface="Arial"/>
              </a:rPr>
              <a:t>: è il secondo volume delle </a:t>
            </a:r>
            <a:r>
              <a:rPr b="0" i="1" lang="it-IT" sz="1400" u="none" cap="none" strike="noStrike">
                <a:solidFill>
                  <a:srgbClr val="2A2A2A"/>
                </a:solidFill>
                <a:latin typeface="Arial"/>
                <a:ea typeface="Arial"/>
                <a:cs typeface="Arial"/>
                <a:sym typeface="Arial"/>
              </a:rPr>
              <a:t>Laudi</a:t>
            </a:r>
            <a:r>
              <a:rPr b="0" i="0" lang="it-IT" sz="1400" u="none" cap="none" strike="noStrike">
                <a:solidFill>
                  <a:srgbClr val="2A2A2A"/>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663" name="Google Shape;663;p51"/>
          <p:cNvGraphicFramePr/>
          <p:nvPr/>
        </p:nvGraphicFramePr>
        <p:xfrm>
          <a:off x="1545771" y="2283794"/>
          <a:ext cx="3000000" cy="3000000"/>
        </p:xfrm>
        <a:graphic>
          <a:graphicData uri="http://schemas.openxmlformats.org/drawingml/2006/table">
            <a:tbl>
              <a:tblPr bandRow="1" firstRow="1">
                <a:noFill/>
                <a:tableStyleId>{B9DDCE26-585B-4700-9959-0780E10A8F92}</a:tableStyleId>
              </a:tblPr>
              <a:tblGrid>
                <a:gridCol w="2275125"/>
                <a:gridCol w="7228125"/>
              </a:tblGrid>
              <a:tr h="373600">
                <a:tc rowSpan="2">
                  <a:txBody>
                    <a:bodyPr/>
                    <a:lstStyle/>
                    <a:p>
                      <a:pPr indent="0" lvl="0" marL="0" marR="0" rtl="0" algn="ctr">
                        <a:lnSpc>
                          <a:spcPct val="100000"/>
                        </a:lnSpc>
                        <a:spcBef>
                          <a:spcPts val="0"/>
                        </a:spcBef>
                        <a:spcAft>
                          <a:spcPts val="0"/>
                        </a:spcAft>
                        <a:buNone/>
                      </a:pPr>
                      <a:r>
                        <a:rPr b="1" lang="it-IT" sz="1200" u="none" cap="none" strike="noStrike"/>
                        <a:t>ISPIRAZIONE</a:t>
                      </a:r>
                      <a:endParaRPr b="1" sz="1200" u="none" cap="none" strike="noStrike"/>
                    </a:p>
                  </a:txBody>
                  <a:tcPr marT="45725" marB="45725" marR="91450" marL="91450" anchor="ctr">
                    <a:solidFill>
                      <a:srgbClr val="FFFFFF"/>
                    </a:solidFill>
                  </a:tcPr>
                </a:tc>
                <a:tc>
                  <a:txBody>
                    <a:bodyPr/>
                    <a:lstStyle/>
                    <a:p>
                      <a:pPr indent="0" lvl="0" marL="0" marR="0" rtl="0" algn="l">
                        <a:lnSpc>
                          <a:spcPct val="100000"/>
                        </a:lnSpc>
                        <a:spcBef>
                          <a:spcPts val="0"/>
                        </a:spcBef>
                        <a:spcAft>
                          <a:spcPts val="0"/>
                        </a:spcAft>
                        <a:buNone/>
                      </a:pPr>
                      <a:r>
                        <a:rPr b="1" lang="it-IT" sz="1200" u="none" cap="none" strike="noStrike"/>
                        <a:t>civile</a:t>
                      </a:r>
                      <a:endParaRPr b="1" sz="1200" u="none" cap="none" strike="noStrike"/>
                    </a:p>
                  </a:txBody>
                  <a:tcPr marT="45725" marB="45725" marR="91450" marL="91450" anchor="ctr">
                    <a:solidFill>
                      <a:srgbClr val="FFFFFF"/>
                    </a:solidFill>
                  </a:tcPr>
                </a:tc>
              </a:tr>
              <a:tr h="373600">
                <a:tc vMerge="1"/>
                <a:tc>
                  <a:txBody>
                    <a:bodyPr/>
                    <a:lstStyle/>
                    <a:p>
                      <a:pPr indent="0" lvl="0" marL="0" marR="0" rtl="0" algn="l">
                        <a:lnSpc>
                          <a:spcPct val="100000"/>
                        </a:lnSpc>
                        <a:spcBef>
                          <a:spcPts val="0"/>
                        </a:spcBef>
                        <a:spcAft>
                          <a:spcPts val="0"/>
                        </a:spcAft>
                        <a:buNone/>
                      </a:pPr>
                      <a:r>
                        <a:rPr b="1" lang="it-IT" sz="1200" u="none" cap="none" strike="noStrike"/>
                        <a:t>politica</a:t>
                      </a:r>
                      <a:endParaRPr b="1" sz="1200" u="none" cap="none" strike="noStrike"/>
                    </a:p>
                  </a:txBody>
                  <a:tcPr marT="45725" marB="45725" marR="91450" marL="91450" anchor="ctr">
                    <a:solidFill>
                      <a:srgbClr val="FFFFFF"/>
                    </a:solidFill>
                  </a:tcPr>
                </a:tc>
              </a:tr>
              <a:tr h="373600">
                <a:tc rowSpan="3">
                  <a:txBody>
                    <a:bodyPr/>
                    <a:lstStyle/>
                    <a:p>
                      <a:pPr indent="0" lvl="0" marL="0" marR="0" rtl="0" algn="ctr">
                        <a:lnSpc>
                          <a:spcPct val="100000"/>
                        </a:lnSpc>
                        <a:spcBef>
                          <a:spcPts val="0"/>
                        </a:spcBef>
                        <a:spcAft>
                          <a:spcPts val="0"/>
                        </a:spcAft>
                        <a:buNone/>
                      </a:pPr>
                      <a:r>
                        <a:rPr b="1" lang="it-IT" sz="1200" u="none" cap="none" strike="noStrike"/>
                        <a:t>TEMI</a:t>
                      </a:r>
                      <a:endParaRPr b="1" sz="1200" u="none" cap="none" strike="noStrike"/>
                    </a:p>
                  </a:txBody>
                  <a:tcPr marT="45725" marB="45725" marR="91450" marL="91450" anchor="ctr">
                    <a:solidFill>
                      <a:srgbClr val="FFFFFF"/>
                    </a:solidFill>
                  </a:tcPr>
                </a:tc>
                <a:tc>
                  <a:txBody>
                    <a:bodyPr/>
                    <a:lstStyle/>
                    <a:p>
                      <a:pPr indent="0" lvl="0" marL="0" marR="0" rtl="0" algn="l">
                        <a:lnSpc>
                          <a:spcPct val="100000"/>
                        </a:lnSpc>
                        <a:spcBef>
                          <a:spcPts val="0"/>
                        </a:spcBef>
                        <a:spcAft>
                          <a:spcPts val="0"/>
                        </a:spcAft>
                        <a:buNone/>
                      </a:pPr>
                      <a:r>
                        <a:rPr lang="it-IT" sz="1200" u="none" cap="none" strike="noStrike"/>
                        <a:t>mito del </a:t>
                      </a:r>
                      <a:r>
                        <a:rPr b="1" lang="it-IT" sz="1200" u="none" cap="none" strike="noStrike"/>
                        <a:t>superuomo</a:t>
                      </a:r>
                      <a:endParaRPr b="1" sz="1200" u="none" cap="none" strike="noStrike"/>
                    </a:p>
                  </a:txBody>
                  <a:tcPr marT="45725" marB="45725" marR="91450" marL="91450" anchor="ctr">
                    <a:solidFill>
                      <a:srgbClr val="FFFFFF"/>
                    </a:solidFill>
                  </a:tcPr>
                </a:tc>
              </a:tr>
              <a:tr h="674025">
                <a:tc vMerge="1"/>
                <a:tc>
                  <a:txBody>
                    <a:bodyPr/>
                    <a:lstStyle/>
                    <a:p>
                      <a:pPr indent="0" lvl="0" marL="0" marR="0" rtl="0" algn="l">
                        <a:lnSpc>
                          <a:spcPct val="100000"/>
                        </a:lnSpc>
                        <a:spcBef>
                          <a:spcPts val="0"/>
                        </a:spcBef>
                        <a:spcAft>
                          <a:spcPts val="0"/>
                        </a:spcAft>
                        <a:buNone/>
                      </a:pPr>
                      <a:r>
                        <a:rPr lang="it-IT" sz="1200" u="none" cap="none" strike="noStrike"/>
                        <a:t>celebrazione</a:t>
                      </a:r>
                      <a:r>
                        <a:rPr lang="it-IT" sz="1200" u="none" cap="none" strike="noStrike"/>
                        <a:t> dei </a:t>
                      </a:r>
                      <a:r>
                        <a:rPr b="1" lang="it-IT" sz="1200" u="none" cap="none" strike="noStrike"/>
                        <a:t>modelli</a:t>
                      </a:r>
                      <a:r>
                        <a:rPr lang="it-IT" sz="1200" u="none" cap="none" strike="noStrike"/>
                        <a:t> che hanno incarnato la virtù italiana:</a:t>
                      </a:r>
                      <a:endParaRPr/>
                    </a:p>
                    <a:p>
                      <a:pPr indent="0" lvl="0" marL="0" marR="0" rtl="0" algn="l">
                        <a:lnSpc>
                          <a:spcPct val="100000"/>
                        </a:lnSpc>
                        <a:spcBef>
                          <a:spcPts val="0"/>
                        </a:spcBef>
                        <a:spcAft>
                          <a:spcPts val="0"/>
                        </a:spcAft>
                        <a:buNone/>
                      </a:pPr>
                      <a:r>
                        <a:t/>
                      </a:r>
                      <a:endParaRPr sz="12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it-IT" sz="1200" u="none" cap="none" strike="noStrike"/>
                        <a:t>Dante, Garibaldi, figure eroiche, Leonardo Da Vinci</a:t>
                      </a:r>
                      <a:endParaRPr/>
                    </a:p>
                    <a:p>
                      <a:pPr indent="-171450" lvl="0" marL="171450" marR="0" rtl="0" algn="l">
                        <a:lnSpc>
                          <a:spcPct val="100000"/>
                        </a:lnSpc>
                        <a:spcBef>
                          <a:spcPts val="0"/>
                        </a:spcBef>
                        <a:spcAft>
                          <a:spcPts val="0"/>
                        </a:spcAft>
                        <a:buClr>
                          <a:srgbClr val="000000"/>
                        </a:buClr>
                        <a:buSzPts val="1200"/>
                        <a:buFont typeface="Arial"/>
                        <a:buChar char="•"/>
                      </a:pPr>
                      <a:r>
                        <a:rPr lang="it-IT" sz="1200" u="none" cap="none" strike="noStrike"/>
                        <a:t>Victor Hugo, Giovanni Segantini, Friedrich Nietzsche</a:t>
                      </a:r>
                      <a:endParaRPr/>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nchor="ctr">
                    <a:solidFill>
                      <a:srgbClr val="FFFFFF"/>
                    </a:solidFill>
                  </a:tcPr>
                </a:tc>
              </a:tr>
              <a:tr h="373600">
                <a:tc vMerge="1"/>
                <a:tc>
                  <a:txBody>
                    <a:bodyPr/>
                    <a:lstStyle/>
                    <a:p>
                      <a:pPr indent="0" lvl="0" marL="0" marR="0" rtl="0" algn="l">
                        <a:lnSpc>
                          <a:spcPct val="100000"/>
                        </a:lnSpc>
                        <a:spcBef>
                          <a:spcPts val="0"/>
                        </a:spcBef>
                        <a:spcAft>
                          <a:spcPts val="0"/>
                        </a:spcAft>
                        <a:buClr>
                          <a:srgbClr val="000000"/>
                        </a:buClr>
                        <a:buSzPts val="1200"/>
                        <a:buFont typeface="Arial"/>
                        <a:buNone/>
                      </a:pPr>
                      <a:r>
                        <a:rPr lang="it-IT" sz="1200" u="none" cap="none" strike="noStrike"/>
                        <a:t>attesa</a:t>
                      </a:r>
                      <a:r>
                        <a:rPr lang="it-IT" sz="1200" u="none" cap="none" strike="noStrike"/>
                        <a:t> di una </a:t>
                      </a:r>
                      <a:r>
                        <a:rPr b="1" lang="it-IT" sz="1200" u="none" cap="none" strike="noStrike"/>
                        <a:t>nuova guida</a:t>
                      </a:r>
                      <a:r>
                        <a:rPr lang="it-IT" sz="1200" u="none" cap="none" strike="noStrike"/>
                        <a:t>, l’eroe </a:t>
                      </a:r>
                      <a:r>
                        <a:rPr b="1" lang="it-IT" sz="1200" u="none" cap="none" strike="noStrike"/>
                        <a:t>per la nuova Italia</a:t>
                      </a:r>
                      <a:endParaRPr/>
                    </a:p>
                  </a:txBody>
                  <a:tcPr marT="45725" marB="45725" marR="91450" marL="91450" anchor="ctr">
                    <a:solidFill>
                      <a:srgbClr val="FFFFFF"/>
                    </a:solidFill>
                  </a:tcPr>
                </a:tc>
              </a:tr>
            </a:tbl>
          </a:graphicData>
        </a:graphic>
      </p:graphicFrame>
      <p:sp>
        <p:nvSpPr>
          <p:cNvPr id="664" name="Google Shape;664;p51"/>
          <p:cNvSpPr/>
          <p:nvPr/>
        </p:nvSpPr>
        <p:spPr>
          <a:xfrm rot="5400000">
            <a:off x="10392488" y="5941245"/>
            <a:ext cx="1068492" cy="435032"/>
          </a:xfrm>
          <a:prstGeom prst="trapezoid">
            <a:avLst>
              <a:gd fmla="val 25000" name="adj"/>
            </a:avLst>
          </a:prstGeom>
          <a:solidFill>
            <a:srgbClr val="4E4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5" name="Google Shape;665;p51"/>
          <p:cNvSpPr/>
          <p:nvPr/>
        </p:nvSpPr>
        <p:spPr>
          <a:xfrm>
            <a:off x="196991" y="5562600"/>
            <a:ext cx="10512227" cy="1381124"/>
          </a:xfrm>
          <a:prstGeom prst="rect">
            <a:avLst/>
          </a:prstGeom>
          <a:noFill/>
          <a:ln cap="flat" cmpd="sng" w="12700">
            <a:solidFill>
              <a:srgbClr val="FFFFFF"/>
            </a:solidFill>
            <a:prstDash val="solid"/>
            <a:miter lim="800000"/>
            <a:headEnd len="sm" w="sm" type="none"/>
            <a:tailEnd len="sm" w="sm" type="none"/>
          </a:ln>
          <a:effectLst>
            <a:outerShdw blurRad="50800" rotWithShape="0" algn="l"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6" name="Google Shape;666;p51"/>
          <p:cNvSpPr/>
          <p:nvPr/>
        </p:nvSpPr>
        <p:spPr>
          <a:xfrm>
            <a:off x="104775" y="5837081"/>
            <a:ext cx="11039475" cy="658969"/>
          </a:xfrm>
          <a:prstGeom prst="rect">
            <a:avLst/>
          </a:prstGeom>
          <a:solidFill>
            <a:srgbClr val="EFCA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7" name="Google Shape;667;p51"/>
          <p:cNvSpPr txBox="1"/>
          <p:nvPr/>
        </p:nvSpPr>
        <p:spPr>
          <a:xfrm>
            <a:off x="1295401" y="6056182"/>
            <a:ext cx="9153524" cy="2154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A2A2A"/>
              </a:buClr>
              <a:buSzPts val="1400"/>
              <a:buFont typeface="Arial"/>
              <a:buNone/>
            </a:pPr>
            <a:r>
              <a:rPr b="0" i="0" lang="it-IT" sz="1400" u="none" cap="none" strike="noStrike">
                <a:solidFill>
                  <a:srgbClr val="2A2A2A"/>
                </a:solidFill>
                <a:latin typeface="Arial"/>
                <a:ea typeface="Arial"/>
                <a:cs typeface="Arial"/>
                <a:sym typeface="Arial"/>
              </a:rPr>
              <a:t>Si attende uno</a:t>
            </a:r>
            <a:r>
              <a:rPr b="0" i="0" lang="it-IT" sz="1400" u="none" cap="none" strike="noStrike">
                <a:solidFill>
                  <a:srgbClr val="2A2A2A"/>
                </a:solidFill>
                <a:latin typeface="Arial"/>
                <a:ea typeface="Arial"/>
                <a:cs typeface="Arial"/>
                <a:sym typeface="Arial"/>
              </a:rPr>
              <a:t> </a:t>
            </a:r>
            <a:r>
              <a:rPr b="0" i="0" lang="it-IT" sz="1400" u="none" cap="none" strike="noStrike">
                <a:solidFill>
                  <a:srgbClr val="2A2A2A"/>
                </a:solidFill>
                <a:latin typeface="Arial"/>
                <a:ea typeface="Arial"/>
                <a:cs typeface="Arial"/>
                <a:sym typeface="Arial"/>
              </a:rPr>
              <a:t>‘‘</a:t>
            </a:r>
            <a:r>
              <a:rPr b="1" i="0" lang="it-IT" sz="1400" u="none" cap="none" strike="noStrike">
                <a:solidFill>
                  <a:srgbClr val="2A2A2A"/>
                </a:solidFill>
                <a:latin typeface="Arial"/>
                <a:ea typeface="Arial"/>
                <a:cs typeface="Arial"/>
                <a:sym typeface="Arial"/>
              </a:rPr>
              <a:t>Spirito ignoto</a:t>
            </a:r>
            <a:r>
              <a:rPr b="0" i="0" lang="it-IT" sz="1400" u="none" cap="none" strike="noStrike">
                <a:solidFill>
                  <a:srgbClr val="2A2A2A"/>
                </a:solidFill>
                <a:latin typeface="Arial"/>
                <a:ea typeface="Arial"/>
                <a:cs typeface="Arial"/>
                <a:sym typeface="Arial"/>
              </a:rPr>
              <a:t>’’ (</a:t>
            </a:r>
            <a:r>
              <a:rPr b="0" i="1" lang="it-IT" sz="1400" u="none" cap="none" strike="noStrike">
                <a:solidFill>
                  <a:srgbClr val="2A2A2A"/>
                </a:solidFill>
                <a:latin typeface="Arial"/>
                <a:ea typeface="Arial"/>
                <a:cs typeface="Arial"/>
                <a:sym typeface="Arial"/>
              </a:rPr>
              <a:t>Alle montagne</a:t>
            </a:r>
            <a:r>
              <a:rPr b="0" i="0" lang="it-IT" sz="1400" u="none" cap="none" strike="noStrike">
                <a:solidFill>
                  <a:srgbClr val="2A2A2A"/>
                </a:solidFill>
                <a:latin typeface="Arial"/>
                <a:ea typeface="Arial"/>
                <a:cs typeface="Arial"/>
                <a:sym typeface="Arial"/>
              </a:rPr>
              <a:t>), un ‘‘</a:t>
            </a:r>
            <a:r>
              <a:rPr b="1" i="0" lang="it-IT" sz="1400" u="none" cap="none" strike="noStrike">
                <a:solidFill>
                  <a:srgbClr val="2A2A2A"/>
                </a:solidFill>
                <a:latin typeface="Arial"/>
                <a:ea typeface="Arial"/>
                <a:cs typeface="Arial"/>
                <a:sym typeface="Arial"/>
              </a:rPr>
              <a:t>Risvegliatore</a:t>
            </a:r>
            <a:r>
              <a:rPr b="0" i="0" lang="it-IT" sz="1400" u="none" cap="none" strike="noStrike">
                <a:solidFill>
                  <a:srgbClr val="2A2A2A"/>
                </a:solidFill>
                <a:latin typeface="Arial"/>
                <a:ea typeface="Arial"/>
                <a:cs typeface="Arial"/>
                <a:sym typeface="Arial"/>
              </a:rPr>
              <a:t>’’ (</a:t>
            </a:r>
            <a:r>
              <a:rPr b="0" i="1" lang="it-IT" sz="1400" u="none" cap="none" strike="noStrike">
                <a:solidFill>
                  <a:srgbClr val="2A2A2A"/>
                </a:solidFill>
                <a:latin typeface="Arial"/>
                <a:ea typeface="Arial"/>
                <a:cs typeface="Arial"/>
                <a:sym typeface="Arial"/>
              </a:rPr>
              <a:t>A Dante</a:t>
            </a:r>
            <a:r>
              <a:rPr b="0" i="0" lang="it-IT" sz="1400" u="none" cap="none" strike="noStrike">
                <a:solidFill>
                  <a:srgbClr val="2A2A2A"/>
                </a:solidFill>
                <a:latin typeface="Arial"/>
                <a:ea typeface="Arial"/>
                <a:cs typeface="Arial"/>
                <a:sym typeface="Arial"/>
              </a:rPr>
              <a:t>) che ridesti un’</a:t>
            </a:r>
            <a:r>
              <a:rPr b="1" i="0" lang="it-IT" sz="1400" u="none" cap="none" strike="noStrike">
                <a:solidFill>
                  <a:srgbClr val="2A2A2A"/>
                </a:solidFill>
                <a:latin typeface="Arial"/>
                <a:ea typeface="Arial"/>
                <a:cs typeface="Arial"/>
                <a:sym typeface="Arial"/>
              </a:rPr>
              <a:t>Italia</a:t>
            </a:r>
            <a:r>
              <a:rPr b="1" i="0" lang="it-IT" sz="1400" u="none" cap="none" strike="noStrike">
                <a:solidFill>
                  <a:srgbClr val="2A2A2A"/>
                </a:solidFill>
                <a:latin typeface="Arial"/>
                <a:ea typeface="Arial"/>
                <a:cs typeface="Arial"/>
                <a:sym typeface="Arial"/>
              </a:rPr>
              <a:t> </a:t>
            </a:r>
            <a:r>
              <a:rPr b="1" i="0" lang="it-IT" sz="1400" u="none" cap="none" strike="noStrike">
                <a:solidFill>
                  <a:srgbClr val="2A2A2A"/>
                </a:solidFill>
                <a:latin typeface="Arial"/>
                <a:ea typeface="Arial"/>
                <a:cs typeface="Arial"/>
                <a:sym typeface="Arial"/>
              </a:rPr>
              <a:t>sonnolente</a:t>
            </a:r>
            <a:r>
              <a:rPr b="0" i="0" lang="it-IT" sz="1400" u="none" cap="none" strike="noStrike">
                <a:solidFill>
                  <a:srgbClr val="2A2A2A"/>
                </a:solidFill>
                <a:latin typeface="Arial"/>
                <a:ea typeface="Arial"/>
                <a:cs typeface="Arial"/>
                <a:sym typeface="Arial"/>
              </a:rPr>
              <a:t>.</a:t>
            </a:r>
            <a:endParaRPr b="0" i="0" sz="1400" u="none" cap="none" strike="noStrike">
              <a:solidFill>
                <a:srgbClr val="2A2A2A"/>
              </a:solidFill>
              <a:latin typeface="Arial"/>
              <a:ea typeface="Arial"/>
              <a:cs typeface="Arial"/>
              <a:sym typeface="Arial"/>
            </a:endParaRPr>
          </a:p>
        </p:txBody>
      </p:sp>
      <p:pic>
        <p:nvPicPr>
          <p:cNvPr id="668" name="Google Shape;668;p51"/>
          <p:cNvPicPr preferRelativeResize="0"/>
          <p:nvPr/>
        </p:nvPicPr>
        <p:blipFill rotWithShape="1">
          <a:blip r:embed="rId3">
            <a:alphaModFix/>
          </a:blip>
          <a:srcRect b="0" l="0" r="0" t="0"/>
          <a:stretch/>
        </p:blipFill>
        <p:spPr>
          <a:xfrm>
            <a:off x="196992" y="5726192"/>
            <a:ext cx="876649" cy="880745"/>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52"/>
          <p:cNvSpPr txBox="1"/>
          <p:nvPr>
            <p:ph idx="1" type="body"/>
          </p:nvPr>
        </p:nvSpPr>
        <p:spPr>
          <a:xfrm>
            <a:off x="1055687" y="90805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1" lang="it-IT" sz="2100" u="none" cap="none" strike="noStrike">
                <a:solidFill>
                  <a:srgbClr val="F3CF6D"/>
                </a:solidFill>
                <a:latin typeface="Arial"/>
                <a:ea typeface="Arial"/>
                <a:cs typeface="Arial"/>
                <a:sym typeface="Arial"/>
              </a:rPr>
              <a:t>ALCYONE</a:t>
            </a:r>
            <a:endParaRPr/>
          </a:p>
        </p:txBody>
      </p:sp>
      <p:sp>
        <p:nvSpPr>
          <p:cNvPr id="674" name="Google Shape;674;p52"/>
          <p:cNvSpPr txBox="1"/>
          <p:nvPr/>
        </p:nvSpPr>
        <p:spPr>
          <a:xfrm>
            <a:off x="1055687" y="198844"/>
            <a:ext cx="1113631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CICLO DELLE </a:t>
            </a:r>
            <a:r>
              <a:rPr b="0" i="1" lang="it-IT" sz="1200" u="none" cap="none" strike="noStrike">
                <a:solidFill>
                  <a:srgbClr val="BFBFBF"/>
                </a:solidFill>
                <a:latin typeface="Arial"/>
                <a:ea typeface="Arial"/>
                <a:cs typeface="Arial"/>
                <a:sym typeface="Arial"/>
              </a:rPr>
              <a:t>LAUDI</a:t>
            </a:r>
            <a:endParaRPr/>
          </a:p>
        </p:txBody>
      </p:sp>
      <p:sp>
        <p:nvSpPr>
          <p:cNvPr id="675" name="Google Shape;675;p52"/>
          <p:cNvSpPr/>
          <p:nvPr/>
        </p:nvSpPr>
        <p:spPr>
          <a:xfrm>
            <a:off x="1168400" y="1498599"/>
            <a:ext cx="10251369" cy="5173133"/>
          </a:xfrm>
          <a:prstGeom prst="rect">
            <a:avLst/>
          </a:prstGeom>
          <a:solidFill>
            <a:srgbClr val="EFCA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6" name="Google Shape;676;p52"/>
          <p:cNvSpPr txBox="1"/>
          <p:nvPr/>
        </p:nvSpPr>
        <p:spPr>
          <a:xfrm>
            <a:off x="1422400" y="1597279"/>
            <a:ext cx="9872133"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it-IT" sz="1400" u="none" cap="none" strike="noStrike">
                <a:solidFill>
                  <a:srgbClr val="2A2A2A"/>
                </a:solidFill>
                <a:latin typeface="Arial"/>
                <a:ea typeface="Arial"/>
                <a:cs typeface="Arial"/>
                <a:sym typeface="Arial"/>
              </a:rPr>
              <a:t>Viene pubblicato insieme ad </a:t>
            </a:r>
            <a:r>
              <a:rPr b="0" i="1" lang="it-IT" sz="1400" u="none" cap="none" strike="noStrike">
                <a:solidFill>
                  <a:srgbClr val="2A2A2A"/>
                </a:solidFill>
                <a:latin typeface="Arial"/>
                <a:ea typeface="Arial"/>
                <a:cs typeface="Arial"/>
                <a:sym typeface="Arial"/>
              </a:rPr>
              <a:t>Elettra</a:t>
            </a:r>
            <a:r>
              <a:rPr b="0" i="0" lang="it-IT" sz="1400" u="none" cap="none" strike="noStrike">
                <a:solidFill>
                  <a:srgbClr val="2A2A2A"/>
                </a:solidFill>
                <a:latin typeface="Arial"/>
                <a:ea typeface="Arial"/>
                <a:cs typeface="Arial"/>
                <a:sym typeface="Arial"/>
              </a:rPr>
              <a:t>, nel </a:t>
            </a:r>
            <a:r>
              <a:rPr b="1" i="0" lang="it-IT" sz="1400" u="none" cap="none" strike="noStrike">
                <a:solidFill>
                  <a:srgbClr val="2A2A2A"/>
                </a:solidFill>
                <a:latin typeface="Arial"/>
                <a:ea typeface="Arial"/>
                <a:cs typeface="Arial"/>
                <a:sym typeface="Arial"/>
              </a:rPr>
              <a:t>1903</a:t>
            </a:r>
            <a:r>
              <a:rPr b="0" i="0" lang="it-IT" sz="1400" u="none" cap="none" strike="noStrike">
                <a:solidFill>
                  <a:srgbClr val="2A2A2A"/>
                </a:solidFill>
                <a:latin typeface="Arial"/>
                <a:ea typeface="Arial"/>
                <a:cs typeface="Arial"/>
                <a:sym typeface="Arial"/>
              </a:rPr>
              <a:t>: è il terzo volume delle </a:t>
            </a:r>
            <a:r>
              <a:rPr b="0" i="1" lang="it-IT" sz="1400" u="none" cap="none" strike="noStrike">
                <a:solidFill>
                  <a:srgbClr val="2A2A2A"/>
                </a:solidFill>
                <a:latin typeface="Arial"/>
                <a:ea typeface="Arial"/>
                <a:cs typeface="Arial"/>
                <a:sym typeface="Arial"/>
              </a:rPr>
              <a:t>Laudi</a:t>
            </a:r>
            <a:r>
              <a:rPr b="0" i="0" lang="it-IT" sz="1400" u="none" cap="none" strike="noStrike">
                <a:solidFill>
                  <a:srgbClr val="2A2A2A"/>
                </a:solidFill>
                <a:latin typeface="Arial"/>
                <a:ea typeface="Arial"/>
                <a:cs typeface="Arial"/>
                <a:sym typeface="Arial"/>
              </a:rPr>
              <a:t>.</a:t>
            </a:r>
            <a:endParaRPr/>
          </a:p>
        </p:txBody>
      </p:sp>
      <p:graphicFrame>
        <p:nvGraphicFramePr>
          <p:cNvPr id="677" name="Google Shape;677;p52"/>
          <p:cNvGraphicFramePr/>
          <p:nvPr/>
        </p:nvGraphicFramePr>
        <p:xfrm>
          <a:off x="1524000" y="1913670"/>
          <a:ext cx="3000000" cy="3000000"/>
        </p:xfrm>
        <a:graphic>
          <a:graphicData uri="http://schemas.openxmlformats.org/drawingml/2006/table">
            <a:tbl>
              <a:tblPr bandRow="1" firstRow="1">
                <a:noFill/>
                <a:tableStyleId>{B9DDCE26-585B-4700-9959-0780E10A8F92}</a:tableStyleId>
              </a:tblPr>
              <a:tblGrid>
                <a:gridCol w="1317175"/>
                <a:gridCol w="8207825"/>
              </a:tblGrid>
              <a:tr h="277100">
                <a:tc rowSpan="2">
                  <a:txBody>
                    <a:bodyPr/>
                    <a:lstStyle/>
                    <a:p>
                      <a:pPr indent="0" lvl="0" marL="0" marR="0" rtl="0" algn="ctr">
                        <a:lnSpc>
                          <a:spcPct val="100000"/>
                        </a:lnSpc>
                        <a:spcBef>
                          <a:spcPts val="0"/>
                        </a:spcBef>
                        <a:spcAft>
                          <a:spcPts val="0"/>
                        </a:spcAft>
                        <a:buNone/>
                      </a:pPr>
                      <a:r>
                        <a:rPr b="1" lang="it-IT" sz="1200" u="none" cap="none" strike="noStrike"/>
                        <a:t>ISPIRAZIONE</a:t>
                      </a:r>
                      <a:endParaRPr b="1" sz="1200" u="none" cap="none" strike="noStrike"/>
                    </a:p>
                  </a:txBody>
                  <a:tcPr marT="45725" marB="45725" marR="91450" marL="91450" anchor="ctr">
                    <a:solidFill>
                      <a:srgbClr val="FFFFFF"/>
                    </a:solidFill>
                  </a:tcPr>
                </a:tc>
                <a:tc>
                  <a:txBody>
                    <a:bodyPr/>
                    <a:lstStyle/>
                    <a:p>
                      <a:pPr indent="0" lvl="0" marL="0" marR="0" rtl="0" algn="l">
                        <a:lnSpc>
                          <a:spcPct val="100000"/>
                        </a:lnSpc>
                        <a:spcBef>
                          <a:spcPts val="0"/>
                        </a:spcBef>
                        <a:spcAft>
                          <a:spcPts val="0"/>
                        </a:spcAft>
                        <a:buNone/>
                      </a:pPr>
                      <a:r>
                        <a:rPr b="1" lang="it-IT" sz="1200" u="none" cap="none" strike="noStrike"/>
                        <a:t>eroico-civile</a:t>
                      </a:r>
                      <a:endParaRPr b="1" sz="1200" u="none" cap="none" strike="noStrike"/>
                    </a:p>
                  </a:txBody>
                  <a:tcPr marT="45725" marB="45725" marR="91450" marL="91450" anchor="ctr">
                    <a:solidFill>
                      <a:srgbClr val="FFFFFF"/>
                    </a:solidFill>
                  </a:tcPr>
                </a:tc>
              </a:tr>
              <a:tr h="152400">
                <a:tc vMerge="1"/>
                <a:tc>
                  <a:txBody>
                    <a:bodyPr/>
                    <a:lstStyle/>
                    <a:p>
                      <a:pPr indent="0" lvl="0" marL="0" marR="0" rtl="0" algn="l">
                        <a:lnSpc>
                          <a:spcPct val="100000"/>
                        </a:lnSpc>
                        <a:spcBef>
                          <a:spcPts val="0"/>
                        </a:spcBef>
                        <a:spcAft>
                          <a:spcPts val="0"/>
                        </a:spcAft>
                        <a:buNone/>
                      </a:pPr>
                      <a:r>
                        <a:rPr b="1" lang="it-IT" sz="1200" u="none" cap="none" strike="noStrike"/>
                        <a:t>lirica</a:t>
                      </a:r>
                      <a:endParaRPr b="1" sz="1200" u="none" cap="none" strike="noStrike"/>
                    </a:p>
                  </a:txBody>
                  <a:tcPr marT="45725" marB="45725" marR="91450" marL="91450" anchor="ctr">
                    <a:solidFill>
                      <a:srgbClr val="FFFFFF"/>
                    </a:solidFill>
                  </a:tcPr>
                </a:tc>
              </a:tr>
              <a:tr h="277100">
                <a:tc rowSpan="3">
                  <a:txBody>
                    <a:bodyPr/>
                    <a:lstStyle/>
                    <a:p>
                      <a:pPr indent="0" lvl="0" marL="0" marR="0" rtl="0" algn="ctr">
                        <a:lnSpc>
                          <a:spcPct val="100000"/>
                        </a:lnSpc>
                        <a:spcBef>
                          <a:spcPts val="0"/>
                        </a:spcBef>
                        <a:spcAft>
                          <a:spcPts val="0"/>
                        </a:spcAft>
                        <a:buNone/>
                      </a:pPr>
                      <a:r>
                        <a:rPr b="1" lang="it-IT" sz="1200" u="none" cap="none" strike="noStrike"/>
                        <a:t>TEMI</a:t>
                      </a:r>
                      <a:endParaRPr b="1" sz="1200" u="none" cap="none" strike="noStrike"/>
                    </a:p>
                  </a:txBody>
                  <a:tcPr marT="45725" marB="45725" marR="91450" marL="91450" anchor="ctr">
                    <a:solidFill>
                      <a:srgbClr val="FFFFFF"/>
                    </a:solidFill>
                  </a:tcPr>
                </a:tc>
                <a:tc>
                  <a:txBody>
                    <a:bodyPr/>
                    <a:lstStyle/>
                    <a:p>
                      <a:pPr indent="0" lvl="0" marL="0" marR="0" rtl="0" algn="l">
                        <a:lnSpc>
                          <a:spcPct val="100000"/>
                        </a:lnSpc>
                        <a:spcBef>
                          <a:spcPts val="0"/>
                        </a:spcBef>
                        <a:spcAft>
                          <a:spcPts val="0"/>
                        </a:spcAft>
                        <a:buNone/>
                      </a:pPr>
                      <a:r>
                        <a:rPr lang="it-IT" sz="1200" u="none" cap="none" strike="noStrike"/>
                        <a:t>contemplazione della </a:t>
                      </a:r>
                      <a:r>
                        <a:rPr b="1" lang="it-IT" sz="1200" u="none" cap="none" strike="noStrike"/>
                        <a:t>natura come fonte di rigenerazione</a:t>
                      </a:r>
                      <a:endParaRPr b="1" sz="1200" u="none" cap="none" strike="noStrike"/>
                    </a:p>
                  </a:txBody>
                  <a:tcPr marT="45725" marB="45725" marR="91450" marL="91450" anchor="ctr">
                    <a:solidFill>
                      <a:srgbClr val="FFFFFF"/>
                    </a:solidFill>
                  </a:tcPr>
                </a:tc>
              </a:tr>
              <a:tr h="277100">
                <a:tc vMerge="1"/>
                <a:tc>
                  <a:txBody>
                    <a:bodyPr/>
                    <a:lstStyle/>
                    <a:p>
                      <a:pPr indent="0" lvl="0" marL="0" marR="0" rtl="0" algn="l">
                        <a:lnSpc>
                          <a:spcPct val="100000"/>
                        </a:lnSpc>
                        <a:spcBef>
                          <a:spcPts val="0"/>
                        </a:spcBef>
                        <a:spcAft>
                          <a:spcPts val="0"/>
                        </a:spcAft>
                        <a:buNone/>
                      </a:pPr>
                      <a:r>
                        <a:rPr b="1" lang="it-IT" sz="1200" u="none" cap="none" strike="noStrike"/>
                        <a:t>diversi</a:t>
                      </a:r>
                      <a:r>
                        <a:rPr lang="it-IT" sz="1200" u="none" cap="none" strike="noStrike"/>
                        <a:t> </a:t>
                      </a:r>
                      <a:r>
                        <a:rPr b="1" lang="it-IT" sz="1200" u="none" cap="none" strike="noStrike"/>
                        <a:t>scenari geografici </a:t>
                      </a:r>
                      <a:r>
                        <a:rPr lang="it-IT" sz="1200" u="none" cap="none" strike="noStrike"/>
                        <a:t>e </a:t>
                      </a:r>
                      <a:r>
                        <a:rPr b="1" lang="it-IT" sz="1200" u="none" cap="none" strike="noStrike"/>
                        <a:t>diversi momenti</a:t>
                      </a:r>
                      <a:endParaRPr b="1" sz="1200" u="none" cap="none" strike="noStrike"/>
                    </a:p>
                  </a:txBody>
                  <a:tcPr marT="45725" marB="45725" marR="91450" marL="91450" anchor="ctr">
                    <a:solidFill>
                      <a:srgbClr val="FFFFFF"/>
                    </a:solidFill>
                  </a:tcPr>
                </a:tc>
              </a:tr>
              <a:tr h="399400">
                <a:tc vMerge="1"/>
                <a:tc>
                  <a:txBody>
                    <a:bodyPr/>
                    <a:lstStyle/>
                    <a:p>
                      <a:pPr indent="0" lvl="0" marL="0" marR="0" rtl="0" algn="l">
                        <a:lnSpc>
                          <a:spcPct val="100000"/>
                        </a:lnSpc>
                        <a:spcBef>
                          <a:spcPts val="0"/>
                        </a:spcBef>
                        <a:spcAft>
                          <a:spcPts val="0"/>
                        </a:spcAft>
                        <a:buClr>
                          <a:srgbClr val="000000"/>
                        </a:buClr>
                        <a:buSzPts val="1200"/>
                        <a:buFont typeface="Arial"/>
                        <a:buNone/>
                      </a:pPr>
                      <a:r>
                        <a:rPr lang="it-IT" sz="1200" u="none" cap="none" strike="noStrike"/>
                        <a:t>alternanza tra atteggiamento </a:t>
                      </a:r>
                      <a:r>
                        <a:rPr b="1" lang="it-IT" sz="1200" u="none" cap="none" strike="noStrike"/>
                        <a:t>apollineo</a:t>
                      </a:r>
                      <a:r>
                        <a:rPr lang="it-IT" sz="1200" u="none" cap="none" strike="noStrike"/>
                        <a:t> (atmosfere solari e profonda serenità) e </a:t>
                      </a:r>
                      <a:r>
                        <a:rPr b="1" lang="it-IT" sz="1200" u="none" cap="none" strike="noStrike"/>
                        <a:t>dionisiaco </a:t>
                      </a:r>
                      <a:r>
                        <a:rPr lang="it-IT" sz="1200" u="none" cap="none" strike="noStrike"/>
                        <a:t>(scatenarsi</a:t>
                      </a:r>
                      <a:r>
                        <a:rPr lang="it-IT" sz="1200" u="none" cap="none" strike="noStrike"/>
                        <a:t> di forze istintive e irrazionali)</a:t>
                      </a:r>
                      <a:endParaRPr sz="1200" u="none" cap="none" strike="noStrike"/>
                    </a:p>
                  </a:txBody>
                  <a:tcPr marT="45725" marB="45725" marR="91450" marL="91450" anchor="ctr">
                    <a:solidFill>
                      <a:srgbClr val="FFFFFF"/>
                    </a:solidFill>
                  </a:tcPr>
                </a:tc>
              </a:tr>
              <a:tr h="399400">
                <a:tc>
                  <a:txBody>
                    <a:bodyPr/>
                    <a:lstStyle/>
                    <a:p>
                      <a:pPr indent="0" lvl="0" marL="0" marR="0" rtl="0" algn="ctr">
                        <a:lnSpc>
                          <a:spcPct val="100000"/>
                        </a:lnSpc>
                        <a:spcBef>
                          <a:spcPts val="0"/>
                        </a:spcBef>
                        <a:spcAft>
                          <a:spcPts val="0"/>
                        </a:spcAft>
                        <a:buNone/>
                      </a:pPr>
                      <a:r>
                        <a:rPr b="1" lang="it-IT" sz="1200" u="none" cap="none" strike="noStrike"/>
                        <a:t>STRUTTURA</a:t>
                      </a:r>
                      <a:endParaRPr b="1" sz="1200" u="none" cap="none" strike="noStrike"/>
                    </a:p>
                  </a:txBody>
                  <a:tcPr marT="45725" marB="45725" marR="91450" marL="91450" anchor="ctr">
                    <a:solidFill>
                      <a:srgbClr val="FFFFFF"/>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it-IT" sz="1200" u="none" cap="none" strike="noStrike"/>
                        <a:t>diario in</a:t>
                      </a:r>
                      <a:r>
                        <a:rPr lang="it-IT" sz="1200" u="none" cap="none" strike="noStrike"/>
                        <a:t> versi, cinque sezioni inframmezzate da quattro ditirambi</a:t>
                      </a:r>
                      <a:endParaRPr sz="12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it-IT" sz="1200" u="none" cap="none" strike="noStrike"/>
                        <a:t>88 poesie, poi riunite</a:t>
                      </a:r>
                      <a:r>
                        <a:rPr lang="it-IT" sz="1200" u="none" cap="none" strike="noStrike"/>
                        <a:t> in una </a:t>
                      </a:r>
                      <a:r>
                        <a:rPr b="1" lang="it-IT" sz="1200" u="none" cap="none" strike="noStrike"/>
                        <a:t>struttura organica</a:t>
                      </a:r>
                      <a:endParaRPr b="1" sz="1200" u="none" cap="none" strike="noStrike"/>
                    </a:p>
                  </a:txBody>
                  <a:tcPr marT="45725" marB="45725" marR="91450" marL="91450" anchor="ctr">
                    <a:solidFill>
                      <a:srgbClr val="FFFFFF"/>
                    </a:solidFill>
                  </a:tcPr>
                </a:tc>
              </a:tr>
              <a:tr h="399400">
                <a:tc>
                  <a:txBody>
                    <a:bodyPr/>
                    <a:lstStyle/>
                    <a:p>
                      <a:pPr indent="0" lvl="0" marL="0" marR="0" rtl="0" algn="ctr">
                        <a:lnSpc>
                          <a:spcPct val="100000"/>
                        </a:lnSpc>
                        <a:spcBef>
                          <a:spcPts val="0"/>
                        </a:spcBef>
                        <a:spcAft>
                          <a:spcPts val="0"/>
                        </a:spcAft>
                        <a:buNone/>
                      </a:pPr>
                      <a:r>
                        <a:rPr b="1" lang="it-IT" sz="1200" u="none" cap="none" strike="noStrike"/>
                        <a:t>STILE</a:t>
                      </a:r>
                      <a:endParaRPr b="1" sz="1200" u="none" cap="none" strike="noStrike"/>
                    </a:p>
                  </a:txBody>
                  <a:tcPr marT="45725" marB="45725" marR="91450" marL="91450" anchor="ctr">
                    <a:solidFill>
                      <a:srgbClr val="FFFFFF"/>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b="0" lang="it-IT" sz="1200" u="none" cap="none" strike="noStrike"/>
                        <a:t>scrittura </a:t>
                      </a:r>
                      <a:r>
                        <a:rPr b="1" lang="it-IT" sz="1200" u="none" cap="none" strike="noStrike"/>
                        <a:t>pacata</a:t>
                      </a:r>
                      <a:r>
                        <a:rPr b="0" lang="it-IT" sz="1200" u="none" cap="none" strike="noStrike"/>
                        <a:t>, evocativa, suggestiva, </a:t>
                      </a:r>
                      <a:r>
                        <a:rPr b="1" lang="it-IT" sz="1200" u="none" cap="none" strike="noStrike"/>
                        <a:t>musicale</a:t>
                      </a:r>
                      <a:endParaRPr/>
                    </a:p>
                    <a:p>
                      <a:pPr indent="-171450" lvl="0" marL="171450" marR="0" rtl="0" algn="l">
                        <a:lnSpc>
                          <a:spcPct val="100000"/>
                        </a:lnSpc>
                        <a:spcBef>
                          <a:spcPts val="0"/>
                        </a:spcBef>
                        <a:spcAft>
                          <a:spcPts val="0"/>
                        </a:spcAft>
                        <a:buClr>
                          <a:srgbClr val="000000"/>
                        </a:buClr>
                        <a:buSzPts val="1200"/>
                        <a:buFont typeface="Arial"/>
                        <a:buChar char="•"/>
                      </a:pPr>
                      <a:r>
                        <a:rPr b="0" lang="it-IT" sz="1200" u="none" cap="none" strike="noStrike"/>
                        <a:t>attenzione all’</a:t>
                      </a:r>
                      <a:r>
                        <a:rPr b="1" lang="it-IT" sz="1200" u="none" cap="none" strike="noStrike"/>
                        <a:t>aspetto fonico </a:t>
                      </a:r>
                      <a:r>
                        <a:rPr b="0" lang="it-IT" sz="1200" u="none" cap="none" strike="noStrike"/>
                        <a:t>delle parole, presenza di </a:t>
                      </a:r>
                      <a:r>
                        <a:rPr b="1" lang="it-IT" sz="1200" u="none" cap="none" strike="noStrike"/>
                        <a:t>analogie e sinestesie</a:t>
                      </a:r>
                      <a:endParaRPr b="1" sz="1200" u="none" cap="none" strike="noStrike"/>
                    </a:p>
                  </a:txBody>
                  <a:tcPr marT="45725" marB="45725" marR="91450" marL="91450" anchor="ctr">
                    <a:solidFill>
                      <a:srgbClr val="FFFFFF"/>
                    </a:solidFill>
                  </a:tcPr>
                </a:tc>
              </a:tr>
            </a:tbl>
          </a:graphicData>
        </a:graphic>
      </p:graphicFrame>
      <p:sp>
        <p:nvSpPr>
          <p:cNvPr id="678" name="Google Shape;678;p52"/>
          <p:cNvSpPr txBox="1"/>
          <p:nvPr/>
        </p:nvSpPr>
        <p:spPr>
          <a:xfrm>
            <a:off x="1422400" y="4427570"/>
            <a:ext cx="9872133"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2A2A2A"/>
                </a:solidFill>
                <a:latin typeface="Arial"/>
                <a:ea typeface="Arial"/>
                <a:cs typeface="Arial"/>
                <a:sym typeface="Arial"/>
              </a:rPr>
              <a:t>TEMPO</a:t>
            </a:r>
            <a:r>
              <a:rPr b="0" i="0" lang="it-IT" sz="1400" u="none" cap="none" strike="noStrike">
                <a:solidFill>
                  <a:srgbClr val="2A2A2A"/>
                </a:solidFill>
                <a:latin typeface="Arial"/>
                <a:ea typeface="Arial"/>
                <a:cs typeface="Arial"/>
                <a:sym typeface="Arial"/>
              </a:rPr>
              <a:t>: non è quello reale, ma quello del </a:t>
            </a:r>
            <a:r>
              <a:rPr b="1" i="0" lang="it-IT" sz="1400" u="none" cap="none" strike="noStrike">
                <a:solidFill>
                  <a:srgbClr val="2A2A2A"/>
                </a:solidFill>
                <a:latin typeface="Arial"/>
                <a:ea typeface="Arial"/>
                <a:cs typeface="Arial"/>
                <a:sym typeface="Arial"/>
              </a:rPr>
              <a:t>ciclo del mito</a:t>
            </a:r>
            <a:r>
              <a:rPr b="0" i="0" lang="it-IT" sz="1400" u="none" cap="none" strike="noStrike">
                <a:solidFill>
                  <a:srgbClr val="2A2A2A"/>
                </a:solidFill>
                <a:latin typeface="Arial"/>
                <a:ea typeface="Arial"/>
                <a:cs typeface="Arial"/>
                <a:sym typeface="Arial"/>
              </a:rPr>
              <a:t>. L’</a:t>
            </a:r>
            <a:r>
              <a:rPr b="1" i="0" lang="it-IT" sz="1400" u="none" cap="none" strike="noStrike">
                <a:solidFill>
                  <a:srgbClr val="2A2A2A"/>
                </a:solidFill>
                <a:latin typeface="Arial"/>
                <a:ea typeface="Arial"/>
                <a:cs typeface="Arial"/>
                <a:sym typeface="Arial"/>
              </a:rPr>
              <a:t>estate</a:t>
            </a:r>
            <a:r>
              <a:rPr b="0" i="0" lang="it-IT" sz="1400" u="none" cap="none" strike="noStrike">
                <a:solidFill>
                  <a:srgbClr val="2A2A2A"/>
                </a:solidFill>
                <a:latin typeface="Arial"/>
                <a:ea typeface="Arial"/>
                <a:cs typeface="Arial"/>
                <a:sym typeface="Arial"/>
              </a:rPr>
              <a:t> è il tempo dell’esaltazione; è seguita nella sua parabola:</a:t>
            </a:r>
            <a:endParaRPr/>
          </a:p>
        </p:txBody>
      </p:sp>
      <p:grpSp>
        <p:nvGrpSpPr>
          <p:cNvPr id="679" name="Google Shape;679;p52"/>
          <p:cNvGrpSpPr/>
          <p:nvPr/>
        </p:nvGrpSpPr>
        <p:grpSpPr>
          <a:xfrm>
            <a:off x="1584881" y="4660465"/>
            <a:ext cx="9698766" cy="1301844"/>
            <a:chOff x="2029730" y="3762454"/>
            <a:chExt cx="9698766" cy="1301844"/>
          </a:xfrm>
        </p:grpSpPr>
        <p:grpSp>
          <p:nvGrpSpPr>
            <p:cNvPr id="680" name="Google Shape;680;p52"/>
            <p:cNvGrpSpPr/>
            <p:nvPr/>
          </p:nvGrpSpPr>
          <p:grpSpPr>
            <a:xfrm>
              <a:off x="2029730" y="3762454"/>
              <a:ext cx="9698766" cy="1301844"/>
              <a:chOff x="2273065" y="3765922"/>
              <a:chExt cx="9698766" cy="1301844"/>
            </a:xfrm>
          </p:grpSpPr>
          <p:grpSp>
            <p:nvGrpSpPr>
              <p:cNvPr id="681" name="Google Shape;681;p52"/>
              <p:cNvGrpSpPr/>
              <p:nvPr/>
            </p:nvGrpSpPr>
            <p:grpSpPr>
              <a:xfrm>
                <a:off x="5522912" y="3765922"/>
                <a:ext cx="6448919" cy="1301844"/>
                <a:chOff x="1055687" y="3765922"/>
                <a:chExt cx="6448919" cy="1301844"/>
              </a:xfrm>
            </p:grpSpPr>
            <p:sp>
              <p:nvSpPr>
                <p:cNvPr id="682" name="Google Shape;682;p52"/>
                <p:cNvSpPr/>
                <p:nvPr/>
              </p:nvSpPr>
              <p:spPr>
                <a:xfrm rot="5400000">
                  <a:off x="6111398" y="3674558"/>
                  <a:ext cx="1301844" cy="1484572"/>
                </a:xfrm>
                <a:custGeom>
                  <a:rect b="b" l="l" r="r" t="t"/>
                  <a:pathLst>
                    <a:path extrusionOk="0" h="2555" w="2224">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sp>
              <p:nvSpPr>
                <p:cNvPr id="683" name="Google Shape;683;p52"/>
                <p:cNvSpPr/>
                <p:nvPr/>
              </p:nvSpPr>
              <p:spPr>
                <a:xfrm>
                  <a:off x="1055687" y="4143376"/>
                  <a:ext cx="3712023" cy="540000"/>
                </a:xfrm>
                <a:prstGeom prst="rect">
                  <a:avLst/>
                </a:prstGeom>
                <a:solidFill>
                  <a:srgbClr val="3F3F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684" name="Google Shape;684;p52"/>
              <p:cNvSpPr/>
              <p:nvPr/>
            </p:nvSpPr>
            <p:spPr>
              <a:xfrm>
                <a:off x="2273065" y="4146844"/>
                <a:ext cx="3249847" cy="540000"/>
              </a:xfrm>
              <a:prstGeom prst="rect">
                <a:avLst/>
              </a:prstGeom>
              <a:solidFill>
                <a:srgbClr val="3F3F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685" name="Google Shape;685;p52"/>
            <p:cNvSpPr/>
            <p:nvPr/>
          </p:nvSpPr>
          <p:spPr>
            <a:xfrm rot="5400000">
              <a:off x="2711623" y="3446208"/>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2"/>
            <p:cNvSpPr txBox="1"/>
            <p:nvPr/>
          </p:nvSpPr>
          <p:spPr>
            <a:xfrm>
              <a:off x="2269823" y="39835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preludio</a:t>
              </a:r>
              <a:endParaRPr/>
            </a:p>
            <a:p>
              <a:pPr indent="0" lvl="0" marL="0" marR="0" rtl="0" algn="ctr">
                <a:lnSpc>
                  <a:spcPct val="100000"/>
                </a:lnSpc>
                <a:spcBef>
                  <a:spcPts val="0"/>
                </a:spcBef>
                <a:spcAft>
                  <a:spcPts val="0"/>
                </a:spcAft>
                <a:buNone/>
              </a:pPr>
              <a:r>
                <a:rPr b="0" i="0" lang="it-IT" sz="1200" u="none" cap="none" strike="noStrike">
                  <a:solidFill>
                    <a:schemeClr val="lt1"/>
                  </a:solidFill>
                  <a:latin typeface="Arial"/>
                  <a:ea typeface="Arial"/>
                  <a:cs typeface="Arial"/>
                  <a:sym typeface="Arial"/>
                </a:rPr>
                <a:t>Lungo l’Affrico</a:t>
              </a:r>
              <a:endParaRPr/>
            </a:p>
            <a:p>
              <a:pPr indent="0" lvl="0" marL="0" marR="0" rtl="0" algn="ctr">
                <a:lnSpc>
                  <a:spcPct val="100000"/>
                </a:lnSpc>
                <a:spcBef>
                  <a:spcPts val="0"/>
                </a:spcBef>
                <a:spcAft>
                  <a:spcPts val="0"/>
                </a:spcAft>
                <a:buNone/>
              </a:pPr>
              <a:r>
                <a:rPr b="0" i="0" lang="it-IT" sz="1200" u="none" cap="none" strike="noStrike">
                  <a:solidFill>
                    <a:schemeClr val="lt1"/>
                  </a:solidFill>
                  <a:latin typeface="Arial"/>
                  <a:ea typeface="Arial"/>
                  <a:cs typeface="Arial"/>
                  <a:sym typeface="Arial"/>
                </a:rPr>
                <a:t>La sera fiesolana</a:t>
              </a:r>
              <a:endParaRPr/>
            </a:p>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687" name="Google Shape;687;p52"/>
            <p:cNvSpPr/>
            <p:nvPr/>
          </p:nvSpPr>
          <p:spPr>
            <a:xfrm rot="5400000">
              <a:off x="4908411" y="3446209"/>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2"/>
            <p:cNvSpPr txBox="1"/>
            <p:nvPr/>
          </p:nvSpPr>
          <p:spPr>
            <a:xfrm>
              <a:off x="4466623" y="39835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esplosione</a:t>
              </a:r>
              <a:endParaRPr/>
            </a:p>
            <a:p>
              <a:pPr indent="0" lvl="0" marL="0" marR="0" rtl="0" algn="ctr">
                <a:lnSpc>
                  <a:spcPct val="100000"/>
                </a:lnSpc>
                <a:spcBef>
                  <a:spcPts val="0"/>
                </a:spcBef>
                <a:spcAft>
                  <a:spcPts val="0"/>
                </a:spcAft>
                <a:buNone/>
              </a:pPr>
              <a:r>
                <a:rPr b="0" i="0" lang="it-IT" sz="1200" u="none" cap="none" strike="noStrike">
                  <a:solidFill>
                    <a:schemeClr val="lt1"/>
                  </a:solidFill>
                  <a:latin typeface="Arial"/>
                  <a:ea typeface="Arial"/>
                  <a:cs typeface="Arial"/>
                  <a:sym typeface="Arial"/>
                </a:rPr>
                <a:t>Furit aestas</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689" name="Google Shape;689;p52"/>
            <p:cNvSpPr/>
            <p:nvPr/>
          </p:nvSpPr>
          <p:spPr>
            <a:xfrm rot="5400000">
              <a:off x="7105199" y="3430776"/>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2"/>
            <p:cNvSpPr txBox="1"/>
            <p:nvPr/>
          </p:nvSpPr>
          <p:spPr>
            <a:xfrm>
              <a:off x="6663398" y="39681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declino</a:t>
              </a:r>
              <a:endParaRPr/>
            </a:p>
            <a:p>
              <a:pPr indent="0" lvl="0" marL="0" marR="0" rtl="0" algn="ctr">
                <a:lnSpc>
                  <a:spcPct val="100000"/>
                </a:lnSpc>
                <a:spcBef>
                  <a:spcPts val="0"/>
                </a:spcBef>
                <a:spcAft>
                  <a:spcPts val="0"/>
                </a:spcAft>
                <a:buNone/>
              </a:pPr>
              <a:r>
                <a:rPr b="0" i="0" lang="it-IT" sz="1200" u="none" cap="none" strike="noStrike">
                  <a:solidFill>
                    <a:schemeClr val="lt1"/>
                  </a:solidFill>
                  <a:latin typeface="Arial"/>
                  <a:ea typeface="Arial"/>
                  <a:cs typeface="Arial"/>
                  <a:sym typeface="Arial"/>
                </a:rPr>
                <a:t>Madrigali dell’estate</a:t>
              </a:r>
              <a:endParaRPr/>
            </a:p>
          </p:txBody>
        </p:sp>
        <p:sp>
          <p:nvSpPr>
            <p:cNvPr id="691" name="Google Shape;691;p52"/>
            <p:cNvSpPr/>
            <p:nvPr/>
          </p:nvSpPr>
          <p:spPr>
            <a:xfrm rot="5400000">
              <a:off x="9301986" y="3430777"/>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2"/>
            <p:cNvSpPr txBox="1"/>
            <p:nvPr/>
          </p:nvSpPr>
          <p:spPr>
            <a:xfrm>
              <a:off x="8860198" y="39681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presagi dell’Autunno</a:t>
              </a:r>
              <a:endParaRPr/>
            </a:p>
            <a:p>
              <a:pPr indent="0" lvl="0" marL="0" marR="0" rtl="0" algn="ctr">
                <a:lnSpc>
                  <a:spcPct val="100000"/>
                </a:lnSpc>
                <a:spcBef>
                  <a:spcPts val="0"/>
                </a:spcBef>
                <a:spcAft>
                  <a:spcPts val="0"/>
                </a:spcAft>
                <a:buNone/>
              </a:pPr>
              <a:r>
                <a:rPr b="0" i="0" lang="it-IT" sz="1200" u="none" cap="none" strike="noStrike">
                  <a:solidFill>
                    <a:schemeClr val="lt1"/>
                  </a:solidFill>
                  <a:latin typeface="Arial"/>
                  <a:ea typeface="Arial"/>
                  <a:cs typeface="Arial"/>
                  <a:sym typeface="Arial"/>
                </a:rPr>
                <a:t>Novilunio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grpSp>
      <p:sp>
        <p:nvSpPr>
          <p:cNvPr id="693" name="Google Shape;693;p52"/>
          <p:cNvSpPr txBox="1"/>
          <p:nvPr/>
        </p:nvSpPr>
        <p:spPr>
          <a:xfrm>
            <a:off x="1422400" y="5897176"/>
            <a:ext cx="9872133" cy="7386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2A2A2A"/>
                </a:solidFill>
                <a:latin typeface="Arial"/>
                <a:ea typeface="Arial"/>
                <a:cs typeface="Arial"/>
                <a:sym typeface="Arial"/>
              </a:rPr>
              <a:t>LUOGO</a:t>
            </a:r>
            <a:r>
              <a:rPr b="0" i="0" lang="it-IT" sz="1400" u="none" cap="none" strike="noStrike">
                <a:solidFill>
                  <a:srgbClr val="2A2A2A"/>
                </a:solidFill>
                <a:latin typeface="Arial"/>
                <a:ea typeface="Arial"/>
                <a:cs typeface="Arial"/>
                <a:sym typeface="Arial"/>
              </a:rPr>
              <a:t>: il </a:t>
            </a:r>
            <a:r>
              <a:rPr b="1" i="0" lang="it-IT" sz="1400" u="none" cap="none" strike="noStrike">
                <a:solidFill>
                  <a:srgbClr val="2A2A2A"/>
                </a:solidFill>
                <a:latin typeface="Arial"/>
                <a:ea typeface="Arial"/>
                <a:cs typeface="Arial"/>
                <a:sym typeface="Arial"/>
              </a:rPr>
              <a:t>paesaggio si antropomorfizza</a:t>
            </a:r>
            <a:r>
              <a:rPr b="0" i="0" lang="it-IT" sz="1400" u="none" cap="none" strike="noStrike">
                <a:solidFill>
                  <a:srgbClr val="2A2A2A"/>
                </a:solidFill>
                <a:latin typeface="Arial"/>
                <a:ea typeface="Arial"/>
                <a:cs typeface="Arial"/>
                <a:sym typeface="Arial"/>
              </a:rPr>
              <a:t>, la sera diventa una figura femminile, l’estate una donna nuda.</a:t>
            </a:r>
            <a:endParaRPr/>
          </a:p>
          <a:p>
            <a:pPr indent="0" lvl="0" marL="0" marR="0" rtl="0" algn="l">
              <a:lnSpc>
                <a:spcPct val="100000"/>
              </a:lnSpc>
              <a:spcBef>
                <a:spcPts val="0"/>
              </a:spcBef>
              <a:spcAft>
                <a:spcPts val="0"/>
              </a:spcAft>
              <a:buNone/>
            </a:pPr>
            <a:r>
              <a:rPr b="0" i="0" lang="it-IT" sz="1400" u="none" cap="none" strike="noStrike">
                <a:solidFill>
                  <a:srgbClr val="2A2A2A"/>
                </a:solidFill>
                <a:latin typeface="Arial"/>
                <a:ea typeface="Arial"/>
                <a:cs typeface="Arial"/>
                <a:sym typeface="Arial"/>
              </a:rPr>
              <a:t>La figura umana si trasforma in </a:t>
            </a:r>
            <a:r>
              <a:rPr b="1" i="0" lang="it-IT" sz="1400" u="none" cap="none" strike="noStrike">
                <a:solidFill>
                  <a:srgbClr val="2A2A2A"/>
                </a:solidFill>
                <a:latin typeface="Arial"/>
                <a:ea typeface="Arial"/>
                <a:cs typeface="Arial"/>
                <a:sym typeface="Arial"/>
              </a:rPr>
              <a:t>elemento naturale </a:t>
            </a:r>
            <a:r>
              <a:rPr b="0" i="0" lang="it-IT" sz="1400" u="none" cap="none" strike="noStrike">
                <a:solidFill>
                  <a:srgbClr val="2A2A2A"/>
                </a:solidFill>
                <a:latin typeface="Arial"/>
                <a:ea typeface="Arial"/>
                <a:cs typeface="Arial"/>
                <a:sym typeface="Arial"/>
              </a:rPr>
              <a:t>(le parole diventano ‘‘gocciole’’). </a:t>
            </a:r>
            <a:endParaRPr/>
          </a:p>
          <a:p>
            <a:pPr indent="0" lvl="0" marL="0" marR="0" rtl="0" algn="l">
              <a:lnSpc>
                <a:spcPct val="100000"/>
              </a:lnSpc>
              <a:spcBef>
                <a:spcPts val="0"/>
              </a:spcBef>
              <a:spcAft>
                <a:spcPts val="0"/>
              </a:spcAft>
              <a:buNone/>
            </a:pPr>
            <a:r>
              <a:rPr b="0" i="0" lang="it-IT" sz="1400" u="none" cap="none" strike="noStrike">
                <a:solidFill>
                  <a:srgbClr val="2A2A2A"/>
                </a:solidFill>
                <a:latin typeface="Arial"/>
                <a:ea typeface="Arial"/>
                <a:cs typeface="Arial"/>
                <a:sym typeface="Arial"/>
              </a:rPr>
              <a:t>La poesia mira  a </a:t>
            </a:r>
            <a:r>
              <a:rPr b="1" i="0" lang="it-IT" sz="1400" u="none" cap="none" strike="noStrike">
                <a:solidFill>
                  <a:srgbClr val="2A2A2A"/>
                </a:solidFill>
                <a:latin typeface="Arial"/>
                <a:ea typeface="Arial"/>
                <a:cs typeface="Arial"/>
                <a:sym typeface="Arial"/>
              </a:rPr>
              <a:t>creare le realtà rappresentate</a:t>
            </a:r>
            <a:r>
              <a:rPr b="0" i="0" lang="it-IT" sz="1400" u="none" cap="none" strike="noStrike">
                <a:solidFill>
                  <a:srgbClr val="2A2A2A"/>
                </a:solidFill>
                <a:latin typeface="Arial"/>
                <a:ea typeface="Arial"/>
                <a:cs typeface="Arial"/>
                <a:sym typeface="Arial"/>
              </a:rPr>
              <a:t>, non solo a descriverle.</a:t>
            </a:r>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3"/>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3CF6D"/>
              </a:buClr>
              <a:buSzPts val="2100"/>
              <a:buNone/>
            </a:pPr>
            <a:r>
              <a:rPr i="1" lang="it-IT" sz="2100">
                <a:solidFill>
                  <a:srgbClr val="F3CF6D"/>
                </a:solidFill>
                <a:latin typeface="Arial"/>
                <a:ea typeface="Arial"/>
                <a:cs typeface="Arial"/>
                <a:sym typeface="Arial"/>
              </a:rPr>
              <a:t>MEROPE </a:t>
            </a:r>
            <a:r>
              <a:rPr lang="it-IT" sz="2100">
                <a:solidFill>
                  <a:srgbClr val="F3CF6D"/>
                </a:solidFill>
                <a:latin typeface="Arial"/>
                <a:ea typeface="Arial"/>
                <a:cs typeface="Arial"/>
                <a:sym typeface="Arial"/>
              </a:rPr>
              <a:t>E </a:t>
            </a:r>
            <a:r>
              <a:rPr i="1" lang="it-IT" sz="2100">
                <a:solidFill>
                  <a:srgbClr val="F3CF6D"/>
                </a:solidFill>
                <a:latin typeface="Arial"/>
                <a:ea typeface="Arial"/>
                <a:cs typeface="Arial"/>
                <a:sym typeface="Arial"/>
              </a:rPr>
              <a:t>ASTEROPE</a:t>
            </a:r>
            <a:endParaRPr i="1" sz="2100">
              <a:solidFill>
                <a:srgbClr val="F3CF6D"/>
              </a:solidFill>
              <a:latin typeface="Arial"/>
              <a:ea typeface="Arial"/>
              <a:cs typeface="Arial"/>
              <a:sym typeface="Arial"/>
            </a:endParaRPr>
          </a:p>
        </p:txBody>
      </p:sp>
      <p:sp>
        <p:nvSpPr>
          <p:cNvPr id="699" name="Google Shape;699;p53"/>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IL CICLO DELLE </a:t>
            </a:r>
            <a:r>
              <a:rPr b="0" i="1" lang="it-IT" sz="1200" u="none" cap="none" strike="noStrike">
                <a:solidFill>
                  <a:srgbClr val="BFBFBF"/>
                </a:solidFill>
                <a:latin typeface="Arial"/>
                <a:ea typeface="Arial"/>
                <a:cs typeface="Arial"/>
                <a:sym typeface="Arial"/>
              </a:rPr>
              <a:t>LAUDI</a:t>
            </a:r>
            <a:endParaRPr b="0" i="1" sz="1200" u="none" cap="none" strike="noStrike">
              <a:solidFill>
                <a:srgbClr val="BFBFBF"/>
              </a:solidFill>
              <a:latin typeface="Arial"/>
              <a:ea typeface="Arial"/>
              <a:cs typeface="Arial"/>
              <a:sym typeface="Arial"/>
            </a:endParaRPr>
          </a:p>
        </p:txBody>
      </p:sp>
      <p:sp>
        <p:nvSpPr>
          <p:cNvPr id="700" name="Google Shape;700;p53"/>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Dopo </a:t>
            </a:r>
            <a:r>
              <a:rPr b="0" i="1" lang="it-IT" sz="2600" u="none" cap="none" strike="noStrike">
                <a:solidFill>
                  <a:srgbClr val="FFFFFF"/>
                </a:solidFill>
                <a:latin typeface="Arial"/>
                <a:ea typeface="Arial"/>
                <a:cs typeface="Arial"/>
                <a:sym typeface="Arial"/>
              </a:rPr>
              <a:t>Maia</a:t>
            </a:r>
            <a:r>
              <a:rPr b="0" i="0" lang="it-IT" sz="2600" u="none" cap="none" strike="noStrike">
                <a:solidFill>
                  <a:srgbClr val="FFFFFF"/>
                </a:solidFill>
                <a:latin typeface="Arial"/>
                <a:ea typeface="Arial"/>
                <a:cs typeface="Arial"/>
                <a:sym typeface="Arial"/>
              </a:rPr>
              <a:t>,</a:t>
            </a:r>
            <a:r>
              <a:rPr b="0" i="1" lang="it-IT" sz="2600" u="none" cap="none" strike="noStrike">
                <a:solidFill>
                  <a:srgbClr val="FFFFFF"/>
                </a:solidFill>
                <a:latin typeface="Arial"/>
                <a:ea typeface="Arial"/>
                <a:cs typeface="Arial"/>
                <a:sym typeface="Arial"/>
              </a:rPr>
              <a:t> Elettra </a:t>
            </a:r>
            <a:r>
              <a:rPr b="0" i="0" lang="it-IT" sz="2600" u="none" cap="none" strike="noStrike">
                <a:solidFill>
                  <a:srgbClr val="FFFFFF"/>
                </a:solidFill>
                <a:latin typeface="Arial"/>
                <a:ea typeface="Arial"/>
                <a:cs typeface="Arial"/>
                <a:sym typeface="Arial"/>
              </a:rPr>
              <a:t>e</a:t>
            </a:r>
            <a:r>
              <a:rPr b="0" i="1" lang="it-IT" sz="2600" u="none" cap="none" strike="noStrike">
                <a:solidFill>
                  <a:srgbClr val="FFFFFF"/>
                </a:solidFill>
                <a:latin typeface="Arial"/>
                <a:ea typeface="Arial"/>
                <a:cs typeface="Arial"/>
                <a:sym typeface="Arial"/>
              </a:rPr>
              <a:t> Alcyone </a:t>
            </a:r>
            <a:r>
              <a:rPr b="0" i="0" lang="it-IT" sz="2600" u="none" cap="none" strike="noStrike">
                <a:solidFill>
                  <a:srgbClr val="FFFFFF"/>
                </a:solidFill>
                <a:latin typeface="Arial"/>
                <a:ea typeface="Arial"/>
                <a:cs typeface="Arial"/>
                <a:sym typeface="Arial"/>
              </a:rPr>
              <a:t>il ciclo delle </a:t>
            </a:r>
            <a:r>
              <a:rPr b="0" i="1" lang="it-IT" sz="2600" u="none" cap="none" strike="noStrike">
                <a:solidFill>
                  <a:srgbClr val="FFFFFF"/>
                </a:solidFill>
                <a:latin typeface="Arial"/>
                <a:ea typeface="Arial"/>
                <a:cs typeface="Arial"/>
                <a:sym typeface="Arial"/>
              </a:rPr>
              <a:t>Laudi </a:t>
            </a:r>
            <a:r>
              <a:rPr b="0" i="0" lang="it-IT" sz="2600" u="none" cap="none" strike="noStrike">
                <a:solidFill>
                  <a:srgbClr val="FFFFFF"/>
                </a:solidFill>
                <a:latin typeface="Arial"/>
                <a:ea typeface="Arial"/>
                <a:cs typeface="Arial"/>
                <a:sym typeface="Arial"/>
              </a:rPr>
              <a:t>sembra interrompersi.</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Il quarto libro, </a:t>
            </a:r>
            <a:r>
              <a:rPr b="0" i="1" lang="it-IT" sz="2600" u="none" cap="none" strike="noStrike">
                <a:solidFill>
                  <a:srgbClr val="FFFFFF"/>
                </a:solidFill>
                <a:latin typeface="Arial"/>
                <a:ea typeface="Arial"/>
                <a:cs typeface="Arial"/>
                <a:sym typeface="Arial"/>
              </a:rPr>
              <a:t>Merope</a:t>
            </a:r>
            <a:r>
              <a:rPr b="0" i="0" lang="it-IT" sz="2600" u="none" cap="none" strike="noStrike">
                <a:solidFill>
                  <a:srgbClr val="FFFFFF"/>
                </a:solidFill>
                <a:latin typeface="Arial"/>
                <a:ea typeface="Arial"/>
                <a:cs typeface="Arial"/>
                <a:sym typeface="Arial"/>
              </a:rPr>
              <a:t>, vede la luce solo nel </a:t>
            </a:r>
            <a:r>
              <a:rPr b="1" i="0" lang="it-IT" sz="2600" u="none" cap="none" strike="noStrike">
                <a:solidFill>
                  <a:srgbClr val="F3CF6D"/>
                </a:solidFill>
                <a:latin typeface="Arial"/>
                <a:ea typeface="Arial"/>
                <a:cs typeface="Arial"/>
                <a:sym typeface="Arial"/>
              </a:rPr>
              <a:t>1912</a:t>
            </a:r>
            <a:r>
              <a:rPr b="0" i="0" lang="it-IT" sz="2600" u="none" cap="none" strike="noStrike">
                <a:solidFill>
                  <a:srgbClr val="FFFFFF"/>
                </a:solidFill>
                <a:latin typeface="Arial"/>
                <a:ea typeface="Arial"/>
                <a:cs typeface="Arial"/>
                <a:sym typeface="Arial"/>
              </a:rPr>
              <a:t> ed è ispirato alla </a:t>
            </a:r>
            <a:r>
              <a:rPr b="1" i="0" lang="it-IT" sz="2600" u="none" cap="none" strike="noStrike">
                <a:solidFill>
                  <a:srgbClr val="F3CF6D"/>
                </a:solidFill>
                <a:latin typeface="Arial"/>
                <a:ea typeface="Arial"/>
                <a:cs typeface="Arial"/>
                <a:sym typeface="Arial"/>
              </a:rPr>
              <a:t>guerra di Libia</a:t>
            </a:r>
            <a:r>
              <a:rPr b="0" i="0" lang="it-IT" sz="2600" u="none" cap="none" strike="noStrike">
                <a:solidFill>
                  <a:srgbClr val="FFFFFF"/>
                </a:solidFill>
                <a:latin typeface="Arial"/>
                <a:ea typeface="Arial"/>
                <a:cs typeface="Arial"/>
                <a:sym typeface="Arial"/>
              </a:rPr>
              <a:t>. Celebra infatti l’impresa militare italiana.</a:t>
            </a:r>
            <a:endParaRPr/>
          </a:p>
          <a:p>
            <a:pPr indent="0" lvl="0" marL="0" marR="0" rtl="0" algn="l">
              <a:lnSpc>
                <a:spcPct val="150000"/>
              </a:lnSpc>
              <a:spcBef>
                <a:spcPts val="0"/>
              </a:spcBef>
              <a:spcAft>
                <a:spcPts val="0"/>
              </a:spcAft>
              <a:buNone/>
            </a:pPr>
            <a:r>
              <a:rPr b="0" i="1" lang="it-IT" sz="2600" u="none" cap="none" strike="noStrike">
                <a:solidFill>
                  <a:srgbClr val="FFFFFF"/>
                </a:solidFill>
                <a:latin typeface="Arial"/>
                <a:ea typeface="Arial"/>
                <a:cs typeface="Arial"/>
                <a:sym typeface="Arial"/>
              </a:rPr>
              <a:t>Asterope</a:t>
            </a:r>
            <a:r>
              <a:rPr b="0" i="0" lang="it-IT" sz="2600" u="none" cap="none" strike="noStrike">
                <a:solidFill>
                  <a:srgbClr val="FFFFFF"/>
                </a:solidFill>
                <a:latin typeface="Arial"/>
                <a:ea typeface="Arial"/>
                <a:cs typeface="Arial"/>
                <a:sym typeface="Arial"/>
              </a:rPr>
              <a:t> comprende invece scritti composti tra il 1914 e il 1918, </a:t>
            </a:r>
            <a:r>
              <a:rPr b="1" i="0" lang="it-IT" sz="2600" u="none" cap="none" strike="noStrike">
                <a:solidFill>
                  <a:srgbClr val="F3CF6D"/>
                </a:solidFill>
                <a:latin typeface="Arial"/>
                <a:ea typeface="Arial"/>
                <a:cs typeface="Arial"/>
                <a:sym typeface="Arial"/>
              </a:rPr>
              <a:t>ispirati alla Prima guerra mondiale  </a:t>
            </a:r>
            <a:r>
              <a:rPr b="0" i="0" lang="it-IT" sz="2600" u="none" cap="none" strike="noStrike">
                <a:solidFill>
                  <a:srgbClr val="FFFFFF"/>
                </a:solidFill>
                <a:latin typeface="Arial"/>
                <a:ea typeface="Arial"/>
                <a:cs typeface="Arial"/>
                <a:sym typeface="Arial"/>
              </a:rPr>
              <a:t>e pubblicati postumi nel </a:t>
            </a:r>
            <a:r>
              <a:rPr b="1" i="0" lang="it-IT" sz="2600" u="none" cap="none" strike="noStrike">
                <a:solidFill>
                  <a:srgbClr val="F3CF6D"/>
                </a:solidFill>
                <a:latin typeface="Arial"/>
                <a:ea typeface="Arial"/>
                <a:cs typeface="Arial"/>
                <a:sym typeface="Arial"/>
              </a:rPr>
              <a:t>1949</a:t>
            </a:r>
            <a:r>
              <a:rPr b="0" i="0" lang="it-IT" sz="2600" u="none" cap="none" strike="noStrike">
                <a:solidFill>
                  <a:srgbClr val="FFFFFF"/>
                </a:solidFill>
                <a:latin typeface="Arial"/>
                <a:ea typeface="Arial"/>
                <a:cs typeface="Arial"/>
                <a:sym typeface="Arial"/>
              </a:rPr>
              <a:t>. La guerra è celebrata come sacrificio per la patria: i caduti sono venerati come santi.</a:t>
            </a:r>
            <a:endParaRPr b="0" i="0" sz="2600" u="none" cap="none" strike="noStrike">
              <a:solidFill>
                <a:srgbClr val="FFFFFF"/>
              </a:solidFill>
              <a:latin typeface="Arial"/>
              <a:ea typeface="Arial"/>
              <a:cs typeface="Arial"/>
              <a:sym typeface="Arial"/>
            </a:endParaRPr>
          </a:p>
        </p:txBody>
      </p:sp>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4759"/>
        </a:solidFill>
      </p:bgPr>
    </p:bg>
    <p:spTree>
      <p:nvGrpSpPr>
        <p:cNvPr id="704" name="Shape 704"/>
        <p:cNvGrpSpPr/>
        <p:nvPr/>
      </p:nvGrpSpPr>
      <p:grpSpPr>
        <a:xfrm>
          <a:off x="0" y="0"/>
          <a:ext cx="0" cy="0"/>
          <a:chOff x="0" y="0"/>
          <a:chExt cx="0" cy="0"/>
        </a:xfrm>
      </p:grpSpPr>
      <p:sp>
        <p:nvSpPr>
          <p:cNvPr id="705" name="Google Shape;705;p54"/>
          <p:cNvSpPr txBox="1"/>
          <p:nvPr>
            <p:ph type="title"/>
          </p:nvPr>
        </p:nvSpPr>
        <p:spPr>
          <a:xfrm>
            <a:off x="3977641" y="4454525"/>
            <a:ext cx="4224654"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lang="it-IT">
                <a:latin typeface="Arial"/>
                <a:ea typeface="Arial"/>
                <a:cs typeface="Arial"/>
                <a:sym typeface="Arial"/>
              </a:rPr>
              <a:t>L’ultima stagione: </a:t>
            </a:r>
            <a:br>
              <a:rPr lang="it-IT">
                <a:latin typeface="Arial"/>
                <a:ea typeface="Arial"/>
                <a:cs typeface="Arial"/>
                <a:sym typeface="Arial"/>
              </a:rPr>
            </a:br>
            <a:r>
              <a:rPr lang="it-IT">
                <a:latin typeface="Arial"/>
                <a:ea typeface="Arial"/>
                <a:cs typeface="Arial"/>
                <a:sym typeface="Arial"/>
              </a:rPr>
              <a:t>la prosa ‘‘notturna’’ e gli scritti autobiografici</a:t>
            </a:r>
            <a:endParaRPr/>
          </a:p>
        </p:txBody>
      </p:sp>
      <p:pic>
        <p:nvPicPr>
          <p:cNvPr id="706" name="Google Shape;706;p54"/>
          <p:cNvPicPr preferRelativeResize="0"/>
          <p:nvPr/>
        </p:nvPicPr>
        <p:blipFill rotWithShape="1">
          <a:blip r:embed="rId3">
            <a:alphaModFix/>
          </a:blip>
          <a:srcRect b="15395" l="30000" r="42678" t="36667"/>
          <a:stretch/>
        </p:blipFill>
        <p:spPr>
          <a:xfrm>
            <a:off x="4737783" y="1638300"/>
            <a:ext cx="2718870" cy="2683329"/>
          </a:xfrm>
          <a:prstGeom prst="rect">
            <a:avLst/>
          </a:prstGeom>
          <a:solidFill>
            <a:srgbClr val="ECECEC"/>
          </a:solidFill>
          <a:ln cap="sq" cmpd="sng" w="76200">
            <a:solidFill>
              <a:srgbClr val="FFC000"/>
            </a:solidFill>
            <a:prstDash val="solid"/>
            <a:miter lim="800000"/>
            <a:headEnd len="sm" w="sm" type="none"/>
            <a:tailEnd len="sm" w="sm" type="none"/>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p:nvPr/>
        </p:nvSpPr>
        <p:spPr>
          <a:xfrm>
            <a:off x="0" y="1890370"/>
            <a:ext cx="12192000" cy="9570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 name="Google Shape;102;p19"/>
          <p:cNvSpPr txBox="1"/>
          <p:nvPr>
            <p:ph idx="1" type="body"/>
          </p:nvPr>
        </p:nvSpPr>
        <p:spPr>
          <a:xfrm>
            <a:off x="1055687" y="90805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GABRIELE D’ANNUNZIO: DA PESCARA A ROMA</a:t>
            </a:r>
            <a:endParaRPr/>
          </a:p>
        </p:txBody>
      </p:sp>
      <p:sp>
        <p:nvSpPr>
          <p:cNvPr id="103" name="Google Shape;103;p19"/>
          <p:cNvSpPr txBox="1"/>
          <p:nvPr/>
        </p:nvSpPr>
        <p:spPr>
          <a:xfrm>
            <a:off x="1055687" y="198844"/>
            <a:ext cx="10783888"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UNA VITA ‘‘INIMITABILE’’</a:t>
            </a:r>
            <a:endParaRPr b="0" i="0" sz="1200" u="none" cap="none" strike="noStrike">
              <a:solidFill>
                <a:srgbClr val="BFBFBF"/>
              </a:solidFill>
              <a:latin typeface="Arial"/>
              <a:ea typeface="Arial"/>
              <a:cs typeface="Arial"/>
              <a:sym typeface="Arial"/>
            </a:endParaRPr>
          </a:p>
        </p:txBody>
      </p:sp>
      <p:cxnSp>
        <p:nvCxnSpPr>
          <p:cNvPr id="104" name="Google Shape;104;p19"/>
          <p:cNvCxnSpPr/>
          <p:nvPr/>
        </p:nvCxnSpPr>
        <p:spPr>
          <a:xfrm flipH="1">
            <a:off x="814720" y="2168521"/>
            <a:ext cx="2" cy="4575179"/>
          </a:xfrm>
          <a:prstGeom prst="straightConnector1">
            <a:avLst/>
          </a:prstGeom>
          <a:noFill/>
          <a:ln cap="flat" cmpd="sng" w="9525">
            <a:solidFill>
              <a:srgbClr val="000000"/>
            </a:solidFill>
            <a:prstDash val="solid"/>
            <a:miter lim="800000"/>
            <a:headEnd len="sm" w="sm" type="none"/>
            <a:tailEnd len="med" w="med" type="oval"/>
          </a:ln>
        </p:spPr>
      </p:cxnSp>
      <p:cxnSp>
        <p:nvCxnSpPr>
          <p:cNvPr id="105" name="Google Shape;105;p19"/>
          <p:cNvCxnSpPr/>
          <p:nvPr/>
        </p:nvCxnSpPr>
        <p:spPr>
          <a:xfrm flipH="1">
            <a:off x="3745287" y="2168521"/>
            <a:ext cx="6" cy="4575179"/>
          </a:xfrm>
          <a:prstGeom prst="straightConnector1">
            <a:avLst/>
          </a:prstGeom>
          <a:noFill/>
          <a:ln cap="flat" cmpd="sng" w="9525">
            <a:solidFill>
              <a:srgbClr val="000000"/>
            </a:solidFill>
            <a:prstDash val="solid"/>
            <a:miter lim="800000"/>
            <a:headEnd len="sm" w="sm" type="none"/>
            <a:tailEnd len="med" w="med" type="oval"/>
          </a:ln>
        </p:spPr>
      </p:cxnSp>
      <p:cxnSp>
        <p:nvCxnSpPr>
          <p:cNvPr id="106" name="Google Shape;106;p19"/>
          <p:cNvCxnSpPr/>
          <p:nvPr/>
        </p:nvCxnSpPr>
        <p:spPr>
          <a:xfrm>
            <a:off x="6504414" y="2168520"/>
            <a:ext cx="1813" cy="4575180"/>
          </a:xfrm>
          <a:prstGeom prst="straightConnector1">
            <a:avLst/>
          </a:prstGeom>
          <a:noFill/>
          <a:ln cap="flat" cmpd="sng" w="9525">
            <a:solidFill>
              <a:srgbClr val="000000"/>
            </a:solidFill>
            <a:prstDash val="solid"/>
            <a:miter lim="800000"/>
            <a:headEnd len="sm" w="sm" type="none"/>
            <a:tailEnd len="med" w="med" type="oval"/>
          </a:ln>
        </p:spPr>
      </p:cxnSp>
      <p:grpSp>
        <p:nvGrpSpPr>
          <p:cNvPr id="107" name="Google Shape;107;p19"/>
          <p:cNvGrpSpPr/>
          <p:nvPr/>
        </p:nvGrpSpPr>
        <p:grpSpPr>
          <a:xfrm>
            <a:off x="716584" y="3019055"/>
            <a:ext cx="2925007" cy="215444"/>
            <a:chOff x="716584" y="2855765"/>
            <a:chExt cx="2925007" cy="215444"/>
          </a:xfrm>
        </p:grpSpPr>
        <p:sp>
          <p:nvSpPr>
            <p:cNvPr id="108" name="Google Shape;108;p19"/>
            <p:cNvSpPr/>
            <p:nvPr/>
          </p:nvSpPr>
          <p:spPr>
            <a:xfrm>
              <a:off x="716584"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9" name="Google Shape;109;p19"/>
            <p:cNvSpPr txBox="1"/>
            <p:nvPr/>
          </p:nvSpPr>
          <p:spPr>
            <a:xfrm>
              <a:off x="1010993" y="2855765"/>
              <a:ext cx="2630598" cy="2154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Nasce  a Pescara nel 1863.</a:t>
              </a:r>
              <a:endParaRPr/>
            </a:p>
          </p:txBody>
        </p:sp>
      </p:grpSp>
      <p:grpSp>
        <p:nvGrpSpPr>
          <p:cNvPr id="110" name="Google Shape;110;p19"/>
          <p:cNvGrpSpPr/>
          <p:nvPr/>
        </p:nvGrpSpPr>
        <p:grpSpPr>
          <a:xfrm>
            <a:off x="716584" y="3417532"/>
            <a:ext cx="2788615" cy="646331"/>
            <a:chOff x="716584" y="4694861"/>
            <a:chExt cx="2788615" cy="646331"/>
          </a:xfrm>
        </p:grpSpPr>
        <p:sp>
          <p:nvSpPr>
            <p:cNvPr id="111" name="Google Shape;111;p19"/>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2" name="Google Shape;112;p19"/>
            <p:cNvSpPr txBox="1"/>
            <p:nvPr/>
          </p:nvSpPr>
          <p:spPr>
            <a:xfrm>
              <a:off x="1010992" y="4694861"/>
              <a:ext cx="2494207"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Studio al prestigioso collegio Cicognini di Prato. Riceve un’educazione di ottimo livello.</a:t>
              </a:r>
              <a:endParaRPr/>
            </a:p>
          </p:txBody>
        </p:sp>
      </p:grpSp>
      <p:grpSp>
        <p:nvGrpSpPr>
          <p:cNvPr id="113" name="Google Shape;113;p19"/>
          <p:cNvGrpSpPr/>
          <p:nvPr/>
        </p:nvGrpSpPr>
        <p:grpSpPr>
          <a:xfrm>
            <a:off x="3647155" y="3019055"/>
            <a:ext cx="2658395" cy="861774"/>
            <a:chOff x="3647155" y="2855765"/>
            <a:chExt cx="2658395" cy="861774"/>
          </a:xfrm>
        </p:grpSpPr>
        <p:sp>
          <p:nvSpPr>
            <p:cNvPr id="114" name="Google Shape;114;p19"/>
            <p:cNvSpPr/>
            <p:nvPr/>
          </p:nvSpPr>
          <p:spPr>
            <a:xfrm>
              <a:off x="3647155"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5" name="Google Shape;115;p19"/>
            <p:cNvSpPr txBox="1"/>
            <p:nvPr/>
          </p:nvSpPr>
          <p:spPr>
            <a:xfrm>
              <a:off x="3941566" y="2855765"/>
              <a:ext cx="2363984"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1881 torna a Pescara e stringe amicizia con un gruppo di artisti legati a Francesco Paolo Michetti.</a:t>
              </a:r>
              <a:endParaRPr b="0" i="0" sz="1400" u="none" cap="none" strike="noStrike">
                <a:solidFill>
                  <a:srgbClr val="FFFFFF"/>
                </a:solidFill>
                <a:latin typeface="Arial"/>
                <a:ea typeface="Arial"/>
                <a:cs typeface="Arial"/>
                <a:sym typeface="Arial"/>
              </a:endParaRPr>
            </a:p>
          </p:txBody>
        </p:sp>
      </p:grpSp>
      <p:grpSp>
        <p:nvGrpSpPr>
          <p:cNvPr id="116" name="Google Shape;116;p19"/>
          <p:cNvGrpSpPr/>
          <p:nvPr/>
        </p:nvGrpSpPr>
        <p:grpSpPr>
          <a:xfrm>
            <a:off x="6406276" y="3019055"/>
            <a:ext cx="3123957" cy="1077218"/>
            <a:chOff x="6577726" y="2855765"/>
            <a:chExt cx="3123957" cy="1077218"/>
          </a:xfrm>
        </p:grpSpPr>
        <p:sp>
          <p:nvSpPr>
            <p:cNvPr id="117" name="Google Shape;117;p19"/>
            <p:cNvSpPr/>
            <p:nvPr/>
          </p:nvSpPr>
          <p:spPr>
            <a:xfrm>
              <a:off x="6577726"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 name="Google Shape;118;p19"/>
            <p:cNvSpPr txBox="1"/>
            <p:nvPr/>
          </p:nvSpPr>
          <p:spPr>
            <a:xfrm>
              <a:off x="6872134" y="2855765"/>
              <a:ext cx="2829548"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1883 organizza una fuga d’amore con la contessina Maria Hardouin di Gallese, che sfocia inevitabilmente con il matrimonio, osteggiato dal padre della donna.</a:t>
              </a:r>
              <a:endParaRPr b="0" i="0" sz="1400" u="none" cap="none" strike="noStrike">
                <a:solidFill>
                  <a:srgbClr val="FFFFFF"/>
                </a:solidFill>
                <a:latin typeface="Arial"/>
                <a:ea typeface="Arial"/>
                <a:cs typeface="Arial"/>
                <a:sym typeface="Arial"/>
              </a:endParaRPr>
            </a:p>
          </p:txBody>
        </p:sp>
      </p:grpSp>
      <p:grpSp>
        <p:nvGrpSpPr>
          <p:cNvPr id="119" name="Google Shape;119;p19"/>
          <p:cNvGrpSpPr/>
          <p:nvPr/>
        </p:nvGrpSpPr>
        <p:grpSpPr>
          <a:xfrm>
            <a:off x="6406276" y="4159870"/>
            <a:ext cx="2966325" cy="430887"/>
            <a:chOff x="6577726" y="3739405"/>
            <a:chExt cx="2966325" cy="430887"/>
          </a:xfrm>
        </p:grpSpPr>
        <p:sp>
          <p:nvSpPr>
            <p:cNvPr id="120" name="Google Shape;120;p19"/>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1" name="Google Shape;121;p19"/>
            <p:cNvSpPr txBox="1"/>
            <p:nvPr/>
          </p:nvSpPr>
          <p:spPr>
            <a:xfrm>
              <a:off x="6872134" y="3739405"/>
              <a:ext cx="2671916" cy="430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1884 diventa padre di Mario, poi di Gabriellino e Veniero.</a:t>
              </a:r>
              <a:endParaRPr b="0" i="0" sz="1400" u="none" cap="none" strike="noStrike">
                <a:solidFill>
                  <a:srgbClr val="FFFFFF"/>
                </a:solidFill>
                <a:latin typeface="Arial"/>
                <a:ea typeface="Arial"/>
                <a:cs typeface="Arial"/>
                <a:sym typeface="Arial"/>
              </a:endParaRPr>
            </a:p>
          </p:txBody>
        </p:sp>
      </p:grpSp>
      <p:grpSp>
        <p:nvGrpSpPr>
          <p:cNvPr id="122" name="Google Shape;122;p19"/>
          <p:cNvGrpSpPr/>
          <p:nvPr/>
        </p:nvGrpSpPr>
        <p:grpSpPr>
          <a:xfrm>
            <a:off x="285770" y="1685083"/>
            <a:ext cx="1079674" cy="1147709"/>
            <a:chOff x="285770" y="1536418"/>
            <a:chExt cx="1079674" cy="1147709"/>
          </a:xfrm>
        </p:grpSpPr>
        <p:pic>
          <p:nvPicPr>
            <p:cNvPr id="123" name="Google Shape;123;p19"/>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24" name="Google Shape;124;p19"/>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1</a:t>
              </a:r>
              <a:endParaRPr b="1" i="0" sz="4000" u="none" cap="none" strike="noStrike">
                <a:solidFill>
                  <a:srgbClr val="3E3E3E"/>
                </a:solidFill>
                <a:latin typeface="Arial"/>
                <a:ea typeface="Arial"/>
                <a:cs typeface="Arial"/>
                <a:sym typeface="Arial"/>
              </a:endParaRPr>
            </a:p>
          </p:txBody>
        </p:sp>
      </p:grpSp>
      <p:grpSp>
        <p:nvGrpSpPr>
          <p:cNvPr id="125" name="Google Shape;125;p19"/>
          <p:cNvGrpSpPr/>
          <p:nvPr/>
        </p:nvGrpSpPr>
        <p:grpSpPr>
          <a:xfrm>
            <a:off x="3212712" y="1685083"/>
            <a:ext cx="1079674" cy="1147709"/>
            <a:chOff x="285770" y="1536418"/>
            <a:chExt cx="1079674" cy="1147709"/>
          </a:xfrm>
        </p:grpSpPr>
        <p:pic>
          <p:nvPicPr>
            <p:cNvPr id="126" name="Google Shape;126;p19"/>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27" name="Google Shape;127;p19"/>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2</a:t>
              </a:r>
              <a:endParaRPr b="1" i="0" sz="4000" u="none" cap="none" strike="noStrike">
                <a:solidFill>
                  <a:srgbClr val="3E3E3E"/>
                </a:solidFill>
                <a:latin typeface="Arial"/>
                <a:ea typeface="Arial"/>
                <a:cs typeface="Arial"/>
                <a:sym typeface="Arial"/>
              </a:endParaRPr>
            </a:p>
          </p:txBody>
        </p:sp>
      </p:grpSp>
      <p:grpSp>
        <p:nvGrpSpPr>
          <p:cNvPr id="128" name="Google Shape;128;p19"/>
          <p:cNvGrpSpPr/>
          <p:nvPr/>
        </p:nvGrpSpPr>
        <p:grpSpPr>
          <a:xfrm>
            <a:off x="5968204" y="1685083"/>
            <a:ext cx="1079674" cy="1147709"/>
            <a:chOff x="285770" y="1536418"/>
            <a:chExt cx="1079674" cy="1147709"/>
          </a:xfrm>
        </p:grpSpPr>
        <p:pic>
          <p:nvPicPr>
            <p:cNvPr id="129" name="Google Shape;129;p19"/>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30" name="Google Shape;130;p19"/>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3</a:t>
              </a:r>
              <a:endParaRPr b="1" i="0" sz="4000" u="none" cap="none" strike="noStrike">
                <a:solidFill>
                  <a:srgbClr val="3E3E3E"/>
                </a:solidFill>
                <a:latin typeface="Arial"/>
                <a:ea typeface="Arial"/>
                <a:cs typeface="Arial"/>
                <a:sym typeface="Arial"/>
              </a:endParaRPr>
            </a:p>
          </p:txBody>
        </p:sp>
      </p:grpSp>
      <p:sp>
        <p:nvSpPr>
          <p:cNvPr id="131" name="Google Shape;131;p19"/>
          <p:cNvSpPr txBox="1"/>
          <p:nvPr/>
        </p:nvSpPr>
        <p:spPr>
          <a:xfrm>
            <a:off x="1337239" y="2095606"/>
            <a:ext cx="187547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LE ORIGINI </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E LA FORMAZIONE</a:t>
            </a:r>
            <a:endParaRPr b="1" i="0" sz="1400" u="none" cap="none" strike="noStrike">
              <a:solidFill>
                <a:srgbClr val="FFFFFF"/>
              </a:solidFill>
              <a:latin typeface="Arial"/>
              <a:ea typeface="Arial"/>
              <a:cs typeface="Arial"/>
              <a:sym typeface="Arial"/>
            </a:endParaRPr>
          </a:p>
        </p:txBody>
      </p:sp>
      <p:sp>
        <p:nvSpPr>
          <p:cNvPr id="132" name="Google Shape;132;p19"/>
          <p:cNvSpPr txBox="1"/>
          <p:nvPr/>
        </p:nvSpPr>
        <p:spPr>
          <a:xfrm>
            <a:off x="4276302" y="2095606"/>
            <a:ext cx="1667221"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LA VITA MONDANA</a:t>
            </a:r>
            <a:endParaRPr b="1" i="0" sz="1400" u="none" cap="none" strike="noStrike">
              <a:solidFill>
                <a:srgbClr val="FFFFFF"/>
              </a:solidFill>
              <a:latin typeface="Arial"/>
              <a:ea typeface="Arial"/>
              <a:cs typeface="Arial"/>
              <a:sym typeface="Arial"/>
            </a:endParaRPr>
          </a:p>
        </p:txBody>
      </p:sp>
      <p:sp>
        <p:nvSpPr>
          <p:cNvPr id="133" name="Google Shape;133;p19"/>
          <p:cNvSpPr txBox="1"/>
          <p:nvPr/>
        </p:nvSpPr>
        <p:spPr>
          <a:xfrm>
            <a:off x="7043914" y="2095606"/>
            <a:ext cx="2075382"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GLI </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AMORI</a:t>
            </a:r>
            <a:endParaRPr b="1" i="0" sz="1400" u="none" cap="none" strike="noStrike">
              <a:solidFill>
                <a:srgbClr val="FFFFFF"/>
              </a:solidFill>
              <a:latin typeface="Arial"/>
              <a:ea typeface="Arial"/>
              <a:cs typeface="Arial"/>
              <a:sym typeface="Arial"/>
            </a:endParaRPr>
          </a:p>
        </p:txBody>
      </p:sp>
      <p:cxnSp>
        <p:nvCxnSpPr>
          <p:cNvPr id="134" name="Google Shape;134;p19"/>
          <p:cNvCxnSpPr/>
          <p:nvPr/>
        </p:nvCxnSpPr>
        <p:spPr>
          <a:xfrm>
            <a:off x="9577858" y="2168520"/>
            <a:ext cx="19049" cy="4496842"/>
          </a:xfrm>
          <a:prstGeom prst="straightConnector1">
            <a:avLst/>
          </a:prstGeom>
          <a:noFill/>
          <a:ln cap="flat" cmpd="sng" w="9525">
            <a:solidFill>
              <a:srgbClr val="000000"/>
            </a:solidFill>
            <a:prstDash val="solid"/>
            <a:miter lim="800000"/>
            <a:headEnd len="sm" w="sm" type="none"/>
            <a:tailEnd len="med" w="med" type="oval"/>
          </a:ln>
        </p:spPr>
      </p:cxnSp>
      <p:grpSp>
        <p:nvGrpSpPr>
          <p:cNvPr id="135" name="Google Shape;135;p19"/>
          <p:cNvGrpSpPr/>
          <p:nvPr/>
        </p:nvGrpSpPr>
        <p:grpSpPr>
          <a:xfrm>
            <a:off x="9489941" y="3019055"/>
            <a:ext cx="2454409" cy="646331"/>
            <a:chOff x="9508296" y="2855765"/>
            <a:chExt cx="2454409" cy="646331"/>
          </a:xfrm>
        </p:grpSpPr>
        <p:sp>
          <p:nvSpPr>
            <p:cNvPr id="136" name="Google Shape;136;p19"/>
            <p:cNvSpPr/>
            <p:nvPr/>
          </p:nvSpPr>
          <p:spPr>
            <a:xfrm>
              <a:off x="9508296"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7" name="Google Shape;137;p19"/>
            <p:cNvSpPr txBox="1"/>
            <p:nvPr/>
          </p:nvSpPr>
          <p:spPr>
            <a:xfrm>
              <a:off x="9802705" y="2855765"/>
              <a:ext cx="2160000"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Nel 1889 dà alle stampe </a:t>
              </a:r>
              <a:r>
                <a:rPr b="0" i="1" lang="it-IT" sz="1400" u="none" cap="none" strike="noStrike">
                  <a:solidFill>
                    <a:srgbClr val="FFFFFF"/>
                  </a:solidFill>
                  <a:latin typeface="Arial"/>
                  <a:ea typeface="Arial"/>
                  <a:cs typeface="Arial"/>
                  <a:sym typeface="Arial"/>
                </a:rPr>
                <a:t>Il piacere</a:t>
              </a:r>
              <a:r>
                <a:rPr b="0" i="0" lang="it-IT" sz="1400" u="none" cap="none" strike="noStrike">
                  <a:solidFill>
                    <a:srgbClr val="FFFFFF"/>
                  </a:solidFill>
                  <a:latin typeface="Arial"/>
                  <a:ea typeface="Arial"/>
                  <a:cs typeface="Arial"/>
                  <a:sym typeface="Arial"/>
                </a:rPr>
                <a:t>, che riscontra un enorme successo.</a:t>
              </a:r>
              <a:endParaRPr b="0" i="0" sz="1400" u="none" cap="none" strike="noStrike">
                <a:solidFill>
                  <a:srgbClr val="FFFFFF"/>
                </a:solidFill>
                <a:latin typeface="Arial"/>
                <a:ea typeface="Arial"/>
                <a:cs typeface="Arial"/>
                <a:sym typeface="Arial"/>
              </a:endParaRPr>
            </a:p>
          </p:txBody>
        </p:sp>
      </p:grpSp>
      <p:grpSp>
        <p:nvGrpSpPr>
          <p:cNvPr id="138" name="Google Shape;138;p19"/>
          <p:cNvGrpSpPr/>
          <p:nvPr/>
        </p:nvGrpSpPr>
        <p:grpSpPr>
          <a:xfrm>
            <a:off x="9489941" y="4077159"/>
            <a:ext cx="2454409" cy="2154436"/>
            <a:chOff x="9508296" y="3739405"/>
            <a:chExt cx="2454409" cy="2154436"/>
          </a:xfrm>
        </p:grpSpPr>
        <p:sp>
          <p:nvSpPr>
            <p:cNvPr id="139" name="Google Shape;139;p19"/>
            <p:cNvSpPr/>
            <p:nvPr/>
          </p:nvSpPr>
          <p:spPr>
            <a:xfrm>
              <a:off x="950829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0" name="Google Shape;140;p19"/>
            <p:cNvSpPr txBox="1"/>
            <p:nvPr/>
          </p:nvSpPr>
          <p:spPr>
            <a:xfrm>
              <a:off x="9802705" y="3739405"/>
              <a:ext cx="2160000" cy="21544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Continua  a scrivere in versi e in prosa;</a:t>
              </a:r>
              <a:r>
                <a:rPr b="0" i="0" lang="it-IT" sz="1400" u="none" cap="none" strike="noStrike">
                  <a:solidFill>
                    <a:srgbClr val="FFFFFF"/>
                  </a:solidFill>
                  <a:latin typeface="Arial"/>
                  <a:ea typeface="Arial"/>
                  <a:cs typeface="Arial"/>
                  <a:sym typeface="Arial"/>
                </a:rPr>
                <a:t> </a:t>
              </a:r>
              <a:r>
                <a:rPr b="0" i="0" lang="it-IT" sz="1400" u="none" cap="none" strike="noStrike">
                  <a:solidFill>
                    <a:srgbClr val="FFFFFF"/>
                  </a:solidFill>
                  <a:latin typeface="Arial"/>
                  <a:ea typeface="Arial"/>
                  <a:cs typeface="Arial"/>
                  <a:sym typeface="Arial"/>
                </a:rPr>
                <a:t>continua  a collaborare con numerose</a:t>
              </a:r>
              <a:r>
                <a:rPr b="0" i="0" lang="it-IT" sz="1400" u="none" cap="none" strike="noStrike">
                  <a:solidFill>
                    <a:srgbClr val="FFFFFF"/>
                  </a:solidFill>
                  <a:latin typeface="Arial"/>
                  <a:ea typeface="Arial"/>
                  <a:cs typeface="Arial"/>
                  <a:sym typeface="Arial"/>
                </a:rPr>
                <a:t> riviste, tra cui ‘‘Cronaca bizantina’’, che propone un seduttivo rimando all’Oriente, e  ‘‘Il Convito’’, che ospiterà la prima puntata del romanzo </a:t>
              </a:r>
              <a:r>
                <a:rPr b="0" i="1" lang="it-IT" sz="1400" u="none" cap="none" strike="noStrike">
                  <a:solidFill>
                    <a:srgbClr val="FFFFFF"/>
                  </a:solidFill>
                  <a:latin typeface="Arial"/>
                  <a:ea typeface="Arial"/>
                  <a:cs typeface="Arial"/>
                  <a:sym typeface="Arial"/>
                </a:rPr>
                <a:t>Le vergini delle rocce</a:t>
              </a:r>
              <a:r>
                <a:rPr b="0" i="0" lang="it-IT"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p:txBody>
        </p:sp>
      </p:grpSp>
      <p:grpSp>
        <p:nvGrpSpPr>
          <p:cNvPr id="141" name="Google Shape;141;p19"/>
          <p:cNvGrpSpPr/>
          <p:nvPr/>
        </p:nvGrpSpPr>
        <p:grpSpPr>
          <a:xfrm>
            <a:off x="9018970" y="1685083"/>
            <a:ext cx="1079674" cy="1147709"/>
            <a:chOff x="285770" y="1536418"/>
            <a:chExt cx="1079674" cy="1147709"/>
          </a:xfrm>
        </p:grpSpPr>
        <p:pic>
          <p:nvPicPr>
            <p:cNvPr id="142" name="Google Shape;142;p19"/>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43" name="Google Shape;143;p19"/>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4</a:t>
              </a:r>
              <a:endParaRPr/>
            </a:p>
          </p:txBody>
        </p:sp>
      </p:grpSp>
      <p:sp>
        <p:nvSpPr>
          <p:cNvPr id="144" name="Google Shape;144;p19"/>
          <p:cNvSpPr txBox="1"/>
          <p:nvPr/>
        </p:nvSpPr>
        <p:spPr>
          <a:xfrm>
            <a:off x="10098644" y="2095606"/>
            <a:ext cx="1969532"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IL </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SUCCESSO</a:t>
            </a:r>
            <a:endParaRPr b="1" i="0" sz="1400" u="none" cap="none" strike="noStrike">
              <a:solidFill>
                <a:srgbClr val="FFFFFF"/>
              </a:solidFill>
              <a:latin typeface="Arial"/>
              <a:ea typeface="Arial"/>
              <a:cs typeface="Arial"/>
              <a:sym typeface="Arial"/>
            </a:endParaRPr>
          </a:p>
        </p:txBody>
      </p:sp>
      <p:grpSp>
        <p:nvGrpSpPr>
          <p:cNvPr id="145" name="Google Shape;145;p19"/>
          <p:cNvGrpSpPr/>
          <p:nvPr/>
        </p:nvGrpSpPr>
        <p:grpSpPr>
          <a:xfrm>
            <a:off x="716584" y="4168434"/>
            <a:ext cx="2925007" cy="646331"/>
            <a:chOff x="716584" y="4694861"/>
            <a:chExt cx="2925007" cy="646331"/>
          </a:xfrm>
        </p:grpSpPr>
        <p:sp>
          <p:nvSpPr>
            <p:cNvPr id="146" name="Google Shape;146;p19"/>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7" name="Google Shape;147;p19"/>
            <p:cNvSpPr txBox="1"/>
            <p:nvPr/>
          </p:nvSpPr>
          <p:spPr>
            <a:xfrm>
              <a:off x="1010992" y="4694861"/>
              <a:ext cx="2630599"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Scopre la sua vocazione poetica leggendo le </a:t>
              </a:r>
              <a:r>
                <a:rPr b="0" i="1" lang="it-IT" sz="1400" u="none" cap="none" strike="noStrike">
                  <a:solidFill>
                    <a:srgbClr val="FFFFFF"/>
                  </a:solidFill>
                  <a:latin typeface="Arial"/>
                  <a:ea typeface="Arial"/>
                  <a:cs typeface="Arial"/>
                  <a:sym typeface="Arial"/>
                </a:rPr>
                <a:t>Odi barbare </a:t>
              </a:r>
              <a:r>
                <a:rPr b="0" i="0" lang="it-IT" sz="1400" u="none" cap="none" strike="noStrike">
                  <a:solidFill>
                    <a:srgbClr val="FFFFFF"/>
                  </a:solidFill>
                  <a:latin typeface="Arial"/>
                  <a:ea typeface="Arial"/>
                  <a:cs typeface="Arial"/>
                  <a:sym typeface="Arial"/>
                </a:rPr>
                <a:t>di Carducci.</a:t>
              </a:r>
              <a:endParaRPr/>
            </a:p>
          </p:txBody>
        </p:sp>
      </p:grpSp>
      <p:grpSp>
        <p:nvGrpSpPr>
          <p:cNvPr id="148" name="Google Shape;148;p19"/>
          <p:cNvGrpSpPr/>
          <p:nvPr/>
        </p:nvGrpSpPr>
        <p:grpSpPr>
          <a:xfrm>
            <a:off x="3641591" y="3947582"/>
            <a:ext cx="2729471" cy="1508105"/>
            <a:chOff x="3647155" y="3739405"/>
            <a:chExt cx="2729471" cy="1508105"/>
          </a:xfrm>
        </p:grpSpPr>
        <p:sp>
          <p:nvSpPr>
            <p:cNvPr id="149" name="Google Shape;149;p19"/>
            <p:cNvSpPr/>
            <p:nvPr/>
          </p:nvSpPr>
          <p:spPr>
            <a:xfrm>
              <a:off x="3647155"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0" name="Google Shape;150;p19"/>
            <p:cNvSpPr txBox="1"/>
            <p:nvPr/>
          </p:nvSpPr>
          <p:spPr>
            <a:xfrm>
              <a:off x="3941564" y="3739405"/>
              <a:ext cx="2435062" cy="150810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Si trasferisce a Roma, dove inizia a frequentare i salotti mondani, le feste, le redazioni giornalistiche. Si trasforma in un perfetto esempio di </a:t>
              </a:r>
              <a:r>
                <a:rPr b="0" i="1" lang="it-IT" sz="1400" u="none" cap="none" strike="noStrike">
                  <a:solidFill>
                    <a:srgbClr val="FFFFFF"/>
                  </a:solidFill>
                  <a:latin typeface="Arial"/>
                  <a:ea typeface="Arial"/>
                  <a:cs typeface="Arial"/>
                  <a:sym typeface="Arial"/>
                </a:rPr>
                <a:t>dandy</a:t>
              </a:r>
              <a:r>
                <a:rPr b="0" i="0" lang="it-IT" sz="1400" u="none" cap="none" strike="noStrike">
                  <a:solidFill>
                    <a:srgbClr val="FFFFFF"/>
                  </a:solidFill>
                  <a:latin typeface="Arial"/>
                  <a:ea typeface="Arial"/>
                  <a:cs typeface="Arial"/>
                  <a:sym typeface="Arial"/>
                </a:rPr>
                <a:t>, immerso nel lusso, corteggiato dalle donne e dai giornali.</a:t>
              </a:r>
              <a:endParaRPr b="0" i="1" sz="1400" u="none" cap="none" strike="noStrike">
                <a:solidFill>
                  <a:srgbClr val="FFFFFF"/>
                </a:solidFill>
                <a:latin typeface="Arial"/>
                <a:ea typeface="Arial"/>
                <a:cs typeface="Arial"/>
                <a:sym typeface="Arial"/>
              </a:endParaRPr>
            </a:p>
          </p:txBody>
        </p:sp>
      </p:grpSp>
      <p:grpSp>
        <p:nvGrpSpPr>
          <p:cNvPr id="151" name="Google Shape;151;p19"/>
          <p:cNvGrpSpPr/>
          <p:nvPr/>
        </p:nvGrpSpPr>
        <p:grpSpPr>
          <a:xfrm>
            <a:off x="716584" y="4978748"/>
            <a:ext cx="2925007" cy="1723549"/>
            <a:chOff x="716584" y="4694861"/>
            <a:chExt cx="2925007" cy="1723549"/>
          </a:xfrm>
        </p:grpSpPr>
        <p:sp>
          <p:nvSpPr>
            <p:cNvPr id="152" name="Google Shape;152;p19"/>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3" name="Google Shape;153;p19"/>
            <p:cNvSpPr txBox="1"/>
            <p:nvPr/>
          </p:nvSpPr>
          <p:spPr>
            <a:xfrm>
              <a:off x="1010992" y="4694861"/>
              <a:ext cx="2630599" cy="17235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Inizia a comporre poesie: del 1879 è la raccolta </a:t>
              </a:r>
              <a:r>
                <a:rPr b="0" i="1" lang="it-IT" sz="1400" u="none" cap="none" strike="noStrike">
                  <a:solidFill>
                    <a:srgbClr val="FFFFFF"/>
                  </a:solidFill>
                  <a:latin typeface="Arial"/>
                  <a:ea typeface="Arial"/>
                  <a:cs typeface="Arial"/>
                  <a:sym typeface="Arial"/>
                </a:rPr>
                <a:t>Primo vere</a:t>
              </a:r>
              <a:r>
                <a:rPr b="0" i="0" lang="it-IT" sz="1400" u="none" cap="none" strike="noStrike">
                  <a:solidFill>
                    <a:srgbClr val="FFFFFF"/>
                  </a:solidFill>
                  <a:latin typeface="Arial"/>
                  <a:ea typeface="Arial"/>
                  <a:cs typeface="Arial"/>
                  <a:sym typeface="Arial"/>
                </a:rPr>
                <a:t>, che incontra il favore del pubblico anche grazie alla sua intuizione di accompagnare la pubblicazione con un ‘‘lancio pubblicitario’’, in cui fa circolare la notizia della sua morte.</a:t>
              </a:r>
              <a:endParaRPr/>
            </a:p>
          </p:txBody>
        </p:sp>
      </p:grpSp>
      <p:grpSp>
        <p:nvGrpSpPr>
          <p:cNvPr id="154" name="Google Shape;154;p19"/>
          <p:cNvGrpSpPr/>
          <p:nvPr/>
        </p:nvGrpSpPr>
        <p:grpSpPr>
          <a:xfrm>
            <a:off x="3646080" y="5575191"/>
            <a:ext cx="2659471" cy="1077218"/>
            <a:chOff x="716584" y="4694861"/>
            <a:chExt cx="2659471" cy="1077218"/>
          </a:xfrm>
        </p:grpSpPr>
        <p:sp>
          <p:nvSpPr>
            <p:cNvPr id="155" name="Google Shape;155;p19"/>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6" name="Google Shape;156;p19"/>
            <p:cNvSpPr txBox="1"/>
            <p:nvPr/>
          </p:nvSpPr>
          <p:spPr>
            <a:xfrm>
              <a:off x="1010993" y="4694861"/>
              <a:ext cx="2365062"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Pubblica i versi </a:t>
              </a:r>
              <a:r>
                <a:rPr b="0" i="1" lang="it-IT" sz="1400" u="none" cap="none" strike="noStrike">
                  <a:solidFill>
                    <a:srgbClr val="FFFFFF"/>
                  </a:solidFill>
                  <a:latin typeface="Arial"/>
                  <a:ea typeface="Arial"/>
                  <a:cs typeface="Arial"/>
                  <a:sym typeface="Arial"/>
                </a:rPr>
                <a:t>Canto novo </a:t>
              </a:r>
              <a:r>
                <a:rPr b="0" i="0" lang="it-IT" sz="1400" u="none" cap="none" strike="noStrike">
                  <a:solidFill>
                    <a:srgbClr val="FFFFFF"/>
                  </a:solidFill>
                  <a:latin typeface="Arial"/>
                  <a:ea typeface="Arial"/>
                  <a:cs typeface="Arial"/>
                  <a:sym typeface="Arial"/>
                </a:rPr>
                <a:t>(1882), le novelle di </a:t>
              </a:r>
              <a:r>
                <a:rPr b="0" i="1" lang="it-IT" sz="1400" u="none" cap="none" strike="noStrike">
                  <a:solidFill>
                    <a:srgbClr val="FFFFFF"/>
                  </a:solidFill>
                  <a:latin typeface="Arial"/>
                  <a:ea typeface="Arial"/>
                  <a:cs typeface="Arial"/>
                  <a:sym typeface="Arial"/>
                </a:rPr>
                <a:t>Terra vergine</a:t>
              </a:r>
              <a:r>
                <a:rPr b="0" i="0" lang="it-IT" sz="1400" u="none" cap="none" strike="noStrike">
                  <a:solidFill>
                    <a:srgbClr val="FFFFFF"/>
                  </a:solidFill>
                  <a:latin typeface="Arial"/>
                  <a:ea typeface="Arial"/>
                  <a:cs typeface="Arial"/>
                  <a:sym typeface="Arial"/>
                </a:rPr>
                <a:t> (1882), la raccolta </a:t>
              </a:r>
              <a:r>
                <a:rPr b="0" i="1" lang="it-IT" sz="1400" u="none" cap="none" strike="noStrike">
                  <a:solidFill>
                    <a:srgbClr val="FFFFFF"/>
                  </a:solidFill>
                  <a:latin typeface="Arial"/>
                  <a:ea typeface="Arial"/>
                  <a:cs typeface="Arial"/>
                  <a:sym typeface="Arial"/>
                </a:rPr>
                <a:t>Intermezzo di rime </a:t>
              </a:r>
              <a:r>
                <a:rPr b="0" i="0" lang="it-IT" sz="1400" u="none" cap="none" strike="noStrike">
                  <a:solidFill>
                    <a:srgbClr val="FFFFFF"/>
                  </a:solidFill>
                  <a:latin typeface="Arial"/>
                  <a:ea typeface="Arial"/>
                  <a:cs typeface="Arial"/>
                  <a:sym typeface="Arial"/>
                </a:rPr>
                <a:t>(1883).</a:t>
              </a:r>
              <a:endParaRPr/>
            </a:p>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Si dedica al giornalismo.</a:t>
              </a:r>
              <a:endParaRPr/>
            </a:p>
          </p:txBody>
        </p:sp>
      </p:grpSp>
      <p:grpSp>
        <p:nvGrpSpPr>
          <p:cNvPr id="157" name="Google Shape;157;p19"/>
          <p:cNvGrpSpPr/>
          <p:nvPr/>
        </p:nvGrpSpPr>
        <p:grpSpPr>
          <a:xfrm>
            <a:off x="6406276" y="4877611"/>
            <a:ext cx="3123956" cy="215444"/>
            <a:chOff x="6577726" y="3739405"/>
            <a:chExt cx="3123956" cy="215444"/>
          </a:xfrm>
        </p:grpSpPr>
        <p:sp>
          <p:nvSpPr>
            <p:cNvPr id="158" name="Google Shape;158;p19"/>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9" name="Google Shape;159;p19"/>
            <p:cNvSpPr txBox="1"/>
            <p:nvPr/>
          </p:nvSpPr>
          <p:spPr>
            <a:xfrm>
              <a:off x="6872133" y="3739405"/>
              <a:ext cx="2829549" cy="2154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Si separa nel 1890. </a:t>
              </a:r>
              <a:endParaRPr b="0" i="0" sz="1400" u="none" cap="none" strike="noStrike">
                <a:solidFill>
                  <a:srgbClr val="FFFFFF"/>
                </a:solidFill>
                <a:latin typeface="Arial"/>
                <a:ea typeface="Arial"/>
                <a:cs typeface="Arial"/>
                <a:sym typeface="Arial"/>
              </a:endParaRPr>
            </a:p>
          </p:txBody>
        </p:sp>
      </p:grpSp>
      <p:grpSp>
        <p:nvGrpSpPr>
          <p:cNvPr id="160" name="Google Shape;160;p19"/>
          <p:cNvGrpSpPr/>
          <p:nvPr/>
        </p:nvGrpSpPr>
        <p:grpSpPr>
          <a:xfrm>
            <a:off x="6419851" y="5418157"/>
            <a:ext cx="2966325" cy="430887"/>
            <a:chOff x="6577726" y="3739405"/>
            <a:chExt cx="2966325" cy="430887"/>
          </a:xfrm>
        </p:grpSpPr>
        <p:sp>
          <p:nvSpPr>
            <p:cNvPr id="161" name="Google Shape;161;p19"/>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2" name="Google Shape;162;p19"/>
            <p:cNvSpPr txBox="1"/>
            <p:nvPr/>
          </p:nvSpPr>
          <p:spPr>
            <a:xfrm>
              <a:off x="6872134" y="3739405"/>
              <a:ext cx="2671916" cy="430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1886 pubblica </a:t>
              </a:r>
              <a:r>
                <a:rPr b="0" i="1" lang="it-IT" sz="1400" u="none" cap="none" strike="noStrike">
                  <a:solidFill>
                    <a:srgbClr val="FFFFFF"/>
                  </a:solidFill>
                  <a:latin typeface="Arial"/>
                  <a:ea typeface="Arial"/>
                  <a:cs typeface="Arial"/>
                  <a:sym typeface="Arial"/>
                </a:rPr>
                <a:t>Isaotta Guttadàuro</a:t>
              </a:r>
              <a:r>
                <a:rPr b="0" i="0" lang="it-IT"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p:txBody>
        </p:sp>
      </p:grpSp>
      <p:grpSp>
        <p:nvGrpSpPr>
          <p:cNvPr id="163" name="Google Shape;163;p19"/>
          <p:cNvGrpSpPr/>
          <p:nvPr/>
        </p:nvGrpSpPr>
        <p:grpSpPr>
          <a:xfrm>
            <a:off x="6414197" y="6013286"/>
            <a:ext cx="2966325" cy="646331"/>
            <a:chOff x="6577726" y="3739405"/>
            <a:chExt cx="2966325" cy="646331"/>
          </a:xfrm>
        </p:grpSpPr>
        <p:sp>
          <p:nvSpPr>
            <p:cNvPr id="164" name="Google Shape;164;p19"/>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5" name="Google Shape;165;p19"/>
            <p:cNvSpPr txBox="1"/>
            <p:nvPr/>
          </p:nvSpPr>
          <p:spPr>
            <a:xfrm>
              <a:off x="6872134" y="3739405"/>
              <a:ext cx="2671916"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Tra le relazioni extraconiugali la più intensa è quella con Barbara Leoni.</a:t>
              </a:r>
              <a:endParaRPr b="0" i="0" sz="1400" u="none" cap="none" strike="noStrike">
                <a:solidFill>
                  <a:srgbClr val="FFFFFF"/>
                </a:solidFill>
                <a:latin typeface="Arial"/>
                <a:ea typeface="Arial"/>
                <a:cs typeface="Arial"/>
                <a:sym typeface="Arial"/>
              </a:endParaRPr>
            </a:p>
          </p:txBody>
        </p:sp>
      </p:grpSp>
      <p:pic>
        <p:nvPicPr>
          <p:cNvPr id="166" name="Google Shape;166;p19"/>
          <p:cNvPicPr preferRelativeResize="0"/>
          <p:nvPr/>
        </p:nvPicPr>
        <p:blipFill rotWithShape="1">
          <a:blip r:embed="rId4">
            <a:alphaModFix/>
          </a:blip>
          <a:srcRect b="0" l="0" r="0" t="0"/>
          <a:stretch/>
        </p:blipFill>
        <p:spPr>
          <a:xfrm>
            <a:off x="11587162" y="6388100"/>
            <a:ext cx="392112" cy="287337"/>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5"/>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UN NUOVO TIPO DI SCRITTURA</a:t>
            </a:r>
            <a:endParaRPr sz="2100">
              <a:solidFill>
                <a:srgbClr val="F3CF6D"/>
              </a:solidFill>
              <a:latin typeface="Arial"/>
              <a:ea typeface="Arial"/>
              <a:cs typeface="Arial"/>
              <a:sym typeface="Arial"/>
            </a:endParaRPr>
          </a:p>
        </p:txBody>
      </p:sp>
      <p:sp>
        <p:nvSpPr>
          <p:cNvPr id="712" name="Google Shape;712;p55"/>
          <p:cNvSpPr txBox="1"/>
          <p:nvPr/>
        </p:nvSpPr>
        <p:spPr>
          <a:xfrm>
            <a:off x="1055687" y="198844"/>
            <a:ext cx="10951256"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L’ULTIMA STAGIONE: LA PROSA ‘‘NOTTURNA’’ E GLI SCRITTI AUTOBIOGRAFICI</a:t>
            </a:r>
            <a:endParaRPr b="0" i="1" sz="1200" u="none" cap="none" strike="noStrike">
              <a:solidFill>
                <a:srgbClr val="BFBFBF"/>
              </a:solidFill>
              <a:latin typeface="Arial"/>
              <a:ea typeface="Arial"/>
              <a:cs typeface="Arial"/>
              <a:sym typeface="Arial"/>
            </a:endParaRPr>
          </a:p>
        </p:txBody>
      </p:sp>
      <p:sp>
        <p:nvSpPr>
          <p:cNvPr id="713" name="Google Shape;713;p55"/>
          <p:cNvSpPr txBox="1"/>
          <p:nvPr/>
        </p:nvSpPr>
        <p:spPr>
          <a:xfrm>
            <a:off x="1055687" y="1639564"/>
            <a:ext cx="10700884"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L’ultima produzione di D’Annunzio utilizza una </a:t>
            </a:r>
            <a:r>
              <a:rPr b="1" i="0" lang="it-IT" sz="2600" u="none" cap="none" strike="noStrike">
                <a:solidFill>
                  <a:srgbClr val="F3CF6D"/>
                </a:solidFill>
                <a:latin typeface="Arial"/>
                <a:ea typeface="Arial"/>
                <a:cs typeface="Arial"/>
                <a:sym typeface="Arial"/>
              </a:rPr>
              <a:t>scrittura autobiografica </a:t>
            </a:r>
            <a:r>
              <a:rPr b="0" i="0" lang="it-IT" sz="2600" u="none" cap="none" strike="noStrike">
                <a:solidFill>
                  <a:srgbClr val="FFFFFF"/>
                </a:solidFill>
                <a:latin typeface="Arial"/>
                <a:ea typeface="Arial"/>
                <a:cs typeface="Arial"/>
                <a:sym typeface="Arial"/>
              </a:rPr>
              <a:t>e </a:t>
            </a:r>
            <a:r>
              <a:rPr b="1" i="0" lang="it-IT" sz="2600" u="none" cap="none" strike="noStrike">
                <a:solidFill>
                  <a:srgbClr val="F3CF6D"/>
                </a:solidFill>
                <a:latin typeface="Arial"/>
                <a:ea typeface="Arial"/>
                <a:cs typeface="Arial"/>
                <a:sym typeface="Arial"/>
              </a:rPr>
              <a:t>introspettiva</a:t>
            </a:r>
            <a:r>
              <a:rPr b="0" i="0" lang="it-IT" sz="2600" u="none" cap="none" strike="noStrike">
                <a:solidFill>
                  <a:srgbClr val="FFFFFF"/>
                </a:solidFill>
                <a:latin typeface="Arial"/>
                <a:ea typeface="Arial"/>
                <a:cs typeface="Arial"/>
                <a:sym typeface="Arial"/>
              </a:rPr>
              <a:t>, con la volontà di tracciare la propria storia interiore.</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La </a:t>
            </a:r>
            <a:r>
              <a:rPr b="1" i="0" lang="it-IT" sz="2600" u="none" cap="none" strike="noStrike">
                <a:solidFill>
                  <a:srgbClr val="F3CF6D"/>
                </a:solidFill>
                <a:latin typeface="Arial"/>
                <a:ea typeface="Arial"/>
                <a:cs typeface="Arial"/>
                <a:sym typeface="Arial"/>
              </a:rPr>
              <a:t>dimensione</a:t>
            </a:r>
            <a:r>
              <a:rPr b="0" i="0" lang="it-IT" sz="2600" u="none" cap="none" strike="noStrike">
                <a:solidFill>
                  <a:srgbClr val="FFFFFF"/>
                </a:solidFill>
                <a:latin typeface="Arial"/>
                <a:ea typeface="Arial"/>
                <a:cs typeface="Arial"/>
                <a:sym typeface="Arial"/>
              </a:rPr>
              <a:t> prescelta è quella </a:t>
            </a:r>
            <a:r>
              <a:rPr b="1" i="0" lang="it-IT" sz="2600" u="none" cap="none" strike="noStrike">
                <a:solidFill>
                  <a:srgbClr val="F3CF6D"/>
                </a:solidFill>
                <a:latin typeface="Arial"/>
                <a:ea typeface="Arial"/>
                <a:cs typeface="Arial"/>
                <a:sym typeface="Arial"/>
              </a:rPr>
              <a:t>breve</a:t>
            </a:r>
            <a:r>
              <a:rPr b="0" i="0" lang="it-IT" sz="2600" u="none" cap="none" strike="noStrike">
                <a:solidFill>
                  <a:srgbClr val="FFFFFF"/>
                </a:solidFill>
                <a:latin typeface="Arial"/>
                <a:ea typeface="Arial"/>
                <a:cs typeface="Arial"/>
                <a:sym typeface="Arial"/>
              </a:rPr>
              <a:t>, a volte </a:t>
            </a:r>
            <a:r>
              <a:rPr b="1" i="0" lang="it-IT" sz="2600" u="none" cap="none" strike="noStrike">
                <a:solidFill>
                  <a:srgbClr val="F3CF6D"/>
                </a:solidFill>
                <a:latin typeface="Arial"/>
                <a:ea typeface="Arial"/>
                <a:cs typeface="Arial"/>
                <a:sym typeface="Arial"/>
              </a:rPr>
              <a:t>brevissima</a:t>
            </a:r>
            <a:r>
              <a:rPr b="0" i="0" lang="it-IT" sz="2600" u="none" cap="none" strike="noStrike">
                <a:solidFill>
                  <a:srgbClr val="FFFFFF"/>
                </a:solidFill>
                <a:latin typeface="Arial"/>
                <a:ea typeface="Arial"/>
                <a:cs typeface="Arial"/>
                <a:sym typeface="Arial"/>
              </a:rPr>
              <a:t>, fino ad arrivare al </a:t>
            </a:r>
            <a:r>
              <a:rPr b="1" i="0" lang="it-IT" sz="2600" u="none" cap="none" strike="noStrike">
                <a:solidFill>
                  <a:srgbClr val="F3CF6D"/>
                </a:solidFill>
                <a:latin typeface="Arial"/>
                <a:ea typeface="Arial"/>
                <a:cs typeface="Arial"/>
                <a:sym typeface="Arial"/>
              </a:rPr>
              <a:t>frammento</a:t>
            </a:r>
            <a:r>
              <a:rPr b="0" i="0" lang="it-IT" sz="2600" u="none" cap="none" strike="noStrike">
                <a:solidFill>
                  <a:srgbClr val="FFFFFF"/>
                </a:solidFill>
                <a:latin typeface="Arial"/>
                <a:ea typeface="Arial"/>
                <a:cs typeface="Arial"/>
                <a:sym typeface="Arial"/>
              </a:rPr>
              <a:t>.</a:t>
            </a:r>
            <a:endParaRPr/>
          </a:p>
          <a:p>
            <a:pPr indent="0" lvl="0" marL="0" marR="0" rtl="0" algn="l">
              <a:lnSpc>
                <a:spcPct val="150000"/>
              </a:lnSpc>
              <a:spcBef>
                <a:spcPts val="0"/>
              </a:spcBef>
              <a:spcAft>
                <a:spcPts val="0"/>
              </a:spcAft>
              <a:buNone/>
            </a:pPr>
            <a:r>
              <a:t/>
            </a:r>
            <a:endParaRPr b="0" i="0" sz="26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La scrittura rimane </a:t>
            </a:r>
            <a:r>
              <a:rPr b="1" i="0" lang="it-IT" sz="2600" u="none" cap="none" strike="noStrike">
                <a:solidFill>
                  <a:srgbClr val="F3CF6D"/>
                </a:solidFill>
                <a:latin typeface="Arial"/>
                <a:ea typeface="Arial"/>
                <a:cs typeface="Arial"/>
                <a:sym typeface="Arial"/>
              </a:rPr>
              <a:t>enfatica</a:t>
            </a:r>
            <a:r>
              <a:rPr b="0" i="0" lang="it-IT" sz="2600" u="none" cap="none" strike="noStrike">
                <a:solidFill>
                  <a:srgbClr val="FFFFFF"/>
                </a:solidFill>
                <a:latin typeface="Arial"/>
                <a:ea typeface="Arial"/>
                <a:cs typeface="Arial"/>
                <a:sym typeface="Arial"/>
              </a:rPr>
              <a:t>, </a:t>
            </a:r>
            <a:r>
              <a:rPr b="1" i="0" lang="it-IT" sz="2600" u="none" cap="none" strike="noStrike">
                <a:solidFill>
                  <a:srgbClr val="F3CF6D"/>
                </a:solidFill>
                <a:latin typeface="Arial"/>
                <a:ea typeface="Arial"/>
                <a:cs typeface="Arial"/>
                <a:sym typeface="Arial"/>
              </a:rPr>
              <a:t>preziosa</a:t>
            </a:r>
            <a:r>
              <a:rPr b="0" i="0" lang="it-IT" sz="2600" u="none" cap="none" strike="noStrike">
                <a:solidFill>
                  <a:srgbClr val="FFFFFF"/>
                </a:solidFill>
                <a:latin typeface="Arial"/>
                <a:ea typeface="Arial"/>
                <a:cs typeface="Arial"/>
                <a:sym typeface="Arial"/>
              </a:rPr>
              <a:t>, </a:t>
            </a:r>
            <a:r>
              <a:rPr b="1" i="0" lang="it-IT" sz="2600" u="none" cap="none" strike="noStrike">
                <a:solidFill>
                  <a:srgbClr val="F3CF6D"/>
                </a:solidFill>
                <a:latin typeface="Arial"/>
                <a:ea typeface="Arial"/>
                <a:cs typeface="Arial"/>
                <a:sym typeface="Arial"/>
              </a:rPr>
              <a:t>aristocratica</a:t>
            </a:r>
            <a:r>
              <a:rPr b="0" i="0" lang="it-IT" sz="2600" u="none" cap="none" strike="noStrike">
                <a:solidFill>
                  <a:srgbClr val="FFFFFF"/>
                </a:solidFill>
                <a:latin typeface="Arial"/>
                <a:ea typeface="Arial"/>
                <a:cs typeface="Arial"/>
                <a:sym typeface="Arial"/>
              </a:rPr>
              <a:t>.</a:t>
            </a:r>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56"/>
          <p:cNvSpPr txBox="1"/>
          <p:nvPr/>
        </p:nvSpPr>
        <p:spPr>
          <a:xfrm>
            <a:off x="1055687" y="1639565"/>
            <a:ext cx="10700884" cy="1778549"/>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Nel 1911 D’Annunzio inizia a pubblicare le ‘‘</a:t>
            </a:r>
            <a:r>
              <a:rPr b="1" i="0" lang="it-IT" sz="2600" u="none" cap="none" strike="noStrike">
                <a:solidFill>
                  <a:srgbClr val="F3CF6D"/>
                </a:solidFill>
                <a:latin typeface="Arial"/>
                <a:ea typeface="Arial"/>
                <a:cs typeface="Arial"/>
                <a:sym typeface="Arial"/>
              </a:rPr>
              <a:t>faville</a:t>
            </a:r>
            <a:r>
              <a:rPr b="0" i="0" lang="it-IT" sz="2600" u="none" cap="none" strike="noStrike">
                <a:solidFill>
                  <a:srgbClr val="FFFFFF"/>
                </a:solidFill>
                <a:latin typeface="Arial"/>
                <a:ea typeface="Arial"/>
                <a:cs typeface="Arial"/>
                <a:sym typeface="Arial"/>
              </a:rPr>
              <a:t>’’, brevi prose di carattere lirico che nascono da un’ispirazione </a:t>
            </a:r>
            <a:r>
              <a:rPr b="1" i="0" lang="it-IT" sz="2600" u="none" cap="none" strike="noStrike">
                <a:solidFill>
                  <a:srgbClr val="F3CF6D"/>
                </a:solidFill>
                <a:latin typeface="Arial"/>
                <a:ea typeface="Arial"/>
                <a:cs typeface="Arial"/>
                <a:sym typeface="Arial"/>
              </a:rPr>
              <a:t>autobiografica</a:t>
            </a:r>
            <a:r>
              <a:rPr b="0" i="0" lang="it-IT" sz="2600" u="none" cap="none" strike="noStrike">
                <a:solidFill>
                  <a:srgbClr val="FFFFFF"/>
                </a:solidFill>
                <a:latin typeface="Arial"/>
                <a:ea typeface="Arial"/>
                <a:cs typeface="Arial"/>
                <a:sym typeface="Arial"/>
              </a:rPr>
              <a:t> e </a:t>
            </a:r>
            <a:r>
              <a:rPr b="1" i="0" lang="it-IT" sz="2600" u="none" cap="none" strike="noStrike">
                <a:solidFill>
                  <a:srgbClr val="F3CF6D"/>
                </a:solidFill>
                <a:latin typeface="Arial"/>
                <a:ea typeface="Arial"/>
                <a:cs typeface="Arial"/>
                <a:sym typeface="Arial"/>
              </a:rPr>
              <a:t>memorialistica</a:t>
            </a:r>
            <a:r>
              <a:rPr b="0" i="0" lang="it-IT" sz="2600" u="none" cap="none" strike="noStrike">
                <a:solidFill>
                  <a:srgbClr val="FFFFFF"/>
                </a:solidFill>
                <a:latin typeface="Arial"/>
                <a:ea typeface="Arial"/>
                <a:cs typeface="Arial"/>
                <a:sym typeface="Arial"/>
              </a:rPr>
              <a:t>. Allo stesso genere di scrittura appartengono:</a:t>
            </a:r>
            <a:endParaRPr/>
          </a:p>
          <a:p>
            <a:pPr indent="0" lvl="0" marL="0" marR="0" rtl="0" algn="l">
              <a:lnSpc>
                <a:spcPct val="150000"/>
              </a:lnSpc>
              <a:spcBef>
                <a:spcPts val="0"/>
              </a:spcBef>
              <a:spcAft>
                <a:spcPts val="0"/>
              </a:spcAft>
              <a:buNone/>
            </a:pPr>
            <a:r>
              <a:t/>
            </a:r>
            <a:endParaRPr b="0" i="0" sz="28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6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6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Queste prose sono definite ‘‘</a:t>
            </a:r>
            <a:r>
              <a:rPr b="1" i="0" lang="it-IT" sz="2600" u="none" cap="none" strike="noStrike">
                <a:solidFill>
                  <a:srgbClr val="F3CF6D"/>
                </a:solidFill>
                <a:latin typeface="Arial"/>
                <a:ea typeface="Arial"/>
                <a:cs typeface="Arial"/>
                <a:sym typeface="Arial"/>
              </a:rPr>
              <a:t>di ricerca</a:t>
            </a:r>
            <a:r>
              <a:rPr b="0" i="0" lang="it-IT" sz="2600" u="none" cap="none" strike="noStrike">
                <a:solidFill>
                  <a:srgbClr val="FFFFFF"/>
                </a:solidFill>
                <a:latin typeface="Arial"/>
                <a:ea typeface="Arial"/>
                <a:cs typeface="Arial"/>
                <a:sym typeface="Arial"/>
              </a:rPr>
              <a:t>’’, perché si presentano come una serie di </a:t>
            </a:r>
            <a:r>
              <a:rPr b="1" i="0" lang="it-IT" sz="2600" u="none" cap="none" strike="noStrike">
                <a:solidFill>
                  <a:srgbClr val="F3CF6D"/>
                </a:solidFill>
                <a:latin typeface="Arial"/>
                <a:ea typeface="Arial"/>
                <a:cs typeface="Arial"/>
                <a:sym typeface="Arial"/>
              </a:rPr>
              <a:t>ricordi </a:t>
            </a:r>
            <a:r>
              <a:rPr b="0" i="0" lang="it-IT" sz="2600" u="none" cap="none" strike="noStrike">
                <a:solidFill>
                  <a:srgbClr val="FFFFFF"/>
                </a:solidFill>
                <a:latin typeface="Arial"/>
                <a:ea typeface="Arial"/>
                <a:cs typeface="Arial"/>
                <a:sym typeface="Arial"/>
              </a:rPr>
              <a:t>e </a:t>
            </a:r>
            <a:r>
              <a:rPr b="1" i="0" lang="it-IT" sz="2600" u="none" cap="none" strike="noStrike">
                <a:solidFill>
                  <a:srgbClr val="F3CF6D"/>
                </a:solidFill>
                <a:latin typeface="Arial"/>
                <a:ea typeface="Arial"/>
                <a:cs typeface="Arial"/>
                <a:sym typeface="Arial"/>
              </a:rPr>
              <a:t>visioni </a:t>
            </a:r>
            <a:r>
              <a:rPr b="0" i="0" lang="it-IT" sz="2600" u="none" cap="none" strike="noStrike">
                <a:solidFill>
                  <a:srgbClr val="FFFFFF"/>
                </a:solidFill>
                <a:latin typeface="Arial"/>
                <a:ea typeface="Arial"/>
                <a:cs typeface="Arial"/>
                <a:sym typeface="Arial"/>
              </a:rPr>
              <a:t>in un </a:t>
            </a:r>
            <a:r>
              <a:rPr b="1" i="0" lang="it-IT" sz="2600" u="none" cap="none" strike="noStrike">
                <a:solidFill>
                  <a:srgbClr val="F3CF6D"/>
                </a:solidFill>
                <a:latin typeface="Arial"/>
                <a:ea typeface="Arial"/>
                <a:cs typeface="Arial"/>
                <a:sym typeface="Arial"/>
              </a:rPr>
              <a:t>libero divagare</a:t>
            </a:r>
            <a:r>
              <a:rPr b="0" i="0" lang="it-IT" sz="2600" u="none" cap="none" strike="noStrike">
                <a:solidFill>
                  <a:srgbClr val="FFFFFF"/>
                </a:solidFill>
                <a:latin typeface="Arial"/>
                <a:ea typeface="Arial"/>
                <a:cs typeface="Arial"/>
                <a:sym typeface="Arial"/>
              </a:rPr>
              <a:t>.</a:t>
            </a:r>
            <a:endParaRPr/>
          </a:p>
        </p:txBody>
      </p:sp>
      <p:sp>
        <p:nvSpPr>
          <p:cNvPr id="719" name="Google Shape;719;p56"/>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LE PROSE DI ‘‘RICERCA’’</a:t>
            </a:r>
            <a:endParaRPr sz="9600"/>
          </a:p>
        </p:txBody>
      </p:sp>
      <p:sp>
        <p:nvSpPr>
          <p:cNvPr id="720" name="Google Shape;720;p56"/>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L’ULTIMA STAGIONE: LA PROSA ‘‘NOTTURNA’’ E GLI SCRITTI AUTOBIOGRAFICI</a:t>
            </a:r>
            <a:endParaRPr b="0" i="1" sz="1200" u="none" cap="none" strike="noStrike">
              <a:solidFill>
                <a:srgbClr val="BFBFBF"/>
              </a:solidFill>
              <a:latin typeface="Arial"/>
              <a:ea typeface="Arial"/>
              <a:cs typeface="Arial"/>
              <a:sym typeface="Arial"/>
            </a:endParaRPr>
          </a:p>
        </p:txBody>
      </p:sp>
      <p:sp>
        <p:nvSpPr>
          <p:cNvPr id="721" name="Google Shape;721;p56"/>
          <p:cNvSpPr/>
          <p:nvPr/>
        </p:nvSpPr>
        <p:spPr>
          <a:xfrm>
            <a:off x="0" y="3953390"/>
            <a:ext cx="3897081" cy="51150"/>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722" name="Google Shape;722;p56"/>
          <p:cNvSpPr txBox="1"/>
          <p:nvPr/>
        </p:nvSpPr>
        <p:spPr>
          <a:xfrm>
            <a:off x="0" y="3604430"/>
            <a:ext cx="392974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Contemplazione della morte</a:t>
            </a:r>
            <a:endParaRPr b="0" i="1" sz="2000" u="none" cap="none" strike="noStrike">
              <a:solidFill>
                <a:srgbClr val="FFFFFF"/>
              </a:solidFill>
              <a:latin typeface="Arial"/>
              <a:ea typeface="Arial"/>
              <a:cs typeface="Arial"/>
              <a:sym typeface="Arial"/>
            </a:endParaRPr>
          </a:p>
        </p:txBody>
      </p:sp>
      <p:sp>
        <p:nvSpPr>
          <p:cNvPr id="723" name="Google Shape;723;p56"/>
          <p:cNvSpPr/>
          <p:nvPr/>
        </p:nvSpPr>
        <p:spPr>
          <a:xfrm>
            <a:off x="3897081" y="3652812"/>
            <a:ext cx="7554685" cy="684851"/>
          </a:xfrm>
          <a:prstGeom prst="rect">
            <a:avLst/>
          </a:prstGeom>
          <a:solidFill>
            <a:srgbClr val="EEE9E1">
              <a:alpha val="29803"/>
            </a:srgbClr>
          </a:solidFill>
          <a:ln>
            <a:noFill/>
          </a:ln>
        </p:spPr>
        <p:txBody>
          <a:bodyPr anchorCtr="0" anchor="t" bIns="45700" lIns="91425" spcFirstLastPara="1" rIns="91425" wrap="square" tIns="180000">
            <a:noAutofit/>
          </a:bodyPr>
          <a:lstStyle/>
          <a:p>
            <a:pPr indent="0" lvl="0" marL="174625"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opera scritta in occasione della morte di </a:t>
            </a:r>
            <a:r>
              <a:rPr b="0" i="0" lang="it-IT" sz="1600" u="none" cap="none" strike="noStrike">
                <a:solidFill>
                  <a:srgbClr val="F3CF6D"/>
                </a:solidFill>
                <a:latin typeface="Arial"/>
                <a:ea typeface="Arial"/>
                <a:cs typeface="Arial"/>
                <a:sym typeface="Arial"/>
              </a:rPr>
              <a:t>Giovanni Pascoli</a:t>
            </a:r>
            <a:endParaRPr b="0" i="0" sz="1600" u="none" cap="none" strike="noStrike">
              <a:solidFill>
                <a:srgbClr val="F3CF6D"/>
              </a:solidFill>
              <a:latin typeface="Arial"/>
              <a:ea typeface="Arial"/>
              <a:cs typeface="Arial"/>
              <a:sym typeface="Arial"/>
            </a:endParaRPr>
          </a:p>
        </p:txBody>
      </p:sp>
      <p:sp>
        <p:nvSpPr>
          <p:cNvPr id="724" name="Google Shape;724;p56"/>
          <p:cNvSpPr txBox="1"/>
          <p:nvPr/>
        </p:nvSpPr>
        <p:spPr>
          <a:xfrm>
            <a:off x="0" y="3999109"/>
            <a:ext cx="392974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1912</a:t>
            </a:r>
            <a:endParaRPr b="0" i="0" sz="1600" u="none" cap="none" strike="noStrike">
              <a:solidFill>
                <a:srgbClr val="FFFFFF"/>
              </a:solidFill>
              <a:latin typeface="Arial"/>
              <a:ea typeface="Arial"/>
              <a:cs typeface="Arial"/>
              <a:sym typeface="Arial"/>
            </a:endParaRPr>
          </a:p>
        </p:txBody>
      </p:sp>
      <p:sp>
        <p:nvSpPr>
          <p:cNvPr id="725" name="Google Shape;725;p56"/>
          <p:cNvSpPr/>
          <p:nvPr/>
        </p:nvSpPr>
        <p:spPr>
          <a:xfrm>
            <a:off x="-32662" y="4748064"/>
            <a:ext cx="392974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726" name="Google Shape;726;p56"/>
          <p:cNvSpPr txBox="1"/>
          <p:nvPr/>
        </p:nvSpPr>
        <p:spPr>
          <a:xfrm>
            <a:off x="-32662" y="4399104"/>
            <a:ext cx="392974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La Leda senza cigno</a:t>
            </a:r>
            <a:endParaRPr b="0" i="1" sz="2000" u="none" cap="none" strike="noStrike">
              <a:solidFill>
                <a:srgbClr val="FFFFFF"/>
              </a:solidFill>
              <a:latin typeface="Arial"/>
              <a:ea typeface="Arial"/>
              <a:cs typeface="Arial"/>
              <a:sym typeface="Arial"/>
            </a:endParaRPr>
          </a:p>
        </p:txBody>
      </p:sp>
      <p:sp>
        <p:nvSpPr>
          <p:cNvPr id="727" name="Google Shape;727;p56"/>
          <p:cNvSpPr/>
          <p:nvPr/>
        </p:nvSpPr>
        <p:spPr>
          <a:xfrm>
            <a:off x="3897081" y="4447486"/>
            <a:ext cx="7554685" cy="810289"/>
          </a:xfrm>
          <a:prstGeom prst="rect">
            <a:avLst/>
          </a:prstGeom>
          <a:solidFill>
            <a:srgbClr val="EEE9E1">
              <a:alpha val="29803"/>
            </a:srgbClr>
          </a:solidFill>
          <a:ln>
            <a:noFill/>
          </a:ln>
        </p:spPr>
        <p:txBody>
          <a:bodyPr anchorCtr="0" anchor="t" bIns="45700" lIns="91425" spcFirstLastPara="1" rIns="91425" wrap="square" tIns="180000">
            <a:noAutofit/>
          </a:bodyPr>
          <a:lstStyle/>
          <a:p>
            <a:pPr indent="0" lvl="0" marL="174625" marR="0" rtl="0" algn="l">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opera incentrata su una </a:t>
            </a:r>
            <a:r>
              <a:rPr b="0" i="0" lang="it-IT" sz="1600" u="none" cap="none" strike="noStrike">
                <a:solidFill>
                  <a:srgbClr val="F3CF6D"/>
                </a:solidFill>
                <a:latin typeface="Arial"/>
                <a:ea typeface="Arial"/>
                <a:cs typeface="Arial"/>
                <a:sym typeface="Arial"/>
              </a:rPr>
              <a:t>torbida storia d’amore </a:t>
            </a:r>
            <a:r>
              <a:rPr b="0" i="0" lang="it-IT" sz="1600" u="none" cap="none" strike="noStrike">
                <a:solidFill>
                  <a:srgbClr val="FFFFFF"/>
                </a:solidFill>
                <a:latin typeface="Arial"/>
                <a:ea typeface="Arial"/>
                <a:cs typeface="Arial"/>
                <a:sym typeface="Arial"/>
              </a:rPr>
              <a:t>che si conclude con il suicidio della donna</a:t>
            </a:r>
            <a:endParaRPr b="0" i="0" sz="1600" u="none" cap="none" strike="noStrike">
              <a:solidFill>
                <a:srgbClr val="FFFFFF"/>
              </a:solidFill>
              <a:latin typeface="Arial"/>
              <a:ea typeface="Arial"/>
              <a:cs typeface="Arial"/>
              <a:sym typeface="Arial"/>
            </a:endParaRPr>
          </a:p>
        </p:txBody>
      </p:sp>
      <p:sp>
        <p:nvSpPr>
          <p:cNvPr id="728" name="Google Shape;728;p56"/>
          <p:cNvSpPr txBox="1"/>
          <p:nvPr/>
        </p:nvSpPr>
        <p:spPr>
          <a:xfrm>
            <a:off x="-32662" y="4793783"/>
            <a:ext cx="3929743"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it-IT" sz="1600" u="none" cap="none" strike="noStrike">
                <a:solidFill>
                  <a:srgbClr val="FFFFFF"/>
                </a:solidFill>
                <a:latin typeface="Arial"/>
                <a:ea typeface="Arial"/>
                <a:cs typeface="Arial"/>
                <a:sym typeface="Arial"/>
              </a:rPr>
              <a:t>1916</a:t>
            </a:r>
            <a:endParaRPr b="0" i="0" sz="1600" u="none" cap="none" strike="noStrike">
              <a:solidFill>
                <a:srgbClr val="FFFFFF"/>
              </a:solidFill>
              <a:latin typeface="Arial"/>
              <a:ea typeface="Arial"/>
              <a:cs typeface="Arial"/>
              <a:sym typeface="Arial"/>
            </a:endParaRPr>
          </a:p>
        </p:txBody>
      </p:sp>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57"/>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IL </a:t>
            </a:r>
            <a:r>
              <a:rPr i="1" lang="it-IT" sz="2100">
                <a:solidFill>
                  <a:srgbClr val="F3CF6D"/>
                </a:solidFill>
                <a:latin typeface="Arial"/>
                <a:ea typeface="Arial"/>
                <a:cs typeface="Arial"/>
                <a:sym typeface="Arial"/>
              </a:rPr>
              <a:t>NOTTURNO</a:t>
            </a:r>
            <a:endParaRPr i="1" sz="9600"/>
          </a:p>
        </p:txBody>
      </p:sp>
      <p:sp>
        <p:nvSpPr>
          <p:cNvPr id="734" name="Google Shape;734;p57"/>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L’ULTIMA STAGIONE: LA PROSA ‘‘NOTTURNA’’ E GLI SCRITTI AUTOBIOGRAFICI</a:t>
            </a:r>
            <a:endParaRPr b="0" i="1" sz="1200" u="none" cap="none" strike="noStrike">
              <a:solidFill>
                <a:srgbClr val="BFBFBF"/>
              </a:solidFill>
              <a:latin typeface="Arial"/>
              <a:ea typeface="Arial"/>
              <a:cs typeface="Arial"/>
              <a:sym typeface="Arial"/>
            </a:endParaRPr>
          </a:p>
        </p:txBody>
      </p:sp>
      <p:grpSp>
        <p:nvGrpSpPr>
          <p:cNvPr id="735" name="Google Shape;735;p57"/>
          <p:cNvGrpSpPr/>
          <p:nvPr/>
        </p:nvGrpSpPr>
        <p:grpSpPr>
          <a:xfrm>
            <a:off x="0" y="1634064"/>
            <a:ext cx="11484428" cy="5223936"/>
            <a:chOff x="0" y="1634064"/>
            <a:chExt cx="11484428" cy="5223936"/>
          </a:xfrm>
        </p:grpSpPr>
        <p:sp>
          <p:nvSpPr>
            <p:cNvPr id="736" name="Google Shape;736;p57"/>
            <p:cNvSpPr/>
            <p:nvPr/>
          </p:nvSpPr>
          <p:spPr>
            <a:xfrm>
              <a:off x="0" y="2070112"/>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737" name="Google Shape;737;p57"/>
            <p:cNvSpPr txBox="1"/>
            <p:nvPr/>
          </p:nvSpPr>
          <p:spPr>
            <a:xfrm>
              <a:off x="0" y="1634064"/>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Notturno</a:t>
              </a:r>
              <a:endParaRPr b="0" i="1" sz="2000" u="none" cap="none" strike="noStrike">
                <a:solidFill>
                  <a:srgbClr val="FFFFFF"/>
                </a:solidFill>
                <a:latin typeface="Arial"/>
                <a:ea typeface="Arial"/>
                <a:cs typeface="Arial"/>
                <a:sym typeface="Arial"/>
              </a:endParaRPr>
            </a:p>
          </p:txBody>
        </p:sp>
        <p:sp>
          <p:nvSpPr>
            <p:cNvPr id="738" name="Google Shape;738;p57"/>
            <p:cNvSpPr/>
            <p:nvPr/>
          </p:nvSpPr>
          <p:spPr>
            <a:xfrm>
              <a:off x="3189513" y="1769534"/>
              <a:ext cx="8294915" cy="5088466"/>
            </a:xfrm>
            <a:prstGeom prst="rect">
              <a:avLst/>
            </a:prstGeom>
            <a:solidFill>
              <a:srgbClr val="EEE9E1">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antefatto</a:t>
              </a:r>
              <a:r>
                <a:rPr b="0" i="0" lang="it-IT" sz="1600" u="none" cap="none" strike="noStrike">
                  <a:solidFill>
                    <a:srgbClr val="FFFFFF"/>
                  </a:solidFill>
                  <a:latin typeface="Arial"/>
                  <a:ea typeface="Arial"/>
                  <a:cs typeface="Arial"/>
                  <a:sym typeface="Arial"/>
                </a:rPr>
                <a:t>: nel gennaio 1916 D’Annunzio riporta un grave trauma all’occhio destro durante un ammaraggio di fortuna.</a:t>
              </a:r>
              <a:endParaRPr/>
            </a:p>
            <a:p>
              <a:pPr indent="0" lvl="0" marL="174625"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Gli viene prescritto un periodo di totale immobilità, al buio. Assistito dalla figlia Renata, scrive su delle piccole strisce di carta.</a:t>
              </a:r>
              <a:endParaRPr/>
            </a:p>
            <a:p>
              <a:pPr indent="0" lvl="0" marL="174625" marR="0" rtl="0" algn="l">
                <a:lnSpc>
                  <a:spcPct val="100000"/>
                </a:lnSpc>
                <a:spcBef>
                  <a:spcPts val="600"/>
                </a:spcBef>
                <a:spcAft>
                  <a:spcPts val="0"/>
                </a:spcAft>
                <a:buNone/>
              </a:pPr>
              <a:r>
                <a:rPr b="0" i="0" lang="it-IT" sz="1600" u="none" cap="none" strike="noStrike">
                  <a:solidFill>
                    <a:srgbClr val="F3CF6D"/>
                  </a:solidFill>
                  <a:latin typeface="Arial"/>
                  <a:ea typeface="Arial"/>
                  <a:cs typeface="Arial"/>
                  <a:sym typeface="Arial"/>
                </a:rPr>
                <a:t>2.500 di questi cartigli </a:t>
              </a:r>
              <a:r>
                <a:rPr b="0" i="0" lang="it-IT" sz="1600" u="none" cap="none" strike="noStrike">
                  <a:solidFill>
                    <a:srgbClr val="FFFFFF"/>
                  </a:solidFill>
                  <a:latin typeface="Arial"/>
                  <a:ea typeface="Arial"/>
                  <a:cs typeface="Arial"/>
                  <a:sym typeface="Arial"/>
                </a:rPr>
                <a:t>vengono riuniti a formare il </a:t>
              </a:r>
              <a:r>
                <a:rPr b="0" i="1" lang="it-IT" sz="1600" u="none" cap="none" strike="noStrike">
                  <a:solidFill>
                    <a:srgbClr val="FFFFFF"/>
                  </a:solidFill>
                  <a:latin typeface="Arial"/>
                  <a:ea typeface="Arial"/>
                  <a:cs typeface="Arial"/>
                  <a:sym typeface="Arial"/>
                </a:rPr>
                <a:t>Notturno</a:t>
              </a:r>
              <a:r>
                <a:rPr b="0" i="0" lang="it-IT" sz="1600" u="none" cap="none" strike="noStrike">
                  <a:solidFill>
                    <a:srgbClr val="FFFFFF"/>
                  </a:solidFill>
                  <a:latin typeface="Arial"/>
                  <a:ea typeface="Arial"/>
                  <a:cs typeface="Arial"/>
                  <a:sym typeface="Arial"/>
                </a:rPr>
                <a:t>, pubblicato del </a:t>
              </a:r>
              <a:r>
                <a:rPr b="0" i="0" lang="it-IT" sz="1600" u="none" cap="none" strike="noStrike">
                  <a:solidFill>
                    <a:srgbClr val="F3CF6D"/>
                  </a:solidFill>
                  <a:latin typeface="Arial"/>
                  <a:ea typeface="Arial"/>
                  <a:cs typeface="Arial"/>
                  <a:sym typeface="Arial"/>
                </a:rPr>
                <a:t>1921</a:t>
              </a:r>
              <a:r>
                <a:rPr b="0" i="0" lang="it-IT" sz="1600" u="none" cap="none" strike="noStrike">
                  <a:solidFill>
                    <a:srgbClr val="FFFFFF"/>
                  </a:solidFill>
                  <a:latin typeface="Arial"/>
                  <a:ea typeface="Arial"/>
                  <a:cs typeface="Arial"/>
                  <a:sym typeface="Arial"/>
                </a:rPr>
                <a:t>.</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temi</a:t>
              </a:r>
              <a:r>
                <a:rPr b="0" i="0" lang="it-IT" sz="1600" u="none" cap="none" strike="noStrike">
                  <a:solidFill>
                    <a:srgbClr val="FFFFFF"/>
                  </a:solidFill>
                  <a:latin typeface="Arial"/>
                  <a:ea typeface="Arial"/>
                  <a:cs typeface="Arial"/>
                  <a:sym typeface="Arial"/>
                </a:rPr>
                <a:t>:</a:t>
              </a:r>
              <a:endParaRPr/>
            </a:p>
            <a:p>
              <a:pPr indent="-285750" lvl="0" marL="4603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3CF6D"/>
                  </a:solidFill>
                  <a:latin typeface="Arial"/>
                  <a:ea typeface="Arial"/>
                  <a:cs typeface="Arial"/>
                  <a:sym typeface="Arial"/>
                </a:rPr>
                <a:t>tema funebre </a:t>
              </a:r>
              <a:r>
                <a:rPr b="0" i="0" lang="it-IT" sz="1600" u="none" cap="none" strike="noStrike">
                  <a:solidFill>
                    <a:srgbClr val="FFFFFF"/>
                  </a:solidFill>
                  <a:latin typeface="Arial"/>
                  <a:ea typeface="Arial"/>
                  <a:cs typeface="Arial"/>
                  <a:sym typeface="Arial"/>
                </a:rPr>
                <a:t>(predominante), con la meditazione intorno alla morte di amici e compagni di guerra, la descrizione di corpi e animali straziati</a:t>
              </a:r>
              <a:endParaRPr/>
            </a:p>
            <a:p>
              <a:pPr indent="-285750" lvl="0" marL="4603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descrizione delle </a:t>
              </a:r>
              <a:r>
                <a:rPr b="0" i="0" lang="it-IT" sz="1600" u="none" cap="none" strike="noStrike">
                  <a:solidFill>
                    <a:srgbClr val="F3CF6D"/>
                  </a:solidFill>
                  <a:latin typeface="Arial"/>
                  <a:ea typeface="Arial"/>
                  <a:cs typeface="Arial"/>
                  <a:sym typeface="Arial"/>
                </a:rPr>
                <a:t>esperienze sensoriali che sostituiscono la vista</a:t>
              </a:r>
              <a:endParaRPr/>
            </a:p>
            <a:p>
              <a:pPr indent="-285750" lvl="0" marL="4603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la </a:t>
              </a:r>
              <a:r>
                <a:rPr b="0" i="0" lang="it-IT" sz="1600" u="none" cap="none" strike="noStrike">
                  <a:solidFill>
                    <a:srgbClr val="F3CF6D"/>
                  </a:solidFill>
                  <a:latin typeface="Arial"/>
                  <a:ea typeface="Arial"/>
                  <a:cs typeface="Arial"/>
                  <a:sym typeface="Arial"/>
                </a:rPr>
                <a:t>memoria</a:t>
              </a:r>
              <a:r>
                <a:rPr b="0" i="0" lang="it-IT" sz="1600" u="none" cap="none" strike="noStrike">
                  <a:solidFill>
                    <a:srgbClr val="FFFFFF"/>
                  </a:solidFill>
                  <a:latin typeface="Arial"/>
                  <a:ea typeface="Arial"/>
                  <a:cs typeface="Arial"/>
                  <a:sym typeface="Arial"/>
                </a:rPr>
                <a:t> (intreccio dei piani temporali). </a:t>
              </a:r>
              <a:endParaRPr/>
            </a:p>
            <a:p>
              <a:pPr indent="0" lvl="0" marL="446088" marR="0" rtl="0" algn="l">
                <a:lnSpc>
                  <a:spcPct val="100000"/>
                </a:lnSpc>
                <a:spcBef>
                  <a:spcPts val="600"/>
                </a:spcBef>
                <a:spcAft>
                  <a:spcPts val="0"/>
                </a:spcAft>
                <a:buNone/>
              </a:pPr>
              <a:r>
                <a:rPr b="0" i="0" lang="it-IT" sz="1600" u="none" cap="none" strike="noStrike">
                  <a:solidFill>
                    <a:srgbClr val="FFFFFF"/>
                  </a:solidFill>
                  <a:latin typeface="Arial"/>
                  <a:ea typeface="Arial"/>
                  <a:cs typeface="Arial"/>
                  <a:sym typeface="Arial"/>
                </a:rPr>
                <a:t>Gli episodi del passato si caricano di valori simbolici: l’infanzia viene ricordata in una prospettiva mitica.</a:t>
              </a:r>
              <a:endParaRPr b="0" i="0" sz="1600" u="none" cap="none" strike="noStrike">
                <a:solidFill>
                  <a:srgbClr val="FFFFFF"/>
                </a:solidFill>
                <a:latin typeface="Arial"/>
                <a:ea typeface="Arial"/>
                <a:cs typeface="Arial"/>
                <a:sym typeface="Arial"/>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scrittura</a:t>
              </a:r>
              <a:r>
                <a:rPr b="0" i="0" lang="it-IT" sz="1600" u="none" cap="none" strike="noStrike">
                  <a:solidFill>
                    <a:srgbClr val="FFFFFF"/>
                  </a:solidFill>
                  <a:latin typeface="Arial"/>
                  <a:ea typeface="Arial"/>
                  <a:cs typeface="Arial"/>
                  <a:sym typeface="Arial"/>
                </a:rPr>
                <a:t>:</a:t>
              </a:r>
              <a:endParaRPr b="0" i="0" sz="1600" u="none" cap="none" strike="noStrike">
                <a:solidFill>
                  <a:srgbClr val="FFFFFF"/>
                </a:solidFill>
                <a:latin typeface="Arial"/>
                <a:ea typeface="Arial"/>
                <a:cs typeface="Arial"/>
                <a:sym typeface="Arial"/>
              </a:endParaRPr>
            </a:p>
            <a:p>
              <a:pPr indent="-285750" lvl="0" marL="4603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3CF6D"/>
                  </a:solidFill>
                  <a:latin typeface="Arial"/>
                  <a:ea typeface="Arial"/>
                  <a:cs typeface="Arial"/>
                  <a:sym typeface="Arial"/>
                </a:rPr>
                <a:t>visionaria</a:t>
              </a:r>
              <a:r>
                <a:rPr b="0" i="0" lang="it-IT" sz="1600" u="none" cap="none" strike="noStrike">
                  <a:solidFill>
                    <a:schemeClr val="lt1"/>
                  </a:solidFill>
                  <a:latin typeface="Arial"/>
                  <a:ea typeface="Arial"/>
                  <a:cs typeface="Arial"/>
                  <a:sym typeface="Arial"/>
                </a:rPr>
                <a:t>,</a:t>
              </a:r>
              <a:r>
                <a:rPr b="0" i="0" lang="it-IT" sz="1600" u="none" cap="none" strike="noStrike">
                  <a:solidFill>
                    <a:srgbClr val="F3CF6D"/>
                  </a:solidFill>
                  <a:latin typeface="Arial"/>
                  <a:ea typeface="Arial"/>
                  <a:cs typeface="Arial"/>
                  <a:sym typeface="Arial"/>
                </a:rPr>
                <a:t> allucinata</a:t>
              </a:r>
              <a:endParaRPr/>
            </a:p>
            <a:p>
              <a:pPr indent="-285750" lvl="0" marL="4603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nella prosa vengono inserite delle poesie (il </a:t>
              </a:r>
              <a:r>
                <a:rPr b="0" i="1" lang="it-IT" sz="1600" u="none" cap="none" strike="noStrike">
                  <a:solidFill>
                    <a:srgbClr val="FFFFFF"/>
                  </a:solidFill>
                  <a:latin typeface="Arial"/>
                  <a:ea typeface="Arial"/>
                  <a:cs typeface="Arial"/>
                  <a:sym typeface="Arial"/>
                </a:rPr>
                <a:t>Notturno</a:t>
              </a:r>
              <a:r>
                <a:rPr b="0" i="0" lang="it-IT" sz="1600" u="none" cap="none" strike="noStrike">
                  <a:solidFill>
                    <a:srgbClr val="FFFFFF"/>
                  </a:solidFill>
                  <a:latin typeface="Arial"/>
                  <a:ea typeface="Arial"/>
                  <a:cs typeface="Arial"/>
                  <a:sym typeface="Arial"/>
                </a:rPr>
                <a:t> diventa </a:t>
              </a:r>
              <a:r>
                <a:rPr b="0" i="0" lang="it-IT" sz="1600" u="none" cap="none" strike="noStrike">
                  <a:solidFill>
                    <a:srgbClr val="F3CF6D"/>
                  </a:solidFill>
                  <a:latin typeface="Arial"/>
                  <a:ea typeface="Arial"/>
                  <a:cs typeface="Arial"/>
                  <a:sym typeface="Arial"/>
                </a:rPr>
                <a:t>prosimetro</a:t>
              </a:r>
              <a:r>
                <a:rPr b="0" i="0" lang="it-IT" sz="1600" u="none" cap="none" strike="noStrike">
                  <a:solidFill>
                    <a:srgbClr val="FFFFFF"/>
                  </a:solidFill>
                  <a:latin typeface="Arial"/>
                  <a:ea typeface="Arial"/>
                  <a:cs typeface="Arial"/>
                  <a:sym typeface="Arial"/>
                </a:rPr>
                <a:t>)</a:t>
              </a:r>
              <a:endParaRPr/>
            </a:p>
            <a:p>
              <a:pPr indent="-285750" lvl="0" marL="4603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si procede per </a:t>
              </a:r>
              <a:r>
                <a:rPr b="0" i="0" lang="it-IT" sz="1600" u="none" cap="none" strike="noStrike">
                  <a:solidFill>
                    <a:srgbClr val="F3CF6D"/>
                  </a:solidFill>
                  <a:latin typeface="Arial"/>
                  <a:ea typeface="Arial"/>
                  <a:cs typeface="Arial"/>
                  <a:sym typeface="Arial"/>
                </a:rPr>
                <a:t>frammenti</a:t>
              </a:r>
              <a:endParaRPr b="0" i="0" sz="1600" u="none" cap="none" strike="noStrike">
                <a:solidFill>
                  <a:srgbClr val="F3CF6D"/>
                </a:solidFill>
                <a:latin typeface="Arial"/>
                <a:ea typeface="Arial"/>
                <a:cs typeface="Arial"/>
                <a:sym typeface="Arial"/>
              </a:endParaRPr>
            </a:p>
            <a:p>
              <a:pPr indent="-184150" lvl="0" marL="460375" marR="0" rtl="0" algn="l">
                <a:lnSpc>
                  <a:spcPct val="100000"/>
                </a:lnSpc>
                <a:spcBef>
                  <a:spcPts val="60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gr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58"/>
          <p:cNvSpPr txBox="1"/>
          <p:nvPr>
            <p:ph idx="1" type="body"/>
          </p:nvPr>
        </p:nvSpPr>
        <p:spPr>
          <a:xfrm>
            <a:off x="1055687" y="908050"/>
            <a:ext cx="10080625" cy="382587"/>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Clr>
                <a:srgbClr val="F3CF6D"/>
              </a:buClr>
              <a:buSzPts val="2100"/>
              <a:buNone/>
            </a:pPr>
            <a:r>
              <a:rPr lang="it-IT" sz="2100">
                <a:solidFill>
                  <a:srgbClr val="F3CF6D"/>
                </a:solidFill>
                <a:latin typeface="Arial"/>
                <a:ea typeface="Arial"/>
                <a:cs typeface="Arial"/>
                <a:sym typeface="Arial"/>
              </a:rPr>
              <a:t>LE </a:t>
            </a:r>
            <a:r>
              <a:rPr i="1" lang="it-IT" sz="2100">
                <a:solidFill>
                  <a:srgbClr val="F3CF6D"/>
                </a:solidFill>
                <a:latin typeface="Arial"/>
                <a:ea typeface="Arial"/>
                <a:cs typeface="Arial"/>
                <a:sym typeface="Arial"/>
              </a:rPr>
              <a:t>FAVILLE DEL MAGLIO </a:t>
            </a:r>
            <a:r>
              <a:rPr lang="it-IT" sz="2100">
                <a:solidFill>
                  <a:srgbClr val="F3CF6D"/>
                </a:solidFill>
                <a:latin typeface="Arial"/>
                <a:ea typeface="Arial"/>
                <a:cs typeface="Arial"/>
                <a:sym typeface="Arial"/>
              </a:rPr>
              <a:t>E IL </a:t>
            </a:r>
            <a:r>
              <a:rPr i="1" lang="it-IT" sz="2100">
                <a:solidFill>
                  <a:srgbClr val="F3CF6D"/>
                </a:solidFill>
                <a:latin typeface="Arial"/>
                <a:ea typeface="Arial"/>
                <a:cs typeface="Arial"/>
                <a:sym typeface="Arial"/>
              </a:rPr>
              <a:t>LIBRO SEGRETO</a:t>
            </a:r>
            <a:endParaRPr i="1" sz="9600"/>
          </a:p>
        </p:txBody>
      </p:sp>
      <p:sp>
        <p:nvSpPr>
          <p:cNvPr id="744" name="Google Shape;744;p58"/>
          <p:cNvSpPr txBox="1"/>
          <p:nvPr/>
        </p:nvSpPr>
        <p:spPr>
          <a:xfrm>
            <a:off x="1055687" y="198844"/>
            <a:ext cx="1096486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L’ULTIMA STAGIONE: LA PROSA ‘‘NOTTURNA’’ E GLI SCRITTI AUTOBIOGRAFICI</a:t>
            </a:r>
            <a:endParaRPr b="0" i="1" sz="1200" u="none" cap="none" strike="noStrike">
              <a:solidFill>
                <a:srgbClr val="BFBFBF"/>
              </a:solidFill>
              <a:latin typeface="Arial"/>
              <a:ea typeface="Arial"/>
              <a:cs typeface="Arial"/>
              <a:sym typeface="Arial"/>
            </a:endParaRPr>
          </a:p>
        </p:txBody>
      </p:sp>
      <p:grpSp>
        <p:nvGrpSpPr>
          <p:cNvPr id="745" name="Google Shape;745;p58"/>
          <p:cNvGrpSpPr/>
          <p:nvPr/>
        </p:nvGrpSpPr>
        <p:grpSpPr>
          <a:xfrm>
            <a:off x="0" y="1634064"/>
            <a:ext cx="11484428" cy="2230365"/>
            <a:chOff x="0" y="1634064"/>
            <a:chExt cx="11484428" cy="2230365"/>
          </a:xfrm>
        </p:grpSpPr>
        <p:sp>
          <p:nvSpPr>
            <p:cNvPr id="746" name="Google Shape;746;p58"/>
            <p:cNvSpPr/>
            <p:nvPr/>
          </p:nvSpPr>
          <p:spPr>
            <a:xfrm>
              <a:off x="0" y="2070112"/>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747" name="Google Shape;747;p58"/>
            <p:cNvSpPr txBox="1"/>
            <p:nvPr/>
          </p:nvSpPr>
          <p:spPr>
            <a:xfrm>
              <a:off x="0" y="1634064"/>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Faville del maglio</a:t>
              </a:r>
              <a:endParaRPr b="0" i="1" sz="2000" u="none" cap="none" strike="noStrike">
                <a:solidFill>
                  <a:srgbClr val="FFFFFF"/>
                </a:solidFill>
                <a:latin typeface="Arial"/>
                <a:ea typeface="Arial"/>
                <a:cs typeface="Arial"/>
                <a:sym typeface="Arial"/>
              </a:endParaRPr>
            </a:p>
          </p:txBody>
        </p:sp>
        <p:sp>
          <p:nvSpPr>
            <p:cNvPr id="748" name="Google Shape;748;p58"/>
            <p:cNvSpPr/>
            <p:nvPr/>
          </p:nvSpPr>
          <p:spPr>
            <a:xfrm>
              <a:off x="3189513" y="1769534"/>
              <a:ext cx="8294915" cy="2094895"/>
            </a:xfrm>
            <a:prstGeom prst="rect">
              <a:avLst/>
            </a:prstGeom>
            <a:solidFill>
              <a:srgbClr val="EEE9E1">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obiettivo</a:t>
              </a:r>
              <a:r>
                <a:rPr b="0" i="0" lang="it-IT" sz="1600" u="none" cap="none" strike="noStrike">
                  <a:solidFill>
                    <a:srgbClr val="FFFFFF"/>
                  </a:solidFill>
                  <a:latin typeface="Arial"/>
                  <a:ea typeface="Arial"/>
                  <a:cs typeface="Arial"/>
                  <a:sym typeface="Arial"/>
                </a:rPr>
                <a:t>: nel 1924 D’Annunzio intende raccogliere le </a:t>
              </a:r>
              <a:r>
                <a:rPr b="0" i="0" lang="it-IT" sz="1600" u="none" cap="none" strike="noStrike">
                  <a:solidFill>
                    <a:srgbClr val="F3CF6D"/>
                  </a:solidFill>
                  <a:latin typeface="Arial"/>
                  <a:ea typeface="Arial"/>
                  <a:cs typeface="Arial"/>
                  <a:sym typeface="Arial"/>
                </a:rPr>
                <a:t>faville </a:t>
              </a:r>
              <a:r>
                <a:rPr b="0" i="0" lang="it-IT" sz="1600" u="none" cap="none" strike="noStrike">
                  <a:solidFill>
                    <a:srgbClr val="FFFFFF"/>
                  </a:solidFill>
                  <a:latin typeface="Arial"/>
                  <a:ea typeface="Arial"/>
                  <a:cs typeface="Arial"/>
                  <a:sym typeface="Arial"/>
                </a:rPr>
                <a:t>già pubblicate sui giornali in un’unica raccolta; ad esse ne aggiunge altre, appositamente scritte: nasce le </a:t>
              </a:r>
              <a:r>
                <a:rPr b="0" i="1" lang="it-IT" sz="1600" u="none" cap="none" strike="noStrike">
                  <a:solidFill>
                    <a:srgbClr val="FFFFFF"/>
                  </a:solidFill>
                  <a:latin typeface="Arial"/>
                  <a:ea typeface="Arial"/>
                  <a:cs typeface="Arial"/>
                  <a:sym typeface="Arial"/>
                </a:rPr>
                <a:t>Faville del maglio</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tomi</a:t>
              </a:r>
              <a:r>
                <a:rPr b="0" i="0" lang="it-IT" sz="1600" u="none" cap="none" strike="noStrike">
                  <a:solidFill>
                    <a:srgbClr val="FFFFFF"/>
                  </a:solidFill>
                  <a:latin typeface="Arial"/>
                  <a:ea typeface="Arial"/>
                  <a:cs typeface="Arial"/>
                  <a:sym typeface="Arial"/>
                </a:rPr>
                <a:t>: dei sei previsti, ne vengono </a:t>
              </a:r>
              <a:r>
                <a:rPr b="0" i="0" lang="it-IT" sz="1600" u="none" cap="none" strike="noStrike">
                  <a:solidFill>
                    <a:srgbClr val="F3CF6D"/>
                  </a:solidFill>
                  <a:latin typeface="Arial"/>
                  <a:ea typeface="Arial"/>
                  <a:cs typeface="Arial"/>
                  <a:sym typeface="Arial"/>
                </a:rPr>
                <a:t>pubblicati due</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temi</a:t>
              </a:r>
              <a:r>
                <a:rPr b="0" i="0" lang="it-IT" sz="1600" u="none" cap="none" strike="noStrike">
                  <a:solidFill>
                    <a:srgbClr val="FFFFFF"/>
                  </a:solidFill>
                  <a:latin typeface="Arial"/>
                  <a:ea typeface="Arial"/>
                  <a:cs typeface="Arial"/>
                  <a:sym typeface="Arial"/>
                </a:rPr>
                <a:t>: la scrittura autobiografica si intreccia con la volontà di </a:t>
              </a:r>
              <a:r>
                <a:rPr b="0" i="0" lang="it-IT" sz="1600" u="none" cap="none" strike="noStrike">
                  <a:solidFill>
                    <a:srgbClr val="F3CF6D"/>
                  </a:solidFill>
                  <a:latin typeface="Arial"/>
                  <a:ea typeface="Arial"/>
                  <a:cs typeface="Arial"/>
                  <a:sym typeface="Arial"/>
                </a:rPr>
                <a:t>costruire un mito attorno alla propria figura</a:t>
              </a:r>
              <a:endParaRPr b="0" i="0" sz="1600" u="none" cap="none" strike="noStrike">
                <a:solidFill>
                  <a:srgbClr val="F3CF6D"/>
                </a:solidFill>
                <a:latin typeface="Arial"/>
                <a:ea typeface="Arial"/>
                <a:cs typeface="Arial"/>
                <a:sym typeface="Arial"/>
              </a:endParaRPr>
            </a:p>
            <a:p>
              <a:pPr indent="-184150" lvl="0" marL="460375" marR="0" rtl="0" algn="l">
                <a:lnSpc>
                  <a:spcPct val="100000"/>
                </a:lnSpc>
                <a:spcBef>
                  <a:spcPts val="60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grpSp>
      <p:grpSp>
        <p:nvGrpSpPr>
          <p:cNvPr id="749" name="Google Shape;749;p58"/>
          <p:cNvGrpSpPr/>
          <p:nvPr/>
        </p:nvGrpSpPr>
        <p:grpSpPr>
          <a:xfrm>
            <a:off x="-4" y="3952778"/>
            <a:ext cx="11484428" cy="2687508"/>
            <a:chOff x="0" y="1634064"/>
            <a:chExt cx="11484428" cy="2687508"/>
          </a:xfrm>
        </p:grpSpPr>
        <p:sp>
          <p:nvSpPr>
            <p:cNvPr id="750" name="Google Shape;750;p58"/>
            <p:cNvSpPr/>
            <p:nvPr/>
          </p:nvSpPr>
          <p:spPr>
            <a:xfrm>
              <a:off x="0" y="2070112"/>
              <a:ext cx="3189513" cy="45719"/>
            </a:xfrm>
            <a:prstGeom prst="rect">
              <a:avLst/>
            </a:prstGeom>
            <a:solidFill>
              <a:srgbClr val="83C6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A2A2A"/>
                </a:solidFill>
                <a:latin typeface="Arial"/>
                <a:ea typeface="Arial"/>
                <a:cs typeface="Arial"/>
                <a:sym typeface="Arial"/>
              </a:endParaRPr>
            </a:p>
          </p:txBody>
        </p:sp>
        <p:sp>
          <p:nvSpPr>
            <p:cNvPr id="751" name="Google Shape;751;p58"/>
            <p:cNvSpPr txBox="1"/>
            <p:nvPr/>
          </p:nvSpPr>
          <p:spPr>
            <a:xfrm>
              <a:off x="0" y="1634064"/>
              <a:ext cx="3189513"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1" lang="it-IT" sz="2000" u="none" cap="none" strike="noStrike">
                  <a:solidFill>
                    <a:srgbClr val="FFFFFF"/>
                  </a:solidFill>
                  <a:latin typeface="Arial"/>
                  <a:ea typeface="Arial"/>
                  <a:cs typeface="Arial"/>
                  <a:sym typeface="Arial"/>
                </a:rPr>
                <a:t>Libro segreto</a:t>
              </a:r>
              <a:endParaRPr b="0" i="1" sz="2000" u="none" cap="none" strike="noStrike">
                <a:solidFill>
                  <a:srgbClr val="FFFFFF"/>
                </a:solidFill>
                <a:latin typeface="Arial"/>
                <a:ea typeface="Arial"/>
                <a:cs typeface="Arial"/>
                <a:sym typeface="Arial"/>
              </a:endParaRPr>
            </a:p>
          </p:txBody>
        </p:sp>
        <p:sp>
          <p:nvSpPr>
            <p:cNvPr id="752" name="Google Shape;752;p58"/>
            <p:cNvSpPr/>
            <p:nvPr/>
          </p:nvSpPr>
          <p:spPr>
            <a:xfrm>
              <a:off x="3189513" y="1769534"/>
              <a:ext cx="8294915" cy="2552038"/>
            </a:xfrm>
            <a:prstGeom prst="rect">
              <a:avLst/>
            </a:prstGeom>
            <a:solidFill>
              <a:srgbClr val="EEE9E1">
                <a:alpha val="29803"/>
              </a:srgbClr>
            </a:solidFill>
            <a:ln>
              <a:noFill/>
            </a:ln>
          </p:spPr>
          <p:txBody>
            <a:bodyPr anchorCtr="0" anchor="t" bIns="45700" lIns="91425" spcFirstLastPara="1" rIns="91425" wrap="square" tIns="180000">
              <a:noAutofit/>
            </a:bodyPr>
            <a:lstStyle/>
            <a:p>
              <a:pPr indent="-177800" lvl="0" marL="177800" marR="0" rtl="0" algn="l">
                <a:lnSpc>
                  <a:spcPct val="100000"/>
                </a:lnSpc>
                <a:spcBef>
                  <a:spcPts val="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anno</a:t>
              </a:r>
              <a:r>
                <a:rPr b="0" i="0" lang="it-IT" sz="1600" u="none" cap="none" strike="noStrike">
                  <a:solidFill>
                    <a:srgbClr val="FFFFFF"/>
                  </a:solidFill>
                  <a:latin typeface="Arial"/>
                  <a:ea typeface="Arial"/>
                  <a:cs typeface="Arial"/>
                  <a:sym typeface="Arial"/>
                </a:rPr>
                <a:t>: 1935</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obiettivo</a:t>
              </a:r>
              <a:r>
                <a:rPr b="0" i="0" lang="it-IT" sz="1600" u="none" cap="none" strike="noStrike">
                  <a:solidFill>
                    <a:srgbClr val="FFFFFF"/>
                  </a:solidFill>
                  <a:latin typeface="Arial"/>
                  <a:ea typeface="Arial"/>
                  <a:cs typeface="Arial"/>
                  <a:sym typeface="Arial"/>
                </a:rPr>
                <a:t>: lasciare un </a:t>
              </a:r>
              <a:r>
                <a:rPr b="0" i="0" lang="it-IT" sz="1600" u="none" cap="none" strike="noStrike">
                  <a:solidFill>
                    <a:srgbClr val="F3CF6D"/>
                  </a:solidFill>
                  <a:latin typeface="Arial"/>
                  <a:ea typeface="Arial"/>
                  <a:cs typeface="Arial"/>
                  <a:sym typeface="Arial"/>
                </a:rPr>
                <a:t>testamento poetico </a:t>
              </a:r>
              <a:r>
                <a:rPr b="0" i="0" lang="it-IT" sz="1600" u="none" cap="none" strike="noStrike">
                  <a:solidFill>
                    <a:srgbClr val="FFFFFF"/>
                  </a:solidFill>
                  <a:latin typeface="Arial"/>
                  <a:ea typeface="Arial"/>
                  <a:cs typeface="Arial"/>
                  <a:sym typeface="Arial"/>
                </a:rPr>
                <a:t>ai posteri attraverso un’autobiografia</a:t>
              </a:r>
              <a:endParaRPr b="0" i="1" sz="1600" u="none" cap="none" strike="noStrike">
                <a:solidFill>
                  <a:srgbClr val="FFFFFF"/>
                </a:solidFill>
                <a:latin typeface="Arial"/>
                <a:ea typeface="Arial"/>
                <a:cs typeface="Arial"/>
                <a:sym typeface="Arial"/>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narrazione</a:t>
              </a:r>
              <a:r>
                <a:rPr b="0" i="0" lang="it-IT" sz="1600" u="none" cap="none" strike="noStrike">
                  <a:solidFill>
                    <a:srgbClr val="FFFFFF"/>
                  </a:solidFill>
                  <a:latin typeface="Arial"/>
                  <a:ea typeface="Arial"/>
                  <a:cs typeface="Arial"/>
                  <a:sym typeface="Arial"/>
                </a:rPr>
                <a:t>: </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3CF6D"/>
                  </a:solidFill>
                  <a:latin typeface="Arial"/>
                  <a:ea typeface="Arial"/>
                  <a:cs typeface="Arial"/>
                  <a:sym typeface="Arial"/>
                </a:rPr>
                <a:t>manca </a:t>
              </a:r>
              <a:r>
                <a:rPr b="0" i="0" lang="it-IT" sz="1600" u="none" cap="none" strike="noStrike">
                  <a:solidFill>
                    <a:srgbClr val="FFFFFF"/>
                  </a:solidFill>
                  <a:latin typeface="Arial"/>
                  <a:ea typeface="Arial"/>
                  <a:cs typeface="Arial"/>
                  <a:sym typeface="Arial"/>
                </a:rPr>
                <a:t>una narrazione ordinata e conseguente</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immagini, ricordi, annotazioni sono </a:t>
              </a:r>
              <a:r>
                <a:rPr b="0" i="0" lang="it-IT" sz="1600" u="none" cap="none" strike="noStrike">
                  <a:solidFill>
                    <a:srgbClr val="F3CF6D"/>
                  </a:solidFill>
                  <a:latin typeface="Arial"/>
                  <a:ea typeface="Arial"/>
                  <a:cs typeface="Arial"/>
                  <a:sym typeface="Arial"/>
                </a:rPr>
                <a:t>accostati per analogia</a:t>
              </a:r>
              <a:endParaRPr/>
            </a:p>
            <a:p>
              <a:pPr indent="-184150" lvl="0" marL="358775" marR="0" rtl="0" algn="l">
                <a:lnSpc>
                  <a:spcPct val="100000"/>
                </a:lnSpc>
                <a:spcBef>
                  <a:spcPts val="600"/>
                </a:spcBef>
                <a:spcAft>
                  <a:spcPts val="0"/>
                </a:spcAft>
                <a:buClr>
                  <a:srgbClr val="FFFFFF"/>
                </a:buClr>
                <a:buSzPts val="1600"/>
                <a:buFont typeface="Arial"/>
                <a:buChar char="-"/>
              </a:pPr>
              <a:r>
                <a:rPr b="0" i="0" lang="it-IT" sz="1600" u="none" cap="none" strike="noStrike">
                  <a:solidFill>
                    <a:srgbClr val="FFFFFF"/>
                  </a:solidFill>
                  <a:latin typeface="Arial"/>
                  <a:ea typeface="Arial"/>
                  <a:cs typeface="Arial"/>
                  <a:sym typeface="Arial"/>
                </a:rPr>
                <a:t>la scrittura è </a:t>
              </a:r>
              <a:r>
                <a:rPr b="0" i="0" lang="it-IT" sz="1600" u="none" cap="none" strike="noStrike">
                  <a:solidFill>
                    <a:srgbClr val="F3CF6D"/>
                  </a:solidFill>
                  <a:latin typeface="Arial"/>
                  <a:ea typeface="Arial"/>
                  <a:cs typeface="Arial"/>
                  <a:sym typeface="Arial"/>
                </a:rPr>
                <a:t>astratta</a:t>
              </a:r>
              <a:r>
                <a:rPr b="0" i="0" lang="it-IT" sz="1600" u="none" cap="none" strike="noStrike">
                  <a:solidFill>
                    <a:srgbClr val="FFFFFF"/>
                  </a:solidFill>
                  <a:latin typeface="Arial"/>
                  <a:ea typeface="Arial"/>
                  <a:cs typeface="Arial"/>
                  <a:sym typeface="Arial"/>
                </a:rPr>
                <a:t>, </a:t>
              </a:r>
              <a:r>
                <a:rPr b="0" i="0" lang="it-IT" sz="1600" u="none" cap="none" strike="noStrike">
                  <a:solidFill>
                    <a:srgbClr val="F3CF6D"/>
                  </a:solidFill>
                  <a:latin typeface="Arial"/>
                  <a:ea typeface="Arial"/>
                  <a:cs typeface="Arial"/>
                  <a:sym typeface="Arial"/>
                </a:rPr>
                <a:t>frammentaria</a:t>
              </a:r>
              <a:r>
                <a:rPr b="0" i="0" lang="it-IT" sz="1600" u="none" cap="none" strike="noStrike">
                  <a:solidFill>
                    <a:srgbClr val="FFFFFF"/>
                  </a:solidFill>
                  <a:latin typeface="Arial"/>
                  <a:ea typeface="Arial"/>
                  <a:cs typeface="Arial"/>
                  <a:sym typeface="Arial"/>
                </a:rPr>
                <a:t>, </a:t>
              </a:r>
              <a:r>
                <a:rPr b="0" i="0" lang="it-IT" sz="1600" u="none" cap="none" strike="noStrike">
                  <a:solidFill>
                    <a:srgbClr val="F3CF6D"/>
                  </a:solidFill>
                  <a:latin typeface="Arial"/>
                  <a:ea typeface="Arial"/>
                  <a:cs typeface="Arial"/>
                  <a:sym typeface="Arial"/>
                </a:rPr>
                <a:t>breve</a:t>
              </a:r>
              <a:r>
                <a:rPr b="0" i="0" lang="it-IT" sz="1600" u="none" cap="none" strike="noStrike">
                  <a:solidFill>
                    <a:srgbClr val="FFFFFF"/>
                  </a:solidFill>
                  <a:latin typeface="Arial"/>
                  <a:ea typeface="Arial"/>
                  <a:cs typeface="Arial"/>
                  <a:sym typeface="Arial"/>
                </a:rPr>
                <a:t> (fino all’aforisma)</a:t>
              </a:r>
              <a:endParaRPr/>
            </a:p>
            <a:p>
              <a:pPr indent="-177800" lvl="0" marL="177800" marR="0" rtl="0" algn="l">
                <a:lnSpc>
                  <a:spcPct val="100000"/>
                </a:lnSpc>
                <a:spcBef>
                  <a:spcPts val="600"/>
                </a:spcBef>
                <a:spcAft>
                  <a:spcPts val="0"/>
                </a:spcAft>
                <a:buClr>
                  <a:srgbClr val="FFFFFF"/>
                </a:buClr>
                <a:buSzPts val="1600"/>
                <a:buFont typeface="Arial"/>
                <a:buChar char="•"/>
              </a:pPr>
              <a:r>
                <a:rPr b="1" i="0" lang="it-IT" sz="1600" u="none" cap="none" strike="noStrike">
                  <a:solidFill>
                    <a:srgbClr val="F3CF6D"/>
                  </a:solidFill>
                  <a:latin typeface="Arial"/>
                  <a:ea typeface="Arial"/>
                  <a:cs typeface="Arial"/>
                  <a:sym typeface="Arial"/>
                </a:rPr>
                <a:t>forma</a:t>
              </a:r>
              <a:r>
                <a:rPr b="0" i="0" lang="it-IT" sz="1600" u="none" cap="none" strike="noStrike">
                  <a:solidFill>
                    <a:srgbClr val="FFFFFF"/>
                  </a:solidFill>
                  <a:latin typeface="Arial"/>
                  <a:ea typeface="Arial"/>
                  <a:cs typeface="Arial"/>
                  <a:sym typeface="Arial"/>
                </a:rPr>
                <a:t>: prosimetro</a:t>
              </a:r>
              <a:endParaRPr b="0" i="0" sz="1600" u="none" cap="none" strike="noStrike">
                <a:solidFill>
                  <a:srgbClr val="FFFFFF"/>
                </a:solidFill>
                <a:latin typeface="Arial"/>
                <a:ea typeface="Arial"/>
                <a:cs typeface="Arial"/>
                <a:sym typeface="Arial"/>
              </a:endParaRPr>
            </a:p>
            <a:p>
              <a:pPr indent="-184150" lvl="0" marL="460375" marR="0" rtl="0" algn="l">
                <a:lnSpc>
                  <a:spcPct val="100000"/>
                </a:lnSpc>
                <a:spcBef>
                  <a:spcPts val="60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gr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p:nvPr/>
        </p:nvSpPr>
        <p:spPr>
          <a:xfrm>
            <a:off x="0" y="1890370"/>
            <a:ext cx="12192000" cy="9570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 name="Google Shape;172;p20"/>
          <p:cNvSpPr txBox="1"/>
          <p:nvPr>
            <p:ph idx="1" type="body"/>
          </p:nvPr>
        </p:nvSpPr>
        <p:spPr>
          <a:xfrm>
            <a:off x="1055687" y="90805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GABRIELE D’ANNUNZIO: DA NAPOLI ALLA GRECIA</a:t>
            </a:r>
            <a:endParaRPr/>
          </a:p>
        </p:txBody>
      </p:sp>
      <p:sp>
        <p:nvSpPr>
          <p:cNvPr id="173" name="Google Shape;173;p20"/>
          <p:cNvSpPr txBox="1"/>
          <p:nvPr/>
        </p:nvSpPr>
        <p:spPr>
          <a:xfrm>
            <a:off x="1055687" y="198844"/>
            <a:ext cx="10783888"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UNA VITA ‘‘INIMITABILE’’</a:t>
            </a:r>
            <a:endParaRPr b="0" i="0" sz="1200" u="none" cap="none" strike="noStrike">
              <a:solidFill>
                <a:srgbClr val="BFBFBF"/>
              </a:solidFill>
              <a:latin typeface="Arial"/>
              <a:ea typeface="Arial"/>
              <a:cs typeface="Arial"/>
              <a:sym typeface="Arial"/>
            </a:endParaRPr>
          </a:p>
        </p:txBody>
      </p:sp>
      <p:cxnSp>
        <p:nvCxnSpPr>
          <p:cNvPr id="174" name="Google Shape;174;p20"/>
          <p:cNvCxnSpPr/>
          <p:nvPr/>
        </p:nvCxnSpPr>
        <p:spPr>
          <a:xfrm flipH="1">
            <a:off x="814720" y="2168521"/>
            <a:ext cx="2" cy="4575179"/>
          </a:xfrm>
          <a:prstGeom prst="straightConnector1">
            <a:avLst/>
          </a:prstGeom>
          <a:noFill/>
          <a:ln cap="flat" cmpd="sng" w="9525">
            <a:solidFill>
              <a:srgbClr val="000000"/>
            </a:solidFill>
            <a:prstDash val="solid"/>
            <a:miter lim="800000"/>
            <a:headEnd len="sm" w="sm" type="none"/>
            <a:tailEnd len="med" w="med" type="oval"/>
          </a:ln>
        </p:spPr>
      </p:cxnSp>
      <p:cxnSp>
        <p:nvCxnSpPr>
          <p:cNvPr id="175" name="Google Shape;175;p20"/>
          <p:cNvCxnSpPr/>
          <p:nvPr/>
        </p:nvCxnSpPr>
        <p:spPr>
          <a:xfrm flipH="1">
            <a:off x="3907212" y="2168521"/>
            <a:ext cx="6" cy="4575179"/>
          </a:xfrm>
          <a:prstGeom prst="straightConnector1">
            <a:avLst/>
          </a:prstGeom>
          <a:noFill/>
          <a:ln cap="flat" cmpd="sng" w="9525">
            <a:solidFill>
              <a:srgbClr val="000000"/>
            </a:solidFill>
            <a:prstDash val="solid"/>
            <a:miter lim="800000"/>
            <a:headEnd len="sm" w="sm" type="none"/>
            <a:tailEnd len="med" w="med" type="oval"/>
          </a:ln>
        </p:spPr>
      </p:cxnSp>
      <p:cxnSp>
        <p:nvCxnSpPr>
          <p:cNvPr id="176" name="Google Shape;176;p20"/>
          <p:cNvCxnSpPr/>
          <p:nvPr/>
        </p:nvCxnSpPr>
        <p:spPr>
          <a:xfrm>
            <a:off x="6952089" y="2168520"/>
            <a:ext cx="1813" cy="4575180"/>
          </a:xfrm>
          <a:prstGeom prst="straightConnector1">
            <a:avLst/>
          </a:prstGeom>
          <a:noFill/>
          <a:ln cap="flat" cmpd="sng" w="9525">
            <a:solidFill>
              <a:srgbClr val="000000"/>
            </a:solidFill>
            <a:prstDash val="solid"/>
            <a:miter lim="800000"/>
            <a:headEnd len="sm" w="sm" type="none"/>
            <a:tailEnd len="med" w="med" type="oval"/>
          </a:ln>
        </p:spPr>
      </p:cxnSp>
      <p:grpSp>
        <p:nvGrpSpPr>
          <p:cNvPr id="177" name="Google Shape;177;p20"/>
          <p:cNvGrpSpPr/>
          <p:nvPr/>
        </p:nvGrpSpPr>
        <p:grpSpPr>
          <a:xfrm>
            <a:off x="716584" y="3019055"/>
            <a:ext cx="2925007" cy="1077218"/>
            <a:chOff x="716584" y="2855765"/>
            <a:chExt cx="2925007" cy="1077218"/>
          </a:xfrm>
        </p:grpSpPr>
        <p:sp>
          <p:nvSpPr>
            <p:cNvPr id="178" name="Google Shape;178;p20"/>
            <p:cNvSpPr/>
            <p:nvPr/>
          </p:nvSpPr>
          <p:spPr>
            <a:xfrm>
              <a:off x="716584"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9" name="Google Shape;179;p20"/>
            <p:cNvSpPr txBox="1"/>
            <p:nvPr/>
          </p:nvSpPr>
          <p:spPr>
            <a:xfrm>
              <a:off x="1010993" y="2855765"/>
              <a:ext cx="2630598"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Nel 1891 raggiunge Napoli e inizia una relazione con la principessa Maria Gravina, ancora sposata. Ciò gli costa un processo per adulterio.</a:t>
              </a:r>
              <a:endParaRPr/>
            </a:p>
          </p:txBody>
        </p:sp>
      </p:grpSp>
      <p:grpSp>
        <p:nvGrpSpPr>
          <p:cNvPr id="180" name="Google Shape;180;p20"/>
          <p:cNvGrpSpPr/>
          <p:nvPr/>
        </p:nvGrpSpPr>
        <p:grpSpPr>
          <a:xfrm>
            <a:off x="3809080" y="3019055"/>
            <a:ext cx="2658395" cy="861774"/>
            <a:chOff x="3647155" y="2855765"/>
            <a:chExt cx="2658395" cy="861774"/>
          </a:xfrm>
        </p:grpSpPr>
        <p:sp>
          <p:nvSpPr>
            <p:cNvPr id="181" name="Google Shape;181;p20"/>
            <p:cNvSpPr/>
            <p:nvPr/>
          </p:nvSpPr>
          <p:spPr>
            <a:xfrm>
              <a:off x="3647155"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2" name="Google Shape;182;p20"/>
            <p:cNvSpPr txBox="1"/>
            <p:nvPr/>
          </p:nvSpPr>
          <p:spPr>
            <a:xfrm>
              <a:off x="3941566" y="2855765"/>
              <a:ext cx="2363984"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Rientra in Abruzzo, porta a compimento </a:t>
              </a:r>
              <a:r>
                <a:rPr b="0" i="1" lang="it-IT" sz="1400" u="none" cap="none" strike="noStrike">
                  <a:solidFill>
                    <a:srgbClr val="FFFFFF"/>
                  </a:solidFill>
                  <a:latin typeface="Arial"/>
                  <a:ea typeface="Arial"/>
                  <a:cs typeface="Arial"/>
                  <a:sym typeface="Arial"/>
                </a:rPr>
                <a:t>Trionfo della morte</a:t>
              </a:r>
              <a:r>
                <a:rPr b="0" i="0" lang="it-IT" sz="1400" u="none" cap="none" strike="noStrike">
                  <a:solidFill>
                    <a:srgbClr val="FFFFFF"/>
                  </a:solidFill>
                  <a:latin typeface="Arial"/>
                  <a:ea typeface="Arial"/>
                  <a:cs typeface="Arial"/>
                  <a:sym typeface="Arial"/>
                </a:rPr>
                <a:t> e pubblica </a:t>
              </a:r>
              <a:r>
                <a:rPr b="0" i="1" lang="it-IT" sz="1400" u="none" cap="none" strike="noStrike">
                  <a:solidFill>
                    <a:srgbClr val="FFFFFF"/>
                  </a:solidFill>
                  <a:latin typeface="Arial"/>
                  <a:ea typeface="Arial"/>
                  <a:cs typeface="Arial"/>
                  <a:sym typeface="Arial"/>
                </a:rPr>
                <a:t>Le vergini delle rocce</a:t>
              </a:r>
              <a:r>
                <a:rPr b="0" i="0" lang="it-IT" sz="1400" u="none" cap="none" strike="noStrike">
                  <a:solidFill>
                    <a:srgbClr val="FFFFFF"/>
                  </a:solidFill>
                  <a:latin typeface="Arial"/>
                  <a:ea typeface="Arial"/>
                  <a:cs typeface="Arial"/>
                  <a:sym typeface="Arial"/>
                </a:rPr>
                <a:t> (1895).</a:t>
              </a:r>
              <a:endParaRPr b="0" i="0" sz="1400" u="none" cap="none" strike="noStrike">
                <a:solidFill>
                  <a:srgbClr val="FFFFFF"/>
                </a:solidFill>
                <a:latin typeface="Arial"/>
                <a:ea typeface="Arial"/>
                <a:cs typeface="Arial"/>
                <a:sym typeface="Arial"/>
              </a:endParaRPr>
            </a:p>
          </p:txBody>
        </p:sp>
      </p:grpSp>
      <p:grpSp>
        <p:nvGrpSpPr>
          <p:cNvPr id="183" name="Google Shape;183;p20"/>
          <p:cNvGrpSpPr/>
          <p:nvPr/>
        </p:nvGrpSpPr>
        <p:grpSpPr>
          <a:xfrm>
            <a:off x="6853951" y="3019055"/>
            <a:ext cx="3123957" cy="861774"/>
            <a:chOff x="6577726" y="2855765"/>
            <a:chExt cx="3123957" cy="861774"/>
          </a:xfrm>
        </p:grpSpPr>
        <p:sp>
          <p:nvSpPr>
            <p:cNvPr id="184" name="Google Shape;184;p20"/>
            <p:cNvSpPr/>
            <p:nvPr/>
          </p:nvSpPr>
          <p:spPr>
            <a:xfrm>
              <a:off x="6577726"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5" name="Google Shape;185;p20"/>
            <p:cNvSpPr txBox="1"/>
            <p:nvPr/>
          </p:nvSpPr>
          <p:spPr>
            <a:xfrm>
              <a:off x="6872134" y="2855765"/>
              <a:ext cx="2829548"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1895 compie una crociera in Grecia, da cui scaturirà la composizione della tragedia </a:t>
              </a:r>
              <a:r>
                <a:rPr b="0" i="1" lang="it-IT" sz="1400" u="none" cap="none" strike="noStrike">
                  <a:solidFill>
                    <a:srgbClr val="FFFFFF"/>
                  </a:solidFill>
                  <a:latin typeface="Arial"/>
                  <a:ea typeface="Arial"/>
                  <a:cs typeface="Arial"/>
                  <a:sym typeface="Arial"/>
                </a:rPr>
                <a:t>La città morta</a:t>
              </a:r>
              <a:r>
                <a:rPr b="0" i="0" lang="it-IT" sz="1400" u="none" cap="none" strike="noStrike">
                  <a:solidFill>
                    <a:srgbClr val="FFFFFF"/>
                  </a:solidFill>
                  <a:latin typeface="Arial"/>
                  <a:ea typeface="Arial"/>
                  <a:cs typeface="Arial"/>
                  <a:sym typeface="Arial"/>
                </a:rPr>
                <a:t> (1898).</a:t>
              </a:r>
              <a:endParaRPr b="0" i="0" sz="1400" u="none" cap="none" strike="noStrike">
                <a:solidFill>
                  <a:srgbClr val="FFFFFF"/>
                </a:solidFill>
                <a:latin typeface="Arial"/>
                <a:ea typeface="Arial"/>
                <a:cs typeface="Arial"/>
                <a:sym typeface="Arial"/>
              </a:endParaRPr>
            </a:p>
          </p:txBody>
        </p:sp>
      </p:grpSp>
      <p:grpSp>
        <p:nvGrpSpPr>
          <p:cNvPr id="186" name="Google Shape;186;p20"/>
          <p:cNvGrpSpPr/>
          <p:nvPr/>
        </p:nvGrpSpPr>
        <p:grpSpPr>
          <a:xfrm>
            <a:off x="6853951" y="4159870"/>
            <a:ext cx="2966325" cy="861774"/>
            <a:chOff x="6577726" y="3739405"/>
            <a:chExt cx="2966325" cy="861774"/>
          </a:xfrm>
        </p:grpSpPr>
        <p:sp>
          <p:nvSpPr>
            <p:cNvPr id="187" name="Google Shape;187;p20"/>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8" name="Google Shape;188;p20"/>
            <p:cNvSpPr txBox="1"/>
            <p:nvPr/>
          </p:nvSpPr>
          <p:spPr>
            <a:xfrm>
              <a:off x="6872134" y="3739405"/>
              <a:ext cx="2671916"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Inizia la relazione con Eleonora Duse, per la quale compone </a:t>
              </a:r>
              <a:r>
                <a:rPr b="0" i="1" lang="it-IT" sz="1400" u="none" cap="none" strike="noStrike">
                  <a:solidFill>
                    <a:srgbClr val="FFFFFF"/>
                  </a:solidFill>
                  <a:latin typeface="Arial"/>
                  <a:ea typeface="Arial"/>
                  <a:cs typeface="Arial"/>
                  <a:sym typeface="Arial"/>
                </a:rPr>
                <a:t>Francesca da Rimini </a:t>
              </a:r>
              <a:r>
                <a:rPr b="0" i="0" lang="it-IT" sz="1400" u="none" cap="none" strike="noStrike">
                  <a:solidFill>
                    <a:srgbClr val="FFFFFF"/>
                  </a:solidFill>
                  <a:latin typeface="Arial"/>
                  <a:ea typeface="Arial"/>
                  <a:cs typeface="Arial"/>
                  <a:sym typeface="Arial"/>
                </a:rPr>
                <a:t>(1901) e </a:t>
              </a:r>
              <a:r>
                <a:rPr b="0" i="1" lang="it-IT" sz="1400" u="none" cap="none" strike="noStrike">
                  <a:solidFill>
                    <a:srgbClr val="FFFFFF"/>
                  </a:solidFill>
                  <a:latin typeface="Arial"/>
                  <a:ea typeface="Arial"/>
                  <a:cs typeface="Arial"/>
                  <a:sym typeface="Arial"/>
                </a:rPr>
                <a:t>La figlia di Iorio </a:t>
              </a:r>
              <a:r>
                <a:rPr b="0" i="0" lang="it-IT" sz="1400" u="none" cap="none" strike="noStrike">
                  <a:solidFill>
                    <a:srgbClr val="FFFFFF"/>
                  </a:solidFill>
                  <a:latin typeface="Arial"/>
                  <a:ea typeface="Arial"/>
                  <a:cs typeface="Arial"/>
                  <a:sym typeface="Arial"/>
                </a:rPr>
                <a:t>(1904).</a:t>
              </a:r>
              <a:endParaRPr b="0" i="0" sz="1400" u="none" cap="none" strike="noStrike">
                <a:solidFill>
                  <a:srgbClr val="FFFFFF"/>
                </a:solidFill>
                <a:latin typeface="Arial"/>
                <a:ea typeface="Arial"/>
                <a:cs typeface="Arial"/>
                <a:sym typeface="Arial"/>
              </a:endParaRPr>
            </a:p>
          </p:txBody>
        </p:sp>
      </p:grpSp>
      <p:grpSp>
        <p:nvGrpSpPr>
          <p:cNvPr id="189" name="Google Shape;189;p20"/>
          <p:cNvGrpSpPr/>
          <p:nvPr/>
        </p:nvGrpSpPr>
        <p:grpSpPr>
          <a:xfrm>
            <a:off x="285770" y="1685083"/>
            <a:ext cx="1079674" cy="1147709"/>
            <a:chOff x="285770" y="1536418"/>
            <a:chExt cx="1079674" cy="1147709"/>
          </a:xfrm>
        </p:grpSpPr>
        <p:pic>
          <p:nvPicPr>
            <p:cNvPr id="190" name="Google Shape;190;p20"/>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91" name="Google Shape;191;p20"/>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1</a:t>
              </a:r>
              <a:endParaRPr b="1" i="0" sz="4000" u="none" cap="none" strike="noStrike">
                <a:solidFill>
                  <a:srgbClr val="3E3E3E"/>
                </a:solidFill>
                <a:latin typeface="Arial"/>
                <a:ea typeface="Arial"/>
                <a:cs typeface="Arial"/>
                <a:sym typeface="Arial"/>
              </a:endParaRPr>
            </a:p>
          </p:txBody>
        </p:sp>
      </p:grpSp>
      <p:grpSp>
        <p:nvGrpSpPr>
          <p:cNvPr id="192" name="Google Shape;192;p20"/>
          <p:cNvGrpSpPr/>
          <p:nvPr/>
        </p:nvGrpSpPr>
        <p:grpSpPr>
          <a:xfrm>
            <a:off x="3374637" y="1685083"/>
            <a:ext cx="1079674" cy="1147709"/>
            <a:chOff x="285770" y="1536418"/>
            <a:chExt cx="1079674" cy="1147709"/>
          </a:xfrm>
        </p:grpSpPr>
        <p:pic>
          <p:nvPicPr>
            <p:cNvPr id="193" name="Google Shape;193;p20"/>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94" name="Google Shape;194;p20"/>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2</a:t>
              </a:r>
              <a:endParaRPr b="1" i="0" sz="4000" u="none" cap="none" strike="noStrike">
                <a:solidFill>
                  <a:srgbClr val="3E3E3E"/>
                </a:solidFill>
                <a:latin typeface="Arial"/>
                <a:ea typeface="Arial"/>
                <a:cs typeface="Arial"/>
                <a:sym typeface="Arial"/>
              </a:endParaRPr>
            </a:p>
          </p:txBody>
        </p:sp>
      </p:grpSp>
      <p:grpSp>
        <p:nvGrpSpPr>
          <p:cNvPr id="195" name="Google Shape;195;p20"/>
          <p:cNvGrpSpPr/>
          <p:nvPr/>
        </p:nvGrpSpPr>
        <p:grpSpPr>
          <a:xfrm>
            <a:off x="6415879" y="1685083"/>
            <a:ext cx="1079674" cy="1147709"/>
            <a:chOff x="285770" y="1536418"/>
            <a:chExt cx="1079674" cy="1147709"/>
          </a:xfrm>
        </p:grpSpPr>
        <p:pic>
          <p:nvPicPr>
            <p:cNvPr id="196" name="Google Shape;196;p20"/>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197" name="Google Shape;197;p20"/>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3</a:t>
              </a:r>
              <a:endParaRPr b="1" i="0" sz="4000" u="none" cap="none" strike="noStrike">
                <a:solidFill>
                  <a:srgbClr val="3E3E3E"/>
                </a:solidFill>
                <a:latin typeface="Arial"/>
                <a:ea typeface="Arial"/>
                <a:cs typeface="Arial"/>
                <a:sym typeface="Arial"/>
              </a:endParaRPr>
            </a:p>
          </p:txBody>
        </p:sp>
      </p:grpSp>
      <p:sp>
        <p:nvSpPr>
          <p:cNvPr id="198" name="Google Shape;198;p20"/>
          <p:cNvSpPr txBox="1"/>
          <p:nvPr/>
        </p:nvSpPr>
        <p:spPr>
          <a:xfrm>
            <a:off x="1337239" y="2095606"/>
            <a:ext cx="187547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LA FASE DELLA BONTÀ</a:t>
            </a:r>
            <a:endParaRPr b="1" i="0" sz="1400" u="none" cap="none" strike="noStrike">
              <a:solidFill>
                <a:srgbClr val="FFFFFF"/>
              </a:solidFill>
              <a:latin typeface="Arial"/>
              <a:ea typeface="Arial"/>
              <a:cs typeface="Arial"/>
              <a:sym typeface="Arial"/>
            </a:endParaRPr>
          </a:p>
        </p:txBody>
      </p:sp>
      <p:sp>
        <p:nvSpPr>
          <p:cNvPr id="199" name="Google Shape;199;p20"/>
          <p:cNvSpPr txBox="1"/>
          <p:nvPr/>
        </p:nvSpPr>
        <p:spPr>
          <a:xfrm>
            <a:off x="4438227" y="2095606"/>
            <a:ext cx="1667221"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IL </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SUPERUOMO</a:t>
            </a:r>
            <a:endParaRPr b="1" i="0" sz="1400" u="none" cap="none" strike="noStrike">
              <a:solidFill>
                <a:srgbClr val="FFFFFF"/>
              </a:solidFill>
              <a:latin typeface="Arial"/>
              <a:ea typeface="Arial"/>
              <a:cs typeface="Arial"/>
              <a:sym typeface="Arial"/>
            </a:endParaRPr>
          </a:p>
        </p:txBody>
      </p:sp>
      <p:sp>
        <p:nvSpPr>
          <p:cNvPr id="200" name="Google Shape;200;p20"/>
          <p:cNvSpPr txBox="1"/>
          <p:nvPr/>
        </p:nvSpPr>
        <p:spPr>
          <a:xfrm>
            <a:off x="7491589" y="2095606"/>
            <a:ext cx="2486318"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IL TEATRO E LA RELAZIONE CON LA DUSE</a:t>
            </a:r>
            <a:endParaRPr b="1" i="0" sz="1400" u="none" cap="none" strike="noStrike">
              <a:solidFill>
                <a:srgbClr val="FFFFFF"/>
              </a:solidFill>
              <a:latin typeface="Arial"/>
              <a:ea typeface="Arial"/>
              <a:cs typeface="Arial"/>
              <a:sym typeface="Arial"/>
            </a:endParaRPr>
          </a:p>
        </p:txBody>
      </p:sp>
      <p:grpSp>
        <p:nvGrpSpPr>
          <p:cNvPr id="201" name="Google Shape;201;p20"/>
          <p:cNvGrpSpPr/>
          <p:nvPr/>
        </p:nvGrpSpPr>
        <p:grpSpPr>
          <a:xfrm>
            <a:off x="3803516" y="3947582"/>
            <a:ext cx="2729471" cy="1077218"/>
            <a:chOff x="3647155" y="3739405"/>
            <a:chExt cx="2729471" cy="1077218"/>
          </a:xfrm>
        </p:grpSpPr>
        <p:sp>
          <p:nvSpPr>
            <p:cNvPr id="202" name="Google Shape;202;p20"/>
            <p:cNvSpPr/>
            <p:nvPr/>
          </p:nvSpPr>
          <p:spPr>
            <a:xfrm>
              <a:off x="3647155"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3" name="Google Shape;203;p20"/>
            <p:cNvSpPr txBox="1"/>
            <p:nvPr/>
          </p:nvSpPr>
          <p:spPr>
            <a:xfrm>
              <a:off x="3941564" y="3739405"/>
              <a:ext cx="2435062"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Influenzato dagli scritti di Nietzsche, elabora una nuova figura di intellettuale: quello dell’individuo eccezionale che si afferma attraverso l’azione.</a:t>
              </a:r>
              <a:endParaRPr b="0" i="1" sz="1400" u="none" cap="none" strike="noStrike">
                <a:solidFill>
                  <a:srgbClr val="FFFFFF"/>
                </a:solidFill>
                <a:latin typeface="Arial"/>
                <a:ea typeface="Arial"/>
                <a:cs typeface="Arial"/>
                <a:sym typeface="Arial"/>
              </a:endParaRPr>
            </a:p>
          </p:txBody>
        </p:sp>
      </p:grpSp>
      <p:grpSp>
        <p:nvGrpSpPr>
          <p:cNvPr id="204" name="Google Shape;204;p20"/>
          <p:cNvGrpSpPr/>
          <p:nvPr/>
        </p:nvGrpSpPr>
        <p:grpSpPr>
          <a:xfrm>
            <a:off x="716584" y="4226273"/>
            <a:ext cx="2925007" cy="1723549"/>
            <a:chOff x="716584" y="4694861"/>
            <a:chExt cx="2925007" cy="1723549"/>
          </a:xfrm>
        </p:grpSpPr>
        <p:sp>
          <p:nvSpPr>
            <p:cNvPr id="205" name="Google Shape;205;p20"/>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6" name="Google Shape;206;p20"/>
            <p:cNvSpPr txBox="1"/>
            <p:nvPr/>
          </p:nvSpPr>
          <p:spPr>
            <a:xfrm>
              <a:off x="1010992" y="4694861"/>
              <a:ext cx="2630599" cy="17235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A Napoli frequenta un ambiente vivace, aperto alle correnti europee. È la fase produttiva della ‘‘bontà’’, caratterizzata da contenuti intimistici.</a:t>
              </a:r>
              <a:endParaRPr/>
            </a:p>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Pubblica i romanzi </a:t>
              </a:r>
              <a:r>
                <a:rPr b="0" i="1" lang="it-IT" sz="1400" u="none" cap="none" strike="noStrike">
                  <a:solidFill>
                    <a:srgbClr val="FFFFFF"/>
                  </a:solidFill>
                  <a:latin typeface="Arial"/>
                  <a:ea typeface="Arial"/>
                  <a:cs typeface="Arial"/>
                  <a:sym typeface="Arial"/>
                </a:rPr>
                <a:t>Giovanni Episcopo</a:t>
              </a:r>
              <a:r>
                <a:rPr b="0" i="0" lang="it-IT" sz="1400" u="none" cap="none" strike="noStrike">
                  <a:solidFill>
                    <a:srgbClr val="FFFFFF"/>
                  </a:solidFill>
                  <a:latin typeface="Arial"/>
                  <a:ea typeface="Arial"/>
                  <a:cs typeface="Arial"/>
                  <a:sym typeface="Arial"/>
                </a:rPr>
                <a:t>, </a:t>
              </a:r>
              <a:r>
                <a:rPr b="0" i="1" lang="it-IT" sz="1400" u="none" cap="none" strike="noStrike">
                  <a:solidFill>
                    <a:srgbClr val="FFFFFF"/>
                  </a:solidFill>
                  <a:latin typeface="Arial"/>
                  <a:ea typeface="Arial"/>
                  <a:cs typeface="Arial"/>
                  <a:sym typeface="Arial"/>
                </a:rPr>
                <a:t>L’innocente</a:t>
              </a:r>
              <a:r>
                <a:rPr b="0" i="0" lang="it-IT" sz="1400" u="none" cap="none" strike="noStrike">
                  <a:solidFill>
                    <a:srgbClr val="FFFFFF"/>
                  </a:solidFill>
                  <a:latin typeface="Arial"/>
                  <a:ea typeface="Arial"/>
                  <a:cs typeface="Arial"/>
                  <a:sym typeface="Arial"/>
                </a:rPr>
                <a:t> e l’opera in versi </a:t>
              </a:r>
              <a:r>
                <a:rPr b="0" i="1" lang="it-IT" sz="1400" u="none" cap="none" strike="noStrike">
                  <a:solidFill>
                    <a:srgbClr val="FFFFFF"/>
                  </a:solidFill>
                  <a:latin typeface="Arial"/>
                  <a:ea typeface="Arial"/>
                  <a:cs typeface="Arial"/>
                  <a:sym typeface="Arial"/>
                </a:rPr>
                <a:t>Poema paradisiaco</a:t>
              </a:r>
              <a:r>
                <a:rPr b="0" i="0" lang="it-IT" sz="1400" u="none" cap="none" strike="noStrike">
                  <a:solidFill>
                    <a:srgbClr val="FFFFFF"/>
                  </a:solidFill>
                  <a:latin typeface="Arial"/>
                  <a:ea typeface="Arial"/>
                  <a:cs typeface="Arial"/>
                  <a:sym typeface="Arial"/>
                </a:rPr>
                <a:t>. </a:t>
              </a:r>
              <a:endParaRPr/>
            </a:p>
          </p:txBody>
        </p:sp>
      </p:grpSp>
      <p:grpSp>
        <p:nvGrpSpPr>
          <p:cNvPr id="207" name="Google Shape;207;p20"/>
          <p:cNvGrpSpPr/>
          <p:nvPr/>
        </p:nvGrpSpPr>
        <p:grpSpPr>
          <a:xfrm>
            <a:off x="3808005" y="5165616"/>
            <a:ext cx="2768117" cy="1508105"/>
            <a:chOff x="716584" y="4694861"/>
            <a:chExt cx="2768117" cy="1508105"/>
          </a:xfrm>
        </p:grpSpPr>
        <p:sp>
          <p:nvSpPr>
            <p:cNvPr id="208" name="Google Shape;208;p20"/>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9" name="Google Shape;209;p20"/>
            <p:cNvSpPr txBox="1"/>
            <p:nvPr/>
          </p:nvSpPr>
          <p:spPr>
            <a:xfrm>
              <a:off x="1010993" y="4694861"/>
              <a:ext cx="2473708" cy="150810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Nel 1897 si presenta alle elezioni come candidato alle forze di destra; al termine del mandato, che dura pochi anni, passa clamorosamente alle forze di sinistra. Inizia la sua attività di oratore pubblico.</a:t>
              </a:r>
              <a:endParaRPr/>
            </a:p>
          </p:txBody>
        </p:sp>
      </p:grpSp>
      <p:grpSp>
        <p:nvGrpSpPr>
          <p:cNvPr id="210" name="Google Shape;210;p20"/>
          <p:cNvGrpSpPr/>
          <p:nvPr/>
        </p:nvGrpSpPr>
        <p:grpSpPr>
          <a:xfrm>
            <a:off x="716584" y="6057159"/>
            <a:ext cx="2925007" cy="646331"/>
            <a:chOff x="716584" y="2855765"/>
            <a:chExt cx="2925007" cy="646331"/>
          </a:xfrm>
        </p:grpSpPr>
        <p:sp>
          <p:nvSpPr>
            <p:cNvPr id="211" name="Google Shape;211;p20"/>
            <p:cNvSpPr/>
            <p:nvPr/>
          </p:nvSpPr>
          <p:spPr>
            <a:xfrm>
              <a:off x="716584"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2" name="Google Shape;212;p20"/>
            <p:cNvSpPr txBox="1"/>
            <p:nvPr/>
          </p:nvSpPr>
          <p:spPr>
            <a:xfrm>
              <a:off x="1010993" y="2855765"/>
              <a:ext cx="2630598"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Stringe amicizia con Matilde Serao, una delle prime donne giornaliste.</a:t>
              </a:r>
              <a:endParaRPr/>
            </a:p>
          </p:txBody>
        </p:sp>
      </p:grpSp>
      <p:grpSp>
        <p:nvGrpSpPr>
          <p:cNvPr id="213" name="Google Shape;213;p20"/>
          <p:cNvGrpSpPr/>
          <p:nvPr/>
        </p:nvGrpSpPr>
        <p:grpSpPr>
          <a:xfrm>
            <a:off x="6818737" y="5174044"/>
            <a:ext cx="2966325" cy="861774"/>
            <a:chOff x="6577726" y="3739405"/>
            <a:chExt cx="2966325" cy="861774"/>
          </a:xfrm>
        </p:grpSpPr>
        <p:sp>
          <p:nvSpPr>
            <p:cNvPr id="214" name="Google Shape;214;p20"/>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5" name="Google Shape;215;p20"/>
            <p:cNvSpPr txBox="1"/>
            <p:nvPr/>
          </p:nvSpPr>
          <p:spPr>
            <a:xfrm>
              <a:off x="6872134" y="3739405"/>
              <a:ext cx="2671916"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Si trasferisce nella villa della Capponcina, vicino alla proprietà della Duse. La loro relazione è molto chiacchierata.</a:t>
              </a:r>
              <a:endParaRPr b="0" i="0" sz="1400" u="none" cap="none" strike="noStrike">
                <a:solidFill>
                  <a:srgbClr val="FFFFFF"/>
                </a:solidFill>
                <a:latin typeface="Arial"/>
                <a:ea typeface="Arial"/>
                <a:cs typeface="Arial"/>
                <a:sym typeface="Arial"/>
              </a:endParaRPr>
            </a:p>
          </p:txBody>
        </p:sp>
      </p:grpSp>
      <p:grpSp>
        <p:nvGrpSpPr>
          <p:cNvPr id="216" name="Google Shape;216;p20"/>
          <p:cNvGrpSpPr/>
          <p:nvPr/>
        </p:nvGrpSpPr>
        <p:grpSpPr>
          <a:xfrm>
            <a:off x="6861872" y="6092968"/>
            <a:ext cx="2966325" cy="646331"/>
            <a:chOff x="6577726" y="3739405"/>
            <a:chExt cx="2966325" cy="646331"/>
          </a:xfrm>
        </p:grpSpPr>
        <p:sp>
          <p:nvSpPr>
            <p:cNvPr id="217" name="Google Shape;217;p20"/>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8" name="Google Shape;218;p20"/>
            <p:cNvSpPr txBox="1"/>
            <p:nvPr/>
          </p:nvSpPr>
          <p:spPr>
            <a:xfrm>
              <a:off x="6872134" y="3739405"/>
              <a:ext cx="2671916"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1903 compone </a:t>
              </a:r>
              <a:r>
                <a:rPr b="0" i="1" lang="it-IT" sz="1400" u="none" cap="none" strike="noStrike">
                  <a:solidFill>
                    <a:srgbClr val="FFFFFF"/>
                  </a:solidFill>
                  <a:latin typeface="Arial"/>
                  <a:ea typeface="Arial"/>
                  <a:cs typeface="Arial"/>
                  <a:sym typeface="Arial"/>
                </a:rPr>
                <a:t>Maia</a:t>
              </a:r>
              <a:r>
                <a:rPr b="0" i="0" lang="it-IT" sz="1400" u="none" cap="none" strike="noStrike">
                  <a:solidFill>
                    <a:srgbClr val="FFFFFF"/>
                  </a:solidFill>
                  <a:latin typeface="Arial"/>
                  <a:ea typeface="Arial"/>
                  <a:cs typeface="Arial"/>
                  <a:sym typeface="Arial"/>
                </a:rPr>
                <a:t>, </a:t>
              </a:r>
              <a:r>
                <a:rPr b="0" i="1" lang="it-IT" sz="1400" u="none" cap="none" strike="noStrike">
                  <a:solidFill>
                    <a:srgbClr val="FFFFFF"/>
                  </a:solidFill>
                  <a:latin typeface="Arial"/>
                  <a:ea typeface="Arial"/>
                  <a:cs typeface="Arial"/>
                  <a:sym typeface="Arial"/>
                </a:rPr>
                <a:t>Elettra </a:t>
              </a:r>
              <a:r>
                <a:rPr b="0" i="0" lang="it-IT" sz="1400" u="none" cap="none" strike="noStrike">
                  <a:solidFill>
                    <a:srgbClr val="FFFFFF"/>
                  </a:solidFill>
                  <a:latin typeface="Arial"/>
                  <a:ea typeface="Arial"/>
                  <a:cs typeface="Arial"/>
                  <a:sym typeface="Arial"/>
                </a:rPr>
                <a:t>e </a:t>
              </a:r>
              <a:r>
                <a:rPr b="0" i="1" lang="it-IT" sz="1400" u="none" cap="none" strike="noStrike">
                  <a:solidFill>
                    <a:srgbClr val="FFFFFF"/>
                  </a:solidFill>
                  <a:latin typeface="Arial"/>
                  <a:ea typeface="Arial"/>
                  <a:cs typeface="Arial"/>
                  <a:sym typeface="Arial"/>
                </a:rPr>
                <a:t>Alcyone</a:t>
              </a:r>
              <a:r>
                <a:rPr b="0" i="0" lang="it-IT" sz="1400" u="none" cap="none" strike="noStrike">
                  <a:solidFill>
                    <a:srgbClr val="FFFFFF"/>
                  </a:solidFill>
                  <a:latin typeface="Arial"/>
                  <a:ea typeface="Arial"/>
                  <a:cs typeface="Arial"/>
                  <a:sym typeface="Arial"/>
                </a:rPr>
                <a:t>, primi tre libri del ciclo delle </a:t>
              </a:r>
              <a:r>
                <a:rPr b="0" i="1" lang="it-IT" sz="1400" u="none" cap="none" strike="noStrike">
                  <a:solidFill>
                    <a:srgbClr val="FFFFFF"/>
                  </a:solidFill>
                  <a:latin typeface="Arial"/>
                  <a:ea typeface="Arial"/>
                  <a:cs typeface="Arial"/>
                  <a:sym typeface="Arial"/>
                </a:rPr>
                <a:t>Laudi</a:t>
              </a:r>
              <a:r>
                <a:rPr b="0" i="0" lang="it-IT" sz="1400" u="none" cap="none" strike="noStrike">
                  <a:solidFill>
                    <a:srgbClr val="FFFFFF"/>
                  </a:solidFill>
                  <a:latin typeface="Arial"/>
                  <a:ea typeface="Arial"/>
                  <a:cs typeface="Arial"/>
                  <a:sym typeface="Arial"/>
                </a:rPr>
                <a:t>. </a:t>
              </a:r>
              <a:endParaRPr b="0" i="0" sz="1400" u="none" cap="none" strike="noStrike">
                <a:solidFill>
                  <a:srgbClr val="FFFFFF"/>
                </a:solidFill>
                <a:latin typeface="Arial"/>
                <a:ea typeface="Arial"/>
                <a:cs typeface="Arial"/>
                <a:sym typeface="Arial"/>
              </a:endParaRPr>
            </a:p>
          </p:txBody>
        </p:sp>
      </p:grpSp>
      <p:pic>
        <p:nvPicPr>
          <p:cNvPr id="219" name="Google Shape;219;p20"/>
          <p:cNvPicPr preferRelativeResize="0"/>
          <p:nvPr/>
        </p:nvPicPr>
        <p:blipFill rotWithShape="1">
          <a:blip r:embed="rId4">
            <a:alphaModFix/>
          </a:blip>
          <a:srcRect b="0" l="0" r="0" t="0"/>
          <a:stretch/>
        </p:blipFill>
        <p:spPr>
          <a:xfrm>
            <a:off x="11587162" y="6388100"/>
            <a:ext cx="392112" cy="287337"/>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p:nvPr/>
        </p:nvSpPr>
        <p:spPr>
          <a:xfrm>
            <a:off x="0" y="1890370"/>
            <a:ext cx="12192000" cy="9570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5" name="Google Shape;225;p21"/>
          <p:cNvSpPr txBox="1"/>
          <p:nvPr>
            <p:ph idx="1" type="body"/>
          </p:nvPr>
        </p:nvSpPr>
        <p:spPr>
          <a:xfrm>
            <a:off x="1055687" y="908050"/>
            <a:ext cx="10783888"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GABRIELE D’ANNUNZIO: AZIONE POLITICA E NUOVI MODELLI DI SCRITTURA</a:t>
            </a:r>
            <a:endParaRPr/>
          </a:p>
        </p:txBody>
      </p:sp>
      <p:sp>
        <p:nvSpPr>
          <p:cNvPr id="226" name="Google Shape;226;p21"/>
          <p:cNvSpPr txBox="1"/>
          <p:nvPr/>
        </p:nvSpPr>
        <p:spPr>
          <a:xfrm>
            <a:off x="1055687" y="198844"/>
            <a:ext cx="10783888"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UNA VITA ‘‘INIMITABILE’’</a:t>
            </a:r>
            <a:endParaRPr b="0" i="0" sz="1200" u="none" cap="none" strike="noStrike">
              <a:solidFill>
                <a:srgbClr val="BFBFBF"/>
              </a:solidFill>
              <a:latin typeface="Arial"/>
              <a:ea typeface="Arial"/>
              <a:cs typeface="Arial"/>
              <a:sym typeface="Arial"/>
            </a:endParaRPr>
          </a:p>
        </p:txBody>
      </p:sp>
      <p:cxnSp>
        <p:nvCxnSpPr>
          <p:cNvPr id="227" name="Google Shape;227;p21"/>
          <p:cNvCxnSpPr/>
          <p:nvPr/>
        </p:nvCxnSpPr>
        <p:spPr>
          <a:xfrm flipH="1">
            <a:off x="814720" y="2168521"/>
            <a:ext cx="2" cy="4575179"/>
          </a:xfrm>
          <a:prstGeom prst="straightConnector1">
            <a:avLst/>
          </a:prstGeom>
          <a:noFill/>
          <a:ln cap="flat" cmpd="sng" w="9525">
            <a:solidFill>
              <a:srgbClr val="000000"/>
            </a:solidFill>
            <a:prstDash val="solid"/>
            <a:miter lim="800000"/>
            <a:headEnd len="sm" w="sm" type="none"/>
            <a:tailEnd len="med" w="med" type="oval"/>
          </a:ln>
        </p:spPr>
      </p:cxnSp>
      <p:cxnSp>
        <p:nvCxnSpPr>
          <p:cNvPr id="228" name="Google Shape;228;p21"/>
          <p:cNvCxnSpPr/>
          <p:nvPr/>
        </p:nvCxnSpPr>
        <p:spPr>
          <a:xfrm flipH="1">
            <a:off x="3907212" y="2168521"/>
            <a:ext cx="6" cy="4575179"/>
          </a:xfrm>
          <a:prstGeom prst="straightConnector1">
            <a:avLst/>
          </a:prstGeom>
          <a:noFill/>
          <a:ln cap="flat" cmpd="sng" w="9525">
            <a:solidFill>
              <a:srgbClr val="000000"/>
            </a:solidFill>
            <a:prstDash val="solid"/>
            <a:miter lim="800000"/>
            <a:headEnd len="sm" w="sm" type="none"/>
            <a:tailEnd len="med" w="med" type="oval"/>
          </a:ln>
        </p:spPr>
      </p:cxnSp>
      <p:cxnSp>
        <p:nvCxnSpPr>
          <p:cNvPr id="229" name="Google Shape;229;p21"/>
          <p:cNvCxnSpPr/>
          <p:nvPr/>
        </p:nvCxnSpPr>
        <p:spPr>
          <a:xfrm>
            <a:off x="6952089" y="2168520"/>
            <a:ext cx="1813" cy="4575180"/>
          </a:xfrm>
          <a:prstGeom prst="straightConnector1">
            <a:avLst/>
          </a:prstGeom>
          <a:noFill/>
          <a:ln cap="flat" cmpd="sng" w="9525">
            <a:solidFill>
              <a:srgbClr val="000000"/>
            </a:solidFill>
            <a:prstDash val="solid"/>
            <a:miter lim="800000"/>
            <a:headEnd len="sm" w="sm" type="none"/>
            <a:tailEnd len="med" w="med" type="oval"/>
          </a:ln>
        </p:spPr>
      </p:cxnSp>
      <p:grpSp>
        <p:nvGrpSpPr>
          <p:cNvPr id="230" name="Google Shape;230;p21"/>
          <p:cNvGrpSpPr/>
          <p:nvPr/>
        </p:nvGrpSpPr>
        <p:grpSpPr>
          <a:xfrm>
            <a:off x="716584" y="3019055"/>
            <a:ext cx="2925007" cy="430887"/>
            <a:chOff x="716584" y="2855765"/>
            <a:chExt cx="2925007" cy="430887"/>
          </a:xfrm>
        </p:grpSpPr>
        <p:sp>
          <p:nvSpPr>
            <p:cNvPr id="231" name="Google Shape;231;p21"/>
            <p:cNvSpPr/>
            <p:nvPr/>
          </p:nvSpPr>
          <p:spPr>
            <a:xfrm>
              <a:off x="716584"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2" name="Google Shape;232;p21"/>
            <p:cNvSpPr txBox="1"/>
            <p:nvPr/>
          </p:nvSpPr>
          <p:spPr>
            <a:xfrm>
              <a:off x="1010993" y="2855765"/>
              <a:ext cx="2630598" cy="430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A seguito della morte di Carducci, si proclama suo erede.</a:t>
              </a:r>
              <a:endParaRPr/>
            </a:p>
          </p:txBody>
        </p:sp>
      </p:grpSp>
      <p:grpSp>
        <p:nvGrpSpPr>
          <p:cNvPr id="233" name="Google Shape;233;p21"/>
          <p:cNvGrpSpPr/>
          <p:nvPr/>
        </p:nvGrpSpPr>
        <p:grpSpPr>
          <a:xfrm>
            <a:off x="3809080" y="3019055"/>
            <a:ext cx="2658395" cy="861774"/>
            <a:chOff x="3647155" y="2855765"/>
            <a:chExt cx="2658395" cy="861774"/>
          </a:xfrm>
        </p:grpSpPr>
        <p:sp>
          <p:nvSpPr>
            <p:cNvPr id="234" name="Google Shape;234;p21"/>
            <p:cNvSpPr/>
            <p:nvPr/>
          </p:nvSpPr>
          <p:spPr>
            <a:xfrm>
              <a:off x="3647155"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5" name="Google Shape;235;p21"/>
            <p:cNvSpPr txBox="1"/>
            <p:nvPr/>
          </p:nvSpPr>
          <p:spPr>
            <a:xfrm>
              <a:off x="3941566" y="2855765"/>
              <a:ext cx="2363984"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1915 rientra in Italia e inizia un’accesa campagna a favore dell’intervento in guerra.</a:t>
              </a:r>
              <a:endParaRPr b="0" i="0" sz="1400" u="none" cap="none" strike="noStrike">
                <a:solidFill>
                  <a:srgbClr val="FFFFFF"/>
                </a:solidFill>
                <a:latin typeface="Arial"/>
                <a:ea typeface="Arial"/>
                <a:cs typeface="Arial"/>
                <a:sym typeface="Arial"/>
              </a:endParaRPr>
            </a:p>
          </p:txBody>
        </p:sp>
      </p:grpSp>
      <p:grpSp>
        <p:nvGrpSpPr>
          <p:cNvPr id="236" name="Google Shape;236;p21"/>
          <p:cNvGrpSpPr/>
          <p:nvPr/>
        </p:nvGrpSpPr>
        <p:grpSpPr>
          <a:xfrm>
            <a:off x="6853951" y="3019055"/>
            <a:ext cx="2518650" cy="1292662"/>
            <a:chOff x="6577726" y="2855765"/>
            <a:chExt cx="2518650" cy="1292662"/>
          </a:xfrm>
        </p:grpSpPr>
        <p:sp>
          <p:nvSpPr>
            <p:cNvPr id="237" name="Google Shape;237;p21"/>
            <p:cNvSpPr/>
            <p:nvPr/>
          </p:nvSpPr>
          <p:spPr>
            <a:xfrm>
              <a:off x="6577726"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8" name="Google Shape;238;p21"/>
            <p:cNvSpPr txBox="1"/>
            <p:nvPr/>
          </p:nvSpPr>
          <p:spPr>
            <a:xfrm>
              <a:off x="6872134" y="2855765"/>
              <a:ext cx="2224241" cy="12926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Nel 1919 conquista la città di Fiume e ne assume il controllo. L’impresa si conclude con il ‘‘Natale di sangue’’: la città viene bombardata dal mare.</a:t>
              </a:r>
              <a:endParaRPr b="0" i="0" sz="1400" u="none" cap="none" strike="noStrike">
                <a:solidFill>
                  <a:srgbClr val="FFFFFF"/>
                </a:solidFill>
                <a:latin typeface="Arial"/>
                <a:ea typeface="Arial"/>
                <a:cs typeface="Arial"/>
                <a:sym typeface="Arial"/>
              </a:endParaRPr>
            </a:p>
          </p:txBody>
        </p:sp>
      </p:grpSp>
      <p:grpSp>
        <p:nvGrpSpPr>
          <p:cNvPr id="239" name="Google Shape;239;p21"/>
          <p:cNvGrpSpPr/>
          <p:nvPr/>
        </p:nvGrpSpPr>
        <p:grpSpPr>
          <a:xfrm>
            <a:off x="285770" y="1685083"/>
            <a:ext cx="1079674" cy="1147709"/>
            <a:chOff x="285770" y="1536418"/>
            <a:chExt cx="1079674" cy="1147709"/>
          </a:xfrm>
        </p:grpSpPr>
        <p:pic>
          <p:nvPicPr>
            <p:cNvPr id="240" name="Google Shape;240;p21"/>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241" name="Google Shape;241;p21"/>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1</a:t>
              </a:r>
              <a:endParaRPr b="1" i="0" sz="4000" u="none" cap="none" strike="noStrike">
                <a:solidFill>
                  <a:srgbClr val="3E3E3E"/>
                </a:solidFill>
                <a:latin typeface="Arial"/>
                <a:ea typeface="Arial"/>
                <a:cs typeface="Arial"/>
                <a:sym typeface="Arial"/>
              </a:endParaRPr>
            </a:p>
          </p:txBody>
        </p:sp>
      </p:grpSp>
      <p:grpSp>
        <p:nvGrpSpPr>
          <p:cNvPr id="242" name="Google Shape;242;p21"/>
          <p:cNvGrpSpPr/>
          <p:nvPr/>
        </p:nvGrpSpPr>
        <p:grpSpPr>
          <a:xfrm>
            <a:off x="3374637" y="1685083"/>
            <a:ext cx="1079674" cy="1147709"/>
            <a:chOff x="285770" y="1536418"/>
            <a:chExt cx="1079674" cy="1147709"/>
          </a:xfrm>
        </p:grpSpPr>
        <p:pic>
          <p:nvPicPr>
            <p:cNvPr id="243" name="Google Shape;243;p21"/>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244" name="Google Shape;244;p21"/>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2</a:t>
              </a:r>
              <a:endParaRPr b="1" i="0" sz="4000" u="none" cap="none" strike="noStrike">
                <a:solidFill>
                  <a:srgbClr val="3E3E3E"/>
                </a:solidFill>
                <a:latin typeface="Arial"/>
                <a:ea typeface="Arial"/>
                <a:cs typeface="Arial"/>
                <a:sym typeface="Arial"/>
              </a:endParaRPr>
            </a:p>
          </p:txBody>
        </p:sp>
      </p:grpSp>
      <p:grpSp>
        <p:nvGrpSpPr>
          <p:cNvPr id="245" name="Google Shape;245;p21"/>
          <p:cNvGrpSpPr/>
          <p:nvPr/>
        </p:nvGrpSpPr>
        <p:grpSpPr>
          <a:xfrm>
            <a:off x="6415879" y="1685083"/>
            <a:ext cx="1079674" cy="1147709"/>
            <a:chOff x="285770" y="1536418"/>
            <a:chExt cx="1079674" cy="1147709"/>
          </a:xfrm>
        </p:grpSpPr>
        <p:pic>
          <p:nvPicPr>
            <p:cNvPr id="246" name="Google Shape;246;p21"/>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247" name="Google Shape;247;p21"/>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3</a:t>
              </a:r>
              <a:endParaRPr b="1" i="0" sz="4000" u="none" cap="none" strike="noStrike">
                <a:solidFill>
                  <a:srgbClr val="3E3E3E"/>
                </a:solidFill>
                <a:latin typeface="Arial"/>
                <a:ea typeface="Arial"/>
                <a:cs typeface="Arial"/>
                <a:sym typeface="Arial"/>
              </a:endParaRPr>
            </a:p>
          </p:txBody>
        </p:sp>
      </p:grpSp>
      <p:sp>
        <p:nvSpPr>
          <p:cNvPr id="248" name="Google Shape;248;p21"/>
          <p:cNvSpPr txBox="1"/>
          <p:nvPr/>
        </p:nvSpPr>
        <p:spPr>
          <a:xfrm>
            <a:off x="1337239" y="2143231"/>
            <a:ext cx="1875473"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A PARIGI</a:t>
            </a:r>
            <a:endParaRPr b="1" i="0" sz="1400" u="none" cap="none" strike="noStrike">
              <a:solidFill>
                <a:srgbClr val="FFFFFF"/>
              </a:solidFill>
              <a:latin typeface="Arial"/>
              <a:ea typeface="Arial"/>
              <a:cs typeface="Arial"/>
              <a:sym typeface="Arial"/>
            </a:endParaRPr>
          </a:p>
        </p:txBody>
      </p:sp>
      <p:sp>
        <p:nvSpPr>
          <p:cNvPr id="249" name="Google Shape;249;p21"/>
          <p:cNvSpPr txBox="1"/>
          <p:nvPr/>
        </p:nvSpPr>
        <p:spPr>
          <a:xfrm>
            <a:off x="4438227" y="2095606"/>
            <a:ext cx="1667221"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IL RIENTRO </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IN ITALIA</a:t>
            </a:r>
            <a:endParaRPr b="1" i="0" sz="1400" u="none" cap="none" strike="noStrike">
              <a:solidFill>
                <a:srgbClr val="FFFFFF"/>
              </a:solidFill>
              <a:latin typeface="Arial"/>
              <a:ea typeface="Arial"/>
              <a:cs typeface="Arial"/>
              <a:sym typeface="Arial"/>
            </a:endParaRPr>
          </a:p>
        </p:txBody>
      </p:sp>
      <p:sp>
        <p:nvSpPr>
          <p:cNvPr id="250" name="Google Shape;250;p21"/>
          <p:cNvSpPr txBox="1"/>
          <p:nvPr/>
        </p:nvSpPr>
        <p:spPr>
          <a:xfrm>
            <a:off x="7491589" y="2095606"/>
            <a:ext cx="2486318"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L’IMPRESA</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DI FIUME</a:t>
            </a:r>
            <a:endParaRPr b="1" i="0" sz="1400" u="none" cap="none" strike="noStrike">
              <a:solidFill>
                <a:srgbClr val="FFFFFF"/>
              </a:solidFill>
              <a:latin typeface="Arial"/>
              <a:ea typeface="Arial"/>
              <a:cs typeface="Arial"/>
              <a:sym typeface="Arial"/>
            </a:endParaRPr>
          </a:p>
        </p:txBody>
      </p:sp>
      <p:grpSp>
        <p:nvGrpSpPr>
          <p:cNvPr id="251" name="Google Shape;251;p21"/>
          <p:cNvGrpSpPr/>
          <p:nvPr/>
        </p:nvGrpSpPr>
        <p:grpSpPr>
          <a:xfrm>
            <a:off x="3803516" y="3947582"/>
            <a:ext cx="3015221" cy="1077218"/>
            <a:chOff x="3647155" y="3739405"/>
            <a:chExt cx="3015221" cy="1077218"/>
          </a:xfrm>
        </p:grpSpPr>
        <p:sp>
          <p:nvSpPr>
            <p:cNvPr id="252" name="Google Shape;252;p21"/>
            <p:cNvSpPr/>
            <p:nvPr/>
          </p:nvSpPr>
          <p:spPr>
            <a:xfrm>
              <a:off x="3647155"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3" name="Google Shape;253;p21"/>
            <p:cNvSpPr txBox="1"/>
            <p:nvPr/>
          </p:nvSpPr>
          <p:spPr>
            <a:xfrm>
              <a:off x="3941564" y="3739405"/>
              <a:ext cx="2720812"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Sorvola, gettando volantini propagandistici, Trieste, Trento e Vienna. Compie incursioni aeree e per mare, partecipa a bombardamenti e combattimenti.</a:t>
              </a:r>
              <a:endParaRPr b="0" i="1" sz="1400" u="none" cap="none" strike="noStrike">
                <a:solidFill>
                  <a:srgbClr val="FFFFFF"/>
                </a:solidFill>
                <a:latin typeface="Arial"/>
                <a:ea typeface="Arial"/>
                <a:cs typeface="Arial"/>
                <a:sym typeface="Arial"/>
              </a:endParaRPr>
            </a:p>
          </p:txBody>
        </p:sp>
      </p:grpSp>
      <p:grpSp>
        <p:nvGrpSpPr>
          <p:cNvPr id="254" name="Google Shape;254;p21"/>
          <p:cNvGrpSpPr/>
          <p:nvPr/>
        </p:nvGrpSpPr>
        <p:grpSpPr>
          <a:xfrm>
            <a:off x="716584" y="3702398"/>
            <a:ext cx="2925007" cy="1723549"/>
            <a:chOff x="716584" y="4694861"/>
            <a:chExt cx="2925007" cy="1723549"/>
          </a:xfrm>
        </p:grpSpPr>
        <p:sp>
          <p:nvSpPr>
            <p:cNvPr id="255" name="Google Shape;255;p21"/>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6" name="Google Shape;256;p21"/>
            <p:cNvSpPr txBox="1"/>
            <p:nvPr/>
          </p:nvSpPr>
          <p:spPr>
            <a:xfrm>
              <a:off x="1010992" y="4694861"/>
              <a:ext cx="2630599" cy="17235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Per gli ingenti problemi economici, nel 1910 si trasferisce a Parigi. </a:t>
              </a:r>
              <a:endParaRPr/>
            </a:p>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Qui sperimenta le ‘‘faville’’, prose brevi e di carattere autobiografico e si misura con nuove forme, come quella librettistica o cinematografica.</a:t>
              </a:r>
              <a:endParaRPr/>
            </a:p>
          </p:txBody>
        </p:sp>
      </p:grpSp>
      <p:grpSp>
        <p:nvGrpSpPr>
          <p:cNvPr id="257" name="Google Shape;257;p21"/>
          <p:cNvGrpSpPr/>
          <p:nvPr/>
        </p:nvGrpSpPr>
        <p:grpSpPr>
          <a:xfrm>
            <a:off x="3808005" y="5165616"/>
            <a:ext cx="2768117" cy="1077218"/>
            <a:chOff x="716584" y="4694861"/>
            <a:chExt cx="2768117" cy="1077218"/>
          </a:xfrm>
        </p:grpSpPr>
        <p:sp>
          <p:nvSpPr>
            <p:cNvPr id="258" name="Google Shape;258;p21"/>
            <p:cNvSpPr/>
            <p:nvPr/>
          </p:nvSpPr>
          <p:spPr>
            <a:xfrm>
              <a:off x="716584" y="4694861"/>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9" name="Google Shape;259;p21"/>
            <p:cNvSpPr txBox="1"/>
            <p:nvPr/>
          </p:nvSpPr>
          <p:spPr>
            <a:xfrm>
              <a:off x="1010993" y="4694861"/>
              <a:ext cx="2473708"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Nel 1916 subisce un grave trauma all’occhio destro, che comporterà la perdita parziale della vista. Scrive uno dei suoi libri più innovativi, il </a:t>
              </a:r>
              <a:r>
                <a:rPr b="0" i="1" lang="it-IT" sz="1400" u="none" cap="none" strike="noStrike">
                  <a:solidFill>
                    <a:srgbClr val="FFFFFF"/>
                  </a:solidFill>
                  <a:latin typeface="Arial"/>
                  <a:ea typeface="Arial"/>
                  <a:cs typeface="Arial"/>
                  <a:sym typeface="Arial"/>
                </a:rPr>
                <a:t>Notturno</a:t>
              </a:r>
              <a:r>
                <a:rPr b="0" i="0" lang="it-IT" sz="1400" u="none" cap="none" strike="noStrike">
                  <a:solidFill>
                    <a:srgbClr val="FFFFFF"/>
                  </a:solidFill>
                  <a:latin typeface="Arial"/>
                  <a:ea typeface="Arial"/>
                  <a:cs typeface="Arial"/>
                  <a:sym typeface="Arial"/>
                </a:rPr>
                <a:t>.</a:t>
              </a:r>
              <a:endParaRPr/>
            </a:p>
          </p:txBody>
        </p:sp>
      </p:grpSp>
      <p:grpSp>
        <p:nvGrpSpPr>
          <p:cNvPr id="260" name="Google Shape;260;p21"/>
          <p:cNvGrpSpPr/>
          <p:nvPr/>
        </p:nvGrpSpPr>
        <p:grpSpPr>
          <a:xfrm>
            <a:off x="6853951" y="4444935"/>
            <a:ext cx="2518650" cy="861774"/>
            <a:chOff x="6577726" y="3739405"/>
            <a:chExt cx="2518650" cy="861774"/>
          </a:xfrm>
        </p:grpSpPr>
        <p:sp>
          <p:nvSpPr>
            <p:cNvPr id="261" name="Google Shape;261;p21"/>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2" name="Google Shape;262;p21"/>
            <p:cNvSpPr txBox="1"/>
            <p:nvPr/>
          </p:nvSpPr>
          <p:spPr>
            <a:xfrm>
              <a:off x="6872134" y="3739405"/>
              <a:ext cx="2224241" cy="8617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Si stabilisce sul Lago di Garda, nella villa che trasforma nel Vittoriale degli Italiani.</a:t>
              </a:r>
              <a:endParaRPr b="0" i="0" sz="1400" u="none" cap="none" strike="noStrike">
                <a:solidFill>
                  <a:srgbClr val="FFFFFF"/>
                </a:solidFill>
                <a:latin typeface="Arial"/>
                <a:ea typeface="Arial"/>
                <a:cs typeface="Arial"/>
                <a:sym typeface="Arial"/>
              </a:endParaRPr>
            </a:p>
          </p:txBody>
        </p:sp>
      </p:grpSp>
      <p:grpSp>
        <p:nvGrpSpPr>
          <p:cNvPr id="263" name="Google Shape;263;p21"/>
          <p:cNvGrpSpPr/>
          <p:nvPr/>
        </p:nvGrpSpPr>
        <p:grpSpPr>
          <a:xfrm>
            <a:off x="6861872" y="5530993"/>
            <a:ext cx="2510729" cy="1077218"/>
            <a:chOff x="6577726" y="3739405"/>
            <a:chExt cx="2510729" cy="1077218"/>
          </a:xfrm>
        </p:grpSpPr>
        <p:sp>
          <p:nvSpPr>
            <p:cNvPr id="264" name="Google Shape;264;p21"/>
            <p:cNvSpPr/>
            <p:nvPr/>
          </p:nvSpPr>
          <p:spPr>
            <a:xfrm>
              <a:off x="657772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5" name="Google Shape;265;p21"/>
            <p:cNvSpPr txBox="1"/>
            <p:nvPr/>
          </p:nvSpPr>
          <p:spPr>
            <a:xfrm>
              <a:off x="6872134" y="3739405"/>
              <a:ext cx="2216320"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IT" sz="1400" u="none" cap="none" strike="noStrike">
                  <a:solidFill>
                    <a:srgbClr val="FFFFFF"/>
                  </a:solidFill>
                  <a:latin typeface="Arial"/>
                  <a:ea typeface="Arial"/>
                  <a:cs typeface="Arial"/>
                  <a:sym typeface="Arial"/>
                </a:rPr>
                <a:t>Riprende a scrivere, senza abbandonare la politica. Ogni iniziativa è però bloccata dalla marcia su Roma.</a:t>
              </a:r>
              <a:endParaRPr b="0" i="0" sz="1400" u="none" cap="none" strike="noStrike">
                <a:solidFill>
                  <a:srgbClr val="FFFFFF"/>
                </a:solidFill>
                <a:latin typeface="Arial"/>
                <a:ea typeface="Arial"/>
                <a:cs typeface="Arial"/>
                <a:sym typeface="Arial"/>
              </a:endParaRPr>
            </a:p>
          </p:txBody>
        </p:sp>
      </p:grpSp>
      <p:cxnSp>
        <p:nvCxnSpPr>
          <p:cNvPr id="266" name="Google Shape;266;p21"/>
          <p:cNvCxnSpPr/>
          <p:nvPr/>
        </p:nvCxnSpPr>
        <p:spPr>
          <a:xfrm>
            <a:off x="9512542" y="2168520"/>
            <a:ext cx="19049" cy="4496842"/>
          </a:xfrm>
          <a:prstGeom prst="straightConnector1">
            <a:avLst/>
          </a:prstGeom>
          <a:noFill/>
          <a:ln cap="flat" cmpd="sng" w="9525">
            <a:solidFill>
              <a:srgbClr val="000000"/>
            </a:solidFill>
            <a:prstDash val="solid"/>
            <a:miter lim="800000"/>
            <a:headEnd len="sm" w="sm" type="none"/>
            <a:tailEnd len="med" w="med" type="oval"/>
          </a:ln>
        </p:spPr>
      </p:cxnSp>
      <p:grpSp>
        <p:nvGrpSpPr>
          <p:cNvPr id="267" name="Google Shape;267;p21"/>
          <p:cNvGrpSpPr/>
          <p:nvPr/>
        </p:nvGrpSpPr>
        <p:grpSpPr>
          <a:xfrm>
            <a:off x="9424625" y="3019055"/>
            <a:ext cx="2454409" cy="1292662"/>
            <a:chOff x="9508296" y="2855765"/>
            <a:chExt cx="2454409" cy="1292662"/>
          </a:xfrm>
        </p:grpSpPr>
        <p:sp>
          <p:nvSpPr>
            <p:cNvPr id="268" name="Google Shape;268;p21"/>
            <p:cNvSpPr/>
            <p:nvPr/>
          </p:nvSpPr>
          <p:spPr>
            <a:xfrm>
              <a:off x="9508296" y="285576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9" name="Google Shape;269;p21"/>
            <p:cNvSpPr txBox="1"/>
            <p:nvPr/>
          </p:nvSpPr>
          <p:spPr>
            <a:xfrm>
              <a:off x="9802705" y="2855765"/>
              <a:ext cx="2160000" cy="12926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Stringe rapporti ambigui col fascismo, che, di fatto, lo sorveglia: da un lato ne sfrutta la celebrità, dall’altro contiene la sua esuberanza, isolandolo.</a:t>
              </a:r>
              <a:endParaRPr b="0" i="0" sz="1400" u="none" cap="none" strike="noStrike">
                <a:solidFill>
                  <a:srgbClr val="FFFFFF"/>
                </a:solidFill>
                <a:latin typeface="Arial"/>
                <a:ea typeface="Arial"/>
                <a:cs typeface="Arial"/>
                <a:sym typeface="Arial"/>
              </a:endParaRPr>
            </a:p>
          </p:txBody>
        </p:sp>
      </p:grpSp>
      <p:grpSp>
        <p:nvGrpSpPr>
          <p:cNvPr id="270" name="Google Shape;270;p21"/>
          <p:cNvGrpSpPr/>
          <p:nvPr/>
        </p:nvGrpSpPr>
        <p:grpSpPr>
          <a:xfrm>
            <a:off x="9424625" y="4474047"/>
            <a:ext cx="2767375" cy="1077218"/>
            <a:chOff x="9508296" y="3739405"/>
            <a:chExt cx="2767375" cy="1077218"/>
          </a:xfrm>
        </p:grpSpPr>
        <p:sp>
          <p:nvSpPr>
            <p:cNvPr id="271" name="Google Shape;271;p21"/>
            <p:cNvSpPr/>
            <p:nvPr/>
          </p:nvSpPr>
          <p:spPr>
            <a:xfrm>
              <a:off x="950829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2" name="Google Shape;272;p21"/>
            <p:cNvSpPr txBox="1"/>
            <p:nvPr/>
          </p:nvSpPr>
          <p:spPr>
            <a:xfrm>
              <a:off x="9802705" y="3739405"/>
              <a:ext cx="2472966" cy="10772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Chiuso nei</a:t>
              </a:r>
              <a:r>
                <a:rPr b="0" i="0" lang="it-IT" sz="1400" u="none" cap="none" strike="noStrike">
                  <a:solidFill>
                    <a:srgbClr val="FFFFFF"/>
                  </a:solidFill>
                  <a:latin typeface="Arial"/>
                  <a:ea typeface="Arial"/>
                  <a:cs typeface="Arial"/>
                  <a:sym typeface="Arial"/>
                </a:rPr>
                <a:t> confini del personaggio che ha creato, trascorre gli ultimi anni nel Vittoriale, isolandosi dalla realtà esterna.</a:t>
              </a:r>
              <a:endParaRPr b="0" i="0" sz="1400" u="none" cap="none" strike="noStrike">
                <a:solidFill>
                  <a:srgbClr val="FFFFFF"/>
                </a:solidFill>
                <a:latin typeface="Arial"/>
                <a:ea typeface="Arial"/>
                <a:cs typeface="Arial"/>
                <a:sym typeface="Arial"/>
              </a:endParaRPr>
            </a:p>
          </p:txBody>
        </p:sp>
      </p:grpSp>
      <p:grpSp>
        <p:nvGrpSpPr>
          <p:cNvPr id="273" name="Google Shape;273;p21"/>
          <p:cNvGrpSpPr/>
          <p:nvPr/>
        </p:nvGrpSpPr>
        <p:grpSpPr>
          <a:xfrm>
            <a:off x="8953654" y="1685083"/>
            <a:ext cx="1079674" cy="1147709"/>
            <a:chOff x="285770" y="1536418"/>
            <a:chExt cx="1079674" cy="1147709"/>
          </a:xfrm>
        </p:grpSpPr>
        <p:pic>
          <p:nvPicPr>
            <p:cNvPr id="274" name="Google Shape;274;p21"/>
            <p:cNvPicPr preferRelativeResize="0"/>
            <p:nvPr/>
          </p:nvPicPr>
          <p:blipFill rotWithShape="1">
            <a:blip r:embed="rId3">
              <a:alphaModFix/>
            </a:blip>
            <a:srcRect b="0" l="0" r="0" t="0"/>
            <a:stretch/>
          </p:blipFill>
          <p:spPr>
            <a:xfrm>
              <a:off x="285770" y="1536418"/>
              <a:ext cx="1079674" cy="1147709"/>
            </a:xfrm>
            <a:prstGeom prst="rect">
              <a:avLst/>
            </a:prstGeom>
            <a:noFill/>
            <a:ln>
              <a:noFill/>
            </a:ln>
          </p:spPr>
        </p:pic>
        <p:sp>
          <p:nvSpPr>
            <p:cNvPr id="275" name="Google Shape;275;p21"/>
            <p:cNvSpPr txBox="1"/>
            <p:nvPr/>
          </p:nvSpPr>
          <p:spPr>
            <a:xfrm>
              <a:off x="433721" y="1741705"/>
              <a:ext cx="78377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4000" u="none" cap="none" strike="noStrike">
                  <a:solidFill>
                    <a:srgbClr val="3E3E3E"/>
                  </a:solidFill>
                  <a:latin typeface="Arial"/>
                  <a:ea typeface="Arial"/>
                  <a:cs typeface="Arial"/>
                  <a:sym typeface="Arial"/>
                </a:rPr>
                <a:t>4</a:t>
              </a:r>
              <a:endParaRPr/>
            </a:p>
          </p:txBody>
        </p:sp>
      </p:grpSp>
      <p:sp>
        <p:nvSpPr>
          <p:cNvPr id="276" name="Google Shape;276;p21"/>
          <p:cNvSpPr txBox="1"/>
          <p:nvPr/>
        </p:nvSpPr>
        <p:spPr>
          <a:xfrm>
            <a:off x="10033328" y="2095606"/>
            <a:ext cx="1969532"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IL RAPPORTO </a:t>
            </a:r>
            <a:endParaRPr/>
          </a:p>
          <a:p>
            <a:pPr indent="0" lvl="0" marL="0" marR="0" rtl="0" algn="l">
              <a:lnSpc>
                <a:spcPct val="100000"/>
              </a:lnSpc>
              <a:spcBef>
                <a:spcPts val="0"/>
              </a:spcBef>
              <a:spcAft>
                <a:spcPts val="0"/>
              </a:spcAft>
              <a:buNone/>
            </a:pPr>
            <a:r>
              <a:rPr b="1" i="0" lang="it-IT" sz="1400" u="none" cap="none" strike="noStrike">
                <a:solidFill>
                  <a:srgbClr val="FFFFFF"/>
                </a:solidFill>
                <a:latin typeface="Arial"/>
                <a:ea typeface="Arial"/>
                <a:cs typeface="Arial"/>
                <a:sym typeface="Arial"/>
              </a:rPr>
              <a:t>CON IL FASCISMO</a:t>
            </a:r>
            <a:endParaRPr b="1" i="0" sz="1400" u="none" cap="none" strike="noStrike">
              <a:solidFill>
                <a:srgbClr val="FFFFFF"/>
              </a:solidFill>
              <a:latin typeface="Arial"/>
              <a:ea typeface="Arial"/>
              <a:cs typeface="Arial"/>
              <a:sym typeface="Arial"/>
            </a:endParaRPr>
          </a:p>
        </p:txBody>
      </p:sp>
      <p:grpSp>
        <p:nvGrpSpPr>
          <p:cNvPr id="277" name="Google Shape;277;p21"/>
          <p:cNvGrpSpPr/>
          <p:nvPr/>
        </p:nvGrpSpPr>
        <p:grpSpPr>
          <a:xfrm>
            <a:off x="9424625" y="5636073"/>
            <a:ext cx="2454409" cy="646331"/>
            <a:chOff x="9508296" y="3739405"/>
            <a:chExt cx="2454409" cy="646331"/>
          </a:xfrm>
        </p:grpSpPr>
        <p:sp>
          <p:nvSpPr>
            <p:cNvPr id="278" name="Google Shape;278;p21"/>
            <p:cNvSpPr/>
            <p:nvPr/>
          </p:nvSpPr>
          <p:spPr>
            <a:xfrm>
              <a:off x="9508296" y="3739405"/>
              <a:ext cx="196273" cy="196273"/>
            </a:xfrm>
            <a:prstGeom prst="ellipse">
              <a:avLst/>
            </a:prstGeom>
            <a:solidFill>
              <a:srgbClr val="92D050"/>
            </a:solidFill>
            <a:ln cap="flat" cmpd="sng" w="12700">
              <a:solidFill>
                <a:srgbClr val="FFFFFF"/>
              </a:solidFill>
              <a:prstDash val="solid"/>
              <a:miter lim="800000"/>
              <a:headEnd len="sm" w="sm" type="none"/>
              <a:tailEnd len="sm" w="sm" type="none"/>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9" name="Google Shape;279;p21"/>
            <p:cNvSpPr txBox="1"/>
            <p:nvPr/>
          </p:nvSpPr>
          <p:spPr>
            <a:xfrm>
              <a:off x="9802705" y="3739405"/>
              <a:ext cx="2160000" cy="6463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Nel 1935 si schiera  a favore della Guerra d’Etiopia. Muore</a:t>
              </a:r>
              <a:r>
                <a:rPr b="0" i="0" lang="it-IT" sz="1400" u="none" cap="none" strike="noStrike">
                  <a:solidFill>
                    <a:srgbClr val="FFFFFF"/>
                  </a:solidFill>
                  <a:latin typeface="Arial"/>
                  <a:ea typeface="Arial"/>
                  <a:cs typeface="Arial"/>
                  <a:sym typeface="Arial"/>
                </a:rPr>
                <a:t> nel 1938.</a:t>
              </a:r>
              <a:endParaRPr b="0" i="0" sz="1400" u="none" cap="none" strike="noStrike">
                <a:solidFill>
                  <a:srgbClr val="FFFFFF"/>
                </a:solidFill>
                <a:latin typeface="Arial"/>
                <a:ea typeface="Arial"/>
                <a:cs typeface="Arial"/>
                <a:sym typeface="Arial"/>
              </a:endParaRPr>
            </a:p>
          </p:txBody>
        </p:sp>
      </p:grpSp>
      <p:pic>
        <p:nvPicPr>
          <p:cNvPr id="280" name="Google Shape;280;p21"/>
          <p:cNvPicPr preferRelativeResize="0"/>
          <p:nvPr/>
        </p:nvPicPr>
        <p:blipFill rotWithShape="1">
          <a:blip r:embed="rId4">
            <a:alphaModFix/>
          </a:blip>
          <a:srcRect b="0" l="0" r="0" t="0"/>
          <a:stretch/>
        </p:blipFill>
        <p:spPr>
          <a:xfrm>
            <a:off x="11587162" y="6388100"/>
            <a:ext cx="392112" cy="287337"/>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2A2A"/>
        </a:solidFill>
      </p:bgPr>
    </p:bg>
    <p:spTree>
      <p:nvGrpSpPr>
        <p:cNvPr id="284" name="Shape 284"/>
        <p:cNvGrpSpPr/>
        <p:nvPr/>
      </p:nvGrpSpPr>
      <p:grpSpPr>
        <a:xfrm>
          <a:off x="0" y="0"/>
          <a:ext cx="0" cy="0"/>
          <a:chOff x="0" y="0"/>
          <a:chExt cx="0" cy="0"/>
        </a:xfrm>
      </p:grpSpPr>
      <p:sp>
        <p:nvSpPr>
          <p:cNvPr id="285" name="Google Shape;285;p22"/>
          <p:cNvSpPr txBox="1"/>
          <p:nvPr>
            <p:ph type="title"/>
          </p:nvPr>
        </p:nvSpPr>
        <p:spPr>
          <a:xfrm>
            <a:off x="3776142" y="4454525"/>
            <a:ext cx="4637828" cy="906462"/>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lang="it-IT">
                <a:latin typeface="Arial"/>
                <a:ea typeface="Arial"/>
                <a:cs typeface="Arial"/>
                <a:sym typeface="Arial"/>
              </a:rPr>
              <a:t>I mille volti di D’Annunzio</a:t>
            </a:r>
            <a:endParaRPr/>
          </a:p>
        </p:txBody>
      </p:sp>
      <p:pic>
        <p:nvPicPr>
          <p:cNvPr id="286" name="Google Shape;286;p22"/>
          <p:cNvPicPr preferRelativeResize="0"/>
          <p:nvPr/>
        </p:nvPicPr>
        <p:blipFill rotWithShape="1">
          <a:blip r:embed="rId3">
            <a:alphaModFix/>
          </a:blip>
          <a:srcRect b="9554" l="44125" r="26624" t="39334"/>
          <a:stretch/>
        </p:blipFill>
        <p:spPr>
          <a:xfrm>
            <a:off x="4833358" y="1729740"/>
            <a:ext cx="2504065" cy="2461260"/>
          </a:xfrm>
          <a:prstGeom prst="rect">
            <a:avLst/>
          </a:prstGeom>
          <a:noFill/>
          <a:ln cap="flat" cmpd="sng" w="127000">
            <a:solidFill>
              <a:srgbClr val="FFFFFF"/>
            </a:solidFill>
            <a:prstDash val="solid"/>
            <a:miter lim="800000"/>
            <a:headEnd len="sm" w="sm" type="none"/>
            <a:tailEnd len="sm" w="sm" type="none"/>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IL PERSONAGGIO CHE PROMUOVE SE STESSO</a:t>
            </a:r>
            <a:endParaRPr i="1"/>
          </a:p>
        </p:txBody>
      </p:sp>
      <p:sp>
        <p:nvSpPr>
          <p:cNvPr id="292" name="Google Shape;292;p23"/>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b="0" i="0" sz="1200" u="none" cap="none" strike="noStrike">
              <a:solidFill>
                <a:srgbClr val="BFBFBF"/>
              </a:solidFill>
              <a:latin typeface="Arial"/>
              <a:ea typeface="Arial"/>
              <a:cs typeface="Arial"/>
              <a:sym typeface="Arial"/>
            </a:endParaRPr>
          </a:p>
        </p:txBody>
      </p:sp>
      <p:sp>
        <p:nvSpPr>
          <p:cNvPr id="293" name="Google Shape;293;p23"/>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La bellezza è il criterio guida alla base della vita e dell’opera letteraria di D’Annunzio. </a:t>
            </a:r>
            <a:r>
              <a:rPr b="1" i="0" lang="it-IT" sz="2600" u="none" cap="none" strike="noStrike">
                <a:solidFill>
                  <a:srgbClr val="F3CF6D"/>
                </a:solidFill>
                <a:latin typeface="Arial"/>
                <a:ea typeface="Arial"/>
                <a:cs typeface="Arial"/>
                <a:sym typeface="Arial"/>
              </a:rPr>
              <a:t>Vita e opera d’arte sono un tutt’uno</a:t>
            </a:r>
            <a:r>
              <a:rPr b="0" i="0" lang="it-IT" sz="2600" u="none" cap="none" strike="noStrike">
                <a:solidFill>
                  <a:srgbClr val="FFFFFF"/>
                </a:solidFill>
                <a:latin typeface="Arial"/>
                <a:ea typeface="Arial"/>
                <a:cs typeface="Arial"/>
                <a:sym typeface="Arial"/>
              </a:rPr>
              <a:t>: ogni esperienza vissuta diventa materia di scrittura. Complementare alla ricerca della bellezza è, per il poeta, la costruzione della propria </a:t>
            </a:r>
            <a:r>
              <a:rPr b="1" i="0" lang="it-IT" sz="2600" u="none" cap="none" strike="noStrike">
                <a:solidFill>
                  <a:srgbClr val="F3CF6D"/>
                </a:solidFill>
                <a:latin typeface="Arial"/>
                <a:ea typeface="Arial"/>
                <a:cs typeface="Arial"/>
                <a:sym typeface="Arial"/>
              </a:rPr>
              <a:t>immagine in chiave eroica</a:t>
            </a:r>
            <a:r>
              <a:rPr b="0" i="0" lang="it-IT" sz="2600" u="none" cap="none" strike="noStrike">
                <a:solidFill>
                  <a:srgbClr val="FFFFFF"/>
                </a:solidFill>
                <a:latin typeface="Arial"/>
                <a:ea typeface="Arial"/>
                <a:cs typeface="Arial"/>
                <a:sym typeface="Arial"/>
              </a:rPr>
              <a:t>. D’Annunzio diventa </a:t>
            </a:r>
            <a:r>
              <a:rPr b="1" i="0" lang="it-IT" sz="2600" u="none" cap="none" strike="noStrike">
                <a:solidFill>
                  <a:srgbClr val="F3CF6D"/>
                </a:solidFill>
                <a:latin typeface="Arial"/>
                <a:ea typeface="Arial"/>
                <a:cs typeface="Arial"/>
                <a:sym typeface="Arial"/>
              </a:rPr>
              <a:t>personaggio</a:t>
            </a:r>
            <a:r>
              <a:rPr b="0" i="0" lang="it-IT" sz="2600" u="none" cap="none" strike="noStrike">
                <a:solidFill>
                  <a:srgbClr val="FFFFFF"/>
                </a:solidFill>
                <a:latin typeface="Arial"/>
                <a:ea typeface="Arial"/>
                <a:cs typeface="Arial"/>
                <a:sym typeface="Arial"/>
              </a:rPr>
              <a:t>, unico, inimitabile, in continua </a:t>
            </a:r>
            <a:r>
              <a:rPr b="1" i="0" lang="it-IT" sz="2600" u="none" cap="none" strike="noStrike">
                <a:solidFill>
                  <a:srgbClr val="F3CF6D"/>
                </a:solidFill>
                <a:latin typeface="Arial"/>
                <a:ea typeface="Arial"/>
                <a:cs typeface="Arial"/>
                <a:sym typeface="Arial"/>
              </a:rPr>
              <a:t>esibizione</a:t>
            </a:r>
            <a:r>
              <a:rPr b="0" i="0" lang="it-IT" sz="2600" u="none" cap="none" strike="noStrike">
                <a:solidFill>
                  <a:srgbClr val="FFFFFF"/>
                </a:solidFill>
                <a:latin typeface="Arial"/>
                <a:ea typeface="Arial"/>
                <a:cs typeface="Arial"/>
                <a:sym typeface="Arial"/>
              </a:rPr>
              <a:t>. Promuove se stesso anche ricorrendo alle </a:t>
            </a:r>
            <a:r>
              <a:rPr b="1" i="0" lang="it-IT" sz="2600" u="none" cap="none" strike="noStrike">
                <a:solidFill>
                  <a:srgbClr val="F3CF6D"/>
                </a:solidFill>
                <a:latin typeface="Arial"/>
                <a:ea typeface="Arial"/>
                <a:cs typeface="Arial"/>
                <a:sym typeface="Arial"/>
              </a:rPr>
              <a:t>nuove risorse comunicative</a:t>
            </a:r>
            <a:r>
              <a:rPr b="0" i="0" lang="it-IT" sz="2600" u="none" cap="none" strike="noStrike">
                <a:solidFill>
                  <a:srgbClr val="FFFFFF"/>
                </a:solidFill>
                <a:latin typeface="Arial"/>
                <a:ea typeface="Arial"/>
                <a:cs typeface="Arial"/>
                <a:sym typeface="Arial"/>
              </a:rPr>
              <a:t>: sceglie le copertine dei suoi volumi e accompagna i lanci con la diffusione di aneddoti della sua vita privata.</a:t>
            </a:r>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idx="1" type="body"/>
          </p:nvPr>
        </p:nvSpPr>
        <p:spPr>
          <a:xfrm>
            <a:off x="1055687" y="918000"/>
            <a:ext cx="10080625" cy="3825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CF6D"/>
              </a:buClr>
              <a:buSzPts val="2100"/>
              <a:buFont typeface="Arial"/>
              <a:buNone/>
            </a:pPr>
            <a:r>
              <a:rPr b="1" i="0" lang="it-IT" sz="2100" u="none" cap="none" strike="noStrike">
                <a:solidFill>
                  <a:srgbClr val="F3CF6D"/>
                </a:solidFill>
                <a:latin typeface="Arial"/>
                <a:ea typeface="Arial"/>
                <a:cs typeface="Arial"/>
                <a:sym typeface="Arial"/>
              </a:rPr>
              <a:t>LA PRODUZIONE DI D’ANNUNZIO: LE FASI</a:t>
            </a:r>
            <a:endParaRPr i="1"/>
          </a:p>
        </p:txBody>
      </p:sp>
      <p:sp>
        <p:nvSpPr>
          <p:cNvPr id="299" name="Google Shape;299;p24"/>
          <p:cNvSpPr txBox="1"/>
          <p:nvPr/>
        </p:nvSpPr>
        <p:spPr>
          <a:xfrm>
            <a:off x="1055687" y="198844"/>
            <a:ext cx="9932353" cy="276999"/>
          </a:xfrm>
          <a:prstGeom prst="rect">
            <a:avLst/>
          </a:prstGeom>
          <a:noFill/>
          <a:ln>
            <a:noFill/>
          </a:ln>
        </p:spPr>
        <p:txBody>
          <a:bodyPr anchorCtr="0" anchor="ctr" bIns="45700" lIns="90000" spcFirstLastPara="1" rIns="45700" wrap="square" tIns="45700">
            <a:noAutofit/>
          </a:bodyPr>
          <a:lstStyle/>
          <a:p>
            <a:pPr indent="0" lvl="0" marL="0" marR="0" rtl="0" algn="l">
              <a:lnSpc>
                <a:spcPct val="100000"/>
              </a:lnSpc>
              <a:spcBef>
                <a:spcPts val="0"/>
              </a:spcBef>
              <a:spcAft>
                <a:spcPts val="0"/>
              </a:spcAft>
              <a:buClr>
                <a:srgbClr val="BFBFBF"/>
              </a:buClr>
              <a:buSzPts val="1200"/>
              <a:buFont typeface="Arial"/>
              <a:buNone/>
            </a:pPr>
            <a:r>
              <a:rPr b="0" i="0" lang="it-IT" sz="1200" u="none" cap="none" strike="noStrike">
                <a:solidFill>
                  <a:srgbClr val="BFBFBF"/>
                </a:solidFill>
                <a:latin typeface="Arial"/>
                <a:ea typeface="Arial"/>
                <a:cs typeface="Arial"/>
                <a:sym typeface="Arial"/>
              </a:rPr>
              <a:t>GABRIELE D’ANNUNZIO: L’ULTIMO ESTETA / I MILLE VOLTI DI D’ANNUNZIO</a:t>
            </a:r>
            <a:endParaRPr/>
          </a:p>
        </p:txBody>
      </p:sp>
      <p:sp>
        <p:nvSpPr>
          <p:cNvPr id="300" name="Google Shape;300;p24"/>
          <p:cNvSpPr txBox="1"/>
          <p:nvPr/>
        </p:nvSpPr>
        <p:spPr>
          <a:xfrm>
            <a:off x="1055687" y="1639564"/>
            <a:ext cx="10511473" cy="3659187"/>
          </a:xfrm>
          <a:prstGeom prst="rect">
            <a:avLst/>
          </a:prstGeom>
          <a:noFill/>
          <a:ln>
            <a:noFill/>
          </a:ln>
        </p:spPr>
        <p:txBody>
          <a:bodyPr anchorCtr="0" anchor="t" bIns="45700" lIns="45700" spcFirstLastPara="1" rIns="45700" wrap="square" tIns="45700">
            <a:noAutofit/>
          </a:bodyPr>
          <a:lstStyle/>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Lettore informato e aggiornato, D’Annunzio coglie sul nascere le </a:t>
            </a:r>
            <a:r>
              <a:rPr b="1" i="0" lang="it-IT" sz="2600" u="none" cap="none" strike="noStrike">
                <a:solidFill>
                  <a:srgbClr val="F3CF6D"/>
                </a:solidFill>
                <a:latin typeface="Arial"/>
                <a:ea typeface="Arial"/>
                <a:cs typeface="Arial"/>
                <a:sym typeface="Arial"/>
              </a:rPr>
              <a:t>nuove tendenze</a:t>
            </a:r>
            <a:r>
              <a:rPr b="0" i="0" lang="it-IT" sz="2600" u="none" cap="none" strike="noStrike">
                <a:solidFill>
                  <a:srgbClr val="FFFFFF"/>
                </a:solidFill>
                <a:latin typeface="Arial"/>
                <a:ea typeface="Arial"/>
                <a:cs typeface="Arial"/>
                <a:sym typeface="Arial"/>
              </a:rPr>
              <a:t>, sul piano letterario, musicale e artistico. </a:t>
            </a:r>
            <a:endParaRPr/>
          </a:p>
          <a:p>
            <a:pPr indent="0" lvl="0" marL="0" marR="0" rtl="0" algn="l">
              <a:lnSpc>
                <a:spcPct val="150000"/>
              </a:lnSpc>
              <a:spcBef>
                <a:spcPts val="0"/>
              </a:spcBef>
              <a:spcAft>
                <a:spcPts val="0"/>
              </a:spcAft>
              <a:buNone/>
            </a:pPr>
            <a:r>
              <a:rPr b="0" i="0" lang="it-IT" sz="2600" u="none" cap="none" strike="noStrike">
                <a:solidFill>
                  <a:srgbClr val="FFFFFF"/>
                </a:solidFill>
                <a:latin typeface="Arial"/>
                <a:ea typeface="Arial"/>
                <a:cs typeface="Arial"/>
                <a:sym typeface="Arial"/>
              </a:rPr>
              <a:t>Conosce la tradizione </a:t>
            </a:r>
            <a:r>
              <a:rPr b="1" i="0" lang="it-IT" sz="2600" u="none" cap="none" strike="noStrike">
                <a:solidFill>
                  <a:srgbClr val="F3CF6D"/>
                </a:solidFill>
                <a:latin typeface="Arial"/>
                <a:ea typeface="Arial"/>
                <a:cs typeface="Arial"/>
                <a:sym typeface="Arial"/>
              </a:rPr>
              <a:t>classica</a:t>
            </a:r>
            <a:r>
              <a:rPr b="0" i="0" lang="it-IT" sz="2600" u="none" cap="none" strike="noStrike">
                <a:solidFill>
                  <a:srgbClr val="FFFFFF"/>
                </a:solidFill>
                <a:latin typeface="Arial"/>
                <a:ea typeface="Arial"/>
                <a:cs typeface="Arial"/>
                <a:sym typeface="Arial"/>
              </a:rPr>
              <a:t>, quella </a:t>
            </a:r>
            <a:r>
              <a:rPr b="1" i="0" lang="it-IT" sz="2600" u="none" cap="none" strike="noStrike">
                <a:solidFill>
                  <a:srgbClr val="F3CF6D"/>
                </a:solidFill>
                <a:latin typeface="Arial"/>
                <a:ea typeface="Arial"/>
                <a:cs typeface="Arial"/>
                <a:sym typeface="Arial"/>
              </a:rPr>
              <a:t>moderna</a:t>
            </a:r>
            <a:r>
              <a:rPr b="0" i="0" lang="it-IT" sz="2600" u="none" cap="none" strike="noStrike">
                <a:solidFill>
                  <a:srgbClr val="FFFFFF"/>
                </a:solidFill>
                <a:latin typeface="Arial"/>
                <a:ea typeface="Arial"/>
                <a:cs typeface="Arial"/>
                <a:sym typeface="Arial"/>
              </a:rPr>
              <a:t>, gli scrittori </a:t>
            </a:r>
            <a:r>
              <a:rPr b="1" i="0" lang="it-IT" sz="2600" u="none" cap="none" strike="noStrike">
                <a:solidFill>
                  <a:srgbClr val="F3CF6D"/>
                </a:solidFill>
                <a:latin typeface="Arial"/>
                <a:ea typeface="Arial"/>
                <a:cs typeface="Arial"/>
                <a:sym typeface="Arial"/>
              </a:rPr>
              <a:t>italiani</a:t>
            </a:r>
            <a:r>
              <a:rPr b="0" i="0" lang="it-IT" sz="2600" u="none" cap="none" strike="noStrike">
                <a:solidFill>
                  <a:srgbClr val="FFFFFF"/>
                </a:solidFill>
                <a:latin typeface="Arial"/>
                <a:ea typeface="Arial"/>
                <a:cs typeface="Arial"/>
                <a:sym typeface="Arial"/>
              </a:rPr>
              <a:t> e gli </a:t>
            </a:r>
            <a:r>
              <a:rPr b="1" i="0" lang="it-IT" sz="2600" u="none" cap="none" strike="noStrike">
                <a:solidFill>
                  <a:srgbClr val="F3CF6D"/>
                </a:solidFill>
                <a:latin typeface="Arial"/>
                <a:ea typeface="Arial"/>
                <a:cs typeface="Arial"/>
                <a:sym typeface="Arial"/>
              </a:rPr>
              <a:t>stranieri</a:t>
            </a:r>
            <a:r>
              <a:rPr b="0" i="0" lang="it-IT" sz="2600" u="none" cap="none" strike="noStrike">
                <a:solidFill>
                  <a:srgbClr val="FFFFFF"/>
                </a:solidFill>
                <a:latin typeface="Arial"/>
                <a:ea typeface="Arial"/>
                <a:cs typeface="Arial"/>
                <a:sym typeface="Arial"/>
              </a:rPr>
              <a:t>. Nella sua produzione è possibile individuare </a:t>
            </a:r>
            <a:r>
              <a:rPr b="1" i="0" lang="it-IT" sz="2600" u="none" cap="none" strike="noStrike">
                <a:solidFill>
                  <a:srgbClr val="F3CF6D"/>
                </a:solidFill>
                <a:latin typeface="Arial"/>
                <a:ea typeface="Arial"/>
                <a:cs typeface="Arial"/>
                <a:sym typeface="Arial"/>
              </a:rPr>
              <a:t>diverse fasi narrative</a:t>
            </a:r>
            <a:r>
              <a:rPr b="0" i="0" lang="it-IT" sz="2600" u="none" cap="none" strike="noStrike">
                <a:solidFill>
                  <a:srgbClr val="FFFFFF"/>
                </a:solidFill>
                <a:latin typeface="Arial"/>
                <a:ea typeface="Arial"/>
                <a:cs typeface="Arial"/>
                <a:sym typeface="Arial"/>
              </a:rPr>
              <a:t>:</a:t>
            </a:r>
            <a:endParaRPr b="0" i="0" sz="2600" u="none" cap="none" strike="noStrike">
              <a:solidFill>
                <a:srgbClr val="FFFFFF"/>
              </a:solidFill>
              <a:latin typeface="Arial"/>
              <a:ea typeface="Arial"/>
              <a:cs typeface="Arial"/>
              <a:sym typeface="Arial"/>
            </a:endParaRPr>
          </a:p>
        </p:txBody>
      </p:sp>
      <p:grpSp>
        <p:nvGrpSpPr>
          <p:cNvPr id="301" name="Google Shape;301;p24"/>
          <p:cNvGrpSpPr/>
          <p:nvPr/>
        </p:nvGrpSpPr>
        <p:grpSpPr>
          <a:xfrm>
            <a:off x="1112739" y="5017775"/>
            <a:ext cx="9698766" cy="1301844"/>
            <a:chOff x="2029730" y="3762454"/>
            <a:chExt cx="9698766" cy="1301844"/>
          </a:xfrm>
        </p:grpSpPr>
        <p:grpSp>
          <p:nvGrpSpPr>
            <p:cNvPr id="302" name="Google Shape;302;p24"/>
            <p:cNvGrpSpPr/>
            <p:nvPr/>
          </p:nvGrpSpPr>
          <p:grpSpPr>
            <a:xfrm>
              <a:off x="2029730" y="3762454"/>
              <a:ext cx="9698766" cy="1301844"/>
              <a:chOff x="2273065" y="3765922"/>
              <a:chExt cx="9698766" cy="1301844"/>
            </a:xfrm>
          </p:grpSpPr>
          <p:grpSp>
            <p:nvGrpSpPr>
              <p:cNvPr id="303" name="Google Shape;303;p24"/>
              <p:cNvGrpSpPr/>
              <p:nvPr/>
            </p:nvGrpSpPr>
            <p:grpSpPr>
              <a:xfrm>
                <a:off x="5522912" y="3765922"/>
                <a:ext cx="6448919" cy="1301844"/>
                <a:chOff x="1055687" y="3765922"/>
                <a:chExt cx="6448919" cy="1301844"/>
              </a:xfrm>
            </p:grpSpPr>
            <p:sp>
              <p:nvSpPr>
                <p:cNvPr id="304" name="Google Shape;304;p24"/>
                <p:cNvSpPr/>
                <p:nvPr/>
              </p:nvSpPr>
              <p:spPr>
                <a:xfrm rot="5400000">
                  <a:off x="6111398" y="3674558"/>
                  <a:ext cx="1301844" cy="1484572"/>
                </a:xfrm>
                <a:custGeom>
                  <a:rect b="b" l="l" r="r" t="t"/>
                  <a:pathLst>
                    <a:path extrusionOk="0" h="2555" w="2224">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sp>
              <p:nvSpPr>
                <p:cNvPr id="305" name="Google Shape;305;p24"/>
                <p:cNvSpPr/>
                <p:nvPr/>
              </p:nvSpPr>
              <p:spPr>
                <a:xfrm>
                  <a:off x="1055687" y="4143376"/>
                  <a:ext cx="3712023"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06" name="Google Shape;306;p24"/>
              <p:cNvSpPr/>
              <p:nvPr/>
            </p:nvSpPr>
            <p:spPr>
              <a:xfrm>
                <a:off x="2273065" y="4146844"/>
                <a:ext cx="3249847" cy="540000"/>
              </a:xfrm>
              <a:prstGeom prst="rect">
                <a:avLst/>
              </a:prstGeom>
              <a:solidFill>
                <a:srgbClr val="FFC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72E3A"/>
                  </a:solidFill>
                  <a:latin typeface="Open Sans Light"/>
                  <a:ea typeface="Open Sans Light"/>
                  <a:cs typeface="Open Sans Light"/>
                  <a:sym typeface="Open Sans Light"/>
                </a:endParaRPr>
              </a:p>
            </p:txBody>
          </p:sp>
        </p:grpSp>
        <p:sp>
          <p:nvSpPr>
            <p:cNvPr id="307" name="Google Shape;307;p24"/>
            <p:cNvSpPr/>
            <p:nvPr/>
          </p:nvSpPr>
          <p:spPr>
            <a:xfrm rot="5400000">
              <a:off x="2711623" y="3446208"/>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txBox="1"/>
            <p:nvPr/>
          </p:nvSpPr>
          <p:spPr>
            <a:xfrm>
              <a:off x="2269823" y="39835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giovanile- Simbolismo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09" name="Google Shape;309;p24"/>
            <p:cNvSpPr/>
            <p:nvPr/>
          </p:nvSpPr>
          <p:spPr>
            <a:xfrm rot="5400000">
              <a:off x="4908411" y="3446209"/>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txBox="1"/>
            <p:nvPr/>
          </p:nvSpPr>
          <p:spPr>
            <a:xfrm>
              <a:off x="4466623" y="3983570"/>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dell’Estetismo</a:t>
              </a:r>
              <a:endParaRPr/>
            </a:p>
          </p:txBody>
        </p:sp>
        <p:sp>
          <p:nvSpPr>
            <p:cNvPr id="311" name="Google Shape;311;p24"/>
            <p:cNvSpPr/>
            <p:nvPr/>
          </p:nvSpPr>
          <p:spPr>
            <a:xfrm rot="5400000">
              <a:off x="7105199" y="3430776"/>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txBox="1"/>
            <p:nvPr/>
          </p:nvSpPr>
          <p:spPr>
            <a:xfrm>
              <a:off x="6663398" y="39681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della poetica della bontà-superuomo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sp>
          <p:nvSpPr>
            <p:cNvPr id="313" name="Google Shape;313;p24"/>
            <p:cNvSpPr/>
            <p:nvPr/>
          </p:nvSpPr>
          <p:spPr>
            <a:xfrm rot="5400000">
              <a:off x="9301986" y="3430777"/>
              <a:ext cx="979118" cy="1958265"/>
            </a:xfrm>
            <a:prstGeom prst="roundRect">
              <a:avLst>
                <a:gd fmla="val 16667" name="adj"/>
              </a:avLst>
            </a:prstGeom>
            <a:solidFill>
              <a:srgbClr val="CC4759"/>
            </a:solidFill>
            <a:ln>
              <a:noFill/>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txBox="1"/>
            <p:nvPr/>
          </p:nvSpPr>
          <p:spPr>
            <a:xfrm>
              <a:off x="8860198" y="3968145"/>
              <a:ext cx="1862672" cy="883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fase </a:t>
              </a:r>
              <a:endParaRPr/>
            </a:p>
            <a:p>
              <a:pPr indent="0" lvl="0" marL="0" marR="0" rtl="0" algn="ctr">
                <a:lnSpc>
                  <a:spcPct val="100000"/>
                </a:lnSpc>
                <a:spcBef>
                  <a:spcPts val="0"/>
                </a:spcBef>
                <a:spcAft>
                  <a:spcPts val="0"/>
                </a:spcAft>
                <a:buNone/>
              </a:pPr>
              <a:r>
                <a:rPr b="1" i="0" lang="it-IT" sz="1600" u="none" cap="none" strike="noStrike">
                  <a:solidFill>
                    <a:schemeClr val="lt1"/>
                  </a:solidFill>
                  <a:latin typeface="Arial"/>
                  <a:ea typeface="Arial"/>
                  <a:cs typeface="Arial"/>
                  <a:sym typeface="Arial"/>
                </a:rPr>
                <a:t>del ‘‘notturno’’</a:t>
              </a:r>
              <a:endParaRPr/>
            </a:p>
            <a:p>
              <a:pPr indent="0" lvl="0" marL="0" marR="0" rtl="0" algn="ctr">
                <a:lnSpc>
                  <a:spcPct val="100000"/>
                </a:lnSpc>
                <a:spcBef>
                  <a:spcPts val="0"/>
                </a:spcBef>
                <a:spcAft>
                  <a:spcPts val="0"/>
                </a:spcAft>
                <a:buNone/>
              </a:pPr>
              <a:r>
                <a:t/>
              </a:r>
              <a:endParaRPr b="1" i="0" sz="1600" u="none" cap="none" strike="noStrike">
                <a:solidFill>
                  <a:schemeClr val="lt1"/>
                </a:solidFill>
                <a:latin typeface="Arial"/>
                <a:ea typeface="Arial"/>
                <a:cs typeface="Arial"/>
                <a:sym typeface="Arial"/>
              </a:endParaRPr>
            </a:p>
          </p:txBody>
        </p:sp>
      </p:grpSp>
    </p:spTree>
  </p:cSld>
  <p:clrMapOvr>
    <a:masterClrMapping/>
  </p:clrMapOvr>
  <p:transition>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UOTA - SS2-COPERTINA-ico-beige">
  <a:themeElements>
    <a:clrScheme name="VUOTA - SS2-COPERTINA-ico-beige">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UOTA - NEG-VUOTISSIMA">
  <a:themeElements>
    <a:clrScheme name="VUOTA - NEG-VUOTISSIMA">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VUOTA - SS2-COPERTINA-ico-grigiochiaro">
  <a:themeElements>
    <a:clrScheme name="VUOTA - SS2-COPERTINA-ico-grigiochiaro">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VUOTA - NEG-bastoni-PARAGRAFO-con-titoletto (paragrafo graziato)">
  <a:themeElements>
    <a:clrScheme name="VUOTA - NEG-bastoni-PARAGRAFO-con-titoletto (paragrafo graziato)">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VUOTA - SS2-COPERTINA-ico-verde">
  <a:themeElements>
    <a:clrScheme name="VUOTA - SS2-COPERTINA-ico-verde">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VUOTA">
  <a:themeElements>
    <a:clrScheme name="VUOTA">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VUOTA - NEG-bastoni-PARAGRAFO-con-titoletto (paragrafo graziato)">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VUOTA - SS2-COPERTINA-ico-rosso">
  <a:themeElements>
    <a:clrScheme name="VUOTA - SS2-COPERTINA-ico-rosso">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