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73A07-1E16-47EE-8912-16740ADB1C8D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F1B8-B2D8-4E69-A654-7ED0A6828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0099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73A07-1E16-47EE-8912-16740ADB1C8D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F1B8-B2D8-4E69-A654-7ED0A6828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73A07-1E16-47EE-8912-16740ADB1C8D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F1B8-B2D8-4E69-A654-7ED0A6828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1717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73A07-1E16-47EE-8912-16740ADB1C8D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F1B8-B2D8-4E69-A654-7ED0A6828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1469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73A07-1E16-47EE-8912-16740ADB1C8D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F1B8-B2D8-4E69-A654-7ED0A6828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7058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73A07-1E16-47EE-8912-16740ADB1C8D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F1B8-B2D8-4E69-A654-7ED0A6828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5687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73A07-1E16-47EE-8912-16740ADB1C8D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F1B8-B2D8-4E69-A654-7ED0A6828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17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73A07-1E16-47EE-8912-16740ADB1C8D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F1B8-B2D8-4E69-A654-7ED0A6828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5263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73A07-1E16-47EE-8912-16740ADB1C8D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F1B8-B2D8-4E69-A654-7ED0A6828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4078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73A07-1E16-47EE-8912-16740ADB1C8D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F1B8-B2D8-4E69-A654-7ED0A6828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324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73A07-1E16-47EE-8912-16740ADB1C8D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DF1B8-B2D8-4E69-A654-7ED0A6828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0992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73A07-1E16-47EE-8912-16740ADB1C8D}" type="datetimeFigureOut">
              <a:rPr lang="tr-TR" smtClean="0"/>
              <a:t>18.05.2021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DF1B8-B2D8-4E69-A654-7ED0A68282E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7993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58204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Semen </a:t>
            </a:r>
            <a:r>
              <a:rPr lang="tr-TR" dirty="0" err="1" smtClean="0"/>
              <a:t>deposition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Cervical</a:t>
            </a:r>
            <a:r>
              <a:rPr lang="tr-TR" dirty="0" smtClean="0"/>
              <a:t> </a:t>
            </a:r>
            <a:r>
              <a:rPr lang="tr-TR" dirty="0" err="1" smtClean="0"/>
              <a:t>insemination</a:t>
            </a:r>
            <a:r>
              <a:rPr lang="tr-TR" dirty="0" smtClean="0"/>
              <a:t>: </a:t>
            </a:r>
          </a:p>
          <a:p>
            <a:pPr>
              <a:buFontTx/>
              <a:buChar char="-"/>
            </a:pP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basic</a:t>
            </a:r>
            <a:r>
              <a:rPr lang="tr-TR" dirty="0" smtClean="0"/>
              <a:t> </a:t>
            </a:r>
            <a:r>
              <a:rPr lang="tr-TR" dirty="0" err="1" smtClean="0"/>
              <a:t>instruments</a:t>
            </a:r>
            <a:r>
              <a:rPr lang="tr-TR" dirty="0" smtClean="0"/>
              <a:t> (a </a:t>
            </a:r>
            <a:r>
              <a:rPr lang="tr-TR" dirty="0" err="1" smtClean="0"/>
              <a:t>catheter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a </a:t>
            </a:r>
            <a:r>
              <a:rPr lang="tr-TR" dirty="0" err="1" smtClean="0"/>
              <a:t>speculum</a:t>
            </a:r>
            <a:r>
              <a:rPr lang="tr-TR" dirty="0" smtClean="0"/>
              <a:t>)</a:t>
            </a:r>
          </a:p>
          <a:p>
            <a:pPr>
              <a:buFontTx/>
              <a:buChar char="-"/>
            </a:pPr>
            <a:r>
              <a:rPr lang="tr-TR" dirty="0" err="1" smtClean="0"/>
              <a:t>suitable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fresh</a:t>
            </a:r>
            <a:r>
              <a:rPr lang="tr-TR" dirty="0" smtClean="0"/>
              <a:t>, </a:t>
            </a:r>
            <a:r>
              <a:rPr lang="tr-TR" dirty="0" err="1" smtClean="0"/>
              <a:t>chilled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frozen</a:t>
            </a:r>
            <a:r>
              <a:rPr lang="tr-TR" dirty="0" smtClean="0"/>
              <a:t> semen</a:t>
            </a:r>
          </a:p>
          <a:p>
            <a:pPr>
              <a:buFontTx/>
              <a:buChar char="-"/>
            </a:pPr>
            <a:r>
              <a:rPr lang="tr-TR" dirty="0" err="1" smtClean="0"/>
              <a:t>success</a:t>
            </a:r>
            <a:r>
              <a:rPr lang="tr-TR" dirty="0" smtClean="0"/>
              <a:t> 50-70%</a:t>
            </a:r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1952596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Artificial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Insemination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  <p:pic>
        <p:nvPicPr>
          <p:cNvPr id="6" name="images-17.jpg" descr="images-17.jpg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7268176" y="3429001"/>
            <a:ext cx="3293144" cy="2998415"/>
          </a:xfrm>
          <a:prstGeom prst="rect">
            <a:avLst/>
          </a:prstGeom>
          <a:ln w="889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517237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Semen </a:t>
            </a:r>
            <a:r>
              <a:rPr lang="tr-TR" dirty="0" err="1" smtClean="0"/>
              <a:t>deposition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Trans-</a:t>
            </a:r>
            <a:r>
              <a:rPr lang="tr-TR" dirty="0" err="1" smtClean="0"/>
              <a:t>cervical</a:t>
            </a:r>
            <a:r>
              <a:rPr lang="tr-TR" dirty="0" smtClean="0"/>
              <a:t> </a:t>
            </a:r>
            <a:r>
              <a:rPr lang="tr-TR" dirty="0" err="1" smtClean="0"/>
              <a:t>Intrauterin</a:t>
            </a:r>
            <a:r>
              <a:rPr lang="tr-TR" dirty="0" smtClean="0"/>
              <a:t> </a:t>
            </a:r>
            <a:r>
              <a:rPr lang="tr-TR" dirty="0" err="1" smtClean="0"/>
              <a:t>insemination</a:t>
            </a:r>
            <a:r>
              <a:rPr lang="tr-TR" dirty="0" smtClean="0"/>
              <a:t>: </a:t>
            </a:r>
          </a:p>
          <a:p>
            <a:pPr>
              <a:buFontTx/>
              <a:buChar char="-"/>
            </a:pP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complicated</a:t>
            </a:r>
            <a:r>
              <a:rPr lang="tr-TR" dirty="0" smtClean="0"/>
              <a:t> </a:t>
            </a:r>
            <a:r>
              <a:rPr lang="tr-TR" dirty="0" err="1" smtClean="0"/>
              <a:t>instruments</a:t>
            </a:r>
            <a:r>
              <a:rPr lang="tr-TR" dirty="0" smtClean="0"/>
              <a:t> (</a:t>
            </a:r>
            <a:r>
              <a:rPr lang="tr-TR" dirty="0" err="1" smtClean="0"/>
              <a:t>catheter</a:t>
            </a:r>
            <a:r>
              <a:rPr lang="tr-TR" dirty="0" smtClean="0"/>
              <a:t>, </a:t>
            </a:r>
            <a:r>
              <a:rPr lang="tr-TR" dirty="0" err="1" smtClean="0"/>
              <a:t>speculum</a:t>
            </a:r>
            <a:r>
              <a:rPr lang="tr-TR" dirty="0" smtClean="0"/>
              <a:t>, </a:t>
            </a:r>
            <a:r>
              <a:rPr lang="tr-TR" dirty="0" err="1" smtClean="0"/>
              <a:t>forceps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an </a:t>
            </a:r>
            <a:r>
              <a:rPr lang="tr-TR" dirty="0" err="1" smtClean="0"/>
              <a:t>experienced</a:t>
            </a:r>
            <a:r>
              <a:rPr lang="tr-TR" dirty="0" smtClean="0"/>
              <a:t> </a:t>
            </a:r>
            <a:r>
              <a:rPr lang="tr-TR" dirty="0" err="1" smtClean="0"/>
              <a:t>technician</a:t>
            </a:r>
            <a:r>
              <a:rPr lang="tr-TR" dirty="0" smtClean="0"/>
              <a:t>)</a:t>
            </a:r>
          </a:p>
          <a:p>
            <a:pPr>
              <a:buFontTx/>
              <a:buChar char="-"/>
            </a:pPr>
            <a:r>
              <a:rPr lang="tr-TR" dirty="0" err="1" smtClean="0"/>
              <a:t>suitable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fresh</a:t>
            </a:r>
            <a:r>
              <a:rPr lang="tr-TR" dirty="0" smtClean="0"/>
              <a:t>, </a:t>
            </a:r>
            <a:r>
              <a:rPr lang="tr-TR" dirty="0" err="1" smtClean="0"/>
              <a:t>chilled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frozen</a:t>
            </a:r>
            <a:r>
              <a:rPr lang="tr-TR" dirty="0" smtClean="0"/>
              <a:t> semen</a:t>
            </a:r>
          </a:p>
          <a:p>
            <a:pPr>
              <a:buFontTx/>
              <a:buChar char="-"/>
            </a:pPr>
            <a:r>
              <a:rPr lang="tr-TR" dirty="0" err="1" smtClean="0"/>
              <a:t>success</a:t>
            </a:r>
            <a:r>
              <a:rPr lang="tr-TR" dirty="0" smtClean="0"/>
              <a:t> 70-80%</a:t>
            </a:r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1952596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Artificial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Insemination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2549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738414" y="1000108"/>
            <a:ext cx="7043758" cy="582594"/>
          </a:xfrm>
        </p:spPr>
        <p:txBody>
          <a:bodyPr>
            <a:normAutofit/>
          </a:bodyPr>
          <a:lstStyle/>
          <a:p>
            <a:r>
              <a:rPr lang="tr-TR" sz="3200" dirty="0"/>
              <a:t>Trans-</a:t>
            </a:r>
            <a:r>
              <a:rPr lang="tr-TR" sz="3200" dirty="0" err="1"/>
              <a:t>cervial</a:t>
            </a:r>
            <a:r>
              <a:rPr lang="tr-TR" sz="3200" dirty="0"/>
              <a:t> </a:t>
            </a:r>
            <a:r>
              <a:rPr lang="tr-TR" sz="3200" dirty="0" err="1"/>
              <a:t>Intrauterin</a:t>
            </a:r>
            <a:r>
              <a:rPr lang="tr-TR" sz="3200" dirty="0"/>
              <a:t> </a:t>
            </a:r>
            <a:r>
              <a:rPr lang="tr-TR" sz="3200" dirty="0" err="1"/>
              <a:t>Insemination</a:t>
            </a:r>
            <a:endParaRPr lang="tr-TR" sz="3200" dirty="0"/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1" y="2000240"/>
            <a:ext cx="5014383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4" name="Picture 2" descr="Nonsurgical embryo recovery and transfer in sheep and goats - ScienceDirec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56016" y="1643050"/>
            <a:ext cx="4911985" cy="40719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4160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İçerik Yer Tutucusu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Semen </a:t>
            </a:r>
            <a:r>
              <a:rPr lang="tr-TR" dirty="0" err="1" smtClean="0"/>
              <a:t>deposition</a:t>
            </a:r>
            <a:endParaRPr lang="tr-TR" dirty="0" smtClean="0"/>
          </a:p>
          <a:p>
            <a:pPr>
              <a:buNone/>
            </a:pPr>
            <a:r>
              <a:rPr lang="tr-TR" dirty="0" err="1" smtClean="0"/>
              <a:t>Laparoscopic</a:t>
            </a:r>
            <a:r>
              <a:rPr lang="tr-TR" dirty="0" smtClean="0"/>
              <a:t>-</a:t>
            </a:r>
            <a:r>
              <a:rPr lang="tr-TR" dirty="0" err="1" smtClean="0"/>
              <a:t>Intrauterin</a:t>
            </a:r>
            <a:r>
              <a:rPr lang="tr-TR" dirty="0" smtClean="0"/>
              <a:t> </a:t>
            </a:r>
            <a:r>
              <a:rPr lang="tr-TR" dirty="0" err="1" smtClean="0"/>
              <a:t>insemination</a:t>
            </a:r>
            <a:r>
              <a:rPr lang="tr-TR" dirty="0" smtClean="0"/>
              <a:t>: </a:t>
            </a:r>
          </a:p>
          <a:p>
            <a:pPr>
              <a:buFontTx/>
              <a:buChar char="-"/>
            </a:pP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complicated</a:t>
            </a:r>
            <a:r>
              <a:rPr lang="tr-TR" dirty="0" smtClean="0"/>
              <a:t> </a:t>
            </a:r>
            <a:r>
              <a:rPr lang="tr-TR" dirty="0" err="1" smtClean="0"/>
              <a:t>instruments</a:t>
            </a:r>
            <a:r>
              <a:rPr lang="tr-TR" dirty="0" smtClean="0"/>
              <a:t> (</a:t>
            </a:r>
            <a:r>
              <a:rPr lang="tr-TR" dirty="0" err="1" smtClean="0"/>
              <a:t>anaesthesia</a:t>
            </a:r>
            <a:r>
              <a:rPr lang="tr-TR" dirty="0" smtClean="0"/>
              <a:t>-</a:t>
            </a:r>
            <a:r>
              <a:rPr lang="tr-TR" dirty="0" err="1" smtClean="0"/>
              <a:t>analgesia</a:t>
            </a:r>
            <a:r>
              <a:rPr lang="tr-TR" dirty="0" smtClean="0"/>
              <a:t>, </a:t>
            </a:r>
            <a:r>
              <a:rPr lang="tr-TR" dirty="0" err="1" smtClean="0"/>
              <a:t>laparoscopy</a:t>
            </a:r>
            <a:r>
              <a:rPr lang="tr-TR" dirty="0" smtClean="0"/>
              <a:t> </a:t>
            </a:r>
            <a:r>
              <a:rPr lang="tr-TR" dirty="0" err="1" smtClean="0"/>
              <a:t>equipment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an </a:t>
            </a:r>
            <a:r>
              <a:rPr lang="tr-TR" dirty="0" err="1" smtClean="0"/>
              <a:t>experienced</a:t>
            </a:r>
            <a:r>
              <a:rPr lang="tr-TR" dirty="0" smtClean="0"/>
              <a:t> </a:t>
            </a:r>
            <a:r>
              <a:rPr lang="tr-TR" dirty="0" err="1" smtClean="0"/>
              <a:t>technician</a:t>
            </a:r>
            <a:r>
              <a:rPr lang="tr-TR" dirty="0" smtClean="0"/>
              <a:t>)</a:t>
            </a:r>
          </a:p>
          <a:p>
            <a:pPr>
              <a:buFontTx/>
              <a:buChar char="-"/>
            </a:pPr>
            <a:r>
              <a:rPr lang="tr-TR" dirty="0" err="1" smtClean="0"/>
              <a:t>suitable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fresh</a:t>
            </a:r>
            <a:r>
              <a:rPr lang="tr-TR" dirty="0" smtClean="0"/>
              <a:t>, </a:t>
            </a:r>
            <a:r>
              <a:rPr lang="tr-TR" dirty="0" err="1" smtClean="0"/>
              <a:t>chilled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frozen</a:t>
            </a:r>
            <a:r>
              <a:rPr lang="tr-TR" dirty="0" smtClean="0"/>
              <a:t> semen</a:t>
            </a:r>
          </a:p>
          <a:p>
            <a:pPr>
              <a:buFontTx/>
              <a:buChar char="-"/>
            </a:pPr>
            <a:r>
              <a:rPr lang="tr-TR" dirty="0" err="1" smtClean="0"/>
              <a:t>success</a:t>
            </a:r>
            <a:r>
              <a:rPr lang="tr-TR" dirty="0" smtClean="0"/>
              <a:t> &gt;80%</a:t>
            </a:r>
            <a:endParaRPr lang="tr-TR" dirty="0"/>
          </a:p>
        </p:txBody>
      </p:sp>
      <p:sp>
        <p:nvSpPr>
          <p:cNvPr id="5" name="1 Başlık"/>
          <p:cNvSpPr txBox="1">
            <a:spLocks/>
          </p:cNvSpPr>
          <p:nvPr/>
        </p:nvSpPr>
        <p:spPr>
          <a:xfrm>
            <a:off x="1952596" y="1428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tr-TR" sz="4400" dirty="0" err="1">
                <a:latin typeface="+mj-lt"/>
                <a:ea typeface="+mj-ea"/>
                <a:cs typeface="+mj-cs"/>
              </a:rPr>
              <a:t>Artificial</a:t>
            </a:r>
            <a:r>
              <a:rPr lang="tr-TR" sz="4400" dirty="0">
                <a:latin typeface="+mj-lt"/>
                <a:ea typeface="+mj-ea"/>
                <a:cs typeface="+mj-cs"/>
              </a:rPr>
              <a:t> </a:t>
            </a:r>
            <a:r>
              <a:rPr lang="tr-TR" sz="4400" dirty="0" err="1">
                <a:latin typeface="+mj-lt"/>
                <a:ea typeface="+mj-ea"/>
                <a:cs typeface="+mj-cs"/>
              </a:rPr>
              <a:t>Insemination</a:t>
            </a:r>
            <a:endParaRPr lang="tr-TR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6568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24100" y="785794"/>
            <a:ext cx="7329510" cy="725470"/>
          </a:xfrm>
        </p:spPr>
        <p:txBody>
          <a:bodyPr>
            <a:normAutofit/>
          </a:bodyPr>
          <a:lstStyle/>
          <a:p>
            <a:r>
              <a:rPr lang="tr-TR" sz="3200" dirty="0" err="1"/>
              <a:t>Laparoscopic</a:t>
            </a:r>
            <a:r>
              <a:rPr lang="tr-TR" sz="3200" dirty="0"/>
              <a:t>-</a:t>
            </a:r>
            <a:r>
              <a:rPr lang="tr-TR" sz="3200" dirty="0" err="1"/>
              <a:t>Intrauterin</a:t>
            </a:r>
            <a:r>
              <a:rPr lang="tr-TR" sz="3200" dirty="0"/>
              <a:t> </a:t>
            </a:r>
            <a:r>
              <a:rPr lang="tr-TR" sz="3200" dirty="0" err="1"/>
              <a:t>insemination</a:t>
            </a:r>
            <a:endParaRPr lang="tr-TR" sz="3200" dirty="0"/>
          </a:p>
        </p:txBody>
      </p:sp>
      <p:pic>
        <p:nvPicPr>
          <p:cNvPr id="4" name="IMG_7186.JPG" descr="IMG_7186.JPG"/>
          <p:cNvPicPr>
            <a:picLocks/>
          </p:cNvPicPr>
          <p:nvPr/>
        </p:nvPicPr>
        <p:blipFill>
          <a:blip r:embed="rId2" cstate="print"/>
          <a:srcRect l="11189" r="11189"/>
          <a:stretch>
            <a:fillRect/>
          </a:stretch>
        </p:blipFill>
        <p:spPr>
          <a:xfrm>
            <a:off x="2881291" y="1525492"/>
            <a:ext cx="6669077" cy="5332509"/>
          </a:xfrm>
          <a:prstGeom prst="rect">
            <a:avLst/>
          </a:prstGeom>
          <a:ln w="889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66586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711450" y="1341438"/>
            <a:ext cx="5257800" cy="4525962"/>
          </a:xfrm>
        </p:spPr>
        <p:txBody>
          <a:bodyPr/>
          <a:lstStyle/>
          <a:p>
            <a:r>
              <a:rPr lang="tr-TR" altLang="tr-TR" b="1" u="sng" smtClean="0"/>
              <a:t>Sheep</a:t>
            </a:r>
          </a:p>
          <a:p>
            <a:endParaRPr lang="tr-TR" altLang="tr-TR" b="1" smtClean="0"/>
          </a:p>
        </p:txBody>
      </p:sp>
      <p:graphicFrame>
        <p:nvGraphicFramePr>
          <p:cNvPr id="6" name="5 Tablo">
            <a:extLst/>
          </p:cNvPr>
          <p:cNvGraphicFramePr>
            <a:graphicFrameLocks noGrp="1"/>
          </p:cNvGraphicFramePr>
          <p:nvPr/>
        </p:nvGraphicFramePr>
        <p:xfrm>
          <a:off x="2424114" y="1916114"/>
          <a:ext cx="7704137" cy="420370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776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278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823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Estrus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duration</a:t>
                      </a:r>
                      <a:endParaRPr lang="tr-TR" sz="1800" dirty="0"/>
                    </a:p>
                  </a:txBody>
                  <a:tcPr marL="91452" marR="91452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b="0" dirty="0"/>
                        <a:t>30-36 </a:t>
                      </a:r>
                      <a:r>
                        <a:rPr lang="tr-TR" sz="1800" b="0" dirty="0" err="1" smtClean="0"/>
                        <a:t>hours</a:t>
                      </a:r>
                      <a:endParaRPr lang="tr-TR" sz="1800" b="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532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Ovulation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52" marR="91452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24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to</a:t>
                      </a:r>
                      <a:r>
                        <a:rPr lang="tr-TR" sz="1800" baseline="0" dirty="0" smtClean="0"/>
                        <a:t> 30 </a:t>
                      </a:r>
                      <a:r>
                        <a:rPr lang="tr-TR" sz="1800" baseline="0" dirty="0" err="1" smtClean="0"/>
                        <a:t>hours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after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onset</a:t>
                      </a:r>
                      <a:r>
                        <a:rPr lang="tr-TR" sz="1800" baseline="0" dirty="0" smtClean="0"/>
                        <a:t> of </a:t>
                      </a:r>
                      <a:r>
                        <a:rPr lang="tr-TR" sz="1800" baseline="0" dirty="0" err="1" smtClean="0"/>
                        <a:t>estrus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205">
                <a:tc>
                  <a:txBody>
                    <a:bodyPr/>
                    <a:lstStyle/>
                    <a:p>
                      <a:r>
                        <a:rPr lang="tr-TR" sz="1800" b="1" dirty="0"/>
                        <a:t>Sperm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52" marR="91452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30-48 </a:t>
                      </a:r>
                      <a:r>
                        <a:rPr lang="tr-TR" sz="1800" dirty="0" err="1" smtClean="0"/>
                        <a:t>hours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205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Ovum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52" marR="91452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16-24 </a:t>
                      </a:r>
                      <a:r>
                        <a:rPr lang="tr-TR" sz="1800" dirty="0" err="1" smtClean="0"/>
                        <a:t>hours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562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Appropriate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52" marR="91452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16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to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dirty="0" smtClean="0"/>
                        <a:t>24 </a:t>
                      </a:r>
                      <a:r>
                        <a:rPr lang="tr-TR" sz="1800" dirty="0" err="1" smtClean="0"/>
                        <a:t>hours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after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onset</a:t>
                      </a:r>
                      <a:r>
                        <a:rPr lang="tr-TR" sz="1800" dirty="0" smtClean="0"/>
                        <a:t> of </a:t>
                      </a:r>
                      <a:r>
                        <a:rPr lang="tr-TR" sz="1800" dirty="0" err="1" smtClean="0"/>
                        <a:t>estrus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21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method</a:t>
                      </a:r>
                      <a:endParaRPr lang="tr-TR" sz="1800" b="1" dirty="0"/>
                    </a:p>
                  </a:txBody>
                  <a:tcPr marL="91447" marR="91447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Speculum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method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527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Place</a:t>
                      </a:r>
                      <a:r>
                        <a:rPr lang="tr-TR" sz="1800" b="1" dirty="0" smtClean="0"/>
                        <a:t> of semen </a:t>
                      </a:r>
                      <a:r>
                        <a:rPr lang="tr-TR" sz="1800" b="1" dirty="0" err="1" smtClean="0"/>
                        <a:t>deposition</a:t>
                      </a:r>
                      <a:endParaRPr lang="tr-TR" sz="1800" b="1" dirty="0"/>
                    </a:p>
                  </a:txBody>
                  <a:tcPr marL="91447" marR="91447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Cervix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Uteri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821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method</a:t>
                      </a:r>
                      <a:endParaRPr lang="tr-TR" sz="1800" b="1" dirty="0"/>
                    </a:p>
                  </a:txBody>
                  <a:tcPr marL="91447" marR="91447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Laparoscopic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method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6205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Place</a:t>
                      </a:r>
                      <a:r>
                        <a:rPr lang="tr-TR" sz="1800" b="1" dirty="0" smtClean="0"/>
                        <a:t> of semen </a:t>
                      </a:r>
                      <a:r>
                        <a:rPr lang="tr-TR" sz="1800" b="1" dirty="0" err="1" smtClean="0"/>
                        <a:t>deposition</a:t>
                      </a:r>
                      <a:endParaRPr lang="tr-TR" sz="1800" b="1" dirty="0"/>
                    </a:p>
                  </a:txBody>
                  <a:tcPr marL="91447" marR="91447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Corpus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Uteri</a:t>
                      </a:r>
                      <a:endParaRPr lang="tr-TR" sz="1800" dirty="0"/>
                    </a:p>
                  </a:txBody>
                  <a:tcPr marL="91426" marR="91426" marT="45733" marB="45733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49539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  <p:extLst>
      <p:ext uri="{BB962C8B-B14F-4D97-AF65-F5344CB8AC3E}">
        <p14:creationId xmlns:p14="http://schemas.microsoft.com/office/powerpoint/2010/main" val="2410562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2 İçerik Yer Tutucusu"/>
          <p:cNvSpPr>
            <a:spLocks noGrp="1" noChangeArrowheads="1"/>
          </p:cNvSpPr>
          <p:nvPr>
            <p:ph idx="1"/>
          </p:nvPr>
        </p:nvSpPr>
        <p:spPr>
          <a:xfrm>
            <a:off x="2803525" y="1484313"/>
            <a:ext cx="5257800" cy="576262"/>
          </a:xfrm>
        </p:spPr>
        <p:txBody>
          <a:bodyPr/>
          <a:lstStyle/>
          <a:p>
            <a:r>
              <a:rPr lang="tr-TR" altLang="tr-TR" b="1" u="sng" smtClean="0"/>
              <a:t>Goat</a:t>
            </a:r>
          </a:p>
          <a:p>
            <a:endParaRPr lang="tr-TR" altLang="tr-TR" b="1" u="sng" smtClean="0"/>
          </a:p>
        </p:txBody>
      </p:sp>
      <p:graphicFrame>
        <p:nvGraphicFramePr>
          <p:cNvPr id="4" name="3 Tablo">
            <a:extLst/>
          </p:cNvPr>
          <p:cNvGraphicFramePr>
            <a:graphicFrameLocks noGrp="1"/>
          </p:cNvGraphicFramePr>
          <p:nvPr/>
        </p:nvGraphicFramePr>
        <p:xfrm>
          <a:off x="2208213" y="2060575"/>
          <a:ext cx="7920038" cy="415290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960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0085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Estrus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duration</a:t>
                      </a:r>
                      <a:endParaRPr lang="tr-TR" sz="1800" dirty="0"/>
                    </a:p>
                  </a:txBody>
                  <a:tcPr marL="91444" marR="91444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b="0" dirty="0"/>
                        <a:t>36-48 </a:t>
                      </a:r>
                      <a:r>
                        <a:rPr lang="tr-TR" sz="1800" b="0" dirty="0" err="1" smtClean="0"/>
                        <a:t>hours</a:t>
                      </a:r>
                      <a:endParaRPr lang="tr-TR" sz="1800" b="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132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Ovulation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44" marR="91444" marT="45734" marB="4573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dirty="0" smtClean="0"/>
                        <a:t>30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to</a:t>
                      </a:r>
                      <a:r>
                        <a:rPr lang="tr-TR" sz="1800" baseline="0" dirty="0" smtClean="0"/>
                        <a:t> 36 </a:t>
                      </a:r>
                      <a:r>
                        <a:rPr lang="tr-TR" sz="1800" baseline="0" dirty="0" err="1" smtClean="0"/>
                        <a:t>hours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after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onset</a:t>
                      </a:r>
                      <a:r>
                        <a:rPr lang="tr-TR" sz="1800" baseline="0" dirty="0" smtClean="0"/>
                        <a:t> of </a:t>
                      </a:r>
                      <a:r>
                        <a:rPr lang="tr-TR" sz="1800" baseline="0" dirty="0" err="1" smtClean="0"/>
                        <a:t>estrus</a:t>
                      </a:r>
                      <a:endParaRPr lang="tr-TR" sz="1800" dirty="0" smtClean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/>
                        <a:t>Sperm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44" marR="91444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30-48 </a:t>
                      </a:r>
                      <a:r>
                        <a:rPr lang="tr-TR" sz="1800" dirty="0" err="1" smtClean="0"/>
                        <a:t>hours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 err="1"/>
                        <a:t>Ovum</a:t>
                      </a:r>
                      <a:r>
                        <a:rPr lang="tr-TR" sz="1800" b="1" dirty="0"/>
                        <a:t> </a:t>
                      </a:r>
                      <a:r>
                        <a:rPr lang="tr-TR" sz="1800" b="1" dirty="0" err="1" smtClean="0"/>
                        <a:t>fertile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viability</a:t>
                      </a:r>
                      <a:endParaRPr lang="tr-TR" sz="1800" b="1" dirty="0"/>
                    </a:p>
                  </a:txBody>
                  <a:tcPr marL="91444" marR="91444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/>
                        <a:t>16-24 </a:t>
                      </a:r>
                      <a:r>
                        <a:rPr lang="tr-TR" sz="1800" dirty="0" err="1" smtClean="0"/>
                        <a:t>hours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175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Appropriate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time</a:t>
                      </a:r>
                      <a:endParaRPr lang="tr-TR" sz="1800" b="1" dirty="0"/>
                    </a:p>
                  </a:txBody>
                  <a:tcPr marL="91444" marR="91444" marT="45734" marB="45734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16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to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dirty="0" smtClean="0"/>
                        <a:t>24 </a:t>
                      </a:r>
                      <a:r>
                        <a:rPr lang="tr-TR" sz="1800" dirty="0" err="1" smtClean="0"/>
                        <a:t>hours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after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onset</a:t>
                      </a:r>
                      <a:r>
                        <a:rPr lang="tr-TR" sz="1800" dirty="0" smtClean="0"/>
                        <a:t> of </a:t>
                      </a:r>
                      <a:r>
                        <a:rPr lang="tr-TR" sz="1800" dirty="0" err="1" smtClean="0"/>
                        <a:t>estrus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method</a:t>
                      </a:r>
                      <a:endParaRPr lang="tr-TR" sz="1800" b="1" dirty="0"/>
                    </a:p>
                  </a:txBody>
                  <a:tcPr marL="91439" marR="91439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Speculum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method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Place</a:t>
                      </a:r>
                      <a:r>
                        <a:rPr lang="tr-TR" sz="1800" b="1" dirty="0" smtClean="0"/>
                        <a:t> of semen </a:t>
                      </a:r>
                      <a:r>
                        <a:rPr lang="tr-TR" sz="1800" b="1" dirty="0" err="1" smtClean="0"/>
                        <a:t>deposition</a:t>
                      </a:r>
                      <a:endParaRPr lang="tr-TR" sz="1800" b="1" dirty="0"/>
                    </a:p>
                  </a:txBody>
                  <a:tcPr marL="91439" marR="91439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Cervix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Uteri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Insemination</a:t>
                      </a:r>
                      <a:r>
                        <a:rPr lang="tr-TR" sz="1800" b="1" dirty="0" smtClean="0"/>
                        <a:t> </a:t>
                      </a:r>
                      <a:r>
                        <a:rPr lang="tr-TR" sz="1800" b="1" dirty="0" err="1" smtClean="0"/>
                        <a:t>method</a:t>
                      </a:r>
                      <a:endParaRPr lang="tr-TR" sz="1800" b="1" dirty="0"/>
                    </a:p>
                  </a:txBody>
                  <a:tcPr marL="91439" marR="91439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Laparoscopic</a:t>
                      </a:r>
                      <a:r>
                        <a:rPr lang="tr-TR" sz="1800" baseline="0" dirty="0" smtClean="0"/>
                        <a:t> </a:t>
                      </a:r>
                      <a:r>
                        <a:rPr lang="tr-TR" sz="1800" baseline="0" dirty="0" err="1" smtClean="0"/>
                        <a:t>method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0085">
                <a:tc>
                  <a:txBody>
                    <a:bodyPr/>
                    <a:lstStyle/>
                    <a:p>
                      <a:r>
                        <a:rPr lang="tr-TR" sz="1800" b="1" dirty="0" err="1" smtClean="0"/>
                        <a:t>Place</a:t>
                      </a:r>
                      <a:r>
                        <a:rPr lang="tr-TR" sz="1800" b="1" dirty="0" smtClean="0"/>
                        <a:t> of semen </a:t>
                      </a:r>
                      <a:r>
                        <a:rPr lang="tr-TR" sz="1800" b="1" dirty="0" err="1" smtClean="0"/>
                        <a:t>deposition</a:t>
                      </a:r>
                      <a:endParaRPr lang="tr-TR" sz="1800" b="1" dirty="0"/>
                    </a:p>
                  </a:txBody>
                  <a:tcPr marL="91439" marR="91439" marT="45722" marB="45722"/>
                </a:tc>
                <a:tc>
                  <a:txBody>
                    <a:bodyPr/>
                    <a:lstStyle/>
                    <a:p>
                      <a:r>
                        <a:rPr lang="tr-TR" sz="1800" dirty="0" err="1"/>
                        <a:t>Corpus</a:t>
                      </a:r>
                      <a:r>
                        <a:rPr lang="tr-TR" sz="1800" dirty="0"/>
                        <a:t> </a:t>
                      </a:r>
                      <a:r>
                        <a:rPr lang="tr-TR" sz="1800" dirty="0" err="1"/>
                        <a:t>Uteri</a:t>
                      </a:r>
                      <a:endParaRPr lang="tr-TR" sz="1800" dirty="0"/>
                    </a:p>
                  </a:txBody>
                  <a:tcPr marL="91430" marR="91430" marT="45722" marB="45722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50563" name="1 Başlık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smtClean="0"/>
              <a:t>Appropriate Insemination Time</a:t>
            </a:r>
          </a:p>
        </p:txBody>
      </p:sp>
    </p:spTree>
    <p:extLst>
      <p:ext uri="{BB962C8B-B14F-4D97-AF65-F5344CB8AC3E}">
        <p14:creationId xmlns:p14="http://schemas.microsoft.com/office/powerpoint/2010/main" val="2336166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Hints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attent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r>
              <a:rPr lang="tr-TR" dirty="0" smtClean="0"/>
              <a:t>T</a:t>
            </a:r>
            <a:r>
              <a:rPr lang="en-US" dirty="0" smtClean="0"/>
              <a:t>he more damaged sperm </a:t>
            </a:r>
            <a:r>
              <a:rPr lang="tr-TR" dirty="0" err="1" smtClean="0"/>
              <a:t>needs</a:t>
            </a:r>
            <a:r>
              <a:rPr lang="tr-TR" dirty="0" smtClean="0"/>
              <a:t> t</a:t>
            </a:r>
            <a:r>
              <a:rPr lang="en-US" dirty="0" smtClean="0"/>
              <a:t>he deeper</a:t>
            </a:r>
            <a:r>
              <a:rPr lang="tr-TR" dirty="0" smtClean="0"/>
              <a:t> </a:t>
            </a:r>
            <a:r>
              <a:rPr lang="en-US" dirty="0" smtClean="0"/>
              <a:t>deposit</a:t>
            </a:r>
            <a:r>
              <a:rPr lang="tr-TR" dirty="0" err="1" smtClean="0"/>
              <a:t>ion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 </a:t>
            </a:r>
            <a:r>
              <a:rPr lang="tr-TR" dirty="0" err="1" smtClean="0"/>
              <a:t>damaged</a:t>
            </a:r>
            <a:r>
              <a:rPr lang="tr-TR" dirty="0" smtClean="0"/>
              <a:t> sperm </a:t>
            </a:r>
            <a:r>
              <a:rPr lang="tr-TR" dirty="0" err="1" smtClean="0"/>
              <a:t>needs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inseminated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sooner</a:t>
            </a:r>
            <a:r>
              <a:rPr lang="tr-TR" dirty="0" smtClean="0"/>
              <a:t> time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ovulation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932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248</Words>
  <Application>Microsoft Office PowerPoint</Application>
  <PresentationFormat>Geniş ekran</PresentationFormat>
  <Paragraphs>66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PowerPoint Sunusu</vt:lpstr>
      <vt:lpstr>PowerPoint Sunusu</vt:lpstr>
      <vt:lpstr>Trans-cervial Intrauterin Insemination</vt:lpstr>
      <vt:lpstr>PowerPoint Sunusu</vt:lpstr>
      <vt:lpstr>Laparoscopic-Intrauterin insemination</vt:lpstr>
      <vt:lpstr>Appropriate Insemination Time</vt:lpstr>
      <vt:lpstr>Appropriate Insemination Time</vt:lpstr>
      <vt:lpstr>Hints to attent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Tuna</dc:creator>
  <cp:lastModifiedBy>Tuna</cp:lastModifiedBy>
  <cp:revision>1</cp:revision>
  <dcterms:created xsi:type="dcterms:W3CDTF">2021-05-18T12:27:43Z</dcterms:created>
  <dcterms:modified xsi:type="dcterms:W3CDTF">2021-05-18T12:27:47Z</dcterms:modified>
</cp:coreProperties>
</file>