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5" r:id="rId3"/>
    <p:sldId id="266" r:id="rId4"/>
    <p:sldId id="267" r:id="rId5"/>
    <p:sldId id="268" r:id="rId6"/>
    <p:sldId id="269" r:id="rId7"/>
    <p:sldId id="270" r:id="rId8"/>
    <p:sldId id="271"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97"/>
    <p:restoredTop sz="94660"/>
  </p:normalViewPr>
  <p:slideViewPr>
    <p:cSldViewPr snapToGrid="0">
      <p:cViewPr varScale="1">
        <p:scale>
          <a:sx n="73" d="100"/>
          <a:sy n="73" d="100"/>
        </p:scale>
        <p:origin x="59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656972-9496-9F41-9633-A7AEF4ABD54E}" type="datetimeFigureOut">
              <a:rPr lang="tr-TR" smtClean="0"/>
              <a:t>29.01.2018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BDE809-44B6-284A-830A-5E51C09C5D65}" type="slidenum">
              <a:rPr lang="tr-TR" smtClean="0"/>
              <a:t>‹#›</a:t>
            </a:fld>
            <a:endParaRPr lang="tr-TR"/>
          </a:p>
        </p:txBody>
      </p:sp>
    </p:spTree>
    <p:extLst>
      <p:ext uri="{BB962C8B-B14F-4D97-AF65-F5344CB8AC3E}">
        <p14:creationId xmlns:p14="http://schemas.microsoft.com/office/powerpoint/2010/main" val="1123544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29.01.2018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29.01.2018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29.01.2018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29.01.2018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06435" y="2206580"/>
            <a:ext cx="9144000" cy="2387600"/>
          </a:xfrm>
        </p:spPr>
        <p:txBody>
          <a:bodyPr>
            <a:normAutofit fontScale="90000"/>
          </a:bodyPr>
          <a:lstStyle/>
          <a:p>
            <a:r>
              <a:rPr lang="tr-TR" dirty="0"/>
              <a:t>Ölçme Araçlarında Bulunması Gereken Özellikler: Geçerlik</a:t>
            </a:r>
            <a:r>
              <a:rPr lang="tr-TR" dirty="0" smtClean="0"/>
              <a:t/>
            </a:r>
            <a:br>
              <a:rPr lang="tr-TR" dirty="0" smtClean="0"/>
            </a:b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Geçerlik Nedir</a:t>
            </a:r>
            <a:r>
              <a:rPr lang="tr-TR" b="1" i="1" dirty="0" smtClean="0"/>
              <a:t>?</a:t>
            </a:r>
            <a:endParaRPr lang="tr-TR" dirty="0"/>
          </a:p>
        </p:txBody>
      </p:sp>
      <p:sp>
        <p:nvSpPr>
          <p:cNvPr id="8" name="İçerik Yer Tutucusu 7"/>
          <p:cNvSpPr>
            <a:spLocks noGrp="1"/>
          </p:cNvSpPr>
          <p:nvPr>
            <p:ph idx="1"/>
          </p:nvPr>
        </p:nvSpPr>
        <p:spPr/>
        <p:txBody>
          <a:bodyPr>
            <a:normAutofit lnSpcReduction="10000"/>
          </a:bodyPr>
          <a:lstStyle/>
          <a:p>
            <a:pPr marL="0" indent="0" algn="just">
              <a:buNone/>
            </a:pPr>
            <a:r>
              <a:rPr lang="tr-TR" dirty="0" smtClean="0"/>
              <a:t>Bir </a:t>
            </a:r>
            <a:r>
              <a:rPr lang="tr-TR" dirty="0"/>
              <a:t>ölçme aracının geçerliğini, o ölçme aracının amacını gerçekleştirme düzeyi, belli bir işe yarama derecesi oluşturur. Bir ölçme aracı amacını ne derece gerçekleştiriyorsa o kadar geçerlidir. Örneğin, bir eğitim süreci sonunda sınav yapmanın amacı, o süreçte kazandırılmaya çalışılan davranışların, kazanılıp kazanılmadığını ortaya koymaktır. Ölçme aracı, yalnızca ilgili eğitim sürecinde kazandırılan davranışları ölçüyor, başkalarını ölçmüyorsa sınav amacını gerçekleştiriyor demektir. Kısaca geçerlik, bir ölçme aracının ölçmeyi amaçladığı özelliği başka özelliklere karıştırmadan, doğru olarak ölçebilme derecesidir (Tekin, 2014). Güvenirlikte olduğu gibi geçerlikte de akılcı ve istatistiksel yollar kullanılarak geçerlik denetim altında tutulmaya çalışılmaktadır. Bu yollara aşağıda kısaca yer verilmiştir.</a:t>
            </a:r>
          </a:p>
          <a:p>
            <a:pPr marL="0" indent="0">
              <a:buNone/>
            </a:pPr>
            <a:endParaRPr lang="tr-TR" dirty="0"/>
          </a:p>
        </p:txBody>
      </p:sp>
    </p:spTree>
    <p:extLst>
      <p:ext uri="{BB962C8B-B14F-4D97-AF65-F5344CB8AC3E}">
        <p14:creationId xmlns:p14="http://schemas.microsoft.com/office/powerpoint/2010/main" val="4065597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r>
              <a:rPr lang="tr-TR" i="1" dirty="0"/>
              <a:t>Akılcı Yollarla Geçerliği Artırmanın </a:t>
            </a:r>
            <a:r>
              <a:rPr lang="tr-TR" i="1" dirty="0" smtClean="0"/>
              <a:t>Yolları</a:t>
            </a:r>
          </a:p>
          <a:p>
            <a:pPr marL="0" indent="0">
              <a:buNone/>
            </a:pPr>
            <a:endParaRPr lang="tr-TR" dirty="0"/>
          </a:p>
          <a:p>
            <a:pPr marL="0" indent="0">
              <a:buNone/>
            </a:pPr>
            <a:r>
              <a:rPr lang="tr-TR" dirty="0" smtClean="0"/>
              <a:t>1.Testte </a:t>
            </a:r>
            <a:r>
              <a:rPr lang="tr-TR" dirty="0"/>
              <a:t>yer alan her bir sorunun eğitim programında yer alan davranışlara ait olmasını sağlamak. (Sınav kapsamını dengeleyen sorular sormak</a:t>
            </a:r>
            <a:r>
              <a:rPr lang="tr-TR" dirty="0" smtClean="0"/>
              <a:t>).</a:t>
            </a:r>
          </a:p>
          <a:p>
            <a:pPr marL="0" indent="0">
              <a:buNone/>
            </a:pPr>
            <a:endParaRPr lang="tr-TR" dirty="0"/>
          </a:p>
          <a:p>
            <a:pPr marL="0" indent="0">
              <a:buNone/>
            </a:pPr>
            <a:r>
              <a:rPr lang="tr-TR" dirty="0" smtClean="0"/>
              <a:t>2.Ölçülmek </a:t>
            </a:r>
            <a:r>
              <a:rPr lang="tr-TR" dirty="0"/>
              <a:t>istenmeyen özellikler, bireylerin sınav kâğıdında bulunsa bile bunları </a:t>
            </a:r>
            <a:r>
              <a:rPr lang="tr-TR" dirty="0" smtClean="0"/>
              <a:t>puanlama </a:t>
            </a:r>
            <a:r>
              <a:rPr lang="tr-TR" dirty="0"/>
              <a:t>dışı bırakmak</a:t>
            </a:r>
            <a:r>
              <a:rPr lang="tr-TR" dirty="0" smtClean="0"/>
              <a:t>.</a:t>
            </a:r>
          </a:p>
          <a:p>
            <a:pPr marL="0" indent="0">
              <a:buNone/>
            </a:pPr>
            <a:endParaRPr lang="tr-TR" dirty="0"/>
          </a:p>
          <a:p>
            <a:pPr marL="0" indent="0">
              <a:buNone/>
            </a:pPr>
            <a:r>
              <a:rPr lang="tr-TR" dirty="0" smtClean="0"/>
              <a:t>3.Sınavda</a:t>
            </a:r>
            <a:r>
              <a:rPr lang="tr-TR" dirty="0"/>
              <a:t>, dersteki öğrenmelere dayalı sorular </a:t>
            </a:r>
            <a:r>
              <a:rPr lang="tr-TR" dirty="0" smtClean="0"/>
              <a:t>sormak</a:t>
            </a:r>
          </a:p>
          <a:p>
            <a:pPr marL="0" indent="0">
              <a:buNone/>
            </a:pPr>
            <a:endParaRPr lang="tr-TR" dirty="0"/>
          </a:p>
          <a:p>
            <a:pPr marL="0" indent="0">
              <a:buNone/>
            </a:pPr>
            <a:r>
              <a:rPr lang="tr-TR" dirty="0" smtClean="0"/>
              <a:t>4.Sınav </a:t>
            </a:r>
            <a:r>
              <a:rPr lang="tr-TR" dirty="0"/>
              <a:t>süresini, soru sayısına, test kapsamına ve bireylerin durumuna göre </a:t>
            </a:r>
            <a:r>
              <a:rPr lang="tr-TR" dirty="0" smtClean="0"/>
              <a:t>ayarlamak</a:t>
            </a:r>
          </a:p>
          <a:p>
            <a:endParaRPr lang="tr-TR" dirty="0"/>
          </a:p>
        </p:txBody>
      </p:sp>
    </p:spTree>
    <p:extLst>
      <p:ext uri="{BB962C8B-B14F-4D97-AF65-F5344CB8AC3E}">
        <p14:creationId xmlns:p14="http://schemas.microsoft.com/office/powerpoint/2010/main" val="662071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endParaRPr lang="tr-TR" dirty="0"/>
          </a:p>
          <a:p>
            <a:pPr marL="0" indent="0">
              <a:buNone/>
            </a:pPr>
            <a:r>
              <a:rPr lang="tr-TR" dirty="0"/>
              <a:t>5.Testte yer alan soruları, yansız puanlanmak.</a:t>
            </a:r>
          </a:p>
          <a:p>
            <a:pPr marL="0" indent="0">
              <a:buNone/>
            </a:pPr>
            <a:endParaRPr lang="tr-TR" dirty="0" smtClean="0"/>
          </a:p>
          <a:p>
            <a:pPr marL="0" indent="0">
              <a:buNone/>
            </a:pPr>
            <a:r>
              <a:rPr lang="tr-TR" dirty="0" smtClean="0"/>
              <a:t>6.Bireylerin kopya </a:t>
            </a:r>
            <a:r>
              <a:rPr lang="tr-TR" dirty="0"/>
              <a:t>çekmesine fırsat vermemek.</a:t>
            </a:r>
          </a:p>
          <a:p>
            <a:pPr marL="0" indent="0">
              <a:buNone/>
            </a:pPr>
            <a:endParaRPr lang="tr-TR" dirty="0" smtClean="0"/>
          </a:p>
          <a:p>
            <a:pPr marL="0" indent="0">
              <a:buNone/>
            </a:pPr>
            <a:r>
              <a:rPr lang="tr-TR" dirty="0" smtClean="0"/>
              <a:t>7.Olanaklı </a:t>
            </a:r>
            <a:r>
              <a:rPr lang="tr-TR" dirty="0"/>
              <a:t>ise, her sınavda farklı ölçme aracı kullanmak</a:t>
            </a:r>
            <a:r>
              <a:rPr lang="tr-TR" dirty="0" smtClean="0"/>
              <a:t>.</a:t>
            </a:r>
          </a:p>
          <a:p>
            <a:pPr marL="0" indent="0">
              <a:buNone/>
            </a:pPr>
            <a:endParaRPr lang="tr-TR" dirty="0"/>
          </a:p>
          <a:p>
            <a:pPr marL="0" indent="0">
              <a:buNone/>
            </a:pPr>
            <a:r>
              <a:rPr lang="tr-TR" dirty="0" smtClean="0"/>
              <a:t>8.Soruları </a:t>
            </a:r>
            <a:r>
              <a:rPr lang="tr-TR" dirty="0"/>
              <a:t>dersten önce açıklamamak</a:t>
            </a:r>
            <a:r>
              <a:rPr lang="tr-TR" dirty="0" smtClean="0"/>
              <a:t>.</a:t>
            </a:r>
          </a:p>
          <a:p>
            <a:pPr marL="0" indent="0">
              <a:buNone/>
            </a:pPr>
            <a:endParaRPr lang="tr-TR" dirty="0"/>
          </a:p>
          <a:p>
            <a:pPr marL="0" indent="0">
              <a:buNone/>
            </a:pPr>
            <a:r>
              <a:rPr lang="tr-TR" dirty="0"/>
              <a:t>9. </a:t>
            </a:r>
            <a:r>
              <a:rPr lang="tr-TR" dirty="0" smtClean="0"/>
              <a:t>Öncelikle</a:t>
            </a:r>
            <a:r>
              <a:rPr lang="tr-TR" dirty="0"/>
              <a:t>, ölçme aracının güvenirliğini sağlamak</a:t>
            </a:r>
            <a:r>
              <a:rPr lang="tr-TR" dirty="0" smtClean="0"/>
              <a:t>.</a:t>
            </a:r>
          </a:p>
          <a:p>
            <a:pPr marL="0" indent="0">
              <a:buNone/>
            </a:pPr>
            <a:r>
              <a:rPr lang="tr-TR" dirty="0"/>
              <a:t>	</a:t>
            </a:r>
          </a:p>
          <a:p>
            <a:endParaRPr lang="tr-TR" dirty="0"/>
          </a:p>
        </p:txBody>
      </p:sp>
    </p:spTree>
    <p:extLst>
      <p:ext uri="{BB962C8B-B14F-4D97-AF65-F5344CB8AC3E}">
        <p14:creationId xmlns:p14="http://schemas.microsoft.com/office/powerpoint/2010/main" val="2578842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Geçerlik Kanıtlama Yöntemleri</a:t>
            </a:r>
            <a:endParaRPr lang="tr-TR" dirty="0"/>
          </a:p>
        </p:txBody>
      </p:sp>
      <p:sp>
        <p:nvSpPr>
          <p:cNvPr id="3" name="İçerik Yer Tutucusu 2"/>
          <p:cNvSpPr>
            <a:spLocks noGrp="1"/>
          </p:cNvSpPr>
          <p:nvPr>
            <p:ph idx="1"/>
          </p:nvPr>
        </p:nvSpPr>
        <p:spPr/>
        <p:txBody>
          <a:bodyPr/>
          <a:lstStyle/>
          <a:p>
            <a:pPr marL="0" indent="0">
              <a:buNone/>
            </a:pPr>
            <a:r>
              <a:rPr lang="tr-TR" dirty="0"/>
              <a:t>Test geliştirme sürecinde testlerin üç boyutta geçerliği denetlenmeye çalışılmaktadır</a:t>
            </a:r>
            <a:r>
              <a:rPr lang="tr-TR" dirty="0" smtClean="0"/>
              <a:t>.</a:t>
            </a:r>
          </a:p>
          <a:p>
            <a:pPr marL="0" indent="0">
              <a:buNone/>
            </a:pPr>
            <a:endParaRPr lang="tr-TR" dirty="0"/>
          </a:p>
          <a:p>
            <a:pPr marL="457200" lvl="1" indent="0">
              <a:buNone/>
            </a:pPr>
            <a:r>
              <a:rPr lang="tr-TR" dirty="0" smtClean="0"/>
              <a:t>Kapsam </a:t>
            </a:r>
            <a:r>
              <a:rPr lang="tr-TR" dirty="0"/>
              <a:t>geçerliği</a:t>
            </a:r>
          </a:p>
          <a:p>
            <a:pPr marL="457200" lvl="1" indent="0">
              <a:buNone/>
            </a:pPr>
            <a:r>
              <a:rPr lang="tr-TR" dirty="0" smtClean="0"/>
              <a:t>Yordama geçerliği</a:t>
            </a:r>
          </a:p>
          <a:p>
            <a:pPr marL="457200" lvl="1" indent="0">
              <a:buNone/>
            </a:pPr>
            <a:r>
              <a:rPr lang="tr-TR" dirty="0" smtClean="0"/>
              <a:t>Yapı </a:t>
            </a:r>
            <a:r>
              <a:rPr lang="tr-TR" dirty="0"/>
              <a:t>geçerliği </a:t>
            </a:r>
          </a:p>
          <a:p>
            <a:endParaRPr lang="tr-TR" dirty="0"/>
          </a:p>
        </p:txBody>
      </p:sp>
    </p:spTree>
    <p:extLst>
      <p:ext uri="{BB962C8B-B14F-4D97-AF65-F5344CB8AC3E}">
        <p14:creationId xmlns:p14="http://schemas.microsoft.com/office/powerpoint/2010/main" val="3097511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Kapsam </a:t>
            </a:r>
            <a:r>
              <a:rPr lang="tr-TR" i="1" dirty="0" smtClean="0"/>
              <a:t>Geçerliği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Bir testin (sınav) ölçmek istediği özelliklerden oluşan konu evrenini dengeli biçimde örnekleyebilmesi gerekir. Kapsamına giren özelliklerin hemen hemen her birini gerçekten ölçen bir test, kapsam geçerliğine sahiptir. Bir testin kapsam geçerliğini belirlemenin en etkili yollarından biri </a:t>
            </a:r>
            <a:r>
              <a:rPr lang="tr-TR" b="1" dirty="0"/>
              <a:t>belirtke tablosu </a:t>
            </a:r>
            <a:r>
              <a:rPr lang="tr-TR" dirty="0"/>
              <a:t>hazırlamaktır. Belirtke tablosu bir testte yer alacak soruların hem konular açısından hem de zihinsel düzey açısından dengeli biçimde olmasına yardımcı olmaktadır. Belirtke tablosu test kapsamında yer alacak soruların, bilişsel düzeylere (hatırlamak, anlamak, uygulamak, analiz etmek, değerlendirmek ve yaratmak) ve konulara (içerik) göre </a:t>
            </a:r>
            <a:r>
              <a:rPr lang="tr-TR" dirty="0" smtClean="0"/>
              <a:t>dağılımını </a:t>
            </a:r>
            <a:r>
              <a:rPr lang="tr-TR" dirty="0"/>
              <a:t>gösterir.</a:t>
            </a:r>
          </a:p>
          <a:p>
            <a:endParaRPr lang="tr-TR" dirty="0"/>
          </a:p>
        </p:txBody>
      </p:sp>
    </p:spTree>
    <p:extLst>
      <p:ext uri="{BB962C8B-B14F-4D97-AF65-F5344CB8AC3E}">
        <p14:creationId xmlns:p14="http://schemas.microsoft.com/office/powerpoint/2010/main" val="3797229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Yordama Geçerliği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Bir testin yordama geçerliği o testten elde edilen puanlarla testin </a:t>
            </a:r>
            <a:r>
              <a:rPr lang="tr-TR" dirty="0" err="1" smtClean="0"/>
              <a:t>yordamak</a:t>
            </a:r>
            <a:r>
              <a:rPr lang="tr-TR" dirty="0" smtClean="0"/>
              <a:t> için düzenlendiği değişkenin doğrudan ölçüsü olan ve daha sonra elde edilen ölçüt arasındaki korelasyondur.</a:t>
            </a:r>
          </a:p>
          <a:p>
            <a:pPr marL="0" indent="0" algn="just">
              <a:buNone/>
            </a:pPr>
            <a:endParaRPr lang="tr-TR" dirty="0"/>
          </a:p>
          <a:p>
            <a:pPr marL="0" indent="0" algn="just">
              <a:buNone/>
            </a:pPr>
            <a:r>
              <a:rPr lang="tr-TR" dirty="0" smtClean="0"/>
              <a:t>Yordama geçerliği çalışmalarında önemli nokta uygun bir ölçüt ölçüsünün elde edilmesidir (Tekin, 2014).</a:t>
            </a:r>
            <a:endParaRPr lang="tr-TR" dirty="0"/>
          </a:p>
        </p:txBody>
      </p:sp>
    </p:spTree>
    <p:extLst>
      <p:ext uri="{BB962C8B-B14F-4D97-AF65-F5344CB8AC3E}">
        <p14:creationId xmlns:p14="http://schemas.microsoft.com/office/powerpoint/2010/main" val="3777243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79193"/>
            <a:ext cx="10515600" cy="1325563"/>
          </a:xfrm>
        </p:spPr>
        <p:txBody>
          <a:bodyPr/>
          <a:lstStyle/>
          <a:p>
            <a:r>
              <a:rPr lang="tr-TR" dirty="0" smtClean="0"/>
              <a:t>Yapı Geçerliği</a:t>
            </a:r>
            <a:endParaRPr lang="tr-TR" dirty="0"/>
          </a:p>
        </p:txBody>
      </p:sp>
      <p:sp>
        <p:nvSpPr>
          <p:cNvPr id="6" name="İçerik Yer Tutucusu 5"/>
          <p:cNvSpPr>
            <a:spLocks noGrp="1"/>
          </p:cNvSpPr>
          <p:nvPr>
            <p:ph idx="1"/>
          </p:nvPr>
        </p:nvSpPr>
        <p:spPr/>
        <p:txBody>
          <a:bodyPr>
            <a:normAutofit/>
          </a:bodyPr>
          <a:lstStyle/>
          <a:p>
            <a:pPr marL="0" indent="0" algn="just">
              <a:buNone/>
            </a:pPr>
            <a:r>
              <a:rPr lang="tr-TR" dirty="0" smtClean="0"/>
              <a:t>Yapı, birbiriyle ilgili olduğu düşünülen belli öğelerin ya da öğeler arasındaki ilişkilerin oluşturduğu bir örüntüdür.</a:t>
            </a:r>
          </a:p>
          <a:p>
            <a:pPr marL="0" indent="0" algn="just">
              <a:buNone/>
            </a:pPr>
            <a:endParaRPr lang="tr-TR" dirty="0"/>
          </a:p>
          <a:p>
            <a:pPr marL="0" indent="0" algn="just">
              <a:buNone/>
            </a:pPr>
            <a:r>
              <a:rPr lang="tr-TR" dirty="0" smtClean="0"/>
              <a:t>Bir testin yapı geçerleme süreci, temelde testin maddelerine verilen cevaplar arasındaki ilişkilerin analizine dayanır. Faktör analizi çalışmaları en yaygın kullanılan yapı geçerliği analizidir.</a:t>
            </a:r>
          </a:p>
          <a:p>
            <a:pPr marL="0" indent="0" algn="just">
              <a:buNone/>
            </a:pPr>
            <a:endParaRPr lang="tr-TR" dirty="0"/>
          </a:p>
          <a:p>
            <a:pPr marL="0" indent="0" algn="just">
              <a:buNone/>
            </a:pPr>
            <a:r>
              <a:rPr lang="tr-TR" sz="2200" i="1" dirty="0" smtClean="0"/>
              <a:t>(Tekin, 2014)</a:t>
            </a:r>
            <a:endParaRPr lang="tr-TR" sz="2200" i="1" dirty="0"/>
          </a:p>
        </p:txBody>
      </p:sp>
    </p:spTree>
    <p:extLst>
      <p:ext uri="{BB962C8B-B14F-4D97-AF65-F5344CB8AC3E}">
        <p14:creationId xmlns:p14="http://schemas.microsoft.com/office/powerpoint/2010/main" val="2423001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a:xfrm>
            <a:off x="746760" y="1864813"/>
            <a:ext cx="10515600" cy="4351338"/>
          </a:xfrm>
        </p:spPr>
        <p:txBody>
          <a:bodyPr>
            <a:normAutofit/>
          </a:bodyPr>
          <a:lstStyle/>
          <a:p>
            <a:pPr marL="0" indent="0" algn="just">
              <a:buNone/>
            </a:pPr>
            <a:endParaRPr lang="tr-TR" sz="2200" dirty="0"/>
          </a:p>
          <a:p>
            <a:pPr marL="0" indent="0" algn="just">
              <a:buNone/>
            </a:pPr>
            <a:r>
              <a:rPr lang="tr-TR" sz="2200" dirty="0" err="1"/>
              <a:t>Bloom</a:t>
            </a:r>
            <a:r>
              <a:rPr lang="tr-TR" sz="2200" dirty="0"/>
              <a:t>, S. B., </a:t>
            </a:r>
            <a:r>
              <a:rPr lang="tr-TR" sz="2200" dirty="0" err="1"/>
              <a:t>Hastings</a:t>
            </a:r>
            <a:r>
              <a:rPr lang="tr-TR" sz="2200" dirty="0"/>
              <a:t>. T. J., &amp; </a:t>
            </a:r>
            <a:r>
              <a:rPr lang="tr-TR" sz="2200" dirty="0" err="1"/>
              <a:t>Madaus</a:t>
            </a:r>
            <a:r>
              <a:rPr lang="tr-TR" sz="2200" dirty="0"/>
              <a:t>, F. G. (1971). </a:t>
            </a:r>
            <a:r>
              <a:rPr lang="tr-TR" sz="2200" i="1" dirty="0" err="1"/>
              <a:t>Handbook</a:t>
            </a:r>
            <a:r>
              <a:rPr lang="tr-TR" sz="2200" i="1" dirty="0"/>
              <a:t> on </a:t>
            </a:r>
            <a:r>
              <a:rPr lang="tr-TR" sz="2200" i="1" dirty="0" err="1"/>
              <a:t>formative</a:t>
            </a:r>
            <a:r>
              <a:rPr lang="tr-TR" sz="2200" i="1" dirty="0"/>
              <a:t> </a:t>
            </a:r>
            <a:r>
              <a:rPr lang="tr-TR" sz="2200" i="1" dirty="0" err="1"/>
              <a:t>and</a:t>
            </a:r>
            <a:r>
              <a:rPr lang="tr-TR" sz="2200" i="1" dirty="0"/>
              <a:t> </a:t>
            </a:r>
            <a:r>
              <a:rPr lang="tr-TR" sz="2200" i="1" dirty="0" err="1" smtClean="0"/>
              <a:t>summative</a:t>
            </a:r>
            <a:r>
              <a:rPr lang="tr-TR" sz="2200" i="1" dirty="0" smtClean="0"/>
              <a:t>	 </a:t>
            </a:r>
            <a:r>
              <a:rPr lang="tr-TR" sz="2200" i="1" dirty="0" err="1"/>
              <a:t>evaluation</a:t>
            </a:r>
            <a:r>
              <a:rPr lang="tr-TR" sz="2200" i="1" dirty="0"/>
              <a:t> of </a:t>
            </a:r>
            <a:r>
              <a:rPr lang="tr-TR" sz="2200" i="1" dirty="0" err="1"/>
              <a:t>student</a:t>
            </a:r>
            <a:r>
              <a:rPr lang="tr-TR" sz="2200" i="1" dirty="0"/>
              <a:t> </a:t>
            </a:r>
            <a:r>
              <a:rPr lang="tr-TR" sz="2200" i="1" dirty="0" err="1"/>
              <a:t>learning</a:t>
            </a:r>
            <a:r>
              <a:rPr lang="tr-TR" sz="2200" b="1" dirty="0"/>
              <a:t>. </a:t>
            </a:r>
            <a:r>
              <a:rPr lang="tr-TR" sz="2200" dirty="0"/>
              <a:t>USA: </a:t>
            </a:r>
            <a:r>
              <a:rPr lang="tr-TR" sz="2200" dirty="0" err="1"/>
              <a:t>McGraw-Hill</a:t>
            </a:r>
            <a:r>
              <a:rPr lang="tr-TR" sz="2200" dirty="0"/>
              <a:t>. </a:t>
            </a:r>
            <a:r>
              <a:rPr lang="tr-TR" sz="2200" dirty="0" err="1"/>
              <a:t>Inc</a:t>
            </a:r>
            <a:r>
              <a:rPr lang="tr-TR" sz="2200" dirty="0" smtClean="0"/>
              <a:t>.</a:t>
            </a:r>
          </a:p>
          <a:p>
            <a:pPr marL="0" indent="0" algn="just">
              <a:buNone/>
            </a:pPr>
            <a:endParaRPr lang="tr-TR" sz="2200" dirty="0"/>
          </a:p>
          <a:p>
            <a:pPr marL="0" indent="0" algn="just">
              <a:buNone/>
            </a:pPr>
            <a:r>
              <a:rPr lang="tr-TR" sz="2200" dirty="0"/>
              <a:t>Kutlu, Ö. (</a:t>
            </a:r>
            <a:r>
              <a:rPr lang="tr-TR" sz="2200" dirty="0" smtClean="0"/>
              <a:t>1996). </a:t>
            </a:r>
            <a:r>
              <a:rPr lang="tr-TR" sz="2200" dirty="0"/>
              <a:t>Okul eğitiminde "soru </a:t>
            </a:r>
            <a:r>
              <a:rPr lang="tr-TR" sz="2200" dirty="0" err="1"/>
              <a:t>sorma"nın</a:t>
            </a:r>
            <a:r>
              <a:rPr lang="tr-TR" sz="2200" dirty="0"/>
              <a:t> işlevi.</a:t>
            </a:r>
            <a:r>
              <a:rPr lang="tr-TR" sz="2200" b="1" dirty="0"/>
              <a:t> </a:t>
            </a:r>
            <a:r>
              <a:rPr lang="tr-TR" sz="2200" i="1" dirty="0"/>
              <a:t>TÜBİTAK</a:t>
            </a:r>
            <a:r>
              <a:rPr lang="tr-TR" sz="2200" b="1" i="1" dirty="0"/>
              <a:t> </a:t>
            </a:r>
            <a:r>
              <a:rPr lang="tr-TR" sz="2200" i="1" dirty="0"/>
              <a:t>Bilim ve </a:t>
            </a:r>
            <a:r>
              <a:rPr lang="tr-TR" sz="2200" i="1" dirty="0" smtClean="0"/>
              <a:t>Teknik </a:t>
            </a:r>
            <a:r>
              <a:rPr lang="tr-TR" sz="2200" i="1" dirty="0"/>
              <a:t>Dergisi</a:t>
            </a:r>
            <a:r>
              <a:rPr lang="tr-TR" sz="2200" i="1" dirty="0" smtClean="0"/>
              <a:t>,		 </a:t>
            </a:r>
            <a:r>
              <a:rPr lang="tr-TR" sz="2200" i="1" dirty="0"/>
              <a:t>343</a:t>
            </a:r>
            <a:r>
              <a:rPr lang="tr-TR" sz="2200" i="1" dirty="0" smtClean="0"/>
              <a:t>.</a:t>
            </a:r>
          </a:p>
          <a:p>
            <a:pPr marL="0" indent="0" algn="just">
              <a:buNone/>
            </a:pPr>
            <a:endParaRPr lang="tr-TR" sz="2200" dirty="0"/>
          </a:p>
          <a:p>
            <a:pPr marL="0" indent="0" algn="just">
              <a:buNone/>
            </a:pPr>
            <a:r>
              <a:rPr lang="tr-TR" sz="2200" dirty="0"/>
              <a:t>Kutlu, Ö. (1998). İlköğretimde öğrenci yetiştirme yaklaşımı, öğretme-öğrenme </a:t>
            </a:r>
            <a:r>
              <a:rPr lang="tr-TR" sz="2200" dirty="0" smtClean="0"/>
              <a:t>sürecinin 	izlenmesi</a:t>
            </a:r>
            <a:r>
              <a:rPr lang="tr-TR" sz="2200" dirty="0"/>
              <a:t>. Öğrenme eksiklerinin ve güçlüklerinin belirlenmesi ve </a:t>
            </a:r>
            <a:r>
              <a:rPr lang="tr-TR" sz="2200" dirty="0" smtClean="0"/>
              <a:t>öğretimde 	başarısızlığın </a:t>
            </a:r>
            <a:r>
              <a:rPr lang="tr-TR" sz="2200" dirty="0"/>
              <a:t>önlenmesi.</a:t>
            </a:r>
            <a:r>
              <a:rPr lang="tr-TR" sz="2200" b="1" dirty="0"/>
              <a:t> </a:t>
            </a:r>
            <a:r>
              <a:rPr lang="tr-TR" sz="2200" i="1" dirty="0"/>
              <a:t>Cumhuriyetin 75. Yılında </a:t>
            </a:r>
            <a:r>
              <a:rPr lang="tr-TR" sz="2200" i="1" dirty="0" smtClean="0"/>
              <a:t>İlköğretim, 1</a:t>
            </a:r>
            <a:r>
              <a:rPr lang="tr-TR" sz="2200" i="1" dirty="0"/>
              <a:t>. Ulusal </a:t>
            </a:r>
            <a:r>
              <a:rPr lang="tr-TR" sz="2200" i="1" dirty="0" smtClean="0"/>
              <a:t>	Sempozyumu</a:t>
            </a:r>
            <a:r>
              <a:rPr lang="tr-TR" sz="2200" dirty="0"/>
              <a:t>, 27-28 Kasım, Ankara. Öğretmen Hüseyin Hüsnü </a:t>
            </a:r>
            <a:r>
              <a:rPr lang="tr-TR" sz="2200" dirty="0" err="1"/>
              <a:t>Tekışık</a:t>
            </a:r>
            <a:r>
              <a:rPr lang="tr-TR" sz="2200" dirty="0"/>
              <a:t> </a:t>
            </a:r>
            <a:r>
              <a:rPr lang="tr-TR" sz="2200" smtClean="0"/>
              <a:t>Araştırma 	Geliştirme </a:t>
            </a:r>
            <a:r>
              <a:rPr lang="tr-TR" sz="2200" dirty="0"/>
              <a:t>Merkezi.</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0237637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465</Words>
  <Application>Microsoft Office PowerPoint</Application>
  <PresentationFormat>Geniş ekran</PresentationFormat>
  <Paragraphs>48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Ölçme Araçlarında Bulunması Gereken Özellikler: Geçerlik </vt:lpstr>
      <vt:lpstr>Geçerlik Nedir?</vt:lpstr>
      <vt:lpstr>PowerPoint Sunusu</vt:lpstr>
      <vt:lpstr>PowerPoint Sunusu</vt:lpstr>
      <vt:lpstr>Geçerlik Kanıtlama Yöntemleri</vt:lpstr>
      <vt:lpstr>Kapsam Geçerliği</vt:lpstr>
      <vt:lpstr>Yordama Geçerliği</vt:lpstr>
      <vt:lpstr>Yapı Geçerliği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16</cp:revision>
  <dcterms:created xsi:type="dcterms:W3CDTF">2017-05-16T13:19:38Z</dcterms:created>
  <dcterms:modified xsi:type="dcterms:W3CDTF">2018-01-29T13:18:28Z</dcterms:modified>
</cp:coreProperties>
</file>