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77" r:id="rId3"/>
    <p:sldId id="278" r:id="rId4"/>
    <p:sldId id="279" r:id="rId5"/>
    <p:sldId id="280" r:id="rId6"/>
    <p:sldId id="281" r:id="rId7"/>
    <p:sldId id="282" r:id="rId8"/>
    <p:sldId id="283" r:id="rId9"/>
    <p:sldId id="284" r:id="rId10"/>
    <p:sldId id="27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2" d="100"/>
          <a:sy n="102" d="100"/>
        </p:scale>
        <p:origin x="22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78AE2D-45BB-414D-B900-9A1BBB274C20}" type="datetimeFigureOut">
              <a:rPr lang="tr-TR" smtClean="0"/>
              <a:t>17.01.2020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9F8397-A226-452A-9B0D-894B905A576D}" type="slidenum">
              <a:rPr lang="tr-TR" smtClean="0"/>
              <a:t>‹#›</a:t>
            </a:fld>
            <a:endParaRPr lang="tr-TR"/>
          </a:p>
        </p:txBody>
      </p:sp>
    </p:spTree>
    <p:extLst>
      <p:ext uri="{BB962C8B-B14F-4D97-AF65-F5344CB8AC3E}">
        <p14:creationId xmlns:p14="http://schemas.microsoft.com/office/powerpoint/2010/main" val="403147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ACB9C057-7124-4DE1-95D7-674B413AF4B6}" type="datetime1">
              <a:rPr lang="tr-TR" smtClean="0"/>
              <a:pPr/>
              <a:t>17.01.2020</a:t>
            </a:fld>
            <a:endParaRPr lang="tr-TR"/>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F18A82AE-DE54-4FE8-8268-FA61D0FE0A23}"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8186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AC5BDC1-2959-4FBB-B150-7F739A7BE106}" type="datetime1">
              <a:rPr lang="tr-TR" smtClean="0"/>
              <a:t>17.01.2020</a:t>
            </a:fld>
            <a:endParaRPr lang="tr-TR"/>
          </a:p>
        </p:txBody>
      </p:sp>
      <p:sp>
        <p:nvSpPr>
          <p:cNvPr id="5" name="Footer Placeholder 4"/>
          <p:cNvSpPr>
            <a:spLocks noGrp="1"/>
          </p:cNvSpPr>
          <p:nvPr>
            <p:ph type="ftr" sz="quarter" idx="11"/>
          </p:nvPr>
        </p:nvSpPr>
        <p:spPr/>
        <p:txBody>
          <a:bodyPr/>
          <a:lstStyle/>
          <a:p>
            <a:r>
              <a:rPr lang="tr-TR" smtClean="0"/>
              <a:t>A.Ü. NMYO</a:t>
            </a:r>
            <a:endParaRPr lang="tr-TR"/>
          </a:p>
        </p:txBody>
      </p:sp>
      <p:sp>
        <p:nvSpPr>
          <p:cNvPr id="6" name="Slide Number Placeholder 5"/>
          <p:cNvSpPr>
            <a:spLocks noGrp="1"/>
          </p:cNvSpPr>
          <p:nvPr>
            <p:ph type="sldNum" sz="quarter" idx="12"/>
          </p:nvPr>
        </p:nvSpPr>
        <p:spPr/>
        <p:txBody>
          <a:bodyPr/>
          <a:lstStyle/>
          <a:p>
            <a:fld id="{F18A82AE-DE54-4FE8-8268-FA61D0FE0A23}" type="slidenum">
              <a:rPr lang="tr-TR" smtClean="0"/>
              <a:t>‹#›</a:t>
            </a:fld>
            <a:endParaRPr lang="tr-TR"/>
          </a:p>
        </p:txBody>
      </p:sp>
    </p:spTree>
    <p:extLst>
      <p:ext uri="{BB962C8B-B14F-4D97-AF65-F5344CB8AC3E}">
        <p14:creationId xmlns:p14="http://schemas.microsoft.com/office/powerpoint/2010/main" val="5640110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19CDE55-936C-4657-AF49-F5415F476F8F}" type="datetime1">
              <a:rPr lang="tr-TR" smtClean="0"/>
              <a:t>17.01.2020</a:t>
            </a:fld>
            <a:endParaRPr lang="tr-TR"/>
          </a:p>
        </p:txBody>
      </p:sp>
      <p:sp>
        <p:nvSpPr>
          <p:cNvPr id="5" name="Footer Placeholder 4"/>
          <p:cNvSpPr>
            <a:spLocks noGrp="1"/>
          </p:cNvSpPr>
          <p:nvPr>
            <p:ph type="ftr" sz="quarter" idx="11"/>
          </p:nvPr>
        </p:nvSpPr>
        <p:spPr/>
        <p:txBody>
          <a:bodyPr/>
          <a:lstStyle/>
          <a:p>
            <a:r>
              <a:rPr lang="tr-TR" smtClean="0"/>
              <a:t>A.Ü. NMYO</a:t>
            </a:r>
            <a:endParaRPr lang="tr-TR"/>
          </a:p>
        </p:txBody>
      </p:sp>
      <p:sp>
        <p:nvSpPr>
          <p:cNvPr id="6" name="Slide Number Placeholder 5"/>
          <p:cNvSpPr>
            <a:spLocks noGrp="1"/>
          </p:cNvSpPr>
          <p:nvPr>
            <p:ph type="sldNum" sz="quarter" idx="12"/>
          </p:nvPr>
        </p:nvSpPr>
        <p:spPr/>
        <p:txBody>
          <a:bodyPr/>
          <a:lstStyle/>
          <a:p>
            <a:fld id="{F18A82AE-DE54-4FE8-8268-FA61D0FE0A23}" type="slidenum">
              <a:rPr lang="tr-TR" smtClean="0"/>
              <a:t>‹#›</a:t>
            </a:fld>
            <a:endParaRPr lang="tr-TR"/>
          </a:p>
        </p:txBody>
      </p:sp>
    </p:spTree>
    <p:extLst>
      <p:ext uri="{BB962C8B-B14F-4D97-AF65-F5344CB8AC3E}">
        <p14:creationId xmlns:p14="http://schemas.microsoft.com/office/powerpoint/2010/main" val="1014529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544670"/>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470EFCD5-8B0B-4966-94BB-C02F2A34DEDA}" type="datetime1">
              <a:rPr lang="tr-TR" smtClean="0"/>
              <a:pPr/>
              <a:t>17.01.2020</a:t>
            </a:fld>
            <a:endParaRPr lang="tr-TR"/>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7" name="Dikdörtgen 6"/>
          <p:cNvSpPr/>
          <p:nvPr userDrawn="1"/>
        </p:nvSpPr>
        <p:spPr>
          <a:xfrm>
            <a:off x="877455" y="1690255"/>
            <a:ext cx="10584872" cy="4433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F18A82AE-DE54-4FE8-8268-FA61D0FE0A23}" type="slidenum">
              <a:rPr lang="tr-TR" smtClean="0"/>
              <a:pPr/>
              <a:t>‹#›</a:t>
            </a:fld>
            <a:endParaRPr lang="tr-TR"/>
          </a:p>
        </p:txBody>
      </p:sp>
      <p:sp>
        <p:nvSpPr>
          <p:cNvPr id="3" name="Content Placeholder 2"/>
          <p:cNvSpPr>
            <a:spLocks noGrp="1"/>
          </p:cNvSpPr>
          <p:nvPr>
            <p:ph idx="1"/>
          </p:nvPr>
        </p:nvSpPr>
        <p:spPr>
          <a:xfrm>
            <a:off x="1097280" y="923637"/>
            <a:ext cx="10058400" cy="5347854"/>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cxnSp>
        <p:nvCxnSpPr>
          <p:cNvPr id="9" name="Düz Bağlayıcı 8"/>
          <p:cNvCxnSpPr/>
          <p:nvPr userDrawn="1"/>
        </p:nvCxnSpPr>
        <p:spPr>
          <a:xfrm>
            <a:off x="1097280" y="831274"/>
            <a:ext cx="10058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6482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1BCA7708-A19A-411B-ACDF-D90208263917}" type="datetime1">
              <a:rPr lang="tr-TR" smtClean="0"/>
              <a:t>17.01.2020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F18A82AE-DE54-4FE8-8268-FA61D0FE0A2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947886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62D7309-089E-4F6C-9863-AC7FA48F87AE}" type="datetime1">
              <a:rPr lang="tr-TR" smtClean="0"/>
              <a:t>17.01.2020</a:t>
            </a:fld>
            <a:endParaRPr lang="tr-TR"/>
          </a:p>
        </p:txBody>
      </p:sp>
      <p:sp>
        <p:nvSpPr>
          <p:cNvPr id="6" name="Footer Placeholder 5"/>
          <p:cNvSpPr>
            <a:spLocks noGrp="1"/>
          </p:cNvSpPr>
          <p:nvPr>
            <p:ph type="ftr" sz="quarter" idx="11"/>
          </p:nvPr>
        </p:nvSpPr>
        <p:spPr/>
        <p:txBody>
          <a:bodyPr/>
          <a:lstStyle/>
          <a:p>
            <a:r>
              <a:rPr lang="tr-TR" smtClean="0"/>
              <a:t>A.Ü. NMYO</a:t>
            </a:r>
            <a:endParaRPr lang="tr-TR"/>
          </a:p>
        </p:txBody>
      </p:sp>
      <p:sp>
        <p:nvSpPr>
          <p:cNvPr id="7" name="Slide Number Placeholder 6"/>
          <p:cNvSpPr>
            <a:spLocks noGrp="1"/>
          </p:cNvSpPr>
          <p:nvPr>
            <p:ph type="sldNum" sz="quarter" idx="12"/>
          </p:nvPr>
        </p:nvSpPr>
        <p:spPr/>
        <p:txBody>
          <a:bodyPr/>
          <a:lstStyle/>
          <a:p>
            <a:fld id="{F18A82AE-DE54-4FE8-8268-FA61D0FE0A23}" type="slidenum">
              <a:rPr lang="tr-TR" smtClean="0"/>
              <a:t>‹#›</a:t>
            </a:fld>
            <a:endParaRPr lang="tr-TR"/>
          </a:p>
        </p:txBody>
      </p:sp>
    </p:spTree>
    <p:extLst>
      <p:ext uri="{BB962C8B-B14F-4D97-AF65-F5344CB8AC3E}">
        <p14:creationId xmlns:p14="http://schemas.microsoft.com/office/powerpoint/2010/main" val="1093325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lvl1pPr>
              <a:defRPr>
                <a:solidFill>
                  <a:schemeClr val="bg1"/>
                </a:solidFill>
              </a:defRPr>
            </a:lvl1pPr>
          </a:lstStyle>
          <a:p>
            <a:fld id="{1FEF8B24-BEF6-4CB3-83B5-A7D428FD051B}" type="datetime1">
              <a:rPr lang="tr-TR" smtClean="0"/>
              <a:pPr/>
              <a:t>17.01.2020</a:t>
            </a:fld>
            <a:endParaRPr lang="tr-TR"/>
          </a:p>
        </p:txBody>
      </p:sp>
      <p:sp>
        <p:nvSpPr>
          <p:cNvPr id="8" name="Footer Placeholder 7"/>
          <p:cNvSpPr>
            <a:spLocks noGrp="1"/>
          </p:cNvSpPr>
          <p:nvPr>
            <p:ph type="ftr" sz="quarter" idx="11"/>
          </p:nvPr>
        </p:nvSpPr>
        <p:spPr/>
        <p:txBody>
          <a:bodyPr/>
          <a:lstStyle>
            <a:lvl1pPr>
              <a:defRPr>
                <a:solidFill>
                  <a:schemeClr val="bg1"/>
                </a:solidFill>
              </a:defRPr>
            </a:lvl1pPr>
          </a:lstStyle>
          <a:p>
            <a:r>
              <a:rPr lang="tr-TR" smtClean="0"/>
              <a:t>A.Ü. NMYO</a:t>
            </a:r>
            <a:endParaRPr lang="tr-TR"/>
          </a:p>
        </p:txBody>
      </p:sp>
      <p:sp>
        <p:nvSpPr>
          <p:cNvPr id="9" name="Slide Number Placeholder 8"/>
          <p:cNvSpPr>
            <a:spLocks noGrp="1"/>
          </p:cNvSpPr>
          <p:nvPr>
            <p:ph type="sldNum" sz="quarter" idx="12"/>
          </p:nvPr>
        </p:nvSpPr>
        <p:spPr/>
        <p:txBody>
          <a:bodyPr/>
          <a:lstStyle>
            <a:lvl1pPr>
              <a:defRPr>
                <a:solidFill>
                  <a:schemeClr val="bg1"/>
                </a:solidFill>
              </a:defRPr>
            </a:lvl1pPr>
          </a:lstStyle>
          <a:p>
            <a:fld id="{F18A82AE-DE54-4FE8-8268-FA61D0FE0A23}" type="slidenum">
              <a:rPr lang="tr-TR" smtClean="0"/>
              <a:pPr/>
              <a:t>‹#›</a:t>
            </a:fld>
            <a:endParaRPr lang="tr-TR"/>
          </a:p>
        </p:txBody>
      </p:sp>
    </p:spTree>
    <p:extLst>
      <p:ext uri="{BB962C8B-B14F-4D97-AF65-F5344CB8AC3E}">
        <p14:creationId xmlns:p14="http://schemas.microsoft.com/office/powerpoint/2010/main" val="2347533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600088"/>
          </a:xfrm>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2A8EE359-3299-4793-9B7A-4E4A45E1CFFD}" type="datetime1">
              <a:rPr lang="tr-TR" smtClean="0"/>
              <a:pPr/>
              <a:t>17.01.2020</a:t>
            </a:fld>
            <a:endParaRPr lang="tr-TR"/>
          </a:p>
        </p:txBody>
      </p:sp>
      <p:sp>
        <p:nvSpPr>
          <p:cNvPr id="4" name="Footer Placeholder 3"/>
          <p:cNvSpPr>
            <a:spLocks noGrp="1"/>
          </p:cNvSpPr>
          <p:nvPr>
            <p:ph type="ftr" sz="quarter" idx="11"/>
          </p:nvPr>
        </p:nvSpPr>
        <p:spPr/>
        <p:txBody>
          <a:bodyPr/>
          <a:lstStyle>
            <a:lvl1pPr>
              <a:defRPr>
                <a:solidFill>
                  <a:schemeClr val="bg1"/>
                </a:solidFill>
              </a:defRPr>
            </a:lvl1pPr>
          </a:lstStyle>
          <a:p>
            <a:r>
              <a:rPr lang="tr-TR" smtClean="0"/>
              <a:t>A.Ü. NMYO</a:t>
            </a:r>
            <a:endParaRPr lang="tr-TR"/>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F18A82AE-DE54-4FE8-8268-FA61D0FE0A23}" type="slidenum">
              <a:rPr lang="tr-TR" smtClean="0"/>
              <a:pPr/>
              <a:t>‹#›</a:t>
            </a:fld>
            <a:endParaRPr lang="tr-TR"/>
          </a:p>
        </p:txBody>
      </p:sp>
      <p:sp>
        <p:nvSpPr>
          <p:cNvPr id="6" name="Dikdörtgen 5"/>
          <p:cNvSpPr/>
          <p:nvPr userDrawn="1"/>
        </p:nvSpPr>
        <p:spPr>
          <a:xfrm>
            <a:off x="831273" y="1496291"/>
            <a:ext cx="10575636" cy="4895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8" name="Düz Bağlayıcı 7"/>
          <p:cNvCxnSpPr/>
          <p:nvPr userDrawn="1"/>
        </p:nvCxnSpPr>
        <p:spPr>
          <a:xfrm>
            <a:off x="1097280" y="886692"/>
            <a:ext cx="10058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0730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lvl1pPr>
              <a:defRPr>
                <a:solidFill>
                  <a:schemeClr val="bg1"/>
                </a:solidFill>
              </a:defRPr>
            </a:lvl1pPr>
          </a:lstStyle>
          <a:p>
            <a:fld id="{47712CA4-30C3-4037-BDF1-61633C620C4C}" type="datetime1">
              <a:rPr lang="tr-TR" smtClean="0"/>
              <a:pPr/>
              <a:t>17.01.2020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r>
              <a:rPr lang="tr-TR" smtClean="0"/>
              <a:t>A.Ü. NMYO</a:t>
            </a:r>
            <a:endParaRPr lang="tr-TR"/>
          </a:p>
        </p:txBody>
      </p:sp>
      <p:sp>
        <p:nvSpPr>
          <p:cNvPr id="9" name="Slide Number Placeholder 8"/>
          <p:cNvSpPr>
            <a:spLocks noGrp="1"/>
          </p:cNvSpPr>
          <p:nvPr>
            <p:ph type="sldNum" sz="quarter" idx="12"/>
          </p:nvPr>
        </p:nvSpPr>
        <p:spPr/>
        <p:txBody>
          <a:bodyPr/>
          <a:lstStyle>
            <a:lvl1pPr>
              <a:defRPr>
                <a:solidFill>
                  <a:schemeClr val="bg1"/>
                </a:solidFill>
              </a:defRPr>
            </a:lvl1pPr>
          </a:lstStyle>
          <a:p>
            <a:fld id="{F18A82AE-DE54-4FE8-8268-FA61D0FE0A23}" type="slidenum">
              <a:rPr lang="tr-TR" smtClean="0"/>
              <a:pPr/>
              <a:t>‹#›</a:t>
            </a:fld>
            <a:endParaRPr lang="tr-TR"/>
          </a:p>
        </p:txBody>
      </p:sp>
    </p:spTree>
    <p:extLst>
      <p:ext uri="{BB962C8B-B14F-4D97-AF65-F5344CB8AC3E}">
        <p14:creationId xmlns:p14="http://schemas.microsoft.com/office/powerpoint/2010/main" val="3492914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2A970D31-538B-41D9-BAF8-67AAF9C7A149}" type="datetime1">
              <a:rPr lang="tr-TR" smtClean="0"/>
              <a:t>17.01.2020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F18A82AE-DE54-4FE8-8268-FA61D0FE0A23}" type="slidenum">
              <a:rPr lang="tr-TR" smtClean="0"/>
              <a:t>‹#›</a:t>
            </a:fld>
            <a:endParaRPr lang="tr-TR"/>
          </a:p>
        </p:txBody>
      </p:sp>
    </p:spTree>
    <p:extLst>
      <p:ext uri="{BB962C8B-B14F-4D97-AF65-F5344CB8AC3E}">
        <p14:creationId xmlns:p14="http://schemas.microsoft.com/office/powerpoint/2010/main" val="210234871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F5C4811-EAD3-4A3A-BC88-3BA85C349621}" type="datetime1">
              <a:rPr lang="tr-TR" smtClean="0"/>
              <a:t>17.01.2020</a:t>
            </a:fld>
            <a:endParaRPr lang="tr-TR"/>
          </a:p>
        </p:txBody>
      </p:sp>
      <p:sp>
        <p:nvSpPr>
          <p:cNvPr id="6" name="Footer Placeholder 5"/>
          <p:cNvSpPr>
            <a:spLocks noGrp="1"/>
          </p:cNvSpPr>
          <p:nvPr>
            <p:ph type="ftr" sz="quarter" idx="11"/>
          </p:nvPr>
        </p:nvSpPr>
        <p:spPr/>
        <p:txBody>
          <a:bodyPr/>
          <a:lstStyle/>
          <a:p>
            <a:r>
              <a:rPr lang="tr-TR" smtClean="0"/>
              <a:t>A.Ü. NMYO</a:t>
            </a:r>
            <a:endParaRPr lang="tr-TR"/>
          </a:p>
        </p:txBody>
      </p:sp>
      <p:sp>
        <p:nvSpPr>
          <p:cNvPr id="7" name="Slide Number Placeholder 6"/>
          <p:cNvSpPr>
            <a:spLocks noGrp="1"/>
          </p:cNvSpPr>
          <p:nvPr>
            <p:ph type="sldNum" sz="quarter" idx="12"/>
          </p:nvPr>
        </p:nvSpPr>
        <p:spPr/>
        <p:txBody>
          <a:bodyPr/>
          <a:lstStyle/>
          <a:p>
            <a:fld id="{F18A82AE-DE54-4FE8-8268-FA61D0FE0A23}" type="slidenum">
              <a:rPr lang="tr-TR" smtClean="0"/>
              <a:t>‹#›</a:t>
            </a:fld>
            <a:endParaRPr lang="tr-TR"/>
          </a:p>
        </p:txBody>
      </p:sp>
    </p:spTree>
    <p:extLst>
      <p:ext uri="{BB962C8B-B14F-4D97-AF65-F5344CB8AC3E}">
        <p14:creationId xmlns:p14="http://schemas.microsoft.com/office/powerpoint/2010/main" val="209254129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29C0C9B-17CE-42D2-BBAE-382052134705}" type="datetime1">
              <a:rPr lang="tr-TR" smtClean="0"/>
              <a:t>17.01.2020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F18A82AE-DE54-4FE8-8268-FA61D0FE0A2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73159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dt="0"/>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pardus.org.tr/pardus-kurulum-kilavuz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Temel Masaüstü Kavramları ve İşlemleri</a:t>
            </a:r>
          </a:p>
        </p:txBody>
      </p:sp>
      <p:sp>
        <p:nvSpPr>
          <p:cNvPr id="3" name="Alt Başlık 2"/>
          <p:cNvSpPr>
            <a:spLocks noGrp="1"/>
          </p:cNvSpPr>
          <p:nvPr>
            <p:ph type="subTitle" idx="1"/>
          </p:nvPr>
        </p:nvSpPr>
        <p:spPr/>
        <p:txBody>
          <a:bodyPr/>
          <a:lstStyle/>
          <a:p>
            <a:r>
              <a:rPr lang="tr-TR" dirty="0" smtClean="0"/>
              <a:t>NBP126 </a:t>
            </a:r>
            <a:r>
              <a:rPr lang="tr-TR" dirty="0"/>
              <a:t>Açık Kaynak İşletim </a:t>
            </a:r>
            <a:r>
              <a:rPr lang="tr-TR" dirty="0" smtClean="0"/>
              <a:t>Sistemi</a:t>
            </a:r>
          </a:p>
          <a:p>
            <a:r>
              <a:rPr lang="tr-TR" dirty="0" err="1" smtClean="0"/>
              <a:t>Öğr.gör</a:t>
            </a:r>
            <a:r>
              <a:rPr lang="tr-TR" dirty="0" smtClean="0"/>
              <a:t>. Salih </a:t>
            </a:r>
            <a:r>
              <a:rPr lang="tr-TR" dirty="0" err="1" smtClean="0"/>
              <a:t>erdurucan</a:t>
            </a:r>
            <a:endParaRPr lang="tr-TR" dirty="0"/>
          </a:p>
        </p:txBody>
      </p:sp>
      <p:sp>
        <p:nvSpPr>
          <p:cNvPr id="4" name="Altbilgi Yer Tutucusu 3"/>
          <p:cNvSpPr>
            <a:spLocks noGrp="1"/>
          </p:cNvSpPr>
          <p:nvPr>
            <p:ph type="ftr" sz="quarter" idx="11"/>
          </p:nvPr>
        </p:nvSpPr>
        <p:spPr/>
        <p:txBody>
          <a:bodyPr/>
          <a:lstStyle/>
          <a:p>
            <a:r>
              <a:rPr lang="tr-TR" smtClean="0"/>
              <a:t>A.Ü. NMYO</a:t>
            </a:r>
            <a:endParaRPr lang="tr-TR"/>
          </a:p>
        </p:txBody>
      </p:sp>
      <p:sp>
        <p:nvSpPr>
          <p:cNvPr id="5" name="Slayt Numarası Yer Tutucusu 4"/>
          <p:cNvSpPr>
            <a:spLocks noGrp="1"/>
          </p:cNvSpPr>
          <p:nvPr>
            <p:ph type="sldNum" sz="quarter" idx="12"/>
          </p:nvPr>
        </p:nvSpPr>
        <p:spPr/>
        <p:txBody>
          <a:bodyPr/>
          <a:lstStyle/>
          <a:p>
            <a:fld id="{F18A82AE-DE54-4FE8-8268-FA61D0FE0A23}" type="slidenum">
              <a:rPr lang="tr-TR" smtClean="0"/>
              <a:t>1</a:t>
            </a:fld>
            <a:endParaRPr lang="tr-TR"/>
          </a:p>
        </p:txBody>
      </p:sp>
    </p:spTree>
    <p:extLst>
      <p:ext uri="{BB962C8B-B14F-4D97-AF65-F5344CB8AC3E}">
        <p14:creationId xmlns:p14="http://schemas.microsoft.com/office/powerpoint/2010/main" val="3442534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Kaynak</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10</a:t>
            </a:fld>
            <a:endParaRPr lang="tr-TR"/>
          </a:p>
        </p:txBody>
      </p:sp>
      <p:sp>
        <p:nvSpPr>
          <p:cNvPr id="5" name="İçerik Yer Tutucusu 4"/>
          <p:cNvSpPr>
            <a:spLocks noGrp="1"/>
          </p:cNvSpPr>
          <p:nvPr>
            <p:ph idx="1"/>
          </p:nvPr>
        </p:nvSpPr>
        <p:spPr/>
        <p:txBody>
          <a:bodyPr/>
          <a:lstStyle/>
          <a:p>
            <a:r>
              <a:rPr lang="tr-TR" dirty="0" smtClean="0"/>
              <a:t>1- MEB Bilişim Teknolojileri, Açık Kaynak İşletim Sistemi Kullanımı. (Ankara 2013)</a:t>
            </a:r>
          </a:p>
          <a:p>
            <a:r>
              <a:rPr lang="tr-TR" dirty="0" smtClean="0"/>
              <a:t>2- </a:t>
            </a:r>
            <a:r>
              <a:rPr lang="tr-TR" dirty="0">
                <a:hlinkClick r:id="rId2"/>
              </a:rPr>
              <a:t>https://www.pardus.org.tr/pardus-kurulum-kilavuzu</a:t>
            </a:r>
            <a:r>
              <a:rPr lang="tr-TR" dirty="0" smtClean="0">
                <a:hlinkClick r:id="rId2"/>
              </a:rPr>
              <a:t>/</a:t>
            </a:r>
            <a:r>
              <a:rPr lang="tr-TR" dirty="0" smtClean="0"/>
              <a:t> 16.01.2020 22:00</a:t>
            </a:r>
            <a:endParaRPr lang="tr-TR" dirty="0"/>
          </a:p>
        </p:txBody>
      </p:sp>
    </p:spTree>
    <p:extLst>
      <p:ext uri="{BB962C8B-B14F-4D97-AF65-F5344CB8AC3E}">
        <p14:creationId xmlns:p14="http://schemas.microsoft.com/office/powerpoint/2010/main" val="3415594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X-</a:t>
            </a:r>
            <a:r>
              <a:rPr lang="tr-TR" dirty="0" err="1"/>
              <a:t>Window</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2</a:t>
            </a:fld>
            <a:endParaRPr lang="tr-TR"/>
          </a:p>
        </p:txBody>
      </p:sp>
      <p:sp>
        <p:nvSpPr>
          <p:cNvPr id="5" name="İçerik Yer Tutucusu 4"/>
          <p:cNvSpPr>
            <a:spLocks noGrp="1"/>
          </p:cNvSpPr>
          <p:nvPr>
            <p:ph idx="1"/>
          </p:nvPr>
        </p:nvSpPr>
        <p:spPr>
          <a:xfrm>
            <a:off x="1097280" y="923637"/>
            <a:ext cx="6076517" cy="5347854"/>
          </a:xfrm>
        </p:spPr>
        <p:txBody>
          <a:bodyPr>
            <a:normAutofit lnSpcReduction="10000"/>
          </a:bodyPr>
          <a:lstStyle/>
          <a:p>
            <a:r>
              <a:rPr lang="tr-TR" dirty="0"/>
              <a:t>Unix ve Linux türevi işletim sistemlerinde grafik ara yüz altyapısı X pencere sistemi olarak adlandırılır. Mevcut sürüm X11 olduğundan bu isimle de adlandırılır. </a:t>
            </a:r>
            <a:endParaRPr lang="tr-TR" dirty="0" smtClean="0"/>
          </a:p>
          <a:p>
            <a:r>
              <a:rPr lang="tr-TR" dirty="0" smtClean="0"/>
              <a:t>X </a:t>
            </a:r>
            <a:r>
              <a:rPr lang="tr-TR" dirty="0"/>
              <a:t>projesi MIT ( </a:t>
            </a:r>
            <a:r>
              <a:rPr lang="tr-TR" dirty="0" err="1"/>
              <a:t>Massachuetts</a:t>
            </a:r>
            <a:r>
              <a:rPr lang="tr-TR" dirty="0"/>
              <a:t> </a:t>
            </a:r>
            <a:r>
              <a:rPr lang="tr-TR" dirty="0" err="1"/>
              <a:t>Instute</a:t>
            </a:r>
            <a:r>
              <a:rPr lang="tr-TR" dirty="0"/>
              <a:t> of </a:t>
            </a:r>
            <a:r>
              <a:rPr lang="tr-TR" dirty="0" err="1"/>
              <a:t>Technology</a:t>
            </a:r>
            <a:r>
              <a:rPr lang="tr-TR" dirty="0"/>
              <a:t>)’de görevli </a:t>
            </a:r>
            <a:r>
              <a:rPr lang="tr-TR" dirty="0" err="1"/>
              <a:t>Jim</a:t>
            </a:r>
            <a:r>
              <a:rPr lang="tr-TR" dirty="0"/>
              <a:t> </a:t>
            </a:r>
            <a:r>
              <a:rPr lang="tr-TR" dirty="0" err="1"/>
              <a:t>Gettys</a:t>
            </a:r>
            <a:r>
              <a:rPr lang="tr-TR" dirty="0"/>
              <a:t> ve </a:t>
            </a:r>
            <a:r>
              <a:rPr lang="tr-TR" dirty="0" err="1"/>
              <a:t>Bob</a:t>
            </a:r>
            <a:r>
              <a:rPr lang="tr-TR" dirty="0"/>
              <a:t> </a:t>
            </a:r>
            <a:r>
              <a:rPr lang="tr-TR" dirty="0" err="1"/>
              <a:t>Scheifler’in</a:t>
            </a:r>
            <a:r>
              <a:rPr lang="tr-TR" dirty="0"/>
              <a:t> Athena projesi ile birlikte gelişti. Eylül 1987 yılında X11 sürümü Linux grafik kullanıcı ara yüzü olarak kuruldu. </a:t>
            </a:r>
            <a:endParaRPr lang="tr-TR" dirty="0" smtClean="0"/>
          </a:p>
          <a:p>
            <a:r>
              <a:rPr lang="tr-TR" dirty="0" smtClean="0"/>
              <a:t>X </a:t>
            </a:r>
            <a:r>
              <a:rPr lang="tr-TR" dirty="0" err="1"/>
              <a:t>Window</a:t>
            </a:r>
            <a:r>
              <a:rPr lang="tr-TR" dirty="0"/>
              <a:t> altında, çalışma pencereleri açmak bunları küçültüp büyütmek, görünümlerini yönetmek için geliştirilen yazılımlar pencere yöneticisi olarak adlandırılır. Standart X altında görsel özellikler oldukça basittir. Pencere yöneticileri görsel özellikleri diledikleri gibi kişiselleştirebilir. </a:t>
            </a:r>
            <a:endParaRPr lang="tr-TR" dirty="0" smtClean="0"/>
          </a:p>
          <a:p>
            <a:r>
              <a:rPr lang="tr-TR" dirty="0" smtClean="0"/>
              <a:t>Linux </a:t>
            </a:r>
            <a:r>
              <a:rPr lang="tr-TR" dirty="0"/>
              <a:t>sistemlerde önde gelen pencere yöneticilerden </a:t>
            </a:r>
            <a:r>
              <a:rPr lang="tr-TR" dirty="0" err="1"/>
              <a:t>Blackbox</a:t>
            </a:r>
            <a:r>
              <a:rPr lang="tr-TR" dirty="0"/>
              <a:t>, </a:t>
            </a:r>
            <a:r>
              <a:rPr lang="tr-TR" dirty="0" err="1"/>
              <a:t>Sawfish</a:t>
            </a:r>
            <a:r>
              <a:rPr lang="tr-TR" dirty="0"/>
              <a:t>, </a:t>
            </a:r>
            <a:r>
              <a:rPr lang="tr-TR" dirty="0" err="1"/>
              <a:t>Metacity</a:t>
            </a:r>
            <a:r>
              <a:rPr lang="tr-TR" dirty="0"/>
              <a:t>, </a:t>
            </a:r>
            <a:r>
              <a:rPr lang="tr-TR" dirty="0" err="1"/>
              <a:t>IceWM</a:t>
            </a:r>
            <a:r>
              <a:rPr lang="tr-TR" dirty="0"/>
              <a:t> vb. sayabiliriz. </a:t>
            </a:r>
            <a:endParaRPr lang="tr-TR" dirty="0" smtClean="0"/>
          </a:p>
          <a:p>
            <a:r>
              <a:rPr lang="tr-TR" dirty="0"/>
              <a:t>Linux sistemlerde en önemli masaüstü yöneticileri KDE ve </a:t>
            </a:r>
            <a:r>
              <a:rPr lang="tr-TR" dirty="0" err="1"/>
              <a:t>Gnome’dur</a:t>
            </a:r>
            <a:r>
              <a:rPr lang="tr-TR" dirty="0"/>
              <a:t>. </a:t>
            </a:r>
            <a:r>
              <a:rPr lang="tr-TR" dirty="0" err="1"/>
              <a:t>Pardus</a:t>
            </a:r>
            <a:r>
              <a:rPr lang="tr-TR" dirty="0"/>
              <a:t> 2011 ile birlikte KDE 4.5.5 masaüstü ortamı gelmektedir. </a:t>
            </a:r>
          </a:p>
        </p:txBody>
      </p:sp>
      <p:pic>
        <p:nvPicPr>
          <p:cNvPr id="14338" name="Picture 2" descr="x window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78523" y="1019568"/>
            <a:ext cx="4459928" cy="37221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79754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KDE Masaüstü Ortamı </a:t>
            </a:r>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3</a:t>
            </a:fld>
            <a:endParaRPr lang="tr-TR"/>
          </a:p>
        </p:txBody>
      </p:sp>
      <p:sp>
        <p:nvSpPr>
          <p:cNvPr id="5" name="İçerik Yer Tutucusu 4"/>
          <p:cNvSpPr>
            <a:spLocks noGrp="1"/>
          </p:cNvSpPr>
          <p:nvPr>
            <p:ph idx="1"/>
          </p:nvPr>
        </p:nvSpPr>
        <p:spPr>
          <a:xfrm>
            <a:off x="344487" y="971602"/>
            <a:ext cx="6831275" cy="5347854"/>
          </a:xfrm>
        </p:spPr>
        <p:txBody>
          <a:bodyPr/>
          <a:lstStyle/>
          <a:p>
            <a:r>
              <a:rPr lang="tr-TR" dirty="0"/>
              <a:t>KDE; (K Desktop Environment) GNU/Linux ve diğer Unix masaüstleri için güçlü bir grafiksel ortamdır. Kullanıcı dostu programlarıyla, GNU/Linux'u üretken bir işletim sistemine dönüştürür. </a:t>
            </a:r>
            <a:endParaRPr lang="tr-TR" dirty="0" smtClean="0"/>
          </a:p>
          <a:p>
            <a:r>
              <a:rPr lang="tr-TR" dirty="0" smtClean="0"/>
              <a:t>KDE </a:t>
            </a:r>
            <a:r>
              <a:rPr lang="tr-TR" dirty="0"/>
              <a:t>günümüzde </a:t>
            </a:r>
            <a:r>
              <a:rPr lang="tr-TR" dirty="0" err="1"/>
              <a:t>KOffice</a:t>
            </a:r>
            <a:r>
              <a:rPr lang="tr-TR" dirty="0"/>
              <a:t>, </a:t>
            </a:r>
            <a:r>
              <a:rPr lang="tr-TR" dirty="0" err="1"/>
              <a:t>KDevelop</a:t>
            </a:r>
            <a:r>
              <a:rPr lang="tr-TR" dirty="0"/>
              <a:t>, </a:t>
            </a:r>
            <a:r>
              <a:rPr lang="tr-TR" dirty="0" err="1"/>
              <a:t>Amarok</a:t>
            </a:r>
            <a:r>
              <a:rPr lang="tr-TR" dirty="0"/>
              <a:t>, K3b, </a:t>
            </a:r>
            <a:r>
              <a:rPr lang="tr-TR" dirty="0" err="1"/>
              <a:t>Plasma</a:t>
            </a:r>
            <a:r>
              <a:rPr lang="tr-TR" dirty="0"/>
              <a:t> gibi pek çok özgün yazılım bileşenini </a:t>
            </a:r>
            <a:r>
              <a:rPr lang="tr-TR" dirty="0" smtClean="0"/>
              <a:t>birleştiren </a:t>
            </a:r>
            <a:r>
              <a:rPr lang="tr-TR" dirty="0"/>
              <a:t>bir şemsiye proje niteliği taşımaktadır. KDE kullanıcılara şunları sağlar: </a:t>
            </a:r>
            <a:endParaRPr lang="tr-TR" dirty="0" smtClean="0"/>
          </a:p>
          <a:p>
            <a:pPr>
              <a:buFont typeface="Wingdings" panose="05000000000000000000" pitchFamily="2" charset="2"/>
              <a:buChar char="Ø"/>
            </a:pPr>
            <a:r>
              <a:rPr lang="tr-TR" dirty="0"/>
              <a:t>Linux üstünde kullanımı en kolay grafiksel programları geliştirmek </a:t>
            </a:r>
            <a:endParaRPr lang="tr-TR" dirty="0" smtClean="0"/>
          </a:p>
          <a:p>
            <a:pPr>
              <a:buFont typeface="Wingdings" panose="05000000000000000000" pitchFamily="2" charset="2"/>
              <a:buChar char="Ø"/>
            </a:pPr>
            <a:r>
              <a:rPr lang="tr-TR" dirty="0" smtClean="0"/>
              <a:t>Ayarların </a:t>
            </a:r>
            <a:r>
              <a:rPr lang="tr-TR" dirty="0"/>
              <a:t>hiçbirini saklamadan da çalışır durumda kalmak </a:t>
            </a:r>
            <a:endParaRPr lang="tr-TR" dirty="0" smtClean="0"/>
          </a:p>
          <a:p>
            <a:pPr>
              <a:buFont typeface="Wingdings" panose="05000000000000000000" pitchFamily="2" charset="2"/>
              <a:buChar char="Ø"/>
            </a:pPr>
            <a:r>
              <a:rPr lang="tr-TR" dirty="0" smtClean="0"/>
              <a:t>E-posta </a:t>
            </a:r>
            <a:r>
              <a:rPr lang="tr-TR" dirty="0"/>
              <a:t>listesi ve KDE Hata Takip sistemi aracılığıyla gelen tüm destek ve geri bildirimleri almak </a:t>
            </a:r>
            <a:endParaRPr lang="tr-TR" dirty="0" smtClean="0"/>
          </a:p>
          <a:p>
            <a:pPr>
              <a:buFont typeface="Wingdings" panose="05000000000000000000" pitchFamily="2" charset="2"/>
              <a:buChar char="Ø"/>
            </a:pPr>
            <a:r>
              <a:rPr lang="tr-TR" dirty="0" smtClean="0"/>
              <a:t>Kullanıcılara </a:t>
            </a:r>
            <a:r>
              <a:rPr lang="tr-TR" dirty="0"/>
              <a:t>tüm masaüstü ihtiyaçlarına cevap </a:t>
            </a:r>
            <a:r>
              <a:rPr lang="tr-TR" dirty="0" smtClean="0"/>
              <a:t>verir.</a:t>
            </a:r>
          </a:p>
          <a:p>
            <a:pPr marL="0" indent="0">
              <a:buNone/>
            </a:pPr>
            <a:r>
              <a:rPr lang="tr-TR" dirty="0"/>
              <a:t>KDE ile ilgili ayarlar </a:t>
            </a:r>
            <a:r>
              <a:rPr lang="tr-TR" dirty="0" err="1"/>
              <a:t>Pardus</a:t>
            </a:r>
            <a:r>
              <a:rPr lang="tr-TR" dirty="0"/>
              <a:t> Yapılandırma Merkezi(TASMA)’dan yapılabilir.</a:t>
            </a:r>
          </a:p>
        </p:txBody>
      </p:sp>
      <p:pic>
        <p:nvPicPr>
          <p:cNvPr id="6" name="Resim 5"/>
          <p:cNvPicPr>
            <a:picLocks noChangeAspect="1"/>
          </p:cNvPicPr>
          <p:nvPr/>
        </p:nvPicPr>
        <p:blipFill>
          <a:blip r:embed="rId2"/>
          <a:stretch>
            <a:fillRect/>
          </a:stretch>
        </p:blipFill>
        <p:spPr>
          <a:xfrm>
            <a:off x="7175762" y="971602"/>
            <a:ext cx="4867411" cy="3247973"/>
          </a:xfrm>
          <a:prstGeom prst="rect">
            <a:avLst/>
          </a:prstGeom>
        </p:spPr>
      </p:pic>
    </p:spTree>
    <p:extLst>
      <p:ext uri="{BB962C8B-B14F-4D97-AF65-F5344CB8AC3E}">
        <p14:creationId xmlns:p14="http://schemas.microsoft.com/office/powerpoint/2010/main" val="3563415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Sisteme Giriş</a:t>
            </a:r>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4</a:t>
            </a:fld>
            <a:endParaRPr lang="tr-TR"/>
          </a:p>
        </p:txBody>
      </p:sp>
      <p:sp>
        <p:nvSpPr>
          <p:cNvPr id="5" name="İçerik Yer Tutucusu 4"/>
          <p:cNvSpPr>
            <a:spLocks noGrp="1"/>
          </p:cNvSpPr>
          <p:nvPr>
            <p:ph idx="1"/>
          </p:nvPr>
        </p:nvSpPr>
        <p:spPr/>
        <p:txBody>
          <a:bodyPr/>
          <a:lstStyle/>
          <a:p>
            <a:r>
              <a:rPr lang="tr-TR" dirty="0"/>
              <a:t>Bilgisayarınızda </a:t>
            </a:r>
            <a:r>
              <a:rPr lang="tr-TR" dirty="0" err="1"/>
              <a:t>Pardus’u</a:t>
            </a:r>
            <a:r>
              <a:rPr lang="tr-TR" dirty="0"/>
              <a:t> kurduktan sonra oturum açma ekranı ile karşılaşıyoruz. Kurulum esnasında oluşturduğumuz kullanıcı adı ve parola ile oturum açıyoruz. </a:t>
            </a:r>
            <a:endParaRPr lang="tr-TR" dirty="0" smtClean="0"/>
          </a:p>
          <a:p>
            <a:r>
              <a:rPr lang="tr-TR" dirty="0" smtClean="0"/>
              <a:t>Linux </a:t>
            </a:r>
            <a:r>
              <a:rPr lang="tr-TR" dirty="0"/>
              <a:t>sistemleri çok kullanıcılı işletim sistemlerindendir, bu aynı sistem üzerinde birden çok kullanıcının oturum hesapları oluşturabilmenize imkan tanır. Sisteme kullanıcıları farklı düzeyde izin ve haklara sahip olarak ekleyebilme özelliği, sistem güvenliğinize daha iyi hakim olmanızı sağlar. </a:t>
            </a:r>
          </a:p>
        </p:txBody>
      </p:sp>
    </p:spTree>
    <p:extLst>
      <p:ext uri="{BB962C8B-B14F-4D97-AF65-F5344CB8AC3E}">
        <p14:creationId xmlns:p14="http://schemas.microsoft.com/office/powerpoint/2010/main" val="3349289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Temel Masaüstü Ayarları</a:t>
            </a:r>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5</a:t>
            </a:fld>
            <a:endParaRPr lang="tr-TR"/>
          </a:p>
        </p:txBody>
      </p:sp>
      <p:sp>
        <p:nvSpPr>
          <p:cNvPr id="5" name="İçerik Yer Tutucusu 4"/>
          <p:cNvSpPr>
            <a:spLocks noGrp="1"/>
          </p:cNvSpPr>
          <p:nvPr>
            <p:ph idx="1"/>
          </p:nvPr>
        </p:nvSpPr>
        <p:spPr>
          <a:xfrm>
            <a:off x="638176" y="923637"/>
            <a:ext cx="6534150" cy="5347854"/>
          </a:xfrm>
        </p:spPr>
        <p:txBody>
          <a:bodyPr/>
          <a:lstStyle/>
          <a:p>
            <a:r>
              <a:rPr lang="tr-TR" dirty="0" err="1"/>
              <a:t>Pardus’da</a:t>
            </a:r>
            <a:r>
              <a:rPr lang="tr-TR" dirty="0"/>
              <a:t> kurulumdan sonra masaüstü ortamına ilk girdiğinizde temel yapılandırma ve masaüstü kişiselleştirmenizi sağlamak için Kaptan ayar sihirbazı karşılar. </a:t>
            </a:r>
            <a:endParaRPr lang="tr-TR" dirty="0" smtClean="0"/>
          </a:p>
          <a:p>
            <a:r>
              <a:rPr lang="tr-TR" dirty="0" err="1"/>
              <a:t>Pardus</a:t>
            </a:r>
            <a:r>
              <a:rPr lang="tr-TR" dirty="0"/>
              <a:t> </a:t>
            </a:r>
            <a:r>
              <a:rPr lang="tr-TR" dirty="0" smtClean="0"/>
              <a:t>menü olarak üç </a:t>
            </a:r>
            <a:r>
              <a:rPr lang="tr-TR" dirty="0"/>
              <a:t>alternatif sunar: </a:t>
            </a:r>
            <a:endParaRPr lang="tr-TR" dirty="0" smtClean="0"/>
          </a:p>
          <a:p>
            <a:pPr>
              <a:buFont typeface="Wingdings" panose="05000000000000000000" pitchFamily="2" charset="2"/>
              <a:buChar char="Ø"/>
            </a:pPr>
            <a:r>
              <a:rPr lang="tr-TR" dirty="0" err="1" smtClean="0"/>
              <a:t>Kick-off</a:t>
            </a:r>
            <a:r>
              <a:rPr lang="tr-TR" dirty="0" smtClean="0"/>
              <a:t> </a:t>
            </a:r>
            <a:r>
              <a:rPr lang="tr-TR" dirty="0"/>
              <a:t>menü: Gelişmiş ve organize bir menüdür. Her şey beş ayrı sekmenin içine gömüldüğü için fazla yer kaplamaz. </a:t>
            </a:r>
            <a:endParaRPr lang="tr-TR" dirty="0" smtClean="0"/>
          </a:p>
          <a:p>
            <a:pPr>
              <a:buFont typeface="Wingdings" panose="05000000000000000000" pitchFamily="2" charset="2"/>
              <a:buChar char="Ø"/>
            </a:pPr>
            <a:r>
              <a:rPr lang="tr-TR" dirty="0" smtClean="0"/>
              <a:t>Basit </a:t>
            </a:r>
            <a:r>
              <a:rPr lang="tr-TR" dirty="0"/>
              <a:t>menü: En temel menü tipidir. Basit bir yapısı vardır. </a:t>
            </a:r>
            <a:endParaRPr lang="tr-TR" dirty="0" smtClean="0"/>
          </a:p>
          <a:p>
            <a:pPr>
              <a:buFont typeface="Wingdings" panose="05000000000000000000" pitchFamily="2" charset="2"/>
              <a:buChar char="Ø"/>
            </a:pPr>
            <a:r>
              <a:rPr lang="tr-TR" dirty="0" err="1" smtClean="0"/>
              <a:t>Lancelot</a:t>
            </a:r>
            <a:r>
              <a:rPr lang="tr-TR" dirty="0" smtClean="0"/>
              <a:t> </a:t>
            </a:r>
            <a:r>
              <a:rPr lang="tr-TR" dirty="0"/>
              <a:t>menü: Çok gelişmiş bir menüdür. </a:t>
            </a:r>
            <a:r>
              <a:rPr lang="tr-TR" dirty="0" err="1"/>
              <a:t>Kick-off'un</a:t>
            </a:r>
            <a:r>
              <a:rPr lang="tr-TR" dirty="0"/>
              <a:t> sahip olmadığı pek çok yeteneğe sahiptir. Örneğin yeni gelen e-postalarınızı listeleyebilir ya da her şeyi sadece üstünde bir süre durarak açabilir. </a:t>
            </a:r>
          </a:p>
        </p:txBody>
      </p:sp>
      <p:pic>
        <p:nvPicPr>
          <p:cNvPr id="15362" name="Picture 2" descr="kaptan pardus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48525" y="1019568"/>
            <a:ext cx="4612870" cy="34596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0856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Masaüstü Bileşenleri </a:t>
            </a:r>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6</a:t>
            </a:fld>
            <a:endParaRPr lang="tr-TR"/>
          </a:p>
        </p:txBody>
      </p:sp>
      <p:sp>
        <p:nvSpPr>
          <p:cNvPr id="5" name="İçerik Yer Tutucusu 4"/>
          <p:cNvSpPr>
            <a:spLocks noGrp="1"/>
          </p:cNvSpPr>
          <p:nvPr>
            <p:ph idx="1"/>
          </p:nvPr>
        </p:nvSpPr>
        <p:spPr/>
        <p:txBody>
          <a:bodyPr/>
          <a:lstStyle/>
          <a:p>
            <a:r>
              <a:rPr lang="tr-TR" dirty="0"/>
              <a:t>Masaüstü, simgeler, pencereler, panel, </a:t>
            </a:r>
            <a:r>
              <a:rPr lang="tr-TR" dirty="0" err="1"/>
              <a:t>Pardus</a:t>
            </a:r>
            <a:r>
              <a:rPr lang="tr-TR" dirty="0"/>
              <a:t> menüsü gibi temel görsel öğeleri içinde barındıran ortamın adıdır. Kullanımı kolay, oldukça şık ve tamamen özelleştirilebilir bir yapıya sahip olan </a:t>
            </a:r>
            <a:r>
              <a:rPr lang="tr-TR" dirty="0" err="1"/>
              <a:t>Pardus</a:t>
            </a:r>
            <a:r>
              <a:rPr lang="tr-TR" dirty="0"/>
              <a:t> masaüstü</a:t>
            </a:r>
            <a:r>
              <a:rPr lang="tr-TR" dirty="0" smtClean="0"/>
              <a:t>:</a:t>
            </a:r>
          </a:p>
          <a:p>
            <a:pPr>
              <a:buFont typeface="Wingdings" panose="05000000000000000000" pitchFamily="2" charset="2"/>
              <a:buChar char="Ø"/>
            </a:pPr>
            <a:r>
              <a:rPr lang="tr-TR" dirty="0" smtClean="0"/>
              <a:t>Programlara</a:t>
            </a:r>
            <a:r>
              <a:rPr lang="tr-TR" dirty="0"/>
              <a:t>, dosyalara, dizinlerinize ve diğer sistem kaynaklarına kolayca erişebilmeniz için kısa yollar oluşturabilmenizi, </a:t>
            </a:r>
            <a:endParaRPr lang="tr-TR" dirty="0" smtClean="0"/>
          </a:p>
          <a:p>
            <a:pPr>
              <a:buFont typeface="Wingdings" panose="05000000000000000000" pitchFamily="2" charset="2"/>
              <a:buChar char="Ø"/>
            </a:pPr>
            <a:r>
              <a:rPr lang="tr-TR" dirty="0" smtClean="0"/>
              <a:t>Çalışan </a:t>
            </a:r>
            <a:r>
              <a:rPr lang="tr-TR" dirty="0"/>
              <a:t>tüm uygulamalarınızı/pencerelerinizi, aynı alana sığdırmanıza gerek kalmadan, birden çok masaüstünü, birbirleri arasında kolayca geçiş yaparak kullanabilmenizi, </a:t>
            </a:r>
            <a:endParaRPr lang="tr-TR" dirty="0" smtClean="0"/>
          </a:p>
          <a:p>
            <a:pPr>
              <a:buFont typeface="Wingdings" panose="05000000000000000000" pitchFamily="2" charset="2"/>
              <a:buChar char="Ø"/>
            </a:pPr>
            <a:r>
              <a:rPr lang="tr-TR" dirty="0" smtClean="0"/>
              <a:t>Sevdiğiniz </a:t>
            </a:r>
            <a:r>
              <a:rPr lang="tr-TR" dirty="0"/>
              <a:t>bir resmi, arka plan resmi olarak kullanabilmenizi</a:t>
            </a:r>
            <a:r>
              <a:rPr lang="tr-TR" dirty="0" smtClean="0"/>
              <a:t>,</a:t>
            </a:r>
          </a:p>
          <a:p>
            <a:pPr>
              <a:buFont typeface="Wingdings" panose="05000000000000000000" pitchFamily="2" charset="2"/>
              <a:buChar char="Ø"/>
            </a:pPr>
            <a:r>
              <a:rPr lang="tr-TR" dirty="0" smtClean="0"/>
              <a:t>Panel </a:t>
            </a:r>
            <a:r>
              <a:rPr lang="tr-TR" dirty="0"/>
              <a:t>ve </a:t>
            </a:r>
            <a:r>
              <a:rPr lang="tr-TR" dirty="0" err="1"/>
              <a:t>Pardus</a:t>
            </a:r>
            <a:r>
              <a:rPr lang="tr-TR" dirty="0"/>
              <a:t> menüsü yardımıyla, </a:t>
            </a:r>
            <a:r>
              <a:rPr lang="tr-TR" dirty="0" err="1"/>
              <a:t>Pardus'ta</a:t>
            </a:r>
            <a:r>
              <a:rPr lang="tr-TR" dirty="0"/>
              <a:t> yüklü tüm programları çalıştırabilmenizi sağlar. </a:t>
            </a:r>
          </a:p>
        </p:txBody>
      </p:sp>
    </p:spTree>
    <p:extLst>
      <p:ext uri="{BB962C8B-B14F-4D97-AF65-F5344CB8AC3E}">
        <p14:creationId xmlns:p14="http://schemas.microsoft.com/office/powerpoint/2010/main" val="4121310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Panel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7</a:t>
            </a:fld>
            <a:endParaRPr lang="tr-TR"/>
          </a:p>
        </p:txBody>
      </p:sp>
      <p:sp>
        <p:nvSpPr>
          <p:cNvPr id="5" name="İçerik Yer Tutucusu 4"/>
          <p:cNvSpPr>
            <a:spLocks noGrp="1"/>
          </p:cNvSpPr>
          <p:nvPr>
            <p:ph idx="1"/>
          </p:nvPr>
        </p:nvSpPr>
        <p:spPr>
          <a:xfrm>
            <a:off x="609600" y="4004349"/>
            <a:ext cx="6573625" cy="2310726"/>
          </a:xfrm>
        </p:spPr>
        <p:txBody>
          <a:bodyPr/>
          <a:lstStyle/>
          <a:p>
            <a:r>
              <a:rPr lang="tr-TR" dirty="0"/>
              <a:t>Masaüstünüzde ekranın en altında bulunan çubuğa panel adı verilir. Panel üzerindeki tüm öğeler birer programcıktır. Panelin kendisi de tek başına bir programcıktır. Panelin sağındaki </a:t>
            </a:r>
            <a:r>
              <a:rPr lang="tr-TR" dirty="0" err="1"/>
              <a:t>plasma</a:t>
            </a:r>
            <a:r>
              <a:rPr lang="tr-TR" dirty="0"/>
              <a:t> simgesine tıklayarak panel ayarlarını açabilirsiniz. Panel ayarları üzerinden panelin yüksekliğini genişliğini değiştirebilir, otomatik gizlenir hale getirebilir, panele programcık ekleyip çıkarabilirsiniz. </a:t>
            </a:r>
          </a:p>
        </p:txBody>
      </p:sp>
      <p:pic>
        <p:nvPicPr>
          <p:cNvPr id="6" name="Resim 5"/>
          <p:cNvPicPr>
            <a:picLocks noChangeAspect="1"/>
          </p:cNvPicPr>
          <p:nvPr/>
        </p:nvPicPr>
        <p:blipFill>
          <a:blip r:embed="rId2"/>
          <a:stretch>
            <a:fillRect/>
          </a:stretch>
        </p:blipFill>
        <p:spPr>
          <a:xfrm>
            <a:off x="609600" y="927775"/>
            <a:ext cx="6294120" cy="2980073"/>
          </a:xfrm>
          <a:prstGeom prst="rect">
            <a:avLst/>
          </a:prstGeom>
        </p:spPr>
      </p:pic>
      <p:sp>
        <p:nvSpPr>
          <p:cNvPr id="7" name="İçerik Yer Tutucusu 4"/>
          <p:cNvSpPr txBox="1">
            <a:spLocks/>
          </p:cNvSpPr>
          <p:nvPr/>
        </p:nvSpPr>
        <p:spPr>
          <a:xfrm>
            <a:off x="7352907" y="1050059"/>
            <a:ext cx="4629543" cy="4992521"/>
          </a:xfrm>
          <a:prstGeom prst="rect">
            <a:avLst/>
          </a:prstGeom>
        </p:spPr>
        <p:txBody>
          <a:bodyPr vert="horz" lIns="0" tIns="45720" rIns="0" bIns="45720" rtlCol="0">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tr-TR" sz="1800" dirty="0"/>
              <a:t>Paneldeki ön tanımlı programcıklar şunlardır (soldan sağa sırayla): </a:t>
            </a:r>
          </a:p>
          <a:p>
            <a:pPr>
              <a:buFont typeface="Wingdings" panose="05000000000000000000" pitchFamily="2" charset="2"/>
              <a:buChar char="Ø"/>
            </a:pPr>
            <a:r>
              <a:rPr lang="tr-TR" sz="1800" dirty="0" smtClean="0"/>
              <a:t> </a:t>
            </a:r>
            <a:r>
              <a:rPr lang="tr-TR" sz="1800" b="1" dirty="0"/>
              <a:t>Uygulama başlatıcısı: </a:t>
            </a:r>
            <a:r>
              <a:rPr lang="tr-TR" sz="1800" dirty="0"/>
              <a:t>Başlat menüsü </a:t>
            </a:r>
          </a:p>
          <a:p>
            <a:pPr>
              <a:buFont typeface="Wingdings" panose="05000000000000000000" pitchFamily="2" charset="2"/>
              <a:buChar char="Ø"/>
            </a:pPr>
            <a:r>
              <a:rPr lang="tr-TR" sz="1800" b="1" dirty="0" smtClean="0"/>
              <a:t>Masaüstünü </a:t>
            </a:r>
            <a:r>
              <a:rPr lang="tr-TR" sz="1800" b="1" dirty="0"/>
              <a:t>göster: </a:t>
            </a:r>
            <a:r>
              <a:rPr lang="tr-TR" sz="1800" dirty="0"/>
              <a:t>Tüm pencereler gizlenir ve Masaüstü aktif hale gelir. </a:t>
            </a:r>
          </a:p>
          <a:p>
            <a:pPr>
              <a:buFont typeface="Wingdings" panose="05000000000000000000" pitchFamily="2" charset="2"/>
              <a:buChar char="Ø"/>
            </a:pPr>
            <a:r>
              <a:rPr lang="tr-TR" sz="1800" b="1" dirty="0" err="1" smtClean="0"/>
              <a:t>Sayfalayıcı</a:t>
            </a:r>
            <a:r>
              <a:rPr lang="tr-TR" sz="1800" b="1" dirty="0"/>
              <a:t>: </a:t>
            </a:r>
            <a:r>
              <a:rPr lang="tr-TR" sz="1800" dirty="0"/>
              <a:t>Masaüstleriniz arasında gezinmenizi sağlar. </a:t>
            </a:r>
          </a:p>
          <a:p>
            <a:pPr>
              <a:buFont typeface="Wingdings" panose="05000000000000000000" pitchFamily="2" charset="2"/>
              <a:buChar char="Ø"/>
            </a:pPr>
            <a:r>
              <a:rPr lang="tr-TR" sz="1800" b="1" dirty="0" smtClean="0"/>
              <a:t>Görev </a:t>
            </a:r>
            <a:r>
              <a:rPr lang="tr-TR" sz="1800" b="1" dirty="0"/>
              <a:t>yöneticisi: </a:t>
            </a:r>
            <a:r>
              <a:rPr lang="tr-TR" sz="1800" dirty="0"/>
              <a:t>Tüm pencere ve görevlere buradan ulaşırsınız. </a:t>
            </a:r>
          </a:p>
          <a:p>
            <a:pPr>
              <a:buFont typeface="Wingdings" panose="05000000000000000000" pitchFamily="2" charset="2"/>
              <a:buChar char="Ø"/>
            </a:pPr>
            <a:r>
              <a:rPr lang="tr-TR" sz="1800" b="1" dirty="0" smtClean="0"/>
              <a:t>Sistem </a:t>
            </a:r>
            <a:r>
              <a:rPr lang="tr-TR" sz="1800" b="1" dirty="0"/>
              <a:t>çekmecesi: </a:t>
            </a:r>
            <a:r>
              <a:rPr lang="tr-TR" sz="1800" dirty="0"/>
              <a:t>Sistem çekmecesinde çalışan uygulamaları listeler. </a:t>
            </a:r>
          </a:p>
          <a:p>
            <a:pPr>
              <a:buFont typeface="Wingdings" panose="05000000000000000000" pitchFamily="2" charset="2"/>
              <a:buChar char="Ø"/>
            </a:pPr>
            <a:r>
              <a:rPr lang="tr-TR" sz="1800" b="1" dirty="0" smtClean="0"/>
              <a:t>Dijital </a:t>
            </a:r>
            <a:r>
              <a:rPr lang="tr-TR" sz="1800" b="1" dirty="0"/>
              <a:t>saat: </a:t>
            </a:r>
            <a:r>
              <a:rPr lang="tr-TR" sz="1800" dirty="0"/>
              <a:t>Saati ve tarihi izlemenizi sağlar. </a:t>
            </a:r>
            <a:endParaRPr lang="tr-TR" sz="1800" dirty="0" smtClean="0"/>
          </a:p>
          <a:p>
            <a:r>
              <a:rPr lang="tr-TR" sz="1800" b="1" dirty="0" smtClean="0"/>
              <a:t>Panel </a:t>
            </a:r>
            <a:r>
              <a:rPr lang="tr-TR" sz="1800" b="1" dirty="0"/>
              <a:t>araç kutusu: </a:t>
            </a:r>
            <a:r>
              <a:rPr lang="tr-TR" sz="1800" dirty="0"/>
              <a:t>Panelin boy, en gibi boyut ayarları ile panel üzerinde bulunacak programcıkları belirleyebilirsiniz. </a:t>
            </a:r>
          </a:p>
          <a:p>
            <a:pPr>
              <a:buFont typeface="Wingdings" panose="05000000000000000000" pitchFamily="2" charset="2"/>
              <a:buChar char="Ø"/>
            </a:pPr>
            <a:endParaRPr lang="tr-TR" sz="1800" dirty="0"/>
          </a:p>
          <a:p>
            <a:endParaRPr lang="tr-TR" sz="1800" dirty="0"/>
          </a:p>
        </p:txBody>
      </p:sp>
    </p:spTree>
    <p:extLst>
      <p:ext uri="{BB962C8B-B14F-4D97-AF65-F5344CB8AC3E}">
        <p14:creationId xmlns:p14="http://schemas.microsoft.com/office/powerpoint/2010/main" val="3561999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err="1"/>
              <a:t>Pardus</a:t>
            </a:r>
            <a:r>
              <a:rPr lang="tr-TR" b="1" dirty="0"/>
              <a:t> Menüsü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8</a:t>
            </a:fld>
            <a:endParaRPr lang="tr-TR"/>
          </a:p>
        </p:txBody>
      </p:sp>
      <p:sp>
        <p:nvSpPr>
          <p:cNvPr id="5" name="İçerik Yer Tutucusu 4"/>
          <p:cNvSpPr>
            <a:spLocks noGrp="1"/>
          </p:cNvSpPr>
          <p:nvPr>
            <p:ph idx="1"/>
          </p:nvPr>
        </p:nvSpPr>
        <p:spPr/>
        <p:txBody>
          <a:bodyPr/>
          <a:lstStyle/>
          <a:p>
            <a:r>
              <a:rPr lang="tr-TR" dirty="0"/>
              <a:t>Paneldeki </a:t>
            </a:r>
            <a:r>
              <a:rPr lang="tr-TR" dirty="0" err="1"/>
              <a:t>Pardus</a:t>
            </a:r>
            <a:r>
              <a:rPr lang="tr-TR" dirty="0"/>
              <a:t> düğmesine tıkladığınız zaman açılan menüdür. Bu </a:t>
            </a:r>
            <a:r>
              <a:rPr lang="tr-TR" dirty="0" err="1"/>
              <a:t>Pardus</a:t>
            </a:r>
            <a:r>
              <a:rPr lang="tr-TR" dirty="0"/>
              <a:t> işletim sisteminin başlat menüsüdür. </a:t>
            </a:r>
            <a:r>
              <a:rPr lang="tr-TR" dirty="0" err="1"/>
              <a:t>Pardus’ta</a:t>
            </a:r>
            <a:r>
              <a:rPr lang="tr-TR" dirty="0"/>
              <a:t> kurulu olan uygulamalarınızı düzen içinde sıralar. Bilgisayarınızda yüklü olan programlara ve her türlü sistem ayarlarına erişebilmenize, oturum/bilgisayarı kapatabilmenize, komutu doğrudan yazarak çalıştırabilmenize, dosya ve dizinleri bulabilmenize imkan tanır. </a:t>
            </a:r>
          </a:p>
          <a:p>
            <a:r>
              <a:rPr lang="tr-TR" dirty="0" err="1"/>
              <a:t>Pardus</a:t>
            </a:r>
            <a:r>
              <a:rPr lang="tr-TR" dirty="0"/>
              <a:t> menüsü üzerinde düzenleme için istediğiniz öğe üzerinde sağ tıklayıp “öğeyi </a:t>
            </a:r>
            <a:r>
              <a:rPr lang="tr-TR" dirty="0" err="1"/>
              <a:t>düzenle”yi</a:t>
            </a:r>
            <a:r>
              <a:rPr lang="tr-TR" dirty="0"/>
              <a:t> seçiniz. “KDE Menü Düzenleyici” karşınıza gelecektir. Bu program ile tüm uygulamaların, simge, isim, açıklama, çalıştırma özelliklerini düzenleyebilirsiniz. </a:t>
            </a:r>
          </a:p>
        </p:txBody>
      </p:sp>
    </p:spTree>
    <p:extLst>
      <p:ext uri="{BB962C8B-B14F-4D97-AF65-F5344CB8AC3E}">
        <p14:creationId xmlns:p14="http://schemas.microsoft.com/office/powerpoint/2010/main" val="42926893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Uygulama Düğmeleri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9</a:t>
            </a:fld>
            <a:endParaRPr lang="tr-TR"/>
          </a:p>
        </p:txBody>
      </p:sp>
      <p:sp>
        <p:nvSpPr>
          <p:cNvPr id="5" name="İçerik Yer Tutucusu 4"/>
          <p:cNvSpPr>
            <a:spLocks noGrp="1"/>
          </p:cNvSpPr>
          <p:nvPr>
            <p:ph idx="1"/>
          </p:nvPr>
        </p:nvSpPr>
        <p:spPr/>
        <p:txBody>
          <a:bodyPr/>
          <a:lstStyle/>
          <a:p>
            <a:r>
              <a:rPr lang="tr-TR" dirty="0"/>
              <a:t>Uygulama düğmeleri sayesinde, en sık kullandığınız uygulamalara panelden, tek tıklamayla erişebilirsiniz. Uygulama düğmelerine sağ tıkladığınızda çıkan menüden: </a:t>
            </a:r>
          </a:p>
          <a:p>
            <a:pPr>
              <a:buFont typeface="Wingdings" panose="05000000000000000000" pitchFamily="2" charset="2"/>
              <a:buChar char="Ø"/>
            </a:pPr>
            <a:r>
              <a:rPr lang="tr-TR" dirty="0" smtClean="0"/>
              <a:t>Özelliklere </a:t>
            </a:r>
            <a:r>
              <a:rPr lang="tr-TR" dirty="0"/>
              <a:t>girip, uygulamanın, simgesini, ismini, açıklamasını, erişim izinlerini (hangi kullanıcının çalıştırıp/değiştirip hangisinin çalıştırıp/değiştiremeyeceğini vb.), sahibini (erişim izinlerini değiştirebilen kullanıcı), desteklediği dosya türlerini, uygulamaya tıklanınca çalıştırılacak komutu değiştirebilir, </a:t>
            </a:r>
          </a:p>
          <a:p>
            <a:pPr>
              <a:buFont typeface="Wingdings" panose="05000000000000000000" pitchFamily="2" charset="2"/>
              <a:buChar char="Ø"/>
            </a:pPr>
            <a:r>
              <a:rPr lang="tr-TR" dirty="0" smtClean="0"/>
              <a:t>“</a:t>
            </a:r>
            <a:r>
              <a:rPr lang="tr-TR" dirty="0"/>
              <a:t>Düğmeyi Taşı” diyerek, düğmeyi panelde istediğiniz bir yere çekebilir, </a:t>
            </a:r>
          </a:p>
          <a:p>
            <a:pPr>
              <a:buFont typeface="Wingdings" panose="05000000000000000000" pitchFamily="2" charset="2"/>
              <a:buChar char="Ø"/>
            </a:pPr>
            <a:r>
              <a:rPr lang="tr-TR" dirty="0" smtClean="0"/>
              <a:t>“</a:t>
            </a:r>
            <a:r>
              <a:rPr lang="tr-TR" dirty="0"/>
              <a:t>Düğmeyi Kaldır” diyerek, düğmeyi panelden silebilirsiniz. </a:t>
            </a:r>
          </a:p>
          <a:p>
            <a:endParaRPr lang="tr-TR" dirty="0"/>
          </a:p>
        </p:txBody>
      </p:sp>
    </p:spTree>
    <p:extLst>
      <p:ext uri="{BB962C8B-B14F-4D97-AF65-F5344CB8AC3E}">
        <p14:creationId xmlns:p14="http://schemas.microsoft.com/office/powerpoint/2010/main" val="1104273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id="{EA982FA4-5945-4967-9238-2CC9BFD33964}" vid="{09C63E20-D516-4FC8-9458-F0B50C035893}"/>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nmyo</Template>
  <TotalTime>194</TotalTime>
  <Words>883</Words>
  <Application>Microsoft Office PowerPoint</Application>
  <PresentationFormat>Geniş ekran</PresentationFormat>
  <Paragraphs>73</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Calibri</vt:lpstr>
      <vt:lpstr>Times New Roman</vt:lpstr>
      <vt:lpstr>Wingdings</vt:lpstr>
      <vt:lpstr>nmyo</vt:lpstr>
      <vt:lpstr>Temel Masaüstü Kavramları ve İşlemleri</vt:lpstr>
      <vt:lpstr>X-Window</vt:lpstr>
      <vt:lpstr>KDE Masaüstü Ortamı </vt:lpstr>
      <vt:lpstr>Sisteme Giriş</vt:lpstr>
      <vt:lpstr>Temel Masaüstü Ayarları</vt:lpstr>
      <vt:lpstr>Masaüstü Bileşenleri </vt:lpstr>
      <vt:lpstr>Panel </vt:lpstr>
      <vt:lpstr>Pardus Menüsü </vt:lpstr>
      <vt:lpstr>Uygulama Düğmeleri </vt:lpstr>
      <vt:lpstr>Kaynak</vt:lpstr>
    </vt:vector>
  </TitlesOfParts>
  <Company>MoTuN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Açık Kaynak Kodlu İşletim Sistemi Yapısı</dc:title>
  <dc:creator>Salih</dc:creator>
  <cp:lastModifiedBy>Salih</cp:lastModifiedBy>
  <cp:revision>25</cp:revision>
  <dcterms:created xsi:type="dcterms:W3CDTF">2020-01-16T18:35:55Z</dcterms:created>
  <dcterms:modified xsi:type="dcterms:W3CDTF">2020-01-17T20:55:38Z</dcterms:modified>
</cp:coreProperties>
</file>