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3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4A294-3444-4BFE-84BF-B9014536D6A0}" type="datetimeFigureOut">
              <a:rPr lang="tr-TR" smtClean="0"/>
              <a:t>11.4.2018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76838-8CCB-4DA2-8EBC-0F5AC52E31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0221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4A294-3444-4BFE-84BF-B9014536D6A0}" type="datetimeFigureOut">
              <a:rPr lang="tr-TR" smtClean="0"/>
              <a:t>11.4.2018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76838-8CCB-4DA2-8EBC-0F5AC52E31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6177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4A294-3444-4BFE-84BF-B9014536D6A0}" type="datetimeFigureOut">
              <a:rPr lang="tr-TR" smtClean="0"/>
              <a:t>11.4.2018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76838-8CCB-4DA2-8EBC-0F5AC52E31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0406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4A294-3444-4BFE-84BF-B9014536D6A0}" type="datetimeFigureOut">
              <a:rPr lang="tr-TR" smtClean="0"/>
              <a:t>11.4.2018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76838-8CCB-4DA2-8EBC-0F5AC52E31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7683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4A294-3444-4BFE-84BF-B9014536D6A0}" type="datetimeFigureOut">
              <a:rPr lang="tr-TR" smtClean="0"/>
              <a:t>11.4.2018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76838-8CCB-4DA2-8EBC-0F5AC52E31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6848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4A294-3444-4BFE-84BF-B9014536D6A0}" type="datetimeFigureOut">
              <a:rPr lang="tr-TR" smtClean="0"/>
              <a:t>11.4.2018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76838-8CCB-4DA2-8EBC-0F5AC52E31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6557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4A294-3444-4BFE-84BF-B9014536D6A0}" type="datetimeFigureOut">
              <a:rPr lang="tr-TR" smtClean="0"/>
              <a:t>11.4.2018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76838-8CCB-4DA2-8EBC-0F5AC52E31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1947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4A294-3444-4BFE-84BF-B9014536D6A0}" type="datetimeFigureOut">
              <a:rPr lang="tr-TR" smtClean="0"/>
              <a:t>11.4.2018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76838-8CCB-4DA2-8EBC-0F5AC52E31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928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4A294-3444-4BFE-84BF-B9014536D6A0}" type="datetimeFigureOut">
              <a:rPr lang="tr-TR" smtClean="0"/>
              <a:t>11.4.2018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76838-8CCB-4DA2-8EBC-0F5AC52E31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2436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4A294-3444-4BFE-84BF-B9014536D6A0}" type="datetimeFigureOut">
              <a:rPr lang="tr-TR" smtClean="0"/>
              <a:t>11.4.2018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76838-8CCB-4DA2-8EBC-0F5AC52E31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6441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4A294-3444-4BFE-84BF-B9014536D6A0}" type="datetimeFigureOut">
              <a:rPr lang="tr-TR" smtClean="0"/>
              <a:t>11.4.2018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76838-8CCB-4DA2-8EBC-0F5AC52E31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2178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4A294-3444-4BFE-84BF-B9014536D6A0}" type="datetimeFigureOut">
              <a:rPr lang="tr-TR" smtClean="0"/>
              <a:t>11.4.2018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76838-8CCB-4DA2-8EBC-0F5AC52E31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8028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367043" y="247299"/>
            <a:ext cx="4578754" cy="49244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200" b="1" i="0" u="none" strike="noStrike" cap="none" normalizeH="0" baseline="0" smtClean="0">
                <a:ln>
                  <a:noFill/>
                </a:ln>
                <a:solidFill>
                  <a:srgbClr val="212121"/>
                </a:solidFill>
                <a:effectLst/>
                <a:latin typeface="inherit"/>
              </a:rPr>
              <a:t>NUCLEAR CHEMISTRY</a:t>
            </a:r>
            <a:r>
              <a:rPr kumimoji="0" lang="tr-TR" sz="3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tr-TR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66151" y="895114"/>
            <a:ext cx="11630826" cy="657167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discovery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of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radioactive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transformations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began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with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discovery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of X-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rays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by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Wilhelm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Roentgen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in 1895.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In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1898, Marie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Curie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observed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same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abundance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in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thorium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and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realized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that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this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was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a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feature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of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atomic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structure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. Marie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Curie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then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derives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word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radioactivity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to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describe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behavior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of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these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two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elements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. Rutherford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continued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experimenting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in 1898,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finding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that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there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were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two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types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of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radiation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emitted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by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uranium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.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These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radiations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were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alpha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and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beta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rays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.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Two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years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after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this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discovery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,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Villard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discovered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a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third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radiation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.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This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radiation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is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called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gamma ray.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633492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1"/>
              <p:cNvSpPr>
                <a:spLocks noChangeArrowheads="1"/>
              </p:cNvSpPr>
              <p:nvPr/>
            </p:nvSpPr>
            <p:spPr bwMode="auto">
              <a:xfrm>
                <a:off x="455474" y="146560"/>
                <a:ext cx="11380451" cy="447988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algn="just" eaLnBrk="0" fontAlgn="base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effectLst/>
                  </a:rPr>
                  <a:t>In </a:t>
                </a:r>
                <a:r>
                  <a:rPr lang="tr-TR" sz="3200" dirty="0"/>
                  <a:t>p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effectLst/>
                  </a:rPr>
                  <a:t>roton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effectLst/>
                  </a:rPr>
                  <a:t>radiation</a:t>
                </a:r>
                <a:r>
                  <a:rPr lang="tr-TR" sz="3200" dirty="0"/>
                  <a:t>,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effectLst/>
                  </a:rPr>
                  <a:t> a proton is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effectLst/>
                  </a:rPr>
                  <a:t>emitted</a:t>
                </a:r>
                <a:r>
                  <a:rPr kumimoji="0" lang="tr-TR" sz="3200" b="0" i="0" u="none" strike="noStrike" cap="none" normalizeH="0" dirty="0" smtClean="0">
                    <a:ln>
                      <a:noFill/>
                    </a:ln>
                    <a:effectLst/>
                  </a:rPr>
                  <a:t> </a:t>
                </a:r>
                <a:r>
                  <a:rPr kumimoji="0" lang="tr-TR" sz="3200" b="0" i="0" u="none" strike="noStrike" cap="none" normalizeH="0" dirty="0" err="1" smtClean="0">
                    <a:ln>
                      <a:noFill/>
                    </a:ln>
                    <a:effectLst/>
                  </a:rPr>
                  <a:t>fro</a:t>
                </a:r>
                <a:r>
                  <a:rPr lang="tr-TR" sz="3200" dirty="0" err="1" smtClean="0"/>
                  <a:t>m</a:t>
                </a:r>
                <a:r>
                  <a:rPr lang="tr-TR" sz="3200" dirty="0" smtClean="0"/>
                  <a:t> </a:t>
                </a:r>
                <a:r>
                  <a:rPr lang="tr-TR" sz="3200" dirty="0" err="1" smtClean="0"/>
                  <a:t>nucleus</a:t>
                </a:r>
                <a:r>
                  <a:rPr lang="tr-TR" sz="3200" dirty="0" err="1"/>
                  <a:t>.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effectLst/>
                  </a:rPr>
                  <a:t>The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effectLst/>
                  </a:rPr>
                  <a:t>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effectLst/>
                  </a:rPr>
                  <a:t>atomic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effectLst/>
                  </a:rPr>
                  <a:t>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effectLst/>
                  </a:rPr>
                  <a:t>nucleus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effectLst/>
                  </a:rPr>
                  <a:t> of a proton </a:t>
                </a:r>
                <a:r>
                  <a:rPr lang="tr-TR" sz="3200" b="1" dirty="0" smtClean="0"/>
                  <a:t>p</a:t>
                </a:r>
                <a:r>
                  <a:rPr lang="tr-TR" sz="3200" dirty="0" smtClean="0"/>
                  <a:t>,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tr-TR" sz="32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PrePr>
                      <m:sub>
                        <m:r>
                          <a:rPr lang="tr-TR" sz="3200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 </m:t>
                        </m:r>
                        <m:r>
                          <a:rPr lang="tr-TR" sz="32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𝟏</m:t>
                        </m:r>
                      </m:sub>
                      <m:sup>
                        <m:r>
                          <a:rPr lang="tr-TR" sz="32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𝟏</m:t>
                        </m:r>
                      </m:sup>
                      <m:e>
                        <m:r>
                          <a:rPr lang="tr-TR" sz="32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𝐏</m:t>
                        </m:r>
                      </m:e>
                    </m:sPre>
                  </m:oMath>
                </a14:m>
                <a:r>
                  <a:rPr lang="tr-TR" sz="3200" dirty="0" smtClean="0"/>
                  <a:t> or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tr-TR" sz="32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PrePr>
                      <m:sub>
                        <m:r>
                          <a:rPr lang="tr-TR" sz="32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𝟏</m:t>
                        </m:r>
                      </m:sub>
                      <m:sup>
                        <m:r>
                          <a:rPr lang="tr-TR" sz="32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𝟏</m:t>
                        </m:r>
                      </m:sup>
                      <m:e>
                        <m:r>
                          <a:rPr lang="tr-TR" sz="32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𝐇</m:t>
                        </m:r>
                      </m:e>
                    </m:sPre>
                    <m:r>
                      <a:rPr lang="tr-TR" sz="3200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. </m:t>
                    </m:r>
                  </m:oMath>
                </a14:m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effectLst/>
                  </a:rPr>
                  <a:t>This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effectLst/>
                  </a:rPr>
                  <a:t>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effectLst/>
                  </a:rPr>
                  <a:t>reaction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effectLst/>
                  </a:rPr>
                  <a:t> is not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effectLst/>
                  </a:rPr>
                  <a:t>very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effectLst/>
                  </a:rPr>
                  <a:t>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effectLst/>
                  </a:rPr>
                  <a:t>common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effectLst/>
                  </a:rPr>
                  <a:t>.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effectLst/>
                  </a:rPr>
                  <a:t>In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effectLst/>
                  </a:rPr>
                  <a:t>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effectLst/>
                  </a:rPr>
                  <a:t>this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effectLst/>
                  </a:rPr>
                  <a:t>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effectLst/>
                  </a:rPr>
                  <a:t>radiation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effectLst/>
                  </a:rPr>
                  <a:t>,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effectLst/>
                  </a:rPr>
                  <a:t>atomic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effectLst/>
                  </a:rPr>
                  <a:t>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effectLst/>
                  </a:rPr>
                  <a:t>number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effectLst/>
                  </a:rPr>
                  <a:t>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effectLst/>
                  </a:rPr>
                  <a:t>and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effectLst/>
                  </a:rPr>
                  <a:t>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effectLst/>
                  </a:rPr>
                  <a:t>mass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effectLst/>
                  </a:rPr>
                  <a:t>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effectLst/>
                  </a:rPr>
                  <a:t>number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effectLst/>
                  </a:rPr>
                  <a:t>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effectLst/>
                  </a:rPr>
                  <a:t>decrease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effectLst/>
                  </a:rPr>
                  <a:t>.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effectLst/>
                  </a:rPr>
                  <a:t>The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effectLst/>
                  </a:rPr>
                  <a:t> element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effectLst/>
                  </a:rPr>
                  <a:t>type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effectLst/>
                  </a:rPr>
                  <a:t>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effectLst/>
                  </a:rPr>
                  <a:t>changes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effectLst/>
                  </a:rPr>
                  <a:t>.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effectLst/>
                  </a:rPr>
                  <a:t>However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effectLst/>
                  </a:rPr>
                  <a:t>, as a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effectLst/>
                  </a:rPr>
                  <a:t>result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effectLst/>
                  </a:rPr>
                  <a:t> of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effectLst/>
                  </a:rPr>
                  <a:t>the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effectLst/>
                  </a:rPr>
                  <a:t> proton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effectLst/>
                  </a:rPr>
                  <a:t>bombardment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effectLst/>
                  </a:rPr>
                  <a:t>,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effectLst/>
                  </a:rPr>
                  <a:t>the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effectLst/>
                  </a:rPr>
                  <a:t> atom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effectLst/>
                  </a:rPr>
                  <a:t>number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effectLst/>
                  </a:rPr>
                  <a:t>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effectLst/>
                  </a:rPr>
                  <a:t>and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effectLst/>
                  </a:rPr>
                  <a:t>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effectLst/>
                  </a:rPr>
                  <a:t>the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effectLst/>
                  </a:rPr>
                  <a:t>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effectLst/>
                  </a:rPr>
                  <a:t>mass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effectLst/>
                  </a:rPr>
                  <a:t>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effectLst/>
                  </a:rPr>
                  <a:t>number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effectLst/>
                  </a:rPr>
                  <a:t>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effectLst/>
                  </a:rPr>
                  <a:t>increase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effectLst/>
                  </a:rPr>
                  <a:t>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effectLst/>
                  </a:rPr>
                  <a:t>one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effectLst/>
                  </a:rPr>
                  <a:t>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effectLst/>
                  </a:rPr>
                  <a:t>by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effectLst/>
                  </a:rPr>
                  <a:t>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effectLst/>
                  </a:rPr>
                  <a:t>one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effectLst/>
                  </a:rPr>
                  <a:t>. </a:t>
                </a:r>
              </a:p>
            </p:txBody>
          </p:sp>
        </mc:Choice>
        <mc:Fallback>
          <p:sp>
            <p:nvSpPr>
              <p:cNvPr id="4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5474" y="146560"/>
                <a:ext cx="11380451" cy="4479881"/>
              </a:xfrm>
              <a:prstGeom prst="rect">
                <a:avLst/>
              </a:prstGeom>
              <a:blipFill rotWithShape="0">
                <a:blip r:embed="rId2"/>
                <a:stretch>
                  <a:fillRect l="-2196" r="-2142" b="-3401"/>
                </a:stretch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Dikdörtgen 5"/>
              <p:cNvSpPr/>
              <p:nvPr/>
            </p:nvSpPr>
            <p:spPr>
              <a:xfrm>
                <a:off x="3244052" y="4717211"/>
                <a:ext cx="4288033" cy="6374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tr-TR" sz="3200" i="1"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tr-TR" sz="3200" i="0">
                              <a:latin typeface="Cambria Math" panose="02040503050406030204" pitchFamily="18" charset="0"/>
                            </a:rPr>
                            <m:t>30</m:t>
                          </m:r>
                        </m:sub>
                        <m:sup>
                          <m:r>
                            <a:rPr lang="tr-TR" sz="3200" i="0">
                              <a:latin typeface="Cambria Math" panose="02040503050406030204" pitchFamily="18" charset="0"/>
                            </a:rPr>
                            <m:t>            57</m:t>
                          </m:r>
                        </m:sup>
                        <m:e>
                          <m:r>
                            <m:rPr>
                              <m:sty m:val="p"/>
                            </m:rPr>
                            <a:rPr lang="tr-TR" sz="3200">
                              <a:latin typeface="Cambria Math" panose="02040503050406030204" pitchFamily="18" charset="0"/>
                            </a:rPr>
                            <m:t>Z</m:t>
                          </m:r>
                          <m:r>
                            <m:rPr>
                              <m:sty m:val="p"/>
                            </m:rPr>
                            <a:rPr lang="tr-TR" sz="3200" i="0">
                              <a:latin typeface="Cambria Math" panose="02040503050406030204" pitchFamily="18" charset="0"/>
                            </a:rPr>
                            <m:t>n</m:t>
                          </m:r>
                          <m:r>
                            <a:rPr lang="tr-TR" sz="3200" i="0">
                              <a:latin typeface="Cambria Math" panose="02040503050406030204" pitchFamily="18" charset="0"/>
                            </a:rPr>
                            <m:t>      </m:t>
                          </m:r>
                        </m:e>
                      </m:sPre>
                      <m:sPre>
                        <m:sPrePr>
                          <m:ctrlPr>
                            <a:rPr lang="tr-TR" sz="3200" i="1"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tr-TR" sz="3200" i="0">
                              <a:latin typeface="Cambria Math" panose="02040503050406030204" pitchFamily="18" charset="0"/>
                            </a:rPr>
                            <m:t>29</m:t>
                          </m:r>
                        </m:sub>
                        <m:sup>
                          <m:r>
                            <a:rPr lang="tr-TR" sz="3200" i="0">
                              <a:latin typeface="Cambria Math" panose="02040503050406030204" pitchFamily="18" charset="0"/>
                            </a:rPr>
                            <m:t>56</m:t>
                          </m:r>
                        </m:sup>
                        <m:e>
                          <m:r>
                            <m:rPr>
                              <m:sty m:val="p"/>
                            </m:rPr>
                            <a:rPr lang="tr-TR" sz="3200" i="0">
                              <a:latin typeface="Cambria Math" panose="02040503050406030204" pitchFamily="18" charset="0"/>
                            </a:rPr>
                            <m:t>Cu</m:t>
                          </m:r>
                          <m:r>
                            <a:rPr lang="tr-TR" sz="3200" i="0">
                              <a:latin typeface="Cambria Math" panose="02040503050406030204" pitchFamily="18" charset="0"/>
                            </a:rPr>
                            <m:t> +  </m:t>
                          </m:r>
                        </m:e>
                      </m:sPre>
                      <m:sPre>
                        <m:sPrePr>
                          <m:ctrlPr>
                            <a:rPr lang="tr-TR" sz="3200" i="1"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tr-TR" sz="3200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tr-TR" sz="3200" i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r>
                            <m:rPr>
                              <m:sty m:val="p"/>
                            </m:rPr>
                            <a:rPr lang="tr-TR" sz="3200" i="0">
                              <a:latin typeface="Cambria Math" panose="02040503050406030204" pitchFamily="18" charset="0"/>
                            </a:rPr>
                            <m:t>P</m:t>
                          </m:r>
                        </m:e>
                      </m:sPre>
                    </m:oMath>
                  </m:oMathPara>
                </a14:m>
                <a:endParaRPr lang="tr-TR" sz="3200" dirty="0">
                  <a:latin typeface="+mj-lt"/>
                </a:endParaRPr>
              </a:p>
            </p:txBody>
          </p:sp>
        </mc:Choice>
        <mc:Fallback>
          <p:sp>
            <p:nvSpPr>
              <p:cNvPr id="6" name="Dikdörtgen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4052" y="4717211"/>
                <a:ext cx="4288033" cy="63748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Dikdörtgen 6"/>
              <p:cNvSpPr/>
              <p:nvPr/>
            </p:nvSpPr>
            <p:spPr>
              <a:xfrm>
                <a:off x="5041432" y="4851286"/>
                <a:ext cx="46519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m:t></m:t>
                      </m:r>
                    </m:oMath>
                  </m:oMathPara>
                </a14:m>
                <a:endParaRPr lang="tr-TR" dirty="0"/>
              </a:p>
            </p:txBody>
          </p:sp>
        </mc:Choice>
        <mc:Fallback>
          <p:sp>
            <p:nvSpPr>
              <p:cNvPr id="7" name="Dikdörtgen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1432" y="4851286"/>
                <a:ext cx="465191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63555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1"/>
              <p:cNvSpPr>
                <a:spLocks noChangeArrowheads="1"/>
              </p:cNvSpPr>
              <p:nvPr/>
            </p:nvSpPr>
            <p:spPr bwMode="auto">
              <a:xfrm>
                <a:off x="230736" y="126925"/>
                <a:ext cx="11716285" cy="4493346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lvl="0" algn="just" eaLnBrk="0" fontAlgn="base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In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 Alpha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radiation</a:t>
                </a:r>
                <a:r>
                  <a:rPr lang="tr-TR" sz="3200" dirty="0" smtClean="0">
                    <a:solidFill>
                      <a:srgbClr val="212121"/>
                    </a:solidFill>
                  </a:rPr>
                  <a:t>, 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Alpha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particle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 (α)</a:t>
                </a:r>
                <a:r>
                  <a:rPr kumimoji="0" lang="tr-TR" sz="3200" b="0" i="0" u="none" strike="noStrike" cap="none" normalizeH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tr-TR" sz="3200" i="1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tr-TR" sz="3200">
                            <a:latin typeface="Cambria Math" panose="02040503050406030204" pitchFamily="18" charset="0"/>
                          </a:rPr>
                          <m:t>    2</m:t>
                        </m:r>
                      </m:sub>
                      <m:sup>
                        <m:r>
                          <a:rPr lang="tr-TR" sz="320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  <m:e>
                        <m:r>
                          <m:rPr>
                            <m:sty m:val="p"/>
                          </m:rPr>
                          <a:rPr lang="tr-TR" sz="3200">
                            <a:latin typeface="Cambria Math" panose="02040503050406030204" pitchFamily="18" charset="0"/>
                          </a:rPr>
                          <m:t>He</m:t>
                        </m:r>
                      </m:e>
                    </m:sPre>
                    <m:r>
                      <a:rPr lang="tr-TR" sz="32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 is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emitted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.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After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this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radiation</a:t>
                </a:r>
                <a:r>
                  <a:rPr lang="tr-TR" sz="3200" dirty="0" smtClean="0">
                    <a:solidFill>
                      <a:srgbClr val="212121"/>
                    </a:solidFill>
                  </a:rPr>
                  <a:t>,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atomic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mass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 is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reduced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to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four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,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and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the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atomic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number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 is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reduced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to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two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. At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the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end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 of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the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bombardment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 of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the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alpha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particle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,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the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atomic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mass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 is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increased</a:t>
                </a:r>
                <a:r>
                  <a:rPr kumimoji="0" lang="tr-TR" sz="3200" b="0" i="0" u="none" strike="noStrike" cap="none" normalizeH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 as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four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,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and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the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atomic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number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 is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increased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 as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two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.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This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radiation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 is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observed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especially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 in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particles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with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large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atomic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mass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.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 </a:t>
                </a:r>
              </a:p>
            </p:txBody>
          </p:sp>
        </mc:Choice>
        <mc:Fallback>
          <p:sp>
            <p:nvSpPr>
              <p:cNvPr id="4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0736" y="126925"/>
                <a:ext cx="11716285" cy="4493346"/>
              </a:xfrm>
              <a:prstGeom prst="rect">
                <a:avLst/>
              </a:prstGeom>
              <a:blipFill rotWithShape="0">
                <a:blip r:embed="rId2"/>
                <a:stretch>
                  <a:fillRect l="-2133" r="-2081" b="-2714"/>
                </a:stretch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Dikdörtgen 4"/>
              <p:cNvSpPr/>
              <p:nvPr/>
            </p:nvSpPr>
            <p:spPr>
              <a:xfrm>
                <a:off x="2171109" y="4941422"/>
                <a:ext cx="5870197" cy="5974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tr-TR" sz="3200" i="1"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tr-TR" sz="3200" i="0">
                              <a:latin typeface="Cambria Math" panose="02040503050406030204" pitchFamily="18" charset="0"/>
                            </a:rPr>
                            <m:t>92</m:t>
                          </m:r>
                        </m:sub>
                        <m:sup>
                          <m:r>
                            <a:rPr lang="tr-TR" sz="3200" i="0">
                              <a:latin typeface="Cambria Math" panose="02040503050406030204" pitchFamily="18" charset="0"/>
                            </a:rPr>
                            <m:t>                             238</m:t>
                          </m:r>
                        </m:sup>
                        <m:e>
                          <m:r>
                            <m:rPr>
                              <m:sty m:val="p"/>
                            </m:rPr>
                            <a:rPr lang="tr-TR" sz="3200">
                              <a:latin typeface="Cambria Math" panose="02040503050406030204" pitchFamily="18" charset="0"/>
                            </a:rPr>
                            <m:t>U</m:t>
                          </m:r>
                          <m:r>
                            <a:rPr lang="tr-TR" sz="3200" i="0">
                              <a:latin typeface="Cambria Math" panose="02040503050406030204" pitchFamily="18" charset="0"/>
                            </a:rPr>
                            <m:t>      </m:t>
                          </m:r>
                        </m:e>
                      </m:sPre>
                      <m:sPre>
                        <m:sPrePr>
                          <m:ctrlPr>
                            <a:rPr lang="tr-TR" sz="3200" i="1"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tr-TR" sz="3200" i="0">
                              <a:latin typeface="Cambria Math" panose="02040503050406030204" pitchFamily="18" charset="0"/>
                            </a:rPr>
                            <m:t>90</m:t>
                          </m:r>
                        </m:sub>
                        <m:sup>
                          <m:r>
                            <a:rPr lang="tr-TR" sz="3200" i="0">
                              <a:latin typeface="Cambria Math" panose="02040503050406030204" pitchFamily="18" charset="0"/>
                            </a:rPr>
                            <m:t>234</m:t>
                          </m:r>
                        </m:sup>
                        <m:e>
                          <m:r>
                            <m:rPr>
                              <m:sty m:val="p"/>
                            </m:rPr>
                            <a:rPr lang="tr-TR" sz="3200" i="0">
                              <a:latin typeface="Cambria Math" panose="02040503050406030204" pitchFamily="18" charset="0"/>
                            </a:rPr>
                            <m:t>Th</m:t>
                          </m:r>
                          <m:r>
                            <a:rPr lang="tr-TR" sz="3200" i="0">
                              <a:latin typeface="Cambria Math" panose="02040503050406030204" pitchFamily="18" charset="0"/>
                            </a:rPr>
                            <m:t> +  </m:t>
                          </m:r>
                        </m:e>
                      </m:sPre>
                      <m:sPre>
                        <m:sPrePr>
                          <m:ctrlPr>
                            <a:rPr lang="tr-TR" sz="3200" i="1"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tr-TR" sz="3200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tr-TR" sz="3200" i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  <m:e>
                          <m:r>
                            <m:rPr>
                              <m:sty m:val="p"/>
                            </m:rPr>
                            <a:rPr lang="tr-TR" sz="3200" i="0">
                              <a:latin typeface="Cambria Math" panose="02040503050406030204" pitchFamily="18" charset="0"/>
                            </a:rPr>
                            <m:t>He</m:t>
                          </m:r>
                        </m:e>
                      </m:sPre>
                    </m:oMath>
                  </m:oMathPara>
                </a14:m>
                <a:endParaRPr lang="tr-TR" sz="3200" dirty="0"/>
              </a:p>
            </p:txBody>
          </p:sp>
        </mc:Choice>
        <mc:Fallback>
          <p:sp>
            <p:nvSpPr>
              <p:cNvPr id="5" name="Dikdörtgen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1109" y="4941422"/>
                <a:ext cx="5870197" cy="59747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Dikdörtgen 5"/>
              <p:cNvSpPr/>
              <p:nvPr/>
            </p:nvSpPr>
            <p:spPr>
              <a:xfrm>
                <a:off x="5106207" y="5055491"/>
                <a:ext cx="46519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m:t></m:t>
                      </m:r>
                    </m:oMath>
                  </m:oMathPara>
                </a14:m>
                <a:endParaRPr lang="tr-TR" dirty="0"/>
              </a:p>
            </p:txBody>
          </p:sp>
        </mc:Choice>
        <mc:Fallback>
          <p:sp>
            <p:nvSpPr>
              <p:cNvPr id="6" name="Dikdörtgen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6207" y="5055491"/>
                <a:ext cx="465191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93909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67301" y="331181"/>
            <a:ext cx="11636990" cy="295465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electronic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structures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of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atoms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determine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their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chemical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behavior</a:t>
            </a:r>
            <a:r>
              <a:rPr kumimoji="0" lang="tr-TR" sz="3200" b="0" i="0" u="none" strike="noStrike" cap="none" normalizeH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dirty="0" err="1" smtClean="0">
                <a:ln>
                  <a:noFill/>
                </a:ln>
                <a:effectLst/>
              </a:rPr>
              <a:t>and</a:t>
            </a:r>
            <a:r>
              <a:rPr kumimoji="0" lang="tr-TR" sz="3200" b="0" i="0" u="none" strike="noStrike" cap="none" normalizeH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dirty="0" err="1" smtClean="0">
                <a:ln>
                  <a:noFill/>
                </a:ln>
                <a:effectLst/>
              </a:rPr>
              <a:t>nucleus</a:t>
            </a:r>
            <a:r>
              <a:rPr kumimoji="0" lang="tr-TR" sz="3200" b="0" i="0" u="none" strike="noStrike" cap="none" normalizeH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has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no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role in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these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behaviors</a:t>
            </a:r>
            <a:r>
              <a:rPr lang="tr-TR" sz="3200" dirty="0"/>
              <a:t>.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Nucleus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regulates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atomic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electron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structure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because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of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load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it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carries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.       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Known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basic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particles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of an atom</a:t>
            </a:r>
            <a:r>
              <a:rPr kumimoji="0" lang="tr-TR" sz="3200" b="0" i="0" u="none" strike="noStrike" cap="none" normalizeH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dirty="0" err="1" smtClean="0">
                <a:ln>
                  <a:noFill/>
                </a:ln>
                <a:effectLst/>
              </a:rPr>
              <a:t>are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electron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, proton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and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neutron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. 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67301" y="3688026"/>
            <a:ext cx="11534441" cy="213968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Within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nucleus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are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proton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and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neutron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and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whole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mass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of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atom is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like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nucleus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.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Because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mass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of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electrons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is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so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small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that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it can be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considered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as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if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there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are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no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masses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68390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39282" y="303388"/>
            <a:ext cx="11639372" cy="12280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tr-TR" sz="32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Atom </a:t>
            </a:r>
            <a:r>
              <a:rPr lang="tr-TR" sz="3200" b="1" dirty="0" err="1" smtClean="0">
                <a:ea typeface="Times New Roman" panose="02020603050405020304" pitchFamily="18" charset="0"/>
                <a:cs typeface="Times New Roman" panose="02020603050405020304" pitchFamily="18" charset="0"/>
              </a:rPr>
              <a:t>number</a:t>
            </a:r>
            <a:r>
              <a:rPr lang="tr-TR" sz="32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= proton </a:t>
            </a:r>
            <a:r>
              <a:rPr lang="tr-TR" sz="3200" b="1" dirty="0" err="1" smtClean="0">
                <a:ea typeface="Times New Roman" panose="02020603050405020304" pitchFamily="18" charset="0"/>
                <a:cs typeface="Times New Roman" panose="02020603050405020304" pitchFamily="18" charset="0"/>
              </a:rPr>
              <a:t>number</a:t>
            </a:r>
            <a:r>
              <a:rPr lang="tr-TR" sz="32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tr-TR" sz="3200" b="1" dirty="0" err="1" smtClean="0">
                <a:ea typeface="Times New Roman" panose="02020603050405020304" pitchFamily="18" charset="0"/>
                <a:cs typeface="Times New Roman" panose="02020603050405020304" pitchFamily="18" charset="0"/>
              </a:rPr>
              <a:t>electron</a:t>
            </a:r>
            <a:r>
              <a:rPr lang="tr-TR" sz="32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err="1" smtClean="0">
                <a:ea typeface="Times New Roman" panose="02020603050405020304" pitchFamily="18" charset="0"/>
                <a:cs typeface="Times New Roman" panose="02020603050405020304" pitchFamily="18" charset="0"/>
              </a:rPr>
              <a:t>number</a:t>
            </a:r>
            <a:endParaRPr lang="tr-TR" sz="3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tr-TR" sz="3200" b="1" dirty="0" err="1" smtClean="0">
                <a:ea typeface="Times New Roman" panose="02020603050405020304" pitchFamily="18" charset="0"/>
              </a:rPr>
              <a:t>Atomic</a:t>
            </a:r>
            <a:r>
              <a:rPr lang="tr-TR" sz="3200" b="1" dirty="0" smtClean="0">
                <a:ea typeface="Times New Roman" panose="02020603050405020304" pitchFamily="18" charset="0"/>
              </a:rPr>
              <a:t> </a:t>
            </a:r>
            <a:r>
              <a:rPr lang="tr-TR" sz="3200" b="1" dirty="0" err="1" smtClean="0">
                <a:ea typeface="Times New Roman" panose="02020603050405020304" pitchFamily="18" charset="0"/>
              </a:rPr>
              <a:t>mass</a:t>
            </a:r>
            <a:r>
              <a:rPr lang="tr-TR" sz="3200" b="1" dirty="0" smtClean="0">
                <a:ea typeface="Times New Roman" panose="02020603050405020304" pitchFamily="18" charset="0"/>
              </a:rPr>
              <a:t>   </a:t>
            </a:r>
            <a:r>
              <a:rPr lang="tr-TR" sz="3200" b="1" dirty="0">
                <a:ea typeface="Times New Roman" panose="02020603050405020304" pitchFamily="18" charset="0"/>
              </a:rPr>
              <a:t>=   proton  +  </a:t>
            </a:r>
            <a:r>
              <a:rPr lang="tr-TR" sz="3200" b="1" dirty="0" err="1" smtClean="0">
                <a:ea typeface="Times New Roman" panose="02020603050405020304" pitchFamily="18" charset="0"/>
              </a:rPr>
              <a:t>neutron</a:t>
            </a:r>
            <a:r>
              <a:rPr lang="tr-TR" sz="3200" b="1" dirty="0" smtClean="0">
                <a:ea typeface="Times New Roman" panose="02020603050405020304" pitchFamily="18" charset="0"/>
              </a:rPr>
              <a:t> </a:t>
            </a:r>
            <a:endParaRPr lang="tr-TR" sz="3200" dirty="0"/>
          </a:p>
        </p:txBody>
      </p:sp>
      <p:sp>
        <p:nvSpPr>
          <p:cNvPr id="6" name="Dikdörtgen 5"/>
          <p:cNvSpPr/>
          <p:nvPr/>
        </p:nvSpPr>
        <p:spPr>
          <a:xfrm>
            <a:off x="364621" y="1454504"/>
            <a:ext cx="11514033" cy="8556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/>
              <a:t/>
            </a:r>
            <a:br>
              <a:rPr lang="en-US" dirty="0"/>
            </a:br>
            <a:r>
              <a:rPr lang="tr-TR" sz="3200" dirty="0" smtClean="0"/>
              <a:t>As </a:t>
            </a:r>
            <a:r>
              <a:rPr lang="en-US" sz="3200" dirty="0" smtClean="0"/>
              <a:t>the </a:t>
            </a:r>
            <a:r>
              <a:rPr lang="en-US" sz="3200" dirty="0"/>
              <a:t>number of protons in stable nuclei increases, the number of neutrons increases more. The area where the stable </a:t>
            </a:r>
            <a:r>
              <a:rPr lang="en-US" sz="3200" dirty="0" err="1" smtClean="0"/>
              <a:t>nucle</a:t>
            </a:r>
            <a:r>
              <a:rPr lang="tr-TR" sz="3200" dirty="0" smtClean="0"/>
              <a:t>us</a:t>
            </a:r>
            <a:r>
              <a:rPr lang="en-US" sz="3200" dirty="0" smtClean="0"/>
              <a:t> </a:t>
            </a:r>
            <a:r>
              <a:rPr lang="en-US" sz="3200" dirty="0"/>
              <a:t>are located in the graph is called the stability zone. Proton </a:t>
            </a:r>
            <a:r>
              <a:rPr lang="tr-TR" sz="3200" dirty="0" err="1" smtClean="0"/>
              <a:t>equals</a:t>
            </a:r>
            <a:r>
              <a:rPr lang="tr-TR" sz="3200" dirty="0" smtClean="0"/>
              <a:t> </a:t>
            </a:r>
            <a:r>
              <a:rPr lang="tr-TR" sz="3200" dirty="0" err="1" smtClean="0"/>
              <a:t>to</a:t>
            </a:r>
            <a:r>
              <a:rPr lang="en-US" sz="3200" dirty="0" smtClean="0"/>
              <a:t> </a:t>
            </a:r>
            <a:r>
              <a:rPr lang="en-US" sz="3200" dirty="0"/>
              <a:t>neutron state </a:t>
            </a:r>
            <a:r>
              <a:rPr lang="en-US" sz="3200" dirty="0" smtClean="0"/>
              <a:t>of </a:t>
            </a:r>
            <a:r>
              <a:rPr lang="en-US" sz="3200" dirty="0"/>
              <a:t>the stable </a:t>
            </a:r>
            <a:r>
              <a:rPr lang="en-US" sz="3200" dirty="0" err="1" smtClean="0"/>
              <a:t>nucle</a:t>
            </a:r>
            <a:r>
              <a:rPr lang="tr-TR" sz="3200" dirty="0" smtClean="0"/>
              <a:t>us</a:t>
            </a:r>
            <a:r>
              <a:rPr lang="en-US" sz="3200" dirty="0" smtClean="0"/>
              <a:t> </a:t>
            </a:r>
            <a:r>
              <a:rPr lang="en-US" sz="3200" dirty="0"/>
              <a:t>continues until </a:t>
            </a:r>
            <a:r>
              <a:rPr lang="en-US" sz="3200" dirty="0" err="1"/>
              <a:t>Ca</a:t>
            </a:r>
            <a:r>
              <a:rPr lang="en-US" sz="3200" dirty="0"/>
              <a:t>, but deviation is observed. </a:t>
            </a:r>
            <a:r>
              <a:rPr lang="en-US" sz="3200" dirty="0" err="1" smtClean="0"/>
              <a:t>Nucle</a:t>
            </a:r>
            <a:r>
              <a:rPr lang="tr-TR" sz="3200" dirty="0" smtClean="0"/>
              <a:t>us</a:t>
            </a:r>
            <a:r>
              <a:rPr lang="en-US" sz="3200" dirty="0" smtClean="0"/>
              <a:t> </a:t>
            </a:r>
            <a:r>
              <a:rPr lang="en-US" sz="3200" dirty="0"/>
              <a:t>that do not fall on the stability circle are radioactive. In the majority of naturally stable </a:t>
            </a:r>
            <a:r>
              <a:rPr lang="en-US" sz="3200" dirty="0" err="1" smtClean="0"/>
              <a:t>nucle</a:t>
            </a:r>
            <a:r>
              <a:rPr lang="tr-TR" sz="3200" dirty="0" smtClean="0"/>
              <a:t>us</a:t>
            </a:r>
            <a:r>
              <a:rPr lang="en-US" sz="3200" dirty="0" smtClean="0"/>
              <a:t>, </a:t>
            </a:r>
            <a:r>
              <a:rPr lang="en-US" sz="3200" dirty="0"/>
              <a:t>there are a double number of protons and a double number of neutrons. Only 4 of them contain a single number of protons and a single number of neutrons </a:t>
            </a:r>
            <a:r>
              <a:rPr lang="en-US" sz="3200" dirty="0" smtClean="0"/>
              <a:t>H</a:t>
            </a:r>
            <a:r>
              <a:rPr lang="en-US" sz="3200" dirty="0"/>
              <a:t>, </a:t>
            </a:r>
            <a:r>
              <a:rPr lang="en-US" sz="3200" dirty="0" smtClean="0"/>
              <a:t>Li</a:t>
            </a:r>
            <a:r>
              <a:rPr lang="en-US" sz="3200" dirty="0"/>
              <a:t>, </a:t>
            </a:r>
            <a:r>
              <a:rPr lang="en-US" sz="3200" dirty="0" smtClean="0"/>
              <a:t>B </a:t>
            </a:r>
            <a:r>
              <a:rPr lang="en-US" sz="3200" dirty="0"/>
              <a:t>and </a:t>
            </a:r>
            <a:r>
              <a:rPr lang="en-US" sz="3200" dirty="0" smtClean="0"/>
              <a:t>N</a:t>
            </a:r>
            <a:r>
              <a:rPr lang="en-US" sz="3200" dirty="0"/>
              <a:t>. There are up to 10 stable isotopes of </a:t>
            </a:r>
            <a:r>
              <a:rPr lang="en-US" sz="3200" dirty="0" err="1" smtClean="0"/>
              <a:t>nucle</a:t>
            </a:r>
            <a:r>
              <a:rPr lang="tr-TR" sz="3200" dirty="0" smtClean="0"/>
              <a:t>us</a:t>
            </a:r>
            <a:r>
              <a:rPr lang="en-US" sz="3200" dirty="0" smtClean="0"/>
              <a:t> </a:t>
            </a:r>
            <a:r>
              <a:rPr lang="en-US" sz="3200" dirty="0"/>
              <a:t>with double atom number, while each single atom numbered nucleus has at most two stable isotopes.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930080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417305" y="184602"/>
            <a:ext cx="6939913" cy="49244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200" b="1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THEORIES ON STRUCTURES OF</a:t>
            </a:r>
            <a:r>
              <a:rPr kumimoji="0" lang="tr-TR" sz="3200" b="1" i="0" u="none" strike="noStrike" cap="none" normalizeH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NUCLEUS</a:t>
            </a:r>
            <a:r>
              <a:rPr kumimoji="0" lang="tr-T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57444" y="1277615"/>
            <a:ext cx="11459910" cy="196977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Liquid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drop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model (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Bohr's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model):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It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suggests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that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protons</a:t>
            </a:r>
            <a:r>
              <a:rPr kumimoji="0" lang="tr-TR" sz="3200" b="0" i="0" u="none" strike="noStrike" cap="none" normalizeH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dirty="0" err="1" smtClean="0">
                <a:ln>
                  <a:noFill/>
                </a:ln>
                <a:effectLst/>
              </a:rPr>
              <a:t>and</a:t>
            </a:r>
            <a:r>
              <a:rPr kumimoji="0" lang="tr-TR" sz="3200" b="0" i="0" u="none" strike="noStrike" cap="none" normalizeH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neutrons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are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randomly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stacked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in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nucleus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.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Indeed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,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fact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that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nucleus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densities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are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too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high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supports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this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theory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. </a:t>
            </a: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tr-TR" sz="3200" b="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33286" y="3489031"/>
            <a:ext cx="11508227" cy="147732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Layer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model (model of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Mayer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):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This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model</a:t>
            </a:r>
            <a:r>
              <a:rPr kumimoji="0" lang="tr-TR" sz="3200" b="0" i="0" u="none" strike="noStrike" cap="none" normalizeH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suggests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that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particles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in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nucleus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are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in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state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of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being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set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to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same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energy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levels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as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electrons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04787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316194" y="307649"/>
            <a:ext cx="114770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/>
              <a:t>KIND OF RADIOACTIVE BEAMS</a:t>
            </a:r>
            <a:endParaRPr lang="tr-TR" sz="3200" b="1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47828" y="883878"/>
            <a:ext cx="11545368" cy="657167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Radioactivity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means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that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nucleus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break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down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and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emit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particles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.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This</a:t>
            </a:r>
            <a:r>
              <a:rPr kumimoji="0" lang="tr-TR" sz="3200" b="0" i="0" u="none" strike="noStrike" cap="none" normalizeH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dirty="0" err="1" smtClean="0">
                <a:ln>
                  <a:noFill/>
                </a:ln>
                <a:effectLst/>
              </a:rPr>
              <a:t>nucleus</a:t>
            </a:r>
            <a:r>
              <a:rPr kumimoji="0" lang="tr-TR" sz="3200" b="0" i="0" u="none" strike="noStrike" cap="none" normalizeH="0" dirty="0" smtClean="0">
                <a:ln>
                  <a:noFill/>
                </a:ln>
                <a:effectLst/>
              </a:rPr>
              <a:t> is </a:t>
            </a:r>
            <a:r>
              <a:rPr kumimoji="0" lang="tr-TR" sz="3200" b="0" i="0" u="none" strike="noStrike" cap="none" normalizeH="0" dirty="0" err="1" smtClean="0">
                <a:ln>
                  <a:noFill/>
                </a:ln>
                <a:effectLst/>
              </a:rPr>
              <a:t>called</a:t>
            </a:r>
            <a:r>
              <a:rPr kumimoji="0" lang="tr-TR" sz="3200" b="0" i="0" u="none" strike="noStrike" cap="none" normalizeH="0" dirty="0" smtClean="0">
                <a:ln>
                  <a:noFill/>
                </a:ln>
                <a:effectLst/>
              </a:rPr>
              <a:t> as </a:t>
            </a:r>
            <a:r>
              <a:rPr lang="tr-TR" sz="3200" dirty="0" err="1"/>
              <a:t>r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adioactive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nucleus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and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emitted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beam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is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called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radiation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.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reason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why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nucleus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make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this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beam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is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desire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to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turn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themselves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into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a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stable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nucleus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.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Stable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cores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do not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radiate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like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this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. Of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92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elements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present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today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,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nearly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60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out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of 300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isotopes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are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not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stable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.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nucleus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between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atomic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numbers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83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and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92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are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all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undecided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.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These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unstable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nucleus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are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transformed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into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nucleus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which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are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stable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with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their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proper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disruption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.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They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make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beams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during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this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conversion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93959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69277" y="-76367"/>
            <a:ext cx="11095892" cy="287835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Radiation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of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radioactive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atoms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is not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about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electrons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but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about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structure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of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nucleus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. On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basis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of a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radioactive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core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;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It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makes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γ (gamma), β  - (beta), β  + (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positron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), α (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alpha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)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and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n (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neutron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)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2"/>
              <p:cNvSpPr>
                <a:spLocks noChangeArrowheads="1"/>
              </p:cNvSpPr>
              <p:nvPr/>
            </p:nvSpPr>
            <p:spPr bwMode="auto">
              <a:xfrm>
                <a:off x="369276" y="1985300"/>
                <a:ext cx="11465169" cy="517340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algn="just" eaLnBrk="0" fontAlgn="base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γ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rays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: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They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have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 a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very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short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wavelength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,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and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for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this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reason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the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energies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are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very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high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.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The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 gamma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emission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does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 not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change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the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atomic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number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and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mass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 of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the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nucleus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.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Generally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, a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nucleus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passing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through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 an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excited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energy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level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 as a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result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 of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any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nuclear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reaction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emits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 γ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rays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 as it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returns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to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its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base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. A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core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exposed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to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 a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particle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bombardment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may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also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emit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 γ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rays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.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tr-TR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tr-TR" sz="3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27</m:t>
                        </m:r>
                      </m:sub>
                      <m:sup>
                        <m:r>
                          <a:rPr lang="tr-TR" sz="3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           59</m:t>
                        </m:r>
                      </m:sup>
                      <m:e>
                        <m:r>
                          <m:rPr>
                            <m:sty m:val="p"/>
                          </m:rPr>
                          <a:rPr lang="tr-TR" sz="3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Co</m:t>
                        </m:r>
                        <m:r>
                          <a:rPr lang="tr-TR" sz="3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+  </m:t>
                        </m:r>
                      </m:e>
                    </m:sPre>
                    <m:sPre>
                      <m:sPrePr>
                        <m:ctrlPr>
                          <a:rPr lang="tr-TR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m:rPr>
                            <m:sty m:val="p"/>
                          </m:rPr>
                          <a:rPr lang="tr-TR" sz="3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o</m:t>
                        </m:r>
                      </m:sub>
                      <m:sup>
                        <m:r>
                          <a:rPr lang="tr-TR" sz="3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  <m:e>
                        <m:r>
                          <m:rPr>
                            <m:sty m:val="p"/>
                          </m:rPr>
                          <a:rPr lang="tr-TR" sz="3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  <m:r>
                          <a:rPr lang="tr-TR" sz="3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  </m:t>
                        </m:r>
                      </m:e>
                    </m:sPre>
                    <m:sPre>
                      <m:sPrePr>
                        <m:ctrlPr>
                          <a:rPr lang="tr-TR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tr-TR" sz="3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27</m:t>
                        </m:r>
                      </m:sub>
                      <m:sup>
                        <m:r>
                          <a:rPr lang="tr-TR" sz="3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60</m:t>
                        </m:r>
                      </m:sup>
                      <m:e>
                        <m:r>
                          <m:rPr>
                            <m:sty m:val="p"/>
                          </m:rPr>
                          <a:rPr lang="tr-TR" sz="3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Co</m:t>
                        </m:r>
                        <m:r>
                          <a:rPr lang="tr-TR" sz="3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+  </m:t>
                        </m:r>
                      </m:e>
                    </m:sPre>
                    <m:r>
                      <m:rPr>
                        <m:sty m:val="p"/>
                      </m:rPr>
                      <a:rPr lang="tr-TR" sz="32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γ</m:t>
                    </m:r>
                  </m:oMath>
                </a14:m>
                <a:endParaRPr lang="tr-TR" sz="3200" dirty="0">
                  <a:solidFill>
                    <a:schemeClr val="tx1"/>
                  </a:solidFill>
                </a:endParaRPr>
              </a:p>
              <a:p>
                <a:pPr marL="0" marR="0" lvl="0" indent="0" algn="just" defTabSz="914400" rtl="0" eaLnBrk="0" fontAlgn="base" latinLnBrk="0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tr-TR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>
          <p:sp>
            <p:nvSpPr>
              <p:cNvPr id="5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9276" y="1985300"/>
                <a:ext cx="11465169" cy="5173404"/>
              </a:xfrm>
              <a:prstGeom prst="rect">
                <a:avLst/>
              </a:prstGeom>
              <a:blipFill rotWithShape="0">
                <a:blip r:embed="rId2"/>
                <a:stretch>
                  <a:fillRect l="-2181" r="-2181"/>
                </a:stretch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38017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1"/>
              <p:cNvSpPr>
                <a:spLocks noChangeArrowheads="1"/>
              </p:cNvSpPr>
              <p:nvPr/>
            </p:nvSpPr>
            <p:spPr bwMode="auto">
              <a:xfrm>
                <a:off x="290557" y="75153"/>
                <a:ext cx="11596643" cy="312701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lvl="0" algn="just" eaLnBrk="0" fontAlgn="base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β (beta)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rays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: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This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 is an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electron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beam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tr-TR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tr-TR" sz="32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–</m:t>
                        </m:r>
                        <m:r>
                          <a:rPr lang="tr-TR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  <m:sup>
                        <m:r>
                          <a:rPr lang="tr-TR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p>
                      <m:e>
                        <m:r>
                          <a:rPr lang="tr-TR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𝐞</m:t>
                        </m:r>
                        <m:r>
                          <a:rPr lang="tr-TR" sz="32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m:rPr>
                            <m:sty m:val="p"/>
                          </m:rPr>
                          <a:rPr lang="tr-TR" sz="3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or</m:t>
                        </m:r>
                        <m:r>
                          <a:rPr lang="tr-TR" sz="32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sSup>
                          <m:sSupPr>
                            <m:ctrlPr>
                              <a:rPr lang="tr-TR" sz="32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sz="32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𝛃</m:t>
                            </m:r>
                          </m:e>
                          <m:sup>
                            <m:r>
                              <a:rPr lang="tr-TR" sz="3200" b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–</m:t>
                            </m:r>
                          </m:sup>
                        </m:sSup>
                      </m:e>
                    </m:sPre>
                  </m:oMath>
                </a14:m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At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the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end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 of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this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radiation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,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the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mass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 of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the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 atom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does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 not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change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, but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the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atomic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number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 is an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increment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.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If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 it is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bombarded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with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these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rays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,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atomic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mass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does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 not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change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 but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atomic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number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 is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reduced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. </a:t>
                </a:r>
              </a:p>
            </p:txBody>
          </p:sp>
        </mc:Choice>
        <mc:Fallback>
          <p:sp>
            <p:nvSpPr>
              <p:cNvPr id="4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0557" y="75153"/>
                <a:ext cx="11596643" cy="3127010"/>
              </a:xfrm>
              <a:prstGeom prst="rect">
                <a:avLst/>
              </a:prstGeom>
              <a:blipFill rotWithShape="0">
                <a:blip r:embed="rId2"/>
                <a:stretch>
                  <a:fillRect l="-2156" r="-2103" b="-3119"/>
                </a:stretch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Dikdörtgen 4"/>
              <p:cNvSpPr/>
              <p:nvPr/>
            </p:nvSpPr>
            <p:spPr>
              <a:xfrm>
                <a:off x="3382898" y="3531909"/>
                <a:ext cx="4953472" cy="70269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tr-TR" sz="3200" i="1"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tr-TR" sz="3200" i="0">
                              <a:latin typeface="Cambria Math" panose="02040503050406030204" pitchFamily="18" charset="0"/>
                            </a:rPr>
                            <m:t>12</m:t>
                          </m:r>
                        </m:sub>
                        <m:sup>
                          <m:r>
                            <a:rPr lang="tr-TR" sz="3200" i="0">
                              <a:latin typeface="Cambria Math" panose="02040503050406030204" pitchFamily="18" charset="0"/>
                            </a:rPr>
                            <m:t>            27</m:t>
                          </m:r>
                        </m:sup>
                        <m:e>
                          <m:r>
                            <m:rPr>
                              <m:sty m:val="p"/>
                            </m:rPr>
                            <a:rPr lang="tr-TR" sz="3200">
                              <a:latin typeface="Cambria Math" panose="02040503050406030204" pitchFamily="18" charset="0"/>
                            </a:rPr>
                            <m:t>M</m:t>
                          </m:r>
                          <m:r>
                            <m:rPr>
                              <m:sty m:val="p"/>
                            </m:rPr>
                            <a:rPr lang="tr-TR" sz="3200" i="0">
                              <a:latin typeface="Cambria Math" panose="02040503050406030204" pitchFamily="18" charset="0"/>
                            </a:rPr>
                            <m:t>g</m:t>
                          </m:r>
                          <m:r>
                            <a:rPr lang="tr-TR" sz="3200" i="0">
                              <a:latin typeface="Cambria Math" panose="02040503050406030204" pitchFamily="18" charset="0"/>
                            </a:rPr>
                            <m:t>   </m:t>
                          </m:r>
                          <m:r>
                            <a:rPr lang="tr-TR" sz="3200" i="1" smtClean="0">
                              <a:latin typeface="Cambria Math" panose="02040503050406030204" pitchFamily="18" charset="0"/>
                            </a:rPr>
                            <m:t>→</m:t>
                          </m:r>
                          <m:r>
                            <a:rPr lang="tr-TR" sz="3200" i="0">
                              <a:latin typeface="Cambria Math" panose="02040503050406030204" pitchFamily="18" charset="0"/>
                            </a:rPr>
                            <m:t>   </m:t>
                          </m:r>
                        </m:e>
                      </m:sPre>
                      <m:sPre>
                        <m:sPrePr>
                          <m:ctrlPr>
                            <a:rPr lang="tr-TR" sz="3200" i="1"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tr-TR" sz="3200" i="0">
                              <a:latin typeface="Cambria Math" panose="02040503050406030204" pitchFamily="18" charset="0"/>
                            </a:rPr>
                            <m:t>13</m:t>
                          </m:r>
                        </m:sub>
                        <m:sup>
                          <m:r>
                            <a:rPr lang="tr-TR" sz="3200" i="0">
                              <a:latin typeface="Cambria Math" panose="02040503050406030204" pitchFamily="18" charset="0"/>
                            </a:rPr>
                            <m:t>27</m:t>
                          </m:r>
                        </m:sup>
                        <m:e>
                          <m:r>
                            <m:rPr>
                              <m:sty m:val="p"/>
                            </m:rPr>
                            <a:rPr lang="tr-TR" sz="3200" i="0">
                              <a:latin typeface="Cambria Math" panose="02040503050406030204" pitchFamily="18" charset="0"/>
                            </a:rPr>
                            <m:t>Al</m:t>
                          </m:r>
                          <m:r>
                            <a:rPr lang="tr-TR" sz="3200" i="0">
                              <a:latin typeface="Cambria Math" panose="02040503050406030204" pitchFamily="18" charset="0"/>
                            </a:rPr>
                            <m:t>  +  </m:t>
                          </m:r>
                        </m:e>
                      </m:sPre>
                      <m:sPre>
                        <m:sPrePr>
                          <m:ctrlPr>
                            <a:rPr lang="tr-TR" sz="3200" i="1"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tr-TR" sz="3200" i="0">
                              <a:latin typeface="Cambria Math" panose="02040503050406030204" pitchFamily="18" charset="0"/>
                            </a:rPr>
                            <m:t>–1</m:t>
                          </m:r>
                        </m:sub>
                        <m:sup>
                          <m:r>
                            <a:rPr lang="tr-TR" sz="3200" i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  <m:e>
                          <m:r>
                            <m:rPr>
                              <m:sty m:val="p"/>
                            </m:rPr>
                            <a:rPr lang="tr-TR" sz="3200" i="0">
                              <a:latin typeface="Cambria Math" panose="02040503050406030204" pitchFamily="18" charset="0"/>
                            </a:rPr>
                            <m:t>e</m:t>
                          </m:r>
                        </m:e>
                      </m:sPre>
                    </m:oMath>
                  </m:oMathPara>
                </a14:m>
                <a:endParaRPr lang="tr-TR" sz="3200" dirty="0"/>
              </a:p>
            </p:txBody>
          </p:sp>
        </mc:Choice>
        <mc:Fallback>
          <p:sp>
            <p:nvSpPr>
              <p:cNvPr id="5" name="Dikdörtgen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2898" y="3531909"/>
                <a:ext cx="4953472" cy="70269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Dikdörtgen 5"/>
          <p:cNvSpPr/>
          <p:nvPr/>
        </p:nvSpPr>
        <p:spPr>
          <a:xfrm>
            <a:off x="185158" y="3262877"/>
            <a:ext cx="1159949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>
                <a:solidFill>
                  <a:srgbClr val="212121"/>
                </a:solidFill>
              </a:rPr>
              <a:t>β-</a:t>
            </a:r>
            <a:r>
              <a:rPr lang="tr-TR" sz="3200" dirty="0" err="1" smtClean="0">
                <a:solidFill>
                  <a:srgbClr val="212121"/>
                </a:solidFill>
              </a:rPr>
              <a:t>beams</a:t>
            </a:r>
            <a:r>
              <a:rPr lang="tr-TR" sz="3200" dirty="0" smtClean="0">
                <a:solidFill>
                  <a:srgbClr val="212121"/>
                </a:solidFill>
              </a:rPr>
              <a:t> </a:t>
            </a:r>
            <a:r>
              <a:rPr lang="tr-TR" sz="3200" dirty="0" err="1" smtClean="0">
                <a:solidFill>
                  <a:srgbClr val="212121"/>
                </a:solidFill>
              </a:rPr>
              <a:t>ocuurs</a:t>
            </a:r>
            <a:r>
              <a:rPr lang="en-US" sz="3200" dirty="0" smtClean="0">
                <a:solidFill>
                  <a:srgbClr val="212121"/>
                </a:solidFill>
              </a:rPr>
              <a:t> </a:t>
            </a:r>
            <a:r>
              <a:rPr lang="en-US" sz="3200" dirty="0">
                <a:solidFill>
                  <a:srgbClr val="212121"/>
                </a:solidFill>
              </a:rPr>
              <a:t>during the </a:t>
            </a:r>
            <a:r>
              <a:rPr lang="tr-TR" sz="3200" dirty="0" err="1" smtClean="0">
                <a:solidFill>
                  <a:srgbClr val="212121"/>
                </a:solidFill>
              </a:rPr>
              <a:t>neutron</a:t>
            </a:r>
            <a:r>
              <a:rPr lang="tr-TR" sz="3200" dirty="0" smtClean="0">
                <a:solidFill>
                  <a:srgbClr val="212121"/>
                </a:solidFill>
              </a:rPr>
              <a:t> </a:t>
            </a:r>
            <a:r>
              <a:rPr lang="tr-TR" sz="3200" dirty="0" err="1" smtClean="0">
                <a:solidFill>
                  <a:srgbClr val="212121"/>
                </a:solidFill>
              </a:rPr>
              <a:t>to</a:t>
            </a:r>
            <a:r>
              <a:rPr lang="tr-TR" sz="3200" dirty="0" smtClean="0">
                <a:solidFill>
                  <a:srgbClr val="212121"/>
                </a:solidFill>
              </a:rPr>
              <a:t> </a:t>
            </a:r>
            <a:r>
              <a:rPr lang="en-US" sz="3200" dirty="0" smtClean="0">
                <a:solidFill>
                  <a:srgbClr val="212121"/>
                </a:solidFill>
              </a:rPr>
              <a:t>proton transformation</a:t>
            </a:r>
            <a:r>
              <a:rPr lang="tr-TR" sz="3200" dirty="0" smtClean="0">
                <a:solidFill>
                  <a:srgbClr val="212121"/>
                </a:solidFill>
              </a:rPr>
              <a:t> in </a:t>
            </a:r>
            <a:r>
              <a:rPr lang="tr-TR" sz="3200" dirty="0" err="1" smtClean="0">
                <a:solidFill>
                  <a:srgbClr val="212121"/>
                </a:solidFill>
              </a:rPr>
              <a:t>nucleus</a:t>
            </a:r>
            <a:r>
              <a:rPr lang="en-US" sz="3200" dirty="0" smtClean="0">
                <a:solidFill>
                  <a:srgbClr val="212121"/>
                </a:solidFill>
              </a:rPr>
              <a:t>. </a:t>
            </a:r>
            <a:r>
              <a:rPr lang="en-US" sz="3200" dirty="0">
                <a:solidFill>
                  <a:srgbClr val="212121"/>
                </a:solidFill>
              </a:rPr>
              <a:t>1 neutron, 1 electron (no mass) and 1 antielectron neutrino </a:t>
            </a:r>
            <a:r>
              <a:rPr lang="en-US" sz="3200" dirty="0" smtClean="0">
                <a:solidFill>
                  <a:srgbClr val="212121"/>
                </a:solidFill>
              </a:rPr>
              <a:t>(</a:t>
            </a:r>
            <a:r>
              <a:rPr lang="tr-TR" sz="3200" dirty="0"/>
              <a:t>n</a:t>
            </a:r>
            <a:r>
              <a:rPr lang="tr-TR" sz="3200" baseline="-25000" dirty="0"/>
              <a:t>e</a:t>
            </a:r>
            <a:r>
              <a:rPr lang="en-US" sz="3200" dirty="0" smtClean="0">
                <a:solidFill>
                  <a:srgbClr val="212121"/>
                </a:solidFill>
              </a:rPr>
              <a:t>) </a:t>
            </a:r>
            <a:r>
              <a:rPr lang="en-US" sz="3200" dirty="0">
                <a:solidFill>
                  <a:srgbClr val="212121"/>
                </a:solidFill>
              </a:rPr>
              <a:t>that are transformed into 1 proton are </a:t>
            </a:r>
            <a:r>
              <a:rPr lang="en-US" sz="3200" dirty="0" smtClean="0">
                <a:solidFill>
                  <a:srgbClr val="212121"/>
                </a:solidFill>
              </a:rPr>
              <a:t>launched</a:t>
            </a:r>
            <a:endParaRPr lang="tr-TR" sz="3200" dirty="0" smtClean="0">
              <a:solidFill>
                <a:srgbClr val="21212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tr-TR" sz="3200" dirty="0"/>
              <a:t>n </a:t>
            </a:r>
            <a:r>
              <a:rPr lang="tr-TR" sz="3200" dirty="0">
                <a:sym typeface="Symbol" panose="05050102010706020507" pitchFamily="18" charset="2"/>
              </a:rPr>
              <a:t></a:t>
            </a:r>
            <a:r>
              <a:rPr lang="tr-TR" sz="3200" dirty="0"/>
              <a:t> p  +  e</a:t>
            </a:r>
            <a:r>
              <a:rPr lang="tr-TR" sz="3200" baseline="30000" dirty="0"/>
              <a:t>–</a:t>
            </a:r>
            <a:r>
              <a:rPr lang="tr-TR" sz="3200" dirty="0"/>
              <a:t> +  n</a:t>
            </a:r>
            <a:r>
              <a:rPr lang="tr-TR" sz="3200" baseline="-25000" dirty="0"/>
              <a:t>e</a:t>
            </a:r>
            <a:endParaRPr lang="tr-TR" sz="3200" dirty="0"/>
          </a:p>
          <a:p>
            <a:pPr algn="just">
              <a:lnSpc>
                <a:spcPct val="150000"/>
              </a:lnSpc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41352729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1"/>
              <p:cNvSpPr>
                <a:spLocks noChangeArrowheads="1"/>
              </p:cNvSpPr>
              <p:nvPr/>
            </p:nvSpPr>
            <p:spPr bwMode="auto">
              <a:xfrm>
                <a:off x="229832" y="229686"/>
                <a:ext cx="11366809" cy="300595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lvl="0" algn="just" eaLnBrk="0" fontAlgn="base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In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neutron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radiation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; </a:t>
                </a:r>
                <a:r>
                  <a:rPr lang="tr-TR" sz="3200" dirty="0" err="1">
                    <a:solidFill>
                      <a:srgbClr val="212121"/>
                    </a:solidFill>
                  </a:rPr>
                  <a:t>n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eutron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particles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are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emitted</a:t>
                </a:r>
                <a:r>
                  <a:rPr kumimoji="0" lang="tr-TR" sz="3200" b="0" i="0" u="none" strike="noStrike" cap="none" normalizeH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tr-TR" sz="3200" b="1" i="1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tr-TR" sz="3200" b="1" i="1"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tr-TR" sz="3200" b="1" i="1">
                            <a:latin typeface="Cambria Math" panose="02040503050406030204" pitchFamily="18" charset="0"/>
                          </a:rPr>
                          <m:t>𝟏</m:t>
                        </m:r>
                      </m:sup>
                      <m:e>
                        <m:r>
                          <a:rPr lang="tr-TR" sz="3200" b="1" i="1">
                            <a:latin typeface="Cambria Math" panose="02040503050406030204" pitchFamily="18" charset="0"/>
                          </a:rPr>
                          <m:t>𝐧</m:t>
                        </m:r>
                        <m:r>
                          <a:rPr lang="tr-TR" sz="3200" b="1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sPre>
                  </m:oMath>
                </a14:m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 As a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result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,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the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mass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 of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the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 atom is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reduced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,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the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atomic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number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does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 not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change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.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By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contrast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, atom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bombardment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with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neutron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particles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increases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atomic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mass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 but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atomic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number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does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 not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change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again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rgbClr val="212121"/>
                    </a:solidFill>
                    <a:effectLst/>
                  </a:rPr>
                  <a:t>.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 </a:t>
                </a:r>
              </a:p>
            </p:txBody>
          </p:sp>
        </mc:Choice>
        <mc:Fallback>
          <p:sp>
            <p:nvSpPr>
              <p:cNvPr id="4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9832" y="229686"/>
                <a:ext cx="11366809" cy="3005951"/>
              </a:xfrm>
              <a:prstGeom prst="rect">
                <a:avLst/>
              </a:prstGeom>
              <a:blipFill rotWithShape="0">
                <a:blip r:embed="rId2"/>
                <a:stretch>
                  <a:fillRect l="-2200" r="-2200" b="-5274"/>
                </a:stretch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Dikdörtgen 4"/>
              <p:cNvSpPr/>
              <p:nvPr/>
            </p:nvSpPr>
            <p:spPr>
              <a:xfrm>
                <a:off x="975946" y="3496048"/>
                <a:ext cx="3672966" cy="14337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15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tr-TR" sz="32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PrePr>
                        <m:sub>
                          <m:r>
                            <a:rPr lang="tr-TR" sz="32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92</m:t>
                          </m:r>
                        </m:sub>
                        <m:sup>
                          <m:r>
                            <a:rPr lang="tr-TR" sz="32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               238</m:t>
                          </m:r>
                        </m:sup>
                        <m:e>
                          <m:r>
                            <m:rPr>
                              <m:sty m:val="p"/>
                            </m:rPr>
                            <a:rPr lang="tr-TR" sz="32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U</m:t>
                          </m:r>
                          <m:r>
                            <a:rPr lang="tr-TR" sz="32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+ </m:t>
                          </m:r>
                          <m:sPre>
                            <m:sPrePr>
                              <m:ctrlPr>
                                <a:rPr lang="tr-TR" sz="32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PrePr>
                            <m:sub>
                              <m:r>
                                <a:rPr lang="tr-TR" sz="32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tr-TR" sz="32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p>
                            <m:e>
                              <m:r>
                                <m:rPr>
                                  <m:sty m:val="p"/>
                                </m:rPr>
                                <a:rPr lang="tr-TR" sz="32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n</m:t>
                              </m:r>
                              <m:r>
                                <a:rPr lang="tr-TR" sz="32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</m:e>
                          </m:sPre>
                          <m:r>
                            <a:rPr lang="tr-TR" sz="32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m:t></m:t>
                          </m:r>
                          <m:r>
                            <a:rPr lang="tr-TR" sz="32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  </m:t>
                          </m:r>
                        </m:e>
                      </m:sPre>
                      <m:sPre>
                        <m:sPrePr>
                          <m:ctrlPr>
                            <a:rPr lang="tr-TR" sz="3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PrePr>
                        <m:sub>
                          <m:r>
                            <a:rPr lang="tr-TR" sz="32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92</m:t>
                          </m:r>
                        </m:sub>
                        <m:sup>
                          <m:r>
                            <a:rPr lang="tr-TR" sz="32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239</m:t>
                          </m:r>
                        </m:sup>
                        <m:e>
                          <m:r>
                            <m:rPr>
                              <m:sty m:val="p"/>
                            </m:rPr>
                            <a:rPr lang="tr-TR" sz="32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U</m:t>
                          </m:r>
                          <m:r>
                            <a:rPr lang="tr-TR" sz="32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e>
                      </m:sPre>
                    </m:oMath>
                  </m:oMathPara>
                </a14:m>
                <a:endParaRPr lang="tr-TR" sz="32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tr-TR" sz="320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tr-TR" sz="32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Dikdörtgen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946" y="3496048"/>
                <a:ext cx="3672966" cy="1433726"/>
              </a:xfrm>
              <a:prstGeom prst="rect">
                <a:avLst/>
              </a:prstGeom>
              <a:blipFill rotWithShape="0">
                <a:blip r:embed="rId3"/>
                <a:stretch>
                  <a:fillRect r="-23549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2"/>
              <p:cNvSpPr>
                <a:spLocks noChangeArrowheads="1"/>
              </p:cNvSpPr>
              <p:nvPr/>
            </p:nvSpPr>
            <p:spPr bwMode="auto">
              <a:xfrm>
                <a:off x="229832" y="4831104"/>
                <a:ext cx="11622199" cy="1787349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lvl="0" algn="just" eaLnBrk="0" fontAlgn="base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In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the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positron</a:t>
                </a:r>
                <a:r>
                  <a:rPr lang="tr-TR" sz="3200" dirty="0">
                    <a:solidFill>
                      <a:schemeClr val="tx1"/>
                    </a:solidFill>
                  </a:rPr>
                  <a:t> </a:t>
                </a:r>
                <a:r>
                  <a:rPr lang="tr-TR" sz="3200" dirty="0" err="1" smtClean="0">
                    <a:solidFill>
                      <a:schemeClr val="tx1"/>
                    </a:solidFill>
                  </a:rPr>
                  <a:t>beams</a:t>
                </a:r>
                <a:r>
                  <a:rPr lang="tr-TR" sz="3200" dirty="0" smtClean="0">
                    <a:solidFill>
                      <a:schemeClr val="tx1"/>
                    </a:solidFill>
                  </a:rPr>
                  <a:t>,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 +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charged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electron</a:t>
                </a:r>
                <a:r>
                  <a:rPr lang="tr-TR" sz="3200" dirty="0" err="1" smtClean="0">
                    <a:solidFill>
                      <a:schemeClr val="tx1"/>
                    </a:solidFill>
                  </a:rPr>
                  <a:t>s</a:t>
                </a:r>
                <a:r>
                  <a:rPr lang="tr-TR" sz="3200" dirty="0" smtClean="0">
                    <a:solidFill>
                      <a:schemeClr val="tx1"/>
                    </a:solidFill>
                  </a:rPr>
                  <a:t> </a:t>
                </a:r>
                <a:r>
                  <a:rPr lang="tr-TR" sz="3200" dirty="0" err="1" smtClean="0">
                    <a:solidFill>
                      <a:schemeClr val="tx1"/>
                    </a:solidFill>
                  </a:rPr>
                  <a:t>are</a:t>
                </a:r>
                <a:r>
                  <a:rPr lang="tr-TR" sz="3200" dirty="0" smtClean="0">
                    <a:solidFill>
                      <a:schemeClr val="tx1"/>
                    </a:solidFill>
                  </a:rPr>
                  <a:t> </a:t>
                </a:r>
                <a:r>
                  <a:rPr lang="tr-TR" sz="3200" dirty="0" err="1" smtClean="0">
                    <a:solidFill>
                      <a:schemeClr val="tx1"/>
                    </a:solidFill>
                  </a:rPr>
                  <a:t>emitted</a:t>
                </a:r>
                <a:r>
                  <a:rPr lang="tr-TR" sz="3200" dirty="0">
                    <a:solidFill>
                      <a:schemeClr val="tx1"/>
                    </a:solidFill>
                  </a:rPr>
                  <a:t> </a:t>
                </a:r>
                <a:r>
                  <a:rPr lang="tr-TR" sz="3200" dirty="0" smtClean="0">
                    <a:solidFill>
                      <a:schemeClr val="tx1"/>
                    </a:solidFill>
                  </a:rPr>
                  <a:t>(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tr-TR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tr-TR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  <m:sup>
                        <m:r>
                          <a:rPr lang="tr-TR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p>
                      <m:e>
                        <m:r>
                          <a:rPr lang="tr-TR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𝐞</m:t>
                        </m:r>
                        <m:r>
                          <a:rPr lang="tr-TR" sz="32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tr-TR" sz="32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𝐨𝐫</m:t>
                        </m:r>
                        <m:r>
                          <a:rPr lang="tr-TR" sz="32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sSup>
                          <m:sSupPr>
                            <m:ctrlPr>
                              <a:rPr lang="tr-TR" sz="32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sz="32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𝛃</m:t>
                            </m:r>
                          </m:e>
                          <m:sup>
                            <m:r>
                              <a:rPr lang="tr-TR" sz="3200" b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</m:sup>
                        </m:sSup>
                        <m:r>
                          <a:rPr lang="tr-TR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sPre>
                  </m:oMath>
                </a14:m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.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The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positron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charge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 is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the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inverse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 of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the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charge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 of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the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 beta </a:t>
                </a:r>
                <a:r>
                  <a:rPr kumimoji="0" lang="tr-TR" sz="32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beams</a:t>
                </a:r>
                <a:r>
                  <a:rPr kumimoji="0" lang="tr-TR" sz="3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. </a:t>
                </a:r>
              </a:p>
            </p:txBody>
          </p:sp>
        </mc:Choice>
        <mc:Fallback>
          <p:sp>
            <p:nvSpPr>
              <p:cNvPr id="6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9832" y="4831104"/>
                <a:ext cx="11622199" cy="1787349"/>
              </a:xfrm>
              <a:prstGeom prst="rect">
                <a:avLst/>
              </a:prstGeom>
              <a:blipFill rotWithShape="0">
                <a:blip r:embed="rId4"/>
                <a:stretch>
                  <a:fillRect l="-2151" r="-2151" b="-1706"/>
                </a:stretch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35294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05099" y="312838"/>
            <a:ext cx="11588097" cy="29706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3200" dirty="0"/>
              <a:t>At </a:t>
            </a:r>
            <a:r>
              <a:rPr lang="tr-TR" sz="3200" dirty="0" err="1"/>
              <a:t>the</a:t>
            </a:r>
            <a:r>
              <a:rPr lang="tr-TR" sz="3200" dirty="0"/>
              <a:t> </a:t>
            </a:r>
            <a:r>
              <a:rPr lang="tr-TR" sz="3200" dirty="0" err="1"/>
              <a:t>end</a:t>
            </a:r>
            <a:r>
              <a:rPr lang="tr-TR" sz="3200" dirty="0"/>
              <a:t> of </a:t>
            </a:r>
            <a:r>
              <a:rPr lang="tr-TR" sz="3200" dirty="0" err="1"/>
              <a:t>this</a:t>
            </a:r>
            <a:r>
              <a:rPr lang="tr-TR" sz="3200" dirty="0"/>
              <a:t> </a:t>
            </a:r>
            <a:r>
              <a:rPr lang="tr-TR" sz="3200" dirty="0" err="1"/>
              <a:t>radiation</a:t>
            </a:r>
            <a:r>
              <a:rPr lang="tr-TR" sz="3200" dirty="0"/>
              <a:t> , </a:t>
            </a:r>
            <a:r>
              <a:rPr lang="tr-TR" sz="3200" dirty="0" err="1"/>
              <a:t>atomic</a:t>
            </a:r>
            <a:r>
              <a:rPr lang="tr-TR" sz="3200" dirty="0"/>
              <a:t> </a:t>
            </a:r>
            <a:r>
              <a:rPr lang="tr-TR" sz="3200" dirty="0" err="1"/>
              <a:t>mass</a:t>
            </a:r>
            <a:r>
              <a:rPr lang="tr-TR" sz="3200" dirty="0"/>
              <a:t> </a:t>
            </a:r>
            <a:r>
              <a:rPr lang="tr-TR" sz="3200" dirty="0" err="1"/>
              <a:t>does</a:t>
            </a:r>
            <a:r>
              <a:rPr lang="tr-TR" sz="3200" dirty="0"/>
              <a:t> not </a:t>
            </a:r>
            <a:r>
              <a:rPr lang="tr-TR" sz="3200" dirty="0" err="1"/>
              <a:t>change</a:t>
            </a:r>
            <a:r>
              <a:rPr lang="tr-TR" sz="3200" dirty="0"/>
              <a:t>, </a:t>
            </a:r>
            <a:r>
              <a:rPr lang="tr-TR" sz="3200" dirty="0" err="1"/>
              <a:t>atomic</a:t>
            </a:r>
            <a:r>
              <a:rPr lang="tr-TR" sz="3200" dirty="0"/>
              <a:t> </a:t>
            </a:r>
            <a:r>
              <a:rPr lang="tr-TR" sz="3200" dirty="0" err="1"/>
              <a:t>number</a:t>
            </a:r>
            <a:r>
              <a:rPr lang="tr-TR" sz="3200" dirty="0"/>
              <a:t> is </a:t>
            </a:r>
            <a:r>
              <a:rPr lang="tr-TR" sz="3200" dirty="0" err="1"/>
              <a:t>reduced</a:t>
            </a:r>
            <a:r>
              <a:rPr lang="tr-TR" sz="3200" dirty="0"/>
              <a:t>. On </a:t>
            </a:r>
            <a:r>
              <a:rPr lang="tr-TR" sz="3200" dirty="0" err="1"/>
              <a:t>the</a:t>
            </a:r>
            <a:r>
              <a:rPr lang="tr-TR" sz="3200" dirty="0"/>
              <a:t> </a:t>
            </a:r>
            <a:r>
              <a:rPr lang="tr-TR" sz="3200" dirty="0" err="1"/>
              <a:t>other</a:t>
            </a:r>
            <a:r>
              <a:rPr lang="tr-TR" sz="3200" dirty="0"/>
              <a:t> </a:t>
            </a:r>
            <a:r>
              <a:rPr lang="tr-TR" sz="3200" dirty="0" err="1"/>
              <a:t>hand</a:t>
            </a:r>
            <a:r>
              <a:rPr lang="tr-TR" sz="3200" dirty="0"/>
              <a:t>, </a:t>
            </a:r>
            <a:r>
              <a:rPr lang="tr-TR" sz="3200" dirty="0" err="1"/>
              <a:t>the</a:t>
            </a:r>
            <a:r>
              <a:rPr lang="tr-TR" sz="3200" dirty="0"/>
              <a:t> </a:t>
            </a:r>
            <a:r>
              <a:rPr lang="tr-TR" sz="3200" dirty="0" err="1"/>
              <a:t>atomic</a:t>
            </a:r>
            <a:r>
              <a:rPr lang="tr-TR" sz="3200" dirty="0"/>
              <a:t> </a:t>
            </a:r>
            <a:r>
              <a:rPr lang="tr-TR" sz="3200" dirty="0" err="1"/>
              <a:t>mass</a:t>
            </a:r>
            <a:r>
              <a:rPr lang="tr-TR" sz="3200" dirty="0"/>
              <a:t> </a:t>
            </a:r>
            <a:r>
              <a:rPr lang="tr-TR" sz="3200" dirty="0" err="1"/>
              <a:t>remains</a:t>
            </a:r>
            <a:r>
              <a:rPr lang="tr-TR" sz="3200" dirty="0"/>
              <a:t> </a:t>
            </a:r>
            <a:r>
              <a:rPr lang="tr-TR" sz="3200" dirty="0" err="1"/>
              <a:t>unchanged</a:t>
            </a:r>
            <a:r>
              <a:rPr lang="tr-TR" sz="3200" dirty="0"/>
              <a:t> as a </a:t>
            </a:r>
            <a:r>
              <a:rPr lang="tr-TR" sz="3200" dirty="0" err="1"/>
              <a:t>consequence</a:t>
            </a:r>
            <a:r>
              <a:rPr lang="tr-TR" sz="3200" dirty="0"/>
              <a:t> of </a:t>
            </a:r>
            <a:r>
              <a:rPr lang="tr-TR" sz="3200" dirty="0" err="1"/>
              <a:t>the</a:t>
            </a:r>
            <a:r>
              <a:rPr lang="tr-TR" sz="3200" dirty="0"/>
              <a:t> </a:t>
            </a:r>
            <a:r>
              <a:rPr lang="tr-TR" sz="3200" dirty="0" err="1"/>
              <a:t>positron</a:t>
            </a:r>
            <a:r>
              <a:rPr lang="tr-TR" sz="3200" dirty="0"/>
              <a:t> </a:t>
            </a:r>
            <a:r>
              <a:rPr lang="tr-TR" sz="3200" dirty="0" err="1"/>
              <a:t>bombardment</a:t>
            </a:r>
            <a:r>
              <a:rPr lang="tr-TR" sz="3200" dirty="0"/>
              <a:t>, but </a:t>
            </a:r>
            <a:r>
              <a:rPr lang="tr-TR" sz="3200" dirty="0" err="1"/>
              <a:t>the</a:t>
            </a:r>
            <a:r>
              <a:rPr lang="tr-TR" sz="3200" dirty="0"/>
              <a:t> </a:t>
            </a:r>
            <a:r>
              <a:rPr lang="tr-TR" sz="3200" dirty="0" err="1"/>
              <a:t>atomic</a:t>
            </a:r>
            <a:r>
              <a:rPr lang="tr-TR" sz="3200" dirty="0"/>
              <a:t> </a:t>
            </a:r>
            <a:r>
              <a:rPr lang="tr-TR" sz="3200" dirty="0" err="1"/>
              <a:t>number</a:t>
            </a:r>
            <a:r>
              <a:rPr lang="tr-TR" sz="3200" dirty="0"/>
              <a:t> </a:t>
            </a:r>
            <a:r>
              <a:rPr lang="tr-TR" sz="3200" dirty="0" err="1"/>
              <a:t>increases</a:t>
            </a:r>
            <a:r>
              <a:rPr lang="tr-TR" sz="3200" dirty="0"/>
              <a:t>.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Dikdörtgen 4"/>
              <p:cNvSpPr/>
              <p:nvPr/>
            </p:nvSpPr>
            <p:spPr>
              <a:xfrm>
                <a:off x="2975397" y="3412686"/>
                <a:ext cx="4276812" cy="6894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tr-TR" sz="3200" i="1"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tr-TR" sz="3200" i="0">
                              <a:latin typeface="Cambria Math" panose="02040503050406030204" pitchFamily="18" charset="0"/>
                            </a:rPr>
                            <m:t>12</m:t>
                          </m:r>
                        </m:sub>
                        <m:sup>
                          <m:r>
                            <a:rPr lang="tr-TR" sz="3200" i="0">
                              <a:latin typeface="Cambria Math" panose="02040503050406030204" pitchFamily="18" charset="0"/>
                            </a:rPr>
                            <m:t>            23</m:t>
                          </m:r>
                        </m:sup>
                        <m:e>
                          <m:r>
                            <m:rPr>
                              <m:sty m:val="p"/>
                            </m:rPr>
                            <a:rPr lang="tr-TR" sz="3200">
                              <a:latin typeface="Cambria Math" panose="02040503050406030204" pitchFamily="18" charset="0"/>
                            </a:rPr>
                            <m:t>M</m:t>
                          </m:r>
                          <m:r>
                            <m:rPr>
                              <m:sty m:val="p"/>
                            </m:rPr>
                            <a:rPr lang="tr-TR" sz="3200" i="0">
                              <a:latin typeface="Cambria Math" panose="02040503050406030204" pitchFamily="18" charset="0"/>
                            </a:rPr>
                            <m:t>g</m:t>
                          </m:r>
                          <m:r>
                            <a:rPr lang="tr-TR" sz="3200" i="0">
                              <a:latin typeface="Cambria Math" panose="02040503050406030204" pitchFamily="18" charset="0"/>
                            </a:rPr>
                            <m:t>      </m:t>
                          </m:r>
                        </m:e>
                      </m:sPre>
                      <m:sPre>
                        <m:sPrePr>
                          <m:ctrlPr>
                            <a:rPr lang="tr-TR" sz="3200" i="1"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tr-TR" sz="3200" i="0">
                              <a:latin typeface="Cambria Math" panose="02040503050406030204" pitchFamily="18" charset="0"/>
                            </a:rPr>
                            <m:t>11</m:t>
                          </m:r>
                        </m:sub>
                        <m:sup>
                          <m:r>
                            <a:rPr lang="tr-TR" sz="3200" i="0">
                              <a:latin typeface="Cambria Math" panose="02040503050406030204" pitchFamily="18" charset="0"/>
                            </a:rPr>
                            <m:t>23</m:t>
                          </m:r>
                        </m:sup>
                        <m:e>
                          <m:r>
                            <m:rPr>
                              <m:sty m:val="p"/>
                            </m:rPr>
                            <a:rPr lang="tr-TR" sz="3200" i="0">
                              <a:latin typeface="Cambria Math" panose="02040503050406030204" pitchFamily="18" charset="0"/>
                            </a:rPr>
                            <m:t>Na</m:t>
                          </m:r>
                          <m:r>
                            <a:rPr lang="tr-TR" sz="3200" i="0">
                              <a:latin typeface="Cambria Math" panose="02040503050406030204" pitchFamily="18" charset="0"/>
                            </a:rPr>
                            <m:t>+  </m:t>
                          </m:r>
                        </m:e>
                      </m:sPre>
                      <m:sPre>
                        <m:sPrePr>
                          <m:ctrlPr>
                            <a:rPr lang="tr-TR" sz="3200" i="1"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tr-TR" sz="3200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tr-TR" sz="3200" i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  <m:e>
                          <m:r>
                            <m:rPr>
                              <m:sty m:val="p"/>
                            </m:rPr>
                            <a:rPr lang="tr-TR" sz="3200" i="0">
                              <a:latin typeface="Cambria Math" panose="02040503050406030204" pitchFamily="18" charset="0"/>
                            </a:rPr>
                            <m:t>e</m:t>
                          </m:r>
                        </m:e>
                      </m:sPre>
                    </m:oMath>
                  </m:oMathPara>
                </a14:m>
                <a:endParaRPr lang="tr-TR" sz="3200" dirty="0"/>
              </a:p>
            </p:txBody>
          </p:sp>
        </mc:Choice>
        <mc:Fallback>
          <p:sp>
            <p:nvSpPr>
              <p:cNvPr id="5" name="Dikdörtgen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5397" y="3412686"/>
                <a:ext cx="4276812" cy="68948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Dikdörtgen 5"/>
              <p:cNvSpPr/>
              <p:nvPr/>
            </p:nvSpPr>
            <p:spPr>
              <a:xfrm>
                <a:off x="4881207" y="3572762"/>
                <a:ext cx="46519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m:t></m:t>
                      </m:r>
                    </m:oMath>
                  </m:oMathPara>
                </a14:m>
                <a:endParaRPr lang="tr-TR" dirty="0"/>
              </a:p>
            </p:txBody>
          </p:sp>
        </mc:Choice>
        <mc:Fallback>
          <p:sp>
            <p:nvSpPr>
              <p:cNvPr id="6" name="Dikdörtgen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1207" y="3572762"/>
                <a:ext cx="465191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37557" y="4193182"/>
            <a:ext cx="11323179" cy="221599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transformation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of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protons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into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neutrons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leads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to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formation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of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positron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,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and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therefore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atomic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number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is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reduced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when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there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is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no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change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in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atomic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mass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Dikdörtgen 7"/>
              <p:cNvSpPr/>
              <p:nvPr/>
            </p:nvSpPr>
            <p:spPr>
              <a:xfrm>
                <a:off x="3859966" y="6418903"/>
                <a:ext cx="3224985" cy="61882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tr-TR" dirty="0"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tr-TR" sz="3200" dirty="0"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 </a:t>
                </a:r>
                <a:r>
                  <a:rPr lang="tr-TR" sz="3200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</a:t>
                </a:r>
                <a:r>
                  <a:rPr lang="tr-TR" sz="3200" dirty="0">
                    <a:effectLst/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n  +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sz="3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tr-TR" sz="32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β</m:t>
                        </m:r>
                      </m:e>
                      <m:sup>
                        <m:r>
                          <a:rPr lang="tr-TR" sz="32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lang="tr-TR" sz="3200" dirty="0">
                    <a:effectLst/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+  n</a:t>
                </a:r>
                <a:r>
                  <a:rPr lang="tr-TR" sz="3200" baseline="-25000" dirty="0">
                    <a:effectLst/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  <a:endParaRPr lang="tr-TR" sz="3200" dirty="0">
                  <a:latin typeface="+mj-lt"/>
                </a:endParaRPr>
              </a:p>
            </p:txBody>
          </p:sp>
        </mc:Choice>
        <mc:Fallback>
          <p:sp>
            <p:nvSpPr>
              <p:cNvPr id="8" name="Dikdörtgen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9966" y="6418903"/>
                <a:ext cx="3224985" cy="618824"/>
              </a:xfrm>
              <a:prstGeom prst="rect">
                <a:avLst/>
              </a:prstGeom>
              <a:blipFill rotWithShape="0">
                <a:blip r:embed="rId4"/>
                <a:stretch>
                  <a:fillRect l="-3214" t="-14851" r="-1134" b="-27723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92692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626</Words>
  <Application>Microsoft Office PowerPoint</Application>
  <PresentationFormat>Geniş ekran</PresentationFormat>
  <Paragraphs>34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inherit</vt:lpstr>
      <vt:lpstr>Symbol</vt:lpstr>
      <vt:lpstr>Times New Roman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user</cp:lastModifiedBy>
  <cp:revision>1</cp:revision>
  <dcterms:created xsi:type="dcterms:W3CDTF">2018-04-11T22:23:10Z</dcterms:created>
  <dcterms:modified xsi:type="dcterms:W3CDTF">2018-04-11T22:23:28Z</dcterms:modified>
</cp:coreProperties>
</file>