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2" r:id="rId4"/>
    <p:sldId id="675" r:id="rId5"/>
    <p:sldId id="676" r:id="rId6"/>
    <p:sldId id="677" r:id="rId7"/>
    <p:sldId id="678" r:id="rId8"/>
    <p:sldId id="683" r:id="rId9"/>
    <p:sldId id="679" r:id="rId10"/>
    <p:sldId id="680" r:id="rId11"/>
    <p:sldId id="681" r:id="rId12"/>
    <p:sldId id="682" r:id="rId13"/>
    <p:sldId id="68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1"/>
            <a:ext cx="7520222" cy="1766637"/>
          </a:xfrm>
          <a:prstGeom prst="rect">
            <a:avLst/>
          </a:prstGeom>
        </p:spPr>
        <p:txBody>
          <a:bodyPr wrap="square">
            <a:spAutoFit/>
          </a:bodyPr>
          <a:lstStyle/>
          <a:p>
            <a:pPr marL="0" lvl="1" algn="ctr">
              <a:spcBef>
                <a:spcPct val="20000"/>
              </a:spcBef>
              <a:buClr>
                <a:schemeClr val="accent1"/>
              </a:buClr>
            </a:pPr>
            <a:r>
              <a:rPr lang="tr-TR" sz="3200" b="1" dirty="0" smtClean="0"/>
              <a:t>GGY429</a:t>
            </a:r>
          </a:p>
          <a:p>
            <a:pPr marL="0" lvl="1" algn="ctr">
              <a:spcBef>
                <a:spcPct val="20000"/>
              </a:spcBef>
              <a:buClr>
                <a:schemeClr val="accent1"/>
              </a:buClr>
            </a:pPr>
            <a:endParaRPr lang="tr-TR" sz="3200" b="1" dirty="0" smtClean="0"/>
          </a:p>
          <a:p>
            <a:pPr marL="0" lvl="1" algn="ctr">
              <a:spcBef>
                <a:spcPct val="20000"/>
              </a:spcBef>
              <a:buClr>
                <a:schemeClr val="accent1"/>
              </a:buClr>
            </a:pPr>
            <a:r>
              <a:rPr lang="es-ES" sz="3200" b="1" dirty="0"/>
              <a:t>Tesis </a:t>
            </a:r>
            <a:r>
              <a:rPr lang="es-ES" sz="3200" b="1" dirty="0" smtClean="0"/>
              <a:t>Programlama</a:t>
            </a:r>
            <a:r>
              <a:rPr lang="tr-TR" sz="3200" b="1" dirty="0" smtClean="0"/>
              <a:t> v</a:t>
            </a:r>
            <a:r>
              <a:rPr lang="es-ES" sz="3200" b="1" dirty="0" smtClean="0"/>
              <a:t>e </a:t>
            </a:r>
            <a:r>
              <a:rPr lang="es-ES" sz="3200" b="1" dirty="0"/>
              <a:t>Tasarımına Giriş</a:t>
            </a:r>
            <a:endParaRPr lang="tr-TR" sz="3200" b="1" dirty="0">
              <a:solidFill>
                <a:schemeClr val="tx2"/>
              </a:solidFill>
            </a:endParaRPr>
          </a:p>
        </p:txBody>
      </p:sp>
    </p:spTree>
    <p:extLst>
      <p:ext uri="{BB962C8B-B14F-4D97-AF65-F5344CB8AC3E}">
        <p14:creationId xmlns:p14="http://schemas.microsoft.com/office/powerpoint/2010/main" val="1407815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5"/>
            <a:ext cx="7557470" cy="3908762"/>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endParaRPr lang="tr-TR" sz="1600" b="1" dirty="0" smtClean="0"/>
          </a:p>
          <a:p>
            <a:pPr marL="342900" indent="-342900" algn="just">
              <a:spcBef>
                <a:spcPts val="600"/>
              </a:spcBef>
              <a:spcAft>
                <a:spcPts val="600"/>
              </a:spcAft>
              <a:buFont typeface="Wingdings" panose="05000000000000000000" pitchFamily="2" charset="2"/>
              <a:buChar char="Ø"/>
            </a:pPr>
            <a:r>
              <a:rPr lang="tr-TR" sz="1600" b="1" dirty="0" smtClean="0"/>
              <a:t>II- </a:t>
            </a:r>
            <a:r>
              <a:rPr lang="tr-TR" sz="1600" b="1" dirty="0"/>
              <a:t>Öncelikle satınalma hakkı</a:t>
            </a:r>
            <a:r>
              <a:rPr lang="tr-TR" sz="1600" b="1" dirty="0" smtClean="0"/>
              <a:t>:</a:t>
            </a:r>
          </a:p>
          <a:p>
            <a:pPr marL="342900" indent="-342900" algn="just">
              <a:spcBef>
                <a:spcPts val="600"/>
              </a:spcBef>
              <a:spcAft>
                <a:spcPts val="600"/>
              </a:spcAft>
              <a:buFont typeface="Wingdings" panose="05000000000000000000" pitchFamily="2" charset="2"/>
              <a:buChar char="Ø"/>
            </a:pPr>
            <a:r>
              <a:rPr lang="tr-TR" sz="1600" b="1" dirty="0" smtClean="0"/>
              <a:t>Madde </a:t>
            </a:r>
            <a:r>
              <a:rPr lang="tr-TR" sz="1600" b="1" dirty="0"/>
              <a:t>8 – (Değişik birinci fıkra: 13/4/1983 - 2814/3 md.) </a:t>
            </a:r>
            <a:endParaRPr lang="tr-TR" sz="1600" b="1" dirty="0" smtClean="0"/>
          </a:p>
          <a:p>
            <a:pPr marL="342900" indent="-342900" algn="just">
              <a:spcBef>
                <a:spcPts val="600"/>
              </a:spcBef>
              <a:spcAft>
                <a:spcPts val="600"/>
              </a:spcAft>
              <a:buFont typeface="Wingdings" panose="05000000000000000000" pitchFamily="2" charset="2"/>
              <a:buChar char="Ø"/>
            </a:pPr>
            <a:r>
              <a:rPr lang="tr-TR" sz="1600" dirty="0" smtClean="0"/>
              <a:t>Kat </a:t>
            </a:r>
            <a:r>
              <a:rPr lang="tr-TR" sz="1600" dirty="0"/>
              <a:t>mülkiyeti kurulmuş bir gayrimenkulün bağımsız bölümlerinden birinin veya kat irtifakı bağlanmış arsa payının satılması halinde diğer kat maliklerinin veya irtifak hakkı sahiplerinin öncelikle satın alma hakkı yoktur. Bir bağımsız bölümün paydaşlarından birinin kendi payını başkasına satması halinde öteki paydaşlar, öncelikle satınalma hakkını kullanabilirler. Sözleşmede bu maddenin aksine hüküm konulabilir. D) Genel hükümlerin uygulanma alanı: </a:t>
            </a:r>
            <a:endParaRPr lang="tr-TR" sz="1600" dirty="0" smtClean="0"/>
          </a:p>
          <a:p>
            <a:pPr marL="342900" indent="-342900" algn="just">
              <a:spcBef>
                <a:spcPts val="600"/>
              </a:spcBef>
              <a:spcAft>
                <a:spcPts val="600"/>
              </a:spcAft>
              <a:buFont typeface="Wingdings" panose="05000000000000000000" pitchFamily="2" charset="2"/>
              <a:buChar char="Ø"/>
            </a:pPr>
            <a:r>
              <a:rPr lang="tr-TR" sz="1600" b="1" dirty="0" smtClean="0"/>
              <a:t>Madde </a:t>
            </a:r>
            <a:r>
              <a:rPr lang="tr-TR" sz="1600" b="1" dirty="0"/>
              <a:t>9 </a:t>
            </a:r>
            <a:r>
              <a:rPr lang="tr-TR" sz="1600" dirty="0"/>
              <a:t>– Kat mülkiyetine veya kat irtifakına ait kütük kaydında veya kat malikleri arasındaki sözleşmede veya yönetim planında veya bu kanunda hüküm bulunmayan hallerde, kat mülkiyetinden doğan anlaşmazlıklar, Medeni Kanun ve ilgili diğer kanunlar hükümlerine göre karara bağlanır.</a:t>
            </a:r>
          </a:p>
        </p:txBody>
      </p:sp>
    </p:spTree>
    <p:extLst>
      <p:ext uri="{BB962C8B-B14F-4D97-AF65-F5344CB8AC3E}">
        <p14:creationId xmlns:p14="http://schemas.microsoft.com/office/powerpoint/2010/main" val="3595777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5"/>
            <a:ext cx="7557470" cy="3000821"/>
          </a:xfrm>
          <a:prstGeom prst="rect">
            <a:avLst/>
          </a:prstGeom>
        </p:spPr>
        <p:txBody>
          <a:bodyPr wrap="square">
            <a:spAutoFit/>
          </a:bodyPr>
          <a:lstStyle/>
          <a:p>
            <a:pPr algn="ctr">
              <a:lnSpc>
                <a:spcPct val="150000"/>
              </a:lnSpc>
            </a:pPr>
            <a:r>
              <a:rPr lang="tr-TR" sz="1400" b="1" dirty="0" smtClean="0"/>
              <a:t>Kaynaklar</a:t>
            </a:r>
            <a:endParaRPr lang="tr-TR" sz="1400" b="1" dirty="0"/>
          </a:p>
          <a:p>
            <a:pPr marL="342900" indent="-342900" algn="just">
              <a:lnSpc>
                <a:spcPct val="150000"/>
              </a:lnSpc>
              <a:buFont typeface="Wingdings" panose="05000000000000000000" pitchFamily="2" charset="2"/>
              <a:buChar char="Ø"/>
            </a:pPr>
            <a:r>
              <a:rPr lang="tr-TR" sz="1400" dirty="0"/>
              <a:t>Bon, R., 1994. Ten </a:t>
            </a:r>
            <a:r>
              <a:rPr lang="tr-TR" sz="1400" dirty="0" err="1"/>
              <a:t>Principles</a:t>
            </a:r>
            <a:r>
              <a:rPr lang="tr-TR" sz="1400" dirty="0"/>
              <a:t> of </a:t>
            </a:r>
            <a:r>
              <a:rPr lang="tr-TR" sz="1400" dirty="0" err="1"/>
              <a:t>Corporate</a:t>
            </a:r>
            <a:r>
              <a:rPr lang="tr-TR" sz="1400" dirty="0"/>
              <a:t> Real </a:t>
            </a:r>
            <a:r>
              <a:rPr lang="tr-TR" sz="1400" dirty="0" err="1"/>
              <a:t>Estate</a:t>
            </a:r>
            <a:r>
              <a:rPr lang="tr-TR" sz="1400" dirty="0"/>
              <a:t> Management. </a:t>
            </a:r>
            <a:r>
              <a:rPr lang="tr-TR" sz="1400" dirty="0" err="1"/>
              <a:t>Facilities</a:t>
            </a:r>
            <a:r>
              <a:rPr lang="tr-TR" sz="1400" dirty="0"/>
              <a:t>, 12(5): 9-10</a:t>
            </a:r>
          </a:p>
          <a:p>
            <a:pPr marL="342900" indent="-342900" algn="just">
              <a:lnSpc>
                <a:spcPct val="150000"/>
              </a:lnSpc>
              <a:buFont typeface="Wingdings" panose="05000000000000000000" pitchFamily="2" charset="2"/>
              <a:buChar char="Ø"/>
            </a:pPr>
            <a:r>
              <a:rPr lang="tr-TR" sz="1400" dirty="0" err="1"/>
              <a:t>Hall</a:t>
            </a:r>
            <a:r>
              <a:rPr lang="tr-TR" sz="1400" dirty="0"/>
              <a:t>, D.J., 2016. </a:t>
            </a:r>
            <a:r>
              <a:rPr lang="tr-TR" sz="1400" dirty="0" err="1"/>
              <a:t>Architectural</a:t>
            </a:r>
            <a:r>
              <a:rPr lang="tr-TR" sz="1400" dirty="0"/>
              <a:t> </a:t>
            </a:r>
            <a:r>
              <a:rPr lang="tr-TR" sz="1400" dirty="0" err="1"/>
              <a:t>Graphic</a:t>
            </a:r>
            <a:r>
              <a:rPr lang="tr-TR" sz="1400" dirty="0"/>
              <a:t> </a:t>
            </a:r>
            <a:r>
              <a:rPr lang="tr-TR" sz="1400" dirty="0" err="1"/>
              <a:t>Standards</a:t>
            </a:r>
            <a:r>
              <a:rPr lang="tr-TR" sz="1400" dirty="0"/>
              <a:t>, 12th Edition, </a:t>
            </a:r>
            <a:r>
              <a:rPr lang="tr-TR" sz="1400" dirty="0" err="1"/>
              <a:t>The</a:t>
            </a:r>
            <a:r>
              <a:rPr lang="tr-TR" sz="1400" dirty="0"/>
              <a:t> </a:t>
            </a:r>
            <a:r>
              <a:rPr lang="tr-TR" sz="1400" dirty="0" err="1"/>
              <a:t>American</a:t>
            </a:r>
            <a:r>
              <a:rPr lang="tr-TR" sz="1400" dirty="0"/>
              <a:t> </a:t>
            </a:r>
            <a:r>
              <a:rPr lang="tr-TR" sz="1400" dirty="0" err="1"/>
              <a:t>Institute</a:t>
            </a:r>
            <a:r>
              <a:rPr lang="tr-TR" sz="1400" dirty="0"/>
              <a:t> of </a:t>
            </a:r>
            <a:r>
              <a:rPr lang="tr-TR" sz="1400" dirty="0" err="1"/>
              <a:t>Architects</a:t>
            </a:r>
            <a:r>
              <a:rPr lang="tr-TR" sz="1400" dirty="0"/>
              <a:t>, John </a:t>
            </a:r>
            <a:r>
              <a:rPr lang="tr-TR" sz="1400" dirty="0" err="1"/>
              <a:t>Wiley</a:t>
            </a:r>
            <a:r>
              <a:rPr lang="tr-TR" sz="1400" dirty="0"/>
              <a:t> &amp; </a:t>
            </a:r>
            <a:r>
              <a:rPr lang="tr-TR" sz="1400" dirty="0" err="1"/>
              <a:t>Sons</a:t>
            </a:r>
            <a:r>
              <a:rPr lang="tr-TR" sz="1400" dirty="0"/>
              <a:t>, USA.</a:t>
            </a:r>
          </a:p>
          <a:p>
            <a:pPr marL="342900" indent="-342900" algn="just">
              <a:lnSpc>
                <a:spcPct val="150000"/>
              </a:lnSpc>
              <a:buFont typeface="Wingdings" panose="05000000000000000000" pitchFamily="2" charset="2"/>
              <a:buChar char="Ø"/>
            </a:pPr>
            <a:r>
              <a:rPr lang="tr-TR" sz="1400" dirty="0" err="1"/>
              <a:t>Neufert</a:t>
            </a:r>
            <a:r>
              <a:rPr lang="tr-TR" sz="1400" dirty="0"/>
              <a:t>, E., 2016. Yapı Tasarımı, Beta Yayınları, Ankara, </a:t>
            </a:r>
            <a:r>
              <a:rPr lang="tr-TR" sz="1400" dirty="0" err="1"/>
              <a:t>Turkey</a:t>
            </a:r>
            <a:r>
              <a:rPr lang="tr-TR" sz="1400" dirty="0"/>
              <a:t>.</a:t>
            </a:r>
          </a:p>
          <a:p>
            <a:pPr marL="342900" indent="-342900" algn="just">
              <a:lnSpc>
                <a:spcPct val="150000"/>
              </a:lnSpc>
              <a:buFont typeface="Wingdings" panose="05000000000000000000" pitchFamily="2" charset="2"/>
              <a:buChar char="Ø"/>
            </a:pPr>
            <a:r>
              <a:rPr lang="tr-TR" sz="1400" dirty="0" err="1"/>
              <a:t>Preiser</a:t>
            </a:r>
            <a:r>
              <a:rPr lang="tr-TR" sz="1400" dirty="0"/>
              <a:t>, W.F.E. 2016. Professional </a:t>
            </a:r>
            <a:r>
              <a:rPr lang="tr-TR" sz="1400" dirty="0" err="1"/>
              <a:t>Practice</a:t>
            </a:r>
            <a:r>
              <a:rPr lang="tr-TR" sz="1400" dirty="0"/>
              <a:t> in </a:t>
            </a:r>
            <a:r>
              <a:rPr lang="tr-TR" sz="1400" dirty="0" err="1"/>
              <a:t>Facility</a:t>
            </a:r>
            <a:r>
              <a:rPr lang="tr-TR" sz="1400" dirty="0"/>
              <a:t> Programming. </a:t>
            </a:r>
            <a:r>
              <a:rPr lang="tr-TR" sz="1400" dirty="0" err="1"/>
              <a:t>Routledge</a:t>
            </a:r>
            <a:r>
              <a:rPr lang="tr-TR" sz="1400" dirty="0"/>
              <a:t>. UK.</a:t>
            </a:r>
          </a:p>
          <a:p>
            <a:pPr marL="342900" indent="-342900" algn="just">
              <a:lnSpc>
                <a:spcPct val="150000"/>
              </a:lnSpc>
              <a:buFont typeface="Wingdings" panose="05000000000000000000" pitchFamily="2" charset="2"/>
              <a:buChar char="Ø"/>
            </a:pPr>
            <a:r>
              <a:rPr lang="tr-TR" sz="1400" dirty="0" err="1"/>
              <a:t>Roper</a:t>
            </a:r>
            <a:r>
              <a:rPr lang="tr-TR" sz="1400" dirty="0"/>
              <a:t>, K.O. 2014. </a:t>
            </a:r>
            <a:r>
              <a:rPr lang="tr-TR" sz="1400" dirty="0" err="1"/>
              <a:t>The</a:t>
            </a:r>
            <a:r>
              <a:rPr lang="tr-TR" sz="1400" dirty="0"/>
              <a:t> </a:t>
            </a:r>
            <a:r>
              <a:rPr lang="tr-TR" sz="1400" dirty="0" err="1"/>
              <a:t>Facility</a:t>
            </a:r>
            <a:r>
              <a:rPr lang="tr-TR" sz="1400" dirty="0"/>
              <a:t> Management </a:t>
            </a:r>
            <a:r>
              <a:rPr lang="tr-TR" sz="1400" dirty="0" err="1"/>
              <a:t>Handbook</a:t>
            </a:r>
            <a:r>
              <a:rPr lang="tr-TR" sz="1400" dirty="0"/>
              <a:t>. AMACOM. USA.</a:t>
            </a:r>
          </a:p>
          <a:p>
            <a:pPr marL="342900" indent="-342900" algn="just">
              <a:lnSpc>
                <a:spcPct val="150000"/>
              </a:lnSpc>
              <a:buFont typeface="Wingdings" panose="05000000000000000000" pitchFamily="2" charset="2"/>
              <a:buChar char="Ø"/>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a:t>
            </a:r>
          </a:p>
          <a:p>
            <a:pPr marL="342900" indent="-342900" algn="just">
              <a:lnSpc>
                <a:spcPct val="150000"/>
              </a:lnSpc>
              <a:buFont typeface="Wingdings" panose="05000000000000000000" pitchFamily="2" charset="2"/>
              <a:buChar char="Ø"/>
            </a:pPr>
            <a:r>
              <a:rPr lang="tr-TR" sz="1400" dirty="0" err="1"/>
              <a:t>Walker</a:t>
            </a:r>
            <a:r>
              <a:rPr lang="tr-TR" sz="1400" dirty="0"/>
              <a:t>, A., 2015. Project Management in Construction, 6th Edition, </a:t>
            </a:r>
            <a:r>
              <a:rPr lang="tr-TR" sz="1400" dirty="0" err="1"/>
              <a:t>Wiley-Blackwell</a:t>
            </a:r>
            <a:r>
              <a:rPr lang="tr-TR" sz="1400" dirty="0"/>
              <a:t>, USA.</a:t>
            </a:r>
            <a:endParaRPr lang="tr-TR" sz="1400" dirty="0"/>
          </a:p>
        </p:txBody>
      </p:sp>
    </p:spTree>
    <p:extLst>
      <p:ext uri="{BB962C8B-B14F-4D97-AF65-F5344CB8AC3E}">
        <p14:creationId xmlns:p14="http://schemas.microsoft.com/office/powerpoint/2010/main" val="1505584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dirty="0"/>
              <a:t>Tesis Programlamasında Yasal Çerçeve</a:t>
            </a:r>
            <a:endParaRPr lang="tr-TR" sz="2400" b="1" dirty="0">
              <a:solidFill>
                <a:schemeClr val="tx2"/>
              </a:solidFill>
            </a:endParaRPr>
          </a:p>
        </p:txBody>
      </p:sp>
      <p:sp>
        <p:nvSpPr>
          <p:cNvPr id="4" name="Dikdörtgen 3"/>
          <p:cNvSpPr/>
          <p:nvPr/>
        </p:nvSpPr>
        <p:spPr>
          <a:xfrm>
            <a:off x="782858" y="967636"/>
            <a:ext cx="7557470" cy="2554545"/>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dirty="0" smtClean="0"/>
              <a:t>Tesis Programlamasıyla alakalı ülkemizde direkt bir yasal düzenleme bulunmamaktadır.</a:t>
            </a:r>
          </a:p>
          <a:p>
            <a:pPr marL="342900" indent="-342900" algn="just">
              <a:spcBef>
                <a:spcPts val="600"/>
              </a:spcBef>
              <a:spcAft>
                <a:spcPts val="600"/>
              </a:spcAft>
              <a:buFont typeface="Wingdings" panose="05000000000000000000" pitchFamily="2" charset="2"/>
              <a:buChar char="Ø"/>
            </a:pPr>
            <a:r>
              <a:rPr lang="tr-TR" sz="2000" dirty="0" smtClean="0"/>
              <a:t>Tesis Programlamasında Kullanılabilecek alakalı bazı yasal düzenlemeler bu konu başlığı altında verilmiştir</a:t>
            </a:r>
          </a:p>
          <a:p>
            <a:pPr marL="342900" indent="-342900" algn="just">
              <a:spcBef>
                <a:spcPts val="600"/>
              </a:spcBef>
              <a:spcAft>
                <a:spcPts val="600"/>
              </a:spcAft>
              <a:buFont typeface="Wingdings" panose="05000000000000000000" pitchFamily="2" charset="2"/>
              <a:buChar char="Ø"/>
            </a:pP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135684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378589"/>
            <a:ext cx="6356393" cy="461665"/>
          </a:xfrm>
          <a:prstGeom prst="rect">
            <a:avLst/>
          </a:prstGeom>
        </p:spPr>
        <p:txBody>
          <a:bodyPr wrap="square">
            <a:spAutoFit/>
          </a:bodyPr>
          <a:lstStyle/>
          <a:p>
            <a:pPr marL="0" lvl="1" algn="ctr">
              <a:spcBef>
                <a:spcPct val="20000"/>
              </a:spcBef>
              <a:buClr>
                <a:schemeClr val="accent1"/>
              </a:buClr>
            </a:pPr>
            <a:r>
              <a:rPr lang="tr-TR" sz="2400" dirty="0"/>
              <a:t>Tesis Programlamasında Yasal Çerçeve</a:t>
            </a:r>
            <a:endParaRPr lang="tr-TR" sz="2400" b="1" dirty="0">
              <a:solidFill>
                <a:schemeClr val="tx2"/>
              </a:solidFill>
            </a:endParaRPr>
          </a:p>
        </p:txBody>
      </p:sp>
      <p:sp>
        <p:nvSpPr>
          <p:cNvPr id="4" name="Dikdörtgen 3"/>
          <p:cNvSpPr/>
          <p:nvPr/>
        </p:nvSpPr>
        <p:spPr>
          <a:xfrm>
            <a:off x="782858" y="1409955"/>
            <a:ext cx="7557470" cy="4093428"/>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r>
              <a:rPr lang="tr-TR" sz="2000" dirty="0" smtClean="0"/>
              <a:t>634 </a:t>
            </a:r>
            <a:r>
              <a:rPr lang="tr-TR" sz="2000" dirty="0"/>
              <a:t>Sayılı Kat Mülkiyeti </a:t>
            </a:r>
            <a:r>
              <a:rPr lang="tr-TR" sz="2000" dirty="0" smtClean="0"/>
              <a:t>Kanunu</a:t>
            </a:r>
          </a:p>
          <a:p>
            <a:pPr marL="342900" indent="-342900" algn="just">
              <a:spcBef>
                <a:spcPts val="600"/>
              </a:spcBef>
              <a:spcAft>
                <a:spcPts val="600"/>
              </a:spcAft>
              <a:buFont typeface="Wingdings" panose="05000000000000000000" pitchFamily="2" charset="2"/>
              <a:buChar char="Ø"/>
            </a:pPr>
            <a:r>
              <a:rPr lang="tr-TR" sz="2000" dirty="0"/>
              <a:t>6331 Sayılı İş Sağlığı ve Güvenliği </a:t>
            </a:r>
            <a:r>
              <a:rPr lang="tr-TR" sz="2000" dirty="0" smtClean="0"/>
              <a:t>Kanunu</a:t>
            </a:r>
          </a:p>
          <a:p>
            <a:pPr marL="342900" indent="-342900" algn="just">
              <a:spcBef>
                <a:spcPts val="600"/>
              </a:spcBef>
              <a:spcAft>
                <a:spcPts val="600"/>
              </a:spcAft>
              <a:buFont typeface="Wingdings" panose="05000000000000000000" pitchFamily="2" charset="2"/>
              <a:buChar char="Ø"/>
            </a:pPr>
            <a:r>
              <a:rPr lang="tr-TR" sz="2000" dirty="0"/>
              <a:t>6098 Sayılı Türk Borçlar </a:t>
            </a:r>
            <a:r>
              <a:rPr lang="tr-TR" sz="2000" dirty="0" smtClean="0"/>
              <a:t>Kanunu</a:t>
            </a:r>
            <a:endParaRPr lang="tr-TR" sz="2000" dirty="0"/>
          </a:p>
          <a:p>
            <a:pPr marL="342900" indent="-342900" fontAlgn="base">
              <a:spcBef>
                <a:spcPts val="600"/>
              </a:spcBef>
              <a:spcAft>
                <a:spcPts val="600"/>
              </a:spcAft>
              <a:buFont typeface="Wingdings" pitchFamily="2" charset="2"/>
              <a:buChar char="Ø"/>
            </a:pPr>
            <a:r>
              <a:rPr lang="tr-TR" sz="2000" dirty="0"/>
              <a:t>8049 Sayılı Türk Medeni </a:t>
            </a:r>
            <a:r>
              <a:rPr lang="tr-TR" sz="2000" dirty="0" smtClean="0"/>
              <a:t>Kanunu</a:t>
            </a:r>
          </a:p>
          <a:p>
            <a:pPr marL="342900" indent="-342900" fontAlgn="base">
              <a:spcBef>
                <a:spcPts val="600"/>
              </a:spcBef>
              <a:spcAft>
                <a:spcPts val="600"/>
              </a:spcAft>
              <a:buFont typeface="Wingdings" pitchFamily="2" charset="2"/>
              <a:buChar char="Ø"/>
            </a:pPr>
            <a:r>
              <a:rPr lang="tr-TR" sz="2000" dirty="0"/>
              <a:t>1319 Sayılı EMlak Vergisi </a:t>
            </a:r>
            <a:r>
              <a:rPr lang="tr-TR" sz="2000" dirty="0" smtClean="0"/>
              <a:t>Kanunu</a:t>
            </a:r>
          </a:p>
          <a:p>
            <a:pPr marL="342900" indent="-342900" fontAlgn="base">
              <a:spcBef>
                <a:spcPts val="600"/>
              </a:spcBef>
              <a:spcAft>
                <a:spcPts val="600"/>
              </a:spcAft>
              <a:buFont typeface="Wingdings" pitchFamily="2" charset="2"/>
              <a:buChar char="Ø"/>
            </a:pPr>
            <a:r>
              <a:rPr lang="tr-TR" sz="2000" dirty="0"/>
              <a:t>4708 Sayılı Yapı Denetimi Hakkında </a:t>
            </a:r>
            <a:r>
              <a:rPr lang="tr-TR" sz="2000" dirty="0" smtClean="0"/>
              <a:t>Kanun</a:t>
            </a:r>
          </a:p>
          <a:p>
            <a:pPr marL="342900" indent="-342900" fontAlgn="base">
              <a:spcBef>
                <a:spcPts val="600"/>
              </a:spcBef>
              <a:spcAft>
                <a:spcPts val="600"/>
              </a:spcAft>
              <a:buFont typeface="Wingdings" pitchFamily="2" charset="2"/>
              <a:buChar char="Ø"/>
            </a:pPr>
            <a:r>
              <a:rPr lang="tr-TR" sz="2000" dirty="0"/>
              <a:t>1774 Sayılı Kimlik Bildirme </a:t>
            </a:r>
            <a:r>
              <a:rPr lang="tr-TR" sz="2000" dirty="0" smtClean="0"/>
              <a:t>Kanunu</a:t>
            </a:r>
          </a:p>
          <a:p>
            <a:pPr marL="342900" indent="-342900" fontAlgn="base">
              <a:spcBef>
                <a:spcPts val="600"/>
              </a:spcBef>
              <a:spcAft>
                <a:spcPts val="600"/>
              </a:spcAft>
              <a:buFont typeface="Wingdings" pitchFamily="2" charset="2"/>
              <a:buChar char="Ø"/>
            </a:pPr>
            <a:r>
              <a:rPr lang="tr-TR" sz="2000" dirty="0"/>
              <a:t>5188 Sayılı Özel Güvenlik Hizmetlerine Dair </a:t>
            </a:r>
            <a:r>
              <a:rPr lang="tr-TR" sz="2000" dirty="0" smtClean="0"/>
              <a:t>Kanun</a:t>
            </a:r>
          </a:p>
          <a:p>
            <a:pPr marL="342900" indent="-342900" fontAlgn="base">
              <a:spcBef>
                <a:spcPts val="600"/>
              </a:spcBef>
              <a:spcAft>
                <a:spcPts val="600"/>
              </a:spcAft>
              <a:buFont typeface="Wingdings" pitchFamily="2" charset="2"/>
              <a:buChar char="Ø"/>
            </a:pPr>
            <a:r>
              <a:rPr lang="tr-TR" sz="2000" dirty="0"/>
              <a:t>6570 Sayılı Gayrimenkul Kiraları Hakkında </a:t>
            </a:r>
            <a:r>
              <a:rPr lang="tr-TR" sz="2000" dirty="0" smtClean="0"/>
              <a:t>Kanun</a:t>
            </a:r>
          </a:p>
        </p:txBody>
      </p:sp>
    </p:spTree>
    <p:extLst>
      <p:ext uri="{BB962C8B-B14F-4D97-AF65-F5344CB8AC3E}">
        <p14:creationId xmlns:p14="http://schemas.microsoft.com/office/powerpoint/2010/main" val="61536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dirty="0"/>
              <a:t>Tesis Programlamasında Yasal Çerçeve</a:t>
            </a:r>
            <a:endParaRPr lang="tr-TR" sz="2400" b="1" dirty="0">
              <a:solidFill>
                <a:schemeClr val="tx2"/>
              </a:solidFill>
            </a:endParaRPr>
          </a:p>
        </p:txBody>
      </p:sp>
      <p:sp>
        <p:nvSpPr>
          <p:cNvPr id="4" name="Dikdörtgen 3"/>
          <p:cNvSpPr/>
          <p:nvPr/>
        </p:nvSpPr>
        <p:spPr>
          <a:xfrm>
            <a:off x="782858" y="967635"/>
            <a:ext cx="7557470" cy="4093428"/>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r>
              <a:rPr lang="tr-TR" sz="2000" b="1" dirty="0" smtClean="0"/>
              <a:t>634 </a:t>
            </a:r>
            <a:r>
              <a:rPr lang="tr-TR" sz="2000" b="1" dirty="0"/>
              <a:t>Sayılı Kat Mülkiyeti </a:t>
            </a:r>
            <a:r>
              <a:rPr lang="tr-TR" sz="2000" b="1" dirty="0" smtClean="0"/>
              <a:t>Kanunu</a:t>
            </a:r>
          </a:p>
          <a:p>
            <a:pPr marL="342900" indent="-342900" algn="just">
              <a:spcBef>
                <a:spcPts val="600"/>
              </a:spcBef>
              <a:spcAft>
                <a:spcPts val="600"/>
              </a:spcAft>
              <a:buFont typeface="Wingdings" panose="05000000000000000000" pitchFamily="2" charset="2"/>
              <a:buChar char="Ø"/>
            </a:pPr>
            <a:r>
              <a:rPr lang="tr-TR" sz="2000" dirty="0"/>
              <a:t>KAT MÜLKİYETİ </a:t>
            </a:r>
            <a:r>
              <a:rPr lang="tr-TR" sz="2000" dirty="0" smtClean="0"/>
              <a:t>KANUNU</a:t>
            </a:r>
          </a:p>
          <a:p>
            <a:pPr marL="342900" indent="-342900" algn="just">
              <a:spcBef>
                <a:spcPts val="600"/>
              </a:spcBef>
              <a:spcAft>
                <a:spcPts val="600"/>
              </a:spcAft>
              <a:buFont typeface="Wingdings" panose="05000000000000000000" pitchFamily="2" charset="2"/>
              <a:buChar char="Ø"/>
            </a:pPr>
            <a:r>
              <a:rPr lang="tr-TR" sz="2000" dirty="0" smtClean="0"/>
              <a:t>Kanun </a:t>
            </a:r>
            <a:r>
              <a:rPr lang="tr-TR" sz="2000" dirty="0"/>
              <a:t>Numarası : 634 Kabul Tarihi : 23/6/1965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Yayımlandğı </a:t>
            </a:r>
            <a:r>
              <a:rPr lang="tr-TR" sz="2000" dirty="0"/>
              <a:t>Resmî Gazete : Tarih : 2/7/1965 Sayı : 12038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Yayımlandığı </a:t>
            </a:r>
            <a:r>
              <a:rPr lang="tr-TR" sz="2000" dirty="0"/>
              <a:t>Düstur : Tertip: 5 Cilt : 4 Sayfa : 2932</a:t>
            </a:r>
            <a:endParaRPr lang="tr-TR" sz="2000" b="1" dirty="0" smtClean="0"/>
          </a:p>
          <a:p>
            <a:pPr marL="342900" indent="-342900" algn="just">
              <a:spcBef>
                <a:spcPts val="600"/>
              </a:spcBef>
              <a:spcAft>
                <a:spcPts val="600"/>
              </a:spcAft>
              <a:buFont typeface="Wingdings" panose="05000000000000000000" pitchFamily="2" charset="2"/>
              <a:buChar char="Ø"/>
            </a:pPr>
            <a:endParaRPr lang="tr-TR" sz="2000" dirty="0"/>
          </a:p>
          <a:p>
            <a:pPr marL="342900" indent="-342900" algn="just">
              <a:spcBef>
                <a:spcPts val="600"/>
              </a:spcBef>
              <a:spcAft>
                <a:spcPts val="600"/>
              </a:spcAft>
              <a:buFont typeface="Wingdings" panose="05000000000000000000" pitchFamily="2" charset="2"/>
              <a:buChar char="Ø"/>
            </a:pPr>
            <a:endParaRPr lang="tr-TR" sz="2000" dirty="0" smtClean="0"/>
          </a:p>
          <a:p>
            <a:pPr marL="342900" indent="-342900" algn="just">
              <a:spcBef>
                <a:spcPts val="600"/>
              </a:spcBef>
              <a:spcAft>
                <a:spcPts val="600"/>
              </a:spcAft>
              <a:buFont typeface="Wingdings" panose="05000000000000000000" pitchFamily="2" charset="2"/>
              <a:buChar char="Ø"/>
            </a:pPr>
            <a:endParaRPr lang="tr-TR" sz="2000" dirty="0"/>
          </a:p>
          <a:p>
            <a:pPr marL="342900" indent="-342900" algn="just">
              <a:spcBef>
                <a:spcPts val="600"/>
              </a:spcBef>
              <a:spcAft>
                <a:spcPts val="600"/>
              </a:spcAft>
              <a:buFont typeface="Wingdings" panose="05000000000000000000" pitchFamily="2" charset="2"/>
              <a:buChar char="Ø"/>
            </a:pPr>
            <a:endParaRPr lang="tr-TR" sz="2000" dirty="0"/>
          </a:p>
        </p:txBody>
      </p:sp>
    </p:spTree>
    <p:extLst>
      <p:ext uri="{BB962C8B-B14F-4D97-AF65-F5344CB8AC3E}">
        <p14:creationId xmlns:p14="http://schemas.microsoft.com/office/powerpoint/2010/main" val="2265581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807688"/>
            <a:ext cx="7557470" cy="4524315"/>
          </a:xfrm>
          <a:prstGeom prst="rect">
            <a:avLst/>
          </a:prstGeom>
        </p:spPr>
        <p:txBody>
          <a:bodyPr wrap="square">
            <a:spAutoFit/>
          </a:bodyPr>
          <a:lstStyle/>
          <a:p>
            <a:pPr marL="342900" indent="-342900" algn="just">
              <a:buFont typeface="Wingdings" panose="05000000000000000000" pitchFamily="2" charset="2"/>
              <a:buChar char="Ø"/>
            </a:pPr>
            <a:r>
              <a:rPr lang="tr-TR" sz="1600" b="1" dirty="0" smtClean="0"/>
              <a:t>A</a:t>
            </a:r>
            <a:r>
              <a:rPr lang="tr-TR" sz="1600" b="1" dirty="0"/>
              <a:t>) Kat mülkiyeti ve kat irtifakı: </a:t>
            </a:r>
            <a:endParaRPr lang="tr-TR" sz="1600" b="1" dirty="0" smtClean="0"/>
          </a:p>
          <a:p>
            <a:pPr marL="342900" indent="-342900" algn="just">
              <a:buFont typeface="Wingdings" panose="05000000000000000000" pitchFamily="2" charset="2"/>
              <a:buChar char="Ø"/>
            </a:pPr>
            <a:r>
              <a:rPr lang="tr-TR" sz="1600" b="1" dirty="0" smtClean="0"/>
              <a:t>I </a:t>
            </a:r>
            <a:r>
              <a:rPr lang="tr-TR" sz="1600" b="1" dirty="0"/>
              <a:t>– Genel kural: Madde </a:t>
            </a:r>
            <a:endParaRPr lang="tr-TR" sz="1600" b="1" dirty="0" smtClean="0"/>
          </a:p>
          <a:p>
            <a:pPr marL="342900" indent="-342900" algn="just">
              <a:buFont typeface="Wingdings" panose="05000000000000000000" pitchFamily="2" charset="2"/>
              <a:buChar char="Ø"/>
            </a:pPr>
            <a:r>
              <a:rPr lang="tr-TR" sz="1600" dirty="0" smtClean="0"/>
              <a:t>1 </a:t>
            </a:r>
            <a:r>
              <a:rPr lang="tr-TR" sz="1600" dirty="0"/>
              <a:t>– Tamamlanmış bir yapının kat, daire, iş bürosu, dükkan, mağaza, mahzen, depo gibi bölümlerinden ayrı ayrı ve başlı başına kullanılmaya elverişli olanları üzerinde, o gayrimenkulün maliki veya ortak malikleri tarafından, bu Kanun hükümlerine göre, bağımsız mülkiyet hakları kurulabilir. Yapılmakta veya ileride yapılacak olan bir yapının, birinci fıkrada yazılı nitelikteki bölümleri üzerinde, yapı tamamlandıktan sonra geçilecek kat mülkiyetine esas olmak üzere, arsa maliki veya arsanın ortak malikleri tarafından, bu Kanun hükümlerine göre irtifak hakları kurulabilir</a:t>
            </a:r>
            <a:r>
              <a:rPr lang="tr-TR" sz="1600" dirty="0" smtClean="0"/>
              <a:t>.</a:t>
            </a:r>
          </a:p>
          <a:p>
            <a:pPr marL="342900" indent="-342900" algn="just">
              <a:buFont typeface="Wingdings" panose="05000000000000000000" pitchFamily="2" charset="2"/>
              <a:buChar char="Ø"/>
            </a:pPr>
            <a:r>
              <a:rPr lang="tr-TR" sz="1600" b="1" dirty="0" smtClean="0"/>
              <a:t>II </a:t>
            </a:r>
            <a:r>
              <a:rPr lang="tr-TR" sz="1600" b="1" dirty="0"/>
              <a:t>– Tarifler: </a:t>
            </a:r>
            <a:endParaRPr lang="tr-TR" sz="1600" b="1" dirty="0" smtClean="0"/>
          </a:p>
          <a:p>
            <a:pPr marL="342900" indent="-342900" algn="just">
              <a:buFont typeface="Wingdings" panose="05000000000000000000" pitchFamily="2" charset="2"/>
              <a:buChar char="Ø"/>
            </a:pPr>
            <a:r>
              <a:rPr lang="tr-TR" sz="1600" b="1" dirty="0" smtClean="0"/>
              <a:t>Madde </a:t>
            </a:r>
            <a:r>
              <a:rPr lang="tr-TR" sz="1600" b="1" dirty="0"/>
              <a:t>2 – </a:t>
            </a:r>
            <a:r>
              <a:rPr lang="tr-TR" sz="1600" dirty="0"/>
              <a:t>Bu Kanuna göre : </a:t>
            </a:r>
            <a:endParaRPr lang="tr-TR" sz="1600" dirty="0" smtClean="0"/>
          </a:p>
          <a:p>
            <a:pPr marL="342900" indent="-342900" algn="just">
              <a:buFont typeface="Wingdings" panose="05000000000000000000" pitchFamily="2" charset="2"/>
              <a:buChar char="Ø"/>
            </a:pPr>
            <a:r>
              <a:rPr lang="tr-TR" sz="1600" dirty="0" smtClean="0"/>
              <a:t>a</a:t>
            </a:r>
            <a:r>
              <a:rPr lang="tr-TR" sz="1600" dirty="0"/>
              <a:t>) Kat mülkiyetine konu olan gayrimenkulün bütününe (Anagayrimenkul); yalnız esas yapı kısmına (Anayapı) anagayrimenkulün ayrı ayrı ve başlı başına kullanılmaya elverişli olup, bu Kanun hükümlerine göre bağımsız mülkiyete konu olan bölümlerine (Bağımsız bölüm); bir bağımsız bölümün dışında olup, doğrudan doğruya o bölüme tahsis edilmiş olan yerlere (Eklenti); bağımsız bölümler üzerinde kurulan mülkiyet hakkına (Kat mülkiyeti) ve bu hakka sahip olanlara (Kat maliki); </a:t>
            </a:r>
            <a:endParaRPr lang="tr-TR" sz="1600" dirty="0" smtClean="0"/>
          </a:p>
          <a:p>
            <a:pPr algn="just"/>
            <a:endParaRPr lang="tr-TR" sz="16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363551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807688"/>
            <a:ext cx="7557470" cy="3046988"/>
          </a:xfrm>
          <a:prstGeom prst="rect">
            <a:avLst/>
          </a:prstGeom>
        </p:spPr>
        <p:txBody>
          <a:bodyPr wrap="square">
            <a:spAutoFit/>
          </a:bodyPr>
          <a:lstStyle/>
          <a:p>
            <a:pPr marL="342900" indent="-342900" algn="just">
              <a:buFont typeface="Wingdings" panose="05000000000000000000" pitchFamily="2" charset="2"/>
              <a:buChar char="Ø"/>
            </a:pPr>
            <a:r>
              <a:rPr lang="tr-TR" sz="1600" b="1" dirty="0" smtClean="0"/>
              <a:t>A</a:t>
            </a:r>
            <a:r>
              <a:rPr lang="tr-TR" sz="1600" b="1" dirty="0"/>
              <a:t>) Kat mülkiyeti ve kat irtifakı: </a:t>
            </a:r>
            <a:endParaRPr lang="tr-TR" sz="1600" b="1" dirty="0" smtClean="0"/>
          </a:p>
          <a:p>
            <a:pPr marL="342900" indent="-342900" algn="just">
              <a:buFont typeface="Wingdings" panose="05000000000000000000" pitchFamily="2" charset="2"/>
              <a:buChar char="Ø"/>
            </a:pPr>
            <a:r>
              <a:rPr lang="tr-TR" sz="1600" b="1" dirty="0" smtClean="0"/>
              <a:t>II </a:t>
            </a:r>
            <a:r>
              <a:rPr lang="tr-TR" sz="1600" b="1" dirty="0"/>
              <a:t>– Tarifler: </a:t>
            </a:r>
            <a:endParaRPr lang="tr-TR" sz="1600" b="1" dirty="0" smtClean="0"/>
          </a:p>
          <a:p>
            <a:pPr marL="342900" indent="-342900" algn="just">
              <a:buFont typeface="Wingdings" panose="05000000000000000000" pitchFamily="2" charset="2"/>
              <a:buChar char="Ø"/>
            </a:pPr>
            <a:r>
              <a:rPr lang="tr-TR" sz="1600" b="1" dirty="0" smtClean="0"/>
              <a:t>Madde </a:t>
            </a:r>
            <a:r>
              <a:rPr lang="tr-TR" sz="1600" b="1" dirty="0"/>
              <a:t>2 – </a:t>
            </a:r>
            <a:r>
              <a:rPr lang="tr-TR" sz="1600" dirty="0"/>
              <a:t>Bu Kanuna göre : </a:t>
            </a:r>
            <a:endParaRPr lang="tr-TR" sz="1600" dirty="0" smtClean="0"/>
          </a:p>
          <a:p>
            <a:pPr marL="342900" indent="-342900" algn="just">
              <a:buFont typeface="Wingdings" panose="05000000000000000000" pitchFamily="2" charset="2"/>
              <a:buChar char="Ø"/>
            </a:pPr>
            <a:r>
              <a:rPr lang="tr-TR" sz="1600" dirty="0" smtClean="0"/>
              <a:t>b</a:t>
            </a:r>
            <a:r>
              <a:rPr lang="tr-TR" sz="1600" dirty="0"/>
              <a:t>) Anagayrimenkulün bağımsız bölümleri dışında kalıp, korunma ve ortaklaşa kullanma veya faydalanmaya yarıyan yerlerine (Ortak yerler); kat maliklerinin ortak malik sıfatiyle paydaşı bulundukları bu yerler üzerindeki faydalanma haklarına (Kullanma hakkı); </a:t>
            </a:r>
            <a:endParaRPr lang="tr-TR" sz="1600" dirty="0" smtClean="0"/>
          </a:p>
          <a:p>
            <a:pPr marL="342900" indent="-342900" algn="just">
              <a:buFont typeface="Wingdings" panose="05000000000000000000" pitchFamily="2" charset="2"/>
              <a:buChar char="Ø"/>
            </a:pPr>
            <a:r>
              <a:rPr lang="tr-TR" sz="1600" dirty="0" smtClean="0"/>
              <a:t>c</a:t>
            </a:r>
            <a:r>
              <a:rPr lang="tr-TR" sz="1600" dirty="0"/>
              <a:t>) (Değişik: 13/4/1983-2814/1 md.) Bir arsa üzerinde ileride kat mülkiyetine konu olmak üzere yapılacak veya yapılmakta olan bir veya birden çok yapının bağımsız bölümleri için o arsanın maliki veya ortak malikleri tarafından bu Kanun hükümlerine göre kurulan irtifak hakkına (kat irtifakı); bu hakka sahip olanlara da (kat irtifak sahibi);</a:t>
            </a:r>
            <a:endParaRPr lang="tr-TR" sz="16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920782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825854" y="983041"/>
            <a:ext cx="7557470" cy="4985980"/>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r>
              <a:rPr lang="tr-TR" sz="1600" dirty="0" smtClean="0"/>
              <a:t>d</a:t>
            </a:r>
            <a:r>
              <a:rPr lang="tr-TR" sz="1400" dirty="0"/>
              <a:t>) Arsanın, bu Kanunda yazılı esasa göre bağımsız bölümlere tahsis edilen ortak mülkiyet paylarına (Arsa payı</a:t>
            </a:r>
            <a:r>
              <a:rPr lang="tr-TR" sz="1400" dirty="0" smtClean="0"/>
              <a:t>);</a:t>
            </a:r>
          </a:p>
          <a:p>
            <a:pPr marL="342900" indent="-342900" algn="just">
              <a:spcBef>
                <a:spcPts val="600"/>
              </a:spcBef>
              <a:spcAft>
                <a:spcPts val="600"/>
              </a:spcAft>
              <a:buFont typeface="Wingdings" panose="05000000000000000000" pitchFamily="2" charset="2"/>
              <a:buChar char="Ø"/>
            </a:pPr>
            <a:r>
              <a:rPr lang="tr-TR" sz="1400" dirty="0" smtClean="0"/>
              <a:t>e</a:t>
            </a:r>
            <a:r>
              <a:rPr lang="tr-TR" sz="1400" dirty="0"/>
              <a:t>) Kat mülkiyetinin veya irtifakının kurulmasına ait resmi senede (Sözleşme</a:t>
            </a:r>
            <a:r>
              <a:rPr lang="tr-TR" sz="1400" dirty="0" smtClean="0"/>
              <a:t>); Denir.</a:t>
            </a:r>
          </a:p>
          <a:p>
            <a:pPr marL="342900" indent="-342900" algn="just">
              <a:spcBef>
                <a:spcPts val="600"/>
              </a:spcBef>
              <a:spcAft>
                <a:spcPts val="600"/>
              </a:spcAft>
              <a:buFont typeface="Wingdings" panose="05000000000000000000" pitchFamily="2" charset="2"/>
              <a:buChar char="Ø"/>
            </a:pPr>
            <a:r>
              <a:rPr lang="tr-TR" sz="1400" b="1" dirty="0"/>
              <a:t>III - Kat mülkiyetinin ve kat irtifakının niteliği: </a:t>
            </a:r>
            <a:endParaRPr lang="tr-TR" sz="1400" b="1" dirty="0" smtClean="0"/>
          </a:p>
          <a:p>
            <a:pPr marL="342900" indent="-342900" algn="just">
              <a:spcBef>
                <a:spcPts val="600"/>
              </a:spcBef>
              <a:spcAft>
                <a:spcPts val="600"/>
              </a:spcAft>
              <a:buFont typeface="Wingdings" panose="05000000000000000000" pitchFamily="2" charset="2"/>
              <a:buChar char="Ø"/>
            </a:pPr>
            <a:r>
              <a:rPr lang="tr-TR" sz="1400" b="1" dirty="0" smtClean="0"/>
              <a:t>Madde </a:t>
            </a:r>
            <a:r>
              <a:rPr lang="tr-TR" sz="1400" b="1" dirty="0"/>
              <a:t>3 </a:t>
            </a:r>
            <a:r>
              <a:rPr lang="tr-TR" sz="1400" dirty="0"/>
              <a:t>– Kat mülkiyeti, arsa payı ve anagayrimenkuldeki ortak yerlerle bağlantılı özel bir mülkiyettir. (Değişik ikinci fıkra: 14/11/2007-5711/1 md.) Kat mülkiyeti ve kat irtifakı, bu mülkiyete konu olan anagayrimenkulün bağımsız bölümlerinden her birinin konum ve büyüklüklerine göre hesaplanan değerleri ile oranlı olarak projesinde tahsis edilen arsa payının ortak mülkiyet esaslarına göre açıkça gösterilmesi suretiyle kurulur. Arsa paylarının bağımsız bölümlerin payları ile oranlı olarak tahsis edilmediği hallerde, her kat maliki veya kat irtifakı sahibi, arsa paylarının yeniden düzenlenmesi için mahkemeye başvurabilir. Bağımsız bölümlerden her birine bu fıkra uyarınca tahsis edilen arsa payı, o bölümlerin değerinde sonradan meydana gelen çoğalma veya azalma sebebiyle değiştirilemez. 44 üncü madde hükmü saklıdır. (Değişik üçüncü fıkra: 23/6/2009-5912/1 md.) Kat irtifakı arsa payına bağlı bir irtifak çeşidi olup, yapının tamamı için düzenlenecek yapı kullanma izin belgesine dayalı olarak, bu Kanunda gösterilen şartlar uyarınca kat mülkiyetine resen çevrilir. Bu işlem, arsa malikinin veya kat irtifakına sahip ortak maliklerden birinin istemi ile dahi gerçekleştirilebilir. </a:t>
            </a:r>
            <a:endParaRPr lang="tr-TR" sz="1400" dirty="0" smtClean="0"/>
          </a:p>
          <a:p>
            <a:pPr marL="342900" indent="-342900" algn="just">
              <a:spcBef>
                <a:spcPts val="600"/>
              </a:spcBef>
              <a:spcAft>
                <a:spcPts val="600"/>
              </a:spcAft>
              <a:buFont typeface="Wingdings" panose="05000000000000000000" pitchFamily="2" charset="2"/>
              <a:buChar char="Ø"/>
            </a:pPr>
            <a:r>
              <a:rPr lang="tr-TR" sz="1400" b="1" dirty="0" smtClean="0"/>
              <a:t>IV </a:t>
            </a:r>
            <a:r>
              <a:rPr lang="tr-TR" sz="1400" b="1" dirty="0"/>
              <a:t>- Ortak yerler: </a:t>
            </a:r>
            <a:endParaRPr lang="tr-TR" sz="1400" b="1" dirty="0" smtClean="0"/>
          </a:p>
          <a:p>
            <a:pPr marL="342900" indent="-342900" algn="just">
              <a:spcBef>
                <a:spcPts val="600"/>
              </a:spcBef>
              <a:spcAft>
                <a:spcPts val="600"/>
              </a:spcAft>
              <a:buFont typeface="Wingdings" panose="05000000000000000000" pitchFamily="2" charset="2"/>
              <a:buChar char="Ø"/>
            </a:pPr>
            <a:r>
              <a:rPr lang="tr-TR" sz="1400" b="1" dirty="0" smtClean="0"/>
              <a:t>Madde </a:t>
            </a:r>
            <a:r>
              <a:rPr lang="tr-TR" sz="1400" b="1" dirty="0"/>
              <a:t>4 – Ortak yerlerin konusu sözleşme ile </a:t>
            </a:r>
            <a:r>
              <a:rPr lang="tr-TR" sz="1400" b="1" dirty="0" smtClean="0"/>
              <a:t>belirtilebilir</a:t>
            </a:r>
            <a:endParaRPr lang="tr-TR" sz="1400" b="1"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165095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6"/>
            <a:ext cx="7557470" cy="5016758"/>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r>
              <a:rPr lang="tr-TR" sz="1400" dirty="0" smtClean="0"/>
              <a:t>Aşağıda </a:t>
            </a:r>
            <a:r>
              <a:rPr lang="tr-TR" sz="1400" dirty="0"/>
              <a:t>yazılı yerler ve şeyler bu Kanun gereğince her halde ortak yer sayılır. </a:t>
            </a:r>
            <a:endParaRPr lang="tr-TR" sz="1400" dirty="0" smtClean="0"/>
          </a:p>
          <a:p>
            <a:pPr marL="342900" indent="-342900" algn="just">
              <a:spcBef>
                <a:spcPts val="600"/>
              </a:spcBef>
              <a:spcAft>
                <a:spcPts val="600"/>
              </a:spcAft>
              <a:buFont typeface="Wingdings" panose="05000000000000000000" pitchFamily="2" charset="2"/>
              <a:buChar char="Ø"/>
            </a:pPr>
            <a:r>
              <a:rPr lang="tr-TR" sz="1400" dirty="0" smtClean="0"/>
              <a:t>a</a:t>
            </a:r>
            <a:r>
              <a:rPr lang="tr-TR" sz="1400" dirty="0"/>
              <a:t>) Temeller ve ana duvarlar, taşıyıcı sistemi oluşturan kiriş, kolon ve perde duvarlar ile taşıyıcı sistemin parçası diğer elemanlar,bağımsız bölümleri ayıran ortak duvarlar, tavan ve tabanlar, avlular, genel giriş kapıları, antreler, merdivenler, asansörler, sahanlıklar, koridorlar ve buralardaki genel tuvalet ve lavabolar, kapıcı daire veya odaları, genel çamaşırlık ve çamaşır kurutma yerleri, genel kömürlük ve ortak garajlar, elektrik, su ve havagazı saatlerinin korunmasına mahsus olup bağımsız bölüm dışında bulunan yuvalar ve kapalı kısımlar, kalorifer daireleri, kuyu ve sarnıçlar, yapının genel su depoları, sığınaklar,(1) b) Her kat malikinin kendi bölümü dışındaki kanalizasyon tesisleri ve çöp kanalları ile kalorifer, su, havagazı ve elektrik tesisleri, telefon, radyo ve televizyon için ortak şebeke ve antenler sıcak ve soğuk hava tesisleri, c) Çatılar, bacalar, genel dam terasları, yağmur olukları, yangın emniyet merdivenleri. Yukarıda sayılanların dışında kalıp da, yine ortaklaşa kullanma, korunma veya faydalanma için zaruri olan diğer yerler ve şeyler de (Ortak yer) konusuna girer. </a:t>
            </a:r>
            <a:endParaRPr lang="tr-TR" sz="1400" dirty="0" smtClean="0"/>
          </a:p>
          <a:p>
            <a:pPr marL="342900" indent="-342900" algn="just">
              <a:spcBef>
                <a:spcPts val="600"/>
              </a:spcBef>
              <a:spcAft>
                <a:spcPts val="600"/>
              </a:spcAft>
              <a:buFont typeface="Wingdings" panose="05000000000000000000" pitchFamily="2" charset="2"/>
              <a:buChar char="Ø"/>
            </a:pPr>
            <a:r>
              <a:rPr lang="tr-TR" sz="1400" dirty="0" smtClean="0"/>
              <a:t>B</a:t>
            </a:r>
            <a:r>
              <a:rPr lang="tr-TR" sz="1400" dirty="0"/>
              <a:t>) Bağlantılar : I - Bağımsız bölümlerle arsa payı arasındaki bağlantı: </a:t>
            </a:r>
            <a:endParaRPr lang="tr-TR" sz="1400" dirty="0" smtClean="0"/>
          </a:p>
          <a:p>
            <a:pPr marL="342900" indent="-342900" algn="just">
              <a:spcBef>
                <a:spcPts val="600"/>
              </a:spcBef>
              <a:spcAft>
                <a:spcPts val="600"/>
              </a:spcAft>
              <a:buFont typeface="Wingdings" panose="05000000000000000000" pitchFamily="2" charset="2"/>
              <a:buChar char="Ø"/>
            </a:pPr>
            <a:r>
              <a:rPr lang="tr-TR" sz="1400" b="1" dirty="0" smtClean="0"/>
              <a:t>Madde </a:t>
            </a:r>
            <a:r>
              <a:rPr lang="tr-TR" sz="1400" b="1" dirty="0"/>
              <a:t>5 </a:t>
            </a:r>
            <a:r>
              <a:rPr lang="tr-TR" sz="1400" dirty="0"/>
              <a:t>– Kat mülkiyetinin başkasına devri veya miras yoluyla geçmesi halinde, ona bağlı arsa payı da birlikte geçer; arsa payı, kat mülkiyetinden veya kat irtifakından ayrı olarak devredilemiyeceği gibi, miras yoluyla da geçmez ve başka bir hakla kayıtlanamaz. Anagayrimenkulde, kat mülkiyetine bağlanmamış veya lehine kat irtifakı kurulmamış arsa payı bırakılamaz</a:t>
            </a:r>
          </a:p>
          <a:p>
            <a:pPr marL="342900" indent="-342900" algn="just">
              <a:spcBef>
                <a:spcPts val="600"/>
              </a:spcBef>
              <a:spcAft>
                <a:spcPts val="600"/>
              </a:spcAft>
              <a:buFont typeface="Wingdings" panose="05000000000000000000" pitchFamily="2" charset="2"/>
              <a:buChar char="Ø"/>
            </a:pPr>
            <a:endParaRPr lang="tr-TR" sz="14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16318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8"/>
            <a:ext cx="6356393" cy="400110"/>
          </a:xfrm>
          <a:prstGeom prst="rect">
            <a:avLst/>
          </a:prstGeom>
        </p:spPr>
        <p:txBody>
          <a:bodyPr wrap="square">
            <a:spAutoFit/>
          </a:bodyPr>
          <a:lstStyle/>
          <a:p>
            <a:pPr algn="ctr">
              <a:spcBef>
                <a:spcPts val="600"/>
              </a:spcBef>
              <a:spcAft>
                <a:spcPts val="600"/>
              </a:spcAft>
            </a:pPr>
            <a:r>
              <a:rPr lang="tr-TR" sz="2000" b="1" dirty="0"/>
              <a:t>634 Sayılı Kat Mülkiyeti Kanunu</a:t>
            </a:r>
          </a:p>
        </p:txBody>
      </p:sp>
      <p:sp>
        <p:nvSpPr>
          <p:cNvPr id="4" name="Dikdörtgen 3"/>
          <p:cNvSpPr/>
          <p:nvPr/>
        </p:nvSpPr>
        <p:spPr>
          <a:xfrm>
            <a:off x="782858" y="967636"/>
            <a:ext cx="7557470" cy="4939814"/>
          </a:xfrm>
          <a:prstGeom prst="rect">
            <a:avLst/>
          </a:prstGeom>
        </p:spPr>
        <p:txBody>
          <a:bodyPr wrap="square">
            <a:spAutoFit/>
          </a:bodyPr>
          <a:lstStyle/>
          <a:p>
            <a:pPr marL="342900" indent="-342900" algn="just">
              <a:spcBef>
                <a:spcPts val="600"/>
              </a:spcBef>
              <a:spcAft>
                <a:spcPts val="600"/>
              </a:spcAft>
              <a:buFont typeface="Wingdings" panose="05000000000000000000" pitchFamily="2" charset="2"/>
              <a:buChar char="Ø"/>
            </a:pPr>
            <a:r>
              <a:rPr lang="tr-TR" sz="1500" dirty="0" smtClean="0"/>
              <a:t>Kat mülkiyetini kayıtlayan haklar, kendiliğinden arsa payını da kayıtlar. Kat irtifakına konu olan arsa üzerinde bu hakla bağdaşması mümkün olmayan irtifaklar kurulamaz. </a:t>
            </a:r>
            <a:r>
              <a:rPr lang="tr-TR" sz="1500" dirty="0" err="1" smtClean="0"/>
              <a:t>Anagayrimenkulde</a:t>
            </a:r>
            <a:r>
              <a:rPr lang="tr-TR" sz="1500" dirty="0" smtClean="0"/>
              <a:t> kat mülkiyetinin kurulmasından önce o gayrimenkulün kütükteki sayfasına tescil veya </a:t>
            </a:r>
            <a:r>
              <a:rPr lang="tr-TR" sz="1500" dirty="0" err="1" smtClean="0"/>
              <a:t>şerhedilmiş</a:t>
            </a:r>
            <a:r>
              <a:rPr lang="tr-TR" sz="1500" dirty="0" smtClean="0"/>
              <a:t> olan haklar kat mülkiyetini de, kaide olarak arsa payı oranında, kendiliğinden kayıtlar. </a:t>
            </a:r>
          </a:p>
          <a:p>
            <a:pPr marL="342900" indent="-342900" algn="just">
              <a:spcBef>
                <a:spcPts val="600"/>
              </a:spcBef>
              <a:spcAft>
                <a:spcPts val="600"/>
              </a:spcAft>
              <a:buFont typeface="Wingdings" panose="05000000000000000000" pitchFamily="2" charset="2"/>
              <a:buChar char="Ø"/>
            </a:pPr>
            <a:r>
              <a:rPr lang="tr-TR" sz="1500" dirty="0" smtClean="0"/>
              <a:t>II - Bağımsız bölümlerle eklentiler ve ortak yerler arasındaki bağlantı:</a:t>
            </a:r>
          </a:p>
          <a:p>
            <a:pPr marL="342900" indent="-342900" algn="just">
              <a:spcBef>
                <a:spcPts val="600"/>
              </a:spcBef>
              <a:spcAft>
                <a:spcPts val="600"/>
              </a:spcAft>
              <a:buFont typeface="Wingdings" panose="05000000000000000000" pitchFamily="2" charset="2"/>
              <a:buChar char="Ø"/>
            </a:pPr>
            <a:r>
              <a:rPr lang="tr-TR" sz="1500" b="1" dirty="0" smtClean="0"/>
              <a:t> Madde 6 – </a:t>
            </a:r>
            <a:r>
              <a:rPr lang="tr-TR" sz="1500" dirty="0" smtClean="0"/>
              <a:t>Bir bağımsız bölümün dışında olup, doğrudan doğruya o bölüme tahsis edilmiş olan kömürlük, su deposu, garaj, elektrik, havagazı veya su saati yuvaları, tuvalet gibi eklentiler, ait olduğu bağımsız bölümün bütünleyici parçası sayılır ve o bölümün maliki, eklentilerin de tek başına maliki olur. Eklentiler kat mülkiyeti kütüğünün (Beyanlar) hanesine kaydedilir ve bunlardan </a:t>
            </a:r>
            <a:r>
              <a:rPr lang="tr-TR" sz="1500" dirty="0" err="1" smtClean="0"/>
              <a:t>anayapının</a:t>
            </a:r>
            <a:r>
              <a:rPr lang="tr-TR" sz="1500" dirty="0" smtClean="0"/>
              <a:t> oturduğu zeminin dışında kalanlar kadastro planında veya tapu haritasında ayrıca gösterilir. Bağımsız bölüm üzerinde kat mülkiyetiyle ve diğer kat maliklerinin </a:t>
            </a:r>
            <a:r>
              <a:rPr lang="tr-TR" sz="1500" dirty="0" err="1" smtClean="0"/>
              <a:t>haklariyle</a:t>
            </a:r>
            <a:r>
              <a:rPr lang="tr-TR" sz="1500" dirty="0" smtClean="0"/>
              <a:t> bağdaşması mümkün olmayan irtifaklar kurulamaz. Bağımsız bölümlerin başkasına devri, kayıtlanması veya kiralanması halinde, eklentiler ve ortak yerler de kendiliğinden devredilmiş, kayıtlanmış </a:t>
            </a:r>
            <a:r>
              <a:rPr lang="tr-TR" sz="1500" dirty="0" err="1" smtClean="0"/>
              <a:t>vaya</a:t>
            </a:r>
            <a:r>
              <a:rPr lang="tr-TR" sz="1500" dirty="0" smtClean="0"/>
              <a:t> kiralanmış olur. C) Ortaklığın (Şüyuun) giderilmesi ve öncelikle </a:t>
            </a:r>
            <a:r>
              <a:rPr lang="tr-TR" sz="1500" dirty="0" err="1" smtClean="0"/>
              <a:t>satınalma</a:t>
            </a:r>
            <a:r>
              <a:rPr lang="tr-TR" sz="1500" dirty="0" smtClean="0"/>
              <a:t> (</a:t>
            </a:r>
            <a:r>
              <a:rPr lang="tr-TR" sz="1500" dirty="0" err="1" smtClean="0"/>
              <a:t>Şüf'a</a:t>
            </a:r>
            <a:r>
              <a:rPr lang="tr-TR" sz="1500" dirty="0" smtClean="0"/>
              <a:t>) hakkı: I - Ortaklığın giderilmesi: </a:t>
            </a:r>
          </a:p>
          <a:p>
            <a:pPr marL="342900" indent="-342900" algn="just">
              <a:spcBef>
                <a:spcPts val="600"/>
              </a:spcBef>
              <a:spcAft>
                <a:spcPts val="600"/>
              </a:spcAft>
              <a:buFont typeface="Wingdings" panose="05000000000000000000" pitchFamily="2" charset="2"/>
              <a:buChar char="Ø"/>
            </a:pPr>
            <a:r>
              <a:rPr lang="tr-TR" sz="1500" b="1" dirty="0" smtClean="0"/>
              <a:t>Madde 7 </a:t>
            </a:r>
            <a:r>
              <a:rPr lang="tr-TR" sz="1500" dirty="0" smtClean="0"/>
              <a:t>– Kat mülkiyetine veya kat irtifakına tabi olan gayrimenkulde ortaklığın giderilmesi istenemez. Bağımsız bölümler, bağımsız bir gayrimenkul gibi dava ve takip konusu olabilir bunlarda ortaklığın giderilmesi istenebilir</a:t>
            </a:r>
            <a:endParaRPr lang="tr-TR" sz="1500" dirty="0"/>
          </a:p>
        </p:txBody>
      </p:sp>
    </p:spTree>
    <p:extLst>
      <p:ext uri="{BB962C8B-B14F-4D97-AF65-F5344CB8AC3E}">
        <p14:creationId xmlns:p14="http://schemas.microsoft.com/office/powerpoint/2010/main" val="3583035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17073</TotalTime>
  <Words>1453</Words>
  <Application>Microsoft Office PowerPoint</Application>
  <PresentationFormat>Ekran Gösterisi (4:3)</PresentationFormat>
  <Paragraphs>69</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849</cp:revision>
  <cp:lastPrinted>2016-10-24T07:53:35Z</cp:lastPrinted>
  <dcterms:created xsi:type="dcterms:W3CDTF">2016-09-18T09:35:24Z</dcterms:created>
  <dcterms:modified xsi:type="dcterms:W3CDTF">2020-02-24T08:15:13Z</dcterms:modified>
</cp:coreProperties>
</file>