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71" r:id="rId2"/>
    <p:sldId id="291" r:id="rId3"/>
    <p:sldId id="292" r:id="rId4"/>
    <p:sldId id="293" r:id="rId5"/>
    <p:sldId id="294" r:id="rId6"/>
    <p:sldId id="296" r:id="rId7"/>
    <p:sldId id="297" r:id="rId8"/>
    <p:sldId id="289" r:id="rId9"/>
    <p:sldId id="290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0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8D2D-ABD7-4A2E-A48A-48EE9336303D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939-7771-4AEF-A0CD-691D93DB77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D185E0-26BA-421C-BCD2-099FB826AD83}" type="datetimeFigureOut">
              <a:rPr lang="tr-TR" smtClean="0"/>
              <a:pPr/>
              <a:t>5.11.15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59832" y="2996952"/>
            <a:ext cx="509133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5</a:t>
            </a:r>
            <a:r>
              <a:rPr lang="tr-TR" sz="3200" b="1" dirty="0" smtClean="0"/>
              <a:t>. Bölüm:</a:t>
            </a:r>
            <a:br>
              <a:rPr lang="tr-TR" sz="3200" b="1" dirty="0" smtClean="0"/>
            </a:br>
            <a:r>
              <a:rPr lang="tr-TR" sz="3200" b="1" dirty="0" smtClean="0"/>
              <a:t>İşletmenin Kuruluşu</a:t>
            </a:r>
            <a:br>
              <a:rPr lang="tr-TR" sz="3200" b="1" dirty="0" smtClean="0"/>
            </a:b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23595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neler</a:t>
            </a:r>
            <a:r>
              <a:rPr lang="en-US" dirty="0" smtClean="0"/>
              <a:t> </a:t>
            </a:r>
            <a:r>
              <a:rPr lang="en-US" dirty="0" err="1" smtClean="0"/>
              <a:t>öğreneceğiz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Kuruluşu</a:t>
            </a:r>
            <a:endParaRPr lang="en-US" dirty="0" smtClean="0"/>
          </a:p>
          <a:p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Kavramlar</a:t>
            </a:r>
            <a:endParaRPr lang="en-US" dirty="0" smtClean="0"/>
          </a:p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Kuruluş</a:t>
            </a:r>
            <a:r>
              <a:rPr lang="en-US" dirty="0" smtClean="0"/>
              <a:t> </a:t>
            </a:r>
            <a:r>
              <a:rPr lang="en-US" dirty="0" err="1" smtClean="0"/>
              <a:t>Aşamaları</a:t>
            </a:r>
            <a:endParaRPr lang="en-US" dirty="0" smtClean="0"/>
          </a:p>
          <a:p>
            <a:r>
              <a:rPr lang="en-US" dirty="0" err="1" smtClean="0"/>
              <a:t>Fizibilite</a:t>
            </a:r>
            <a:r>
              <a:rPr lang="en-US" dirty="0" smtClean="0"/>
              <a:t> </a:t>
            </a:r>
            <a:r>
              <a:rPr lang="en-US" dirty="0" err="1" smtClean="0"/>
              <a:t>Çalışmaları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10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Kavramlar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Yatırım</a:t>
            </a:r>
            <a:r>
              <a:rPr lang="en-US" dirty="0" smtClean="0"/>
              <a:t>: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mallarına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araçlarına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ilavelerdir</a:t>
            </a:r>
            <a:r>
              <a:rPr lang="en-US" dirty="0" smtClean="0"/>
              <a:t>. </a:t>
            </a:r>
            <a:r>
              <a:rPr lang="en-US" dirty="0" err="1" smtClean="0"/>
              <a:t>Amaç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birimleri</a:t>
            </a:r>
            <a:r>
              <a:rPr lang="en-US" dirty="0" smtClean="0"/>
              <a:t> </a:t>
            </a:r>
            <a:r>
              <a:rPr lang="en-US" dirty="0" err="1" smtClean="0"/>
              <a:t>kurmak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üretici</a:t>
            </a:r>
            <a:r>
              <a:rPr lang="en-US" dirty="0" smtClean="0"/>
              <a:t>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kurmak</a:t>
            </a:r>
            <a:endParaRPr lang="en-US" dirty="0" smtClean="0"/>
          </a:p>
          <a:p>
            <a:pPr lvl="1"/>
            <a:r>
              <a:rPr lang="en-US" dirty="0" err="1" smtClean="0"/>
              <a:t>Aşınma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eskime</a:t>
            </a:r>
            <a:r>
              <a:rPr lang="en-US" dirty="0" smtClean="0"/>
              <a:t> </a:t>
            </a:r>
            <a:r>
              <a:rPr lang="en-US" dirty="0" err="1" smtClean="0"/>
              <a:t>nedeniyle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araçlarını</a:t>
            </a:r>
            <a:r>
              <a:rPr lang="en-US" dirty="0" smtClean="0"/>
              <a:t> </a:t>
            </a:r>
            <a:r>
              <a:rPr lang="en-US" dirty="0" err="1" smtClean="0"/>
              <a:t>yenilemek</a:t>
            </a:r>
            <a:endParaRPr lang="en-US" dirty="0" smtClean="0"/>
          </a:p>
          <a:p>
            <a:pPr lvl="1"/>
            <a:r>
              <a:rPr lang="en-US" dirty="0" err="1" smtClean="0"/>
              <a:t>Modernizasyon</a:t>
            </a:r>
            <a:r>
              <a:rPr lang="en-US" dirty="0" smtClean="0"/>
              <a:t> </a:t>
            </a:r>
            <a:r>
              <a:rPr lang="en-US" dirty="0" err="1" smtClean="0"/>
              <a:t>sağlamak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 err="1" smtClean="0"/>
              <a:t>Müteşebbis</a:t>
            </a:r>
            <a:r>
              <a:rPr lang="en-US" dirty="0" smtClean="0"/>
              <a:t>, </a:t>
            </a:r>
            <a:r>
              <a:rPr lang="en-US" dirty="0" err="1" smtClean="0"/>
              <a:t>kârını</a:t>
            </a:r>
            <a:r>
              <a:rPr lang="en-US" dirty="0" smtClean="0"/>
              <a:t> </a:t>
            </a:r>
            <a:r>
              <a:rPr lang="en-US" dirty="0" err="1" smtClean="0"/>
              <a:t>artırmak</a:t>
            </a:r>
            <a:r>
              <a:rPr lang="en-US" dirty="0" smtClean="0"/>
              <a:t> </a:t>
            </a:r>
            <a:r>
              <a:rPr lang="en-US" dirty="0" err="1" smtClean="0"/>
              <a:t>ister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: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toplumda</a:t>
            </a:r>
            <a:r>
              <a:rPr lang="en-US" dirty="0" smtClean="0"/>
              <a:t> </a:t>
            </a:r>
            <a:r>
              <a:rPr lang="en-US" dirty="0" err="1" smtClean="0"/>
              <a:t>belirli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içerisinde</a:t>
            </a:r>
            <a:r>
              <a:rPr lang="en-US" dirty="0" smtClean="0"/>
              <a:t>, mal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hizmetlerin</a:t>
            </a:r>
            <a:r>
              <a:rPr lang="en-US" dirty="0" smtClean="0"/>
              <a:t> </a:t>
            </a:r>
            <a:r>
              <a:rPr lang="en-US" dirty="0" err="1" smtClean="0"/>
              <a:t>üretimini</a:t>
            </a:r>
            <a:r>
              <a:rPr lang="en-US" dirty="0" smtClean="0"/>
              <a:t> </a:t>
            </a:r>
            <a:r>
              <a:rPr lang="en-US" dirty="0" err="1" smtClean="0"/>
              <a:t>artırmak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olanakları</a:t>
            </a:r>
            <a:r>
              <a:rPr lang="en-US" dirty="0" smtClean="0"/>
              <a:t> </a:t>
            </a:r>
            <a:r>
              <a:rPr lang="en-US" dirty="0" err="1" smtClean="0"/>
              <a:t>yaratma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geliştirmeye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önerilerdir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Fizibilite</a:t>
            </a:r>
            <a:r>
              <a:rPr lang="en-US" dirty="0" smtClean="0"/>
              <a:t>: </a:t>
            </a:r>
            <a:r>
              <a:rPr lang="en-US" dirty="0" err="1" smtClean="0"/>
              <a:t>kesin</a:t>
            </a:r>
            <a:r>
              <a:rPr lang="en-US" dirty="0" smtClean="0"/>
              <a:t> </a:t>
            </a:r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kararı</a:t>
            </a:r>
            <a:r>
              <a:rPr lang="en-US" dirty="0" smtClean="0"/>
              <a:t> </a:t>
            </a:r>
            <a:r>
              <a:rPr lang="en-US" dirty="0" err="1" smtClean="0"/>
              <a:t>alınmadan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düşünülen</a:t>
            </a:r>
            <a:r>
              <a:rPr lang="en-US" dirty="0" smtClean="0"/>
              <a:t> </a:t>
            </a:r>
            <a:r>
              <a:rPr lang="en-US" dirty="0" err="1" smtClean="0"/>
              <a:t>yatırımla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finansal</a:t>
            </a:r>
            <a:r>
              <a:rPr lang="en-US" dirty="0" smtClean="0"/>
              <a:t> </a:t>
            </a:r>
            <a:r>
              <a:rPr lang="en-US" dirty="0" err="1" smtClean="0"/>
              <a:t>sorunlara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bilgilerin</a:t>
            </a:r>
            <a:r>
              <a:rPr lang="en-US" dirty="0" smtClean="0"/>
              <a:t> </a:t>
            </a:r>
            <a:r>
              <a:rPr lang="en-US" dirty="0" err="1" smtClean="0"/>
              <a:t>sistemli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toplanmasıdır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68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Kavramlar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Yatırım</a:t>
            </a:r>
            <a:r>
              <a:rPr lang="en-US" dirty="0" smtClean="0"/>
              <a:t>: </a:t>
            </a:r>
            <a:r>
              <a:rPr lang="en-US" dirty="0" err="1" smtClean="0"/>
              <a:t>Sermaye</a:t>
            </a:r>
            <a:r>
              <a:rPr lang="en-US" dirty="0" smtClean="0"/>
              <a:t> </a:t>
            </a:r>
            <a:r>
              <a:rPr lang="en-US" dirty="0" err="1" smtClean="0"/>
              <a:t>mallarına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araçlarına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ilavelerdir</a:t>
            </a:r>
            <a:r>
              <a:rPr lang="en-US" dirty="0" smtClean="0"/>
              <a:t>. </a:t>
            </a:r>
            <a:r>
              <a:rPr lang="en-US" dirty="0" err="1" smtClean="0"/>
              <a:t>Amaç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birimleri</a:t>
            </a:r>
            <a:r>
              <a:rPr lang="en-US" dirty="0" smtClean="0"/>
              <a:t> </a:t>
            </a:r>
            <a:r>
              <a:rPr lang="en-US" dirty="0" err="1" smtClean="0"/>
              <a:t>kurmak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üretici</a:t>
            </a:r>
            <a:r>
              <a:rPr lang="en-US" dirty="0" smtClean="0"/>
              <a:t>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kurmak</a:t>
            </a:r>
            <a:endParaRPr lang="en-US" dirty="0" smtClean="0"/>
          </a:p>
          <a:p>
            <a:pPr lvl="1"/>
            <a:r>
              <a:rPr lang="en-US" dirty="0" err="1" smtClean="0"/>
              <a:t>Aşınma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eskime</a:t>
            </a:r>
            <a:r>
              <a:rPr lang="en-US" dirty="0" smtClean="0"/>
              <a:t> </a:t>
            </a:r>
            <a:r>
              <a:rPr lang="en-US" dirty="0" err="1" smtClean="0"/>
              <a:t>nedeniyle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araçlarını</a:t>
            </a:r>
            <a:r>
              <a:rPr lang="en-US" dirty="0" smtClean="0"/>
              <a:t> </a:t>
            </a:r>
            <a:r>
              <a:rPr lang="en-US" dirty="0" err="1" smtClean="0"/>
              <a:t>yenilemek</a:t>
            </a:r>
            <a:endParaRPr lang="en-US" dirty="0" smtClean="0"/>
          </a:p>
          <a:p>
            <a:pPr lvl="1"/>
            <a:r>
              <a:rPr lang="en-US" dirty="0" err="1" smtClean="0"/>
              <a:t>Modernizasyon</a:t>
            </a:r>
            <a:r>
              <a:rPr lang="en-US" dirty="0" smtClean="0"/>
              <a:t> </a:t>
            </a:r>
            <a:r>
              <a:rPr lang="en-US" dirty="0" err="1" smtClean="0"/>
              <a:t>sağlamak</a:t>
            </a:r>
            <a:endParaRPr lang="en-US" dirty="0" smtClean="0"/>
          </a:p>
          <a:p>
            <a:pPr marL="448056" lvl="1" indent="0">
              <a:buNone/>
            </a:pPr>
            <a:r>
              <a:rPr lang="en-US" dirty="0" err="1" smtClean="0"/>
              <a:t>Müteşebbis</a:t>
            </a:r>
            <a:r>
              <a:rPr lang="en-US" dirty="0" smtClean="0"/>
              <a:t>, </a:t>
            </a:r>
            <a:r>
              <a:rPr lang="en-US" dirty="0" err="1" smtClean="0"/>
              <a:t>kârını</a:t>
            </a:r>
            <a:r>
              <a:rPr lang="en-US" dirty="0" smtClean="0"/>
              <a:t> </a:t>
            </a:r>
            <a:r>
              <a:rPr lang="en-US" dirty="0" err="1" smtClean="0"/>
              <a:t>artırmak</a:t>
            </a:r>
            <a:r>
              <a:rPr lang="en-US" dirty="0" smtClean="0"/>
              <a:t> </a:t>
            </a:r>
            <a:r>
              <a:rPr lang="en-US" dirty="0" err="1" smtClean="0"/>
              <a:t>ister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: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toplumda</a:t>
            </a:r>
            <a:r>
              <a:rPr lang="en-US" dirty="0" smtClean="0"/>
              <a:t> </a:t>
            </a:r>
            <a:r>
              <a:rPr lang="en-US" dirty="0" err="1" smtClean="0"/>
              <a:t>belirli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içerisinde</a:t>
            </a:r>
            <a:r>
              <a:rPr lang="en-US" dirty="0" smtClean="0"/>
              <a:t>, mal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hizmetlerin</a:t>
            </a:r>
            <a:r>
              <a:rPr lang="en-US" dirty="0" smtClean="0"/>
              <a:t> </a:t>
            </a:r>
            <a:r>
              <a:rPr lang="en-US" dirty="0" err="1" smtClean="0"/>
              <a:t>üretimini</a:t>
            </a:r>
            <a:r>
              <a:rPr lang="en-US" dirty="0" smtClean="0"/>
              <a:t> </a:t>
            </a:r>
            <a:r>
              <a:rPr lang="en-US" dirty="0" err="1" smtClean="0"/>
              <a:t>artırmak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olanakları</a:t>
            </a:r>
            <a:r>
              <a:rPr lang="en-US" dirty="0" smtClean="0"/>
              <a:t> </a:t>
            </a:r>
            <a:r>
              <a:rPr lang="en-US" dirty="0" err="1" smtClean="0"/>
              <a:t>yaratma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geliştirmeye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önerilerdir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Fizibilite</a:t>
            </a:r>
            <a:r>
              <a:rPr lang="en-US" dirty="0" smtClean="0"/>
              <a:t>: </a:t>
            </a:r>
            <a:r>
              <a:rPr lang="en-US" dirty="0" err="1" smtClean="0"/>
              <a:t>kesin</a:t>
            </a:r>
            <a:r>
              <a:rPr lang="en-US" dirty="0" smtClean="0"/>
              <a:t> </a:t>
            </a:r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kararı</a:t>
            </a:r>
            <a:r>
              <a:rPr lang="en-US" dirty="0" smtClean="0"/>
              <a:t> </a:t>
            </a:r>
            <a:r>
              <a:rPr lang="en-US" dirty="0" err="1" smtClean="0"/>
              <a:t>alınmadan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düşünülen</a:t>
            </a:r>
            <a:r>
              <a:rPr lang="en-US" dirty="0" smtClean="0"/>
              <a:t> </a:t>
            </a:r>
            <a:r>
              <a:rPr lang="en-US" dirty="0" err="1" smtClean="0"/>
              <a:t>yatırımla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finansal</a:t>
            </a:r>
            <a:r>
              <a:rPr lang="en-US" dirty="0" smtClean="0"/>
              <a:t> </a:t>
            </a:r>
            <a:r>
              <a:rPr lang="en-US" dirty="0" err="1" smtClean="0"/>
              <a:t>sorunlara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bilgilerin</a:t>
            </a:r>
            <a:r>
              <a:rPr lang="en-US" dirty="0" smtClean="0"/>
              <a:t> </a:t>
            </a:r>
            <a:r>
              <a:rPr lang="en-US" dirty="0" err="1" smtClean="0"/>
              <a:t>sistemli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toplanmasıdır</a:t>
            </a:r>
            <a:r>
              <a:rPr lang="en-US" dirty="0" smtClean="0"/>
              <a:t>.</a:t>
            </a:r>
          </a:p>
          <a:p>
            <a:pPr marL="36576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rasyonel</a:t>
            </a:r>
            <a:r>
              <a:rPr lang="en-US" dirty="0" smtClean="0"/>
              <a:t> </a:t>
            </a:r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kararının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r>
              <a:rPr lang="en-US" dirty="0" smtClean="0"/>
              <a:t> </a:t>
            </a:r>
            <a:r>
              <a:rPr lang="en-US" dirty="0" err="1" smtClean="0"/>
              <a:t>amaçlanır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999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Kuruluş</a:t>
            </a:r>
            <a:r>
              <a:rPr lang="en-US" dirty="0" smtClean="0"/>
              <a:t> </a:t>
            </a:r>
            <a:r>
              <a:rPr lang="en-US" dirty="0" err="1" smtClean="0"/>
              <a:t>Aşamaları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3808" y="1988840"/>
            <a:ext cx="310126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Proje</a:t>
            </a:r>
            <a:r>
              <a:rPr lang="en-US" dirty="0" smtClean="0"/>
              <a:t> </a:t>
            </a:r>
            <a:r>
              <a:rPr lang="en-US" dirty="0" err="1" smtClean="0"/>
              <a:t>Fikri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43808" y="2636912"/>
            <a:ext cx="310126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Fizibilite</a:t>
            </a:r>
            <a:r>
              <a:rPr lang="en-US" dirty="0" smtClean="0"/>
              <a:t> </a:t>
            </a:r>
            <a:r>
              <a:rPr lang="en-US" dirty="0" err="1" smtClean="0"/>
              <a:t>Çalışmaları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43808" y="3356992"/>
            <a:ext cx="310126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Fizibilite</a:t>
            </a:r>
            <a:r>
              <a:rPr lang="en-US" dirty="0" smtClean="0"/>
              <a:t> </a:t>
            </a:r>
            <a:r>
              <a:rPr lang="en-US" dirty="0" err="1" smtClean="0"/>
              <a:t>Raporu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43808" y="4077072"/>
            <a:ext cx="3168352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Proje</a:t>
            </a:r>
            <a:r>
              <a:rPr lang="en-US" dirty="0" smtClean="0"/>
              <a:t> </a:t>
            </a:r>
            <a:r>
              <a:rPr lang="en-US" dirty="0" err="1" smtClean="0"/>
              <a:t>FikriDeğerlendirme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Kararı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43808" y="4869160"/>
            <a:ext cx="310126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Kesin</a:t>
            </a:r>
            <a:r>
              <a:rPr lang="en-US" dirty="0" smtClean="0"/>
              <a:t> </a:t>
            </a:r>
            <a:r>
              <a:rPr lang="en-US" dirty="0" err="1" smtClean="0"/>
              <a:t>Proje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843808" y="5517232"/>
            <a:ext cx="3101263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Projenin</a:t>
            </a:r>
            <a:r>
              <a:rPr lang="en-US" dirty="0" smtClean="0"/>
              <a:t> </a:t>
            </a:r>
            <a:r>
              <a:rPr lang="en-US" dirty="0" err="1" smtClean="0"/>
              <a:t>Uygulanması</a:t>
            </a:r>
            <a:r>
              <a:rPr lang="en-US" dirty="0" smtClean="0"/>
              <a:t> (</a:t>
            </a:r>
            <a:r>
              <a:rPr lang="en-US" dirty="0" err="1" smtClean="0"/>
              <a:t>Yatırım</a:t>
            </a:r>
            <a:r>
              <a:rPr lang="en-US" dirty="0" smtClean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3808" y="6309320"/>
            <a:ext cx="310126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İşletme</a:t>
            </a:r>
            <a:r>
              <a:rPr lang="en-US" dirty="0" smtClean="0"/>
              <a:t> </a:t>
            </a:r>
            <a:r>
              <a:rPr lang="en-US" dirty="0" err="1" smtClean="0"/>
              <a:t>Aşaması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999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Fizibilite</a:t>
            </a:r>
            <a:r>
              <a:rPr lang="en-US" dirty="0" smtClean="0"/>
              <a:t> </a:t>
            </a:r>
            <a:r>
              <a:rPr lang="en-US" dirty="0" err="1" smtClean="0"/>
              <a:t>Çalışması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Amaç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Kesin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endParaRPr lang="en-US" dirty="0" smtClean="0"/>
          </a:p>
          <a:p>
            <a:pPr lvl="1"/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büyüklüğü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yeri</a:t>
            </a:r>
            <a:endParaRPr lang="en-US" dirty="0" smtClean="0"/>
          </a:p>
          <a:p>
            <a:pPr lvl="1"/>
            <a:r>
              <a:rPr lang="en-US" dirty="0" smtClean="0"/>
              <a:t>Mali </a:t>
            </a:r>
            <a:r>
              <a:rPr lang="en-US" dirty="0" err="1" smtClean="0"/>
              <a:t>yük</a:t>
            </a:r>
            <a:endParaRPr lang="en-US" dirty="0" smtClean="0"/>
          </a:p>
          <a:p>
            <a:pPr lvl="1"/>
            <a:r>
              <a:rPr lang="en-US" dirty="0" err="1" smtClean="0"/>
              <a:t>Devlet</a:t>
            </a:r>
            <a:r>
              <a:rPr lang="en-US" dirty="0" smtClean="0"/>
              <a:t> </a:t>
            </a:r>
            <a:r>
              <a:rPr lang="en-US" dirty="0" err="1" smtClean="0"/>
              <a:t>olanaklarında</a:t>
            </a:r>
            <a:r>
              <a:rPr lang="en-US" dirty="0" smtClean="0"/>
              <a:t> </a:t>
            </a:r>
            <a:r>
              <a:rPr lang="en-US" dirty="0" err="1" smtClean="0"/>
              <a:t>faydalanmak</a:t>
            </a:r>
            <a:endParaRPr lang="en-US" dirty="0" smtClean="0"/>
          </a:p>
          <a:p>
            <a:pPr lvl="1"/>
            <a:r>
              <a:rPr lang="en-US" dirty="0" err="1" smtClean="0"/>
              <a:t>Sıkıntıları</a:t>
            </a:r>
            <a:r>
              <a:rPr lang="en-US" dirty="0" smtClean="0"/>
              <a:t> </a:t>
            </a:r>
            <a:r>
              <a:rPr lang="en-US" dirty="0" err="1" smtClean="0"/>
              <a:t>önceden</a:t>
            </a:r>
            <a:r>
              <a:rPr lang="en-US" dirty="0" smtClean="0"/>
              <a:t> </a:t>
            </a:r>
            <a:r>
              <a:rPr lang="en-US" dirty="0" err="1" smtClean="0"/>
              <a:t>tahmin</a:t>
            </a:r>
            <a:r>
              <a:rPr lang="en-US" dirty="0" smtClean="0"/>
              <a:t> </a:t>
            </a:r>
            <a:r>
              <a:rPr lang="en-US" dirty="0" err="1" smtClean="0"/>
              <a:t>etmek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779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Fizibilite</a:t>
            </a:r>
            <a:r>
              <a:rPr lang="en-US" dirty="0" smtClean="0"/>
              <a:t> </a:t>
            </a:r>
            <a:r>
              <a:rPr lang="en-US" dirty="0" err="1" smtClean="0"/>
              <a:t>Çalışması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Fizibilite</a:t>
            </a:r>
            <a:r>
              <a:rPr lang="en-US" dirty="0" smtClean="0"/>
              <a:t> </a:t>
            </a:r>
            <a:r>
              <a:rPr lang="en-US" dirty="0" err="1" smtClean="0"/>
              <a:t>çalışması</a:t>
            </a:r>
            <a:r>
              <a:rPr lang="en-US" dirty="0" smtClean="0"/>
              <a:t> </a:t>
            </a:r>
            <a:r>
              <a:rPr lang="en-US" dirty="0" err="1" smtClean="0"/>
              <a:t>birbiriyle</a:t>
            </a:r>
            <a:r>
              <a:rPr lang="en-US" dirty="0" smtClean="0"/>
              <a:t> </a:t>
            </a:r>
            <a:r>
              <a:rPr lang="en-US" dirty="0" err="1" smtClean="0"/>
              <a:t>yakından</a:t>
            </a:r>
            <a:r>
              <a:rPr lang="en-US" dirty="0" smtClean="0"/>
              <a:t> </a:t>
            </a:r>
            <a:r>
              <a:rPr lang="en-US" dirty="0" err="1" smtClean="0"/>
              <a:t>ilişkili</a:t>
            </a:r>
            <a:r>
              <a:rPr lang="en-US" dirty="0" smtClean="0"/>
              <a:t> 3 </a:t>
            </a:r>
            <a:r>
              <a:rPr lang="en-US" dirty="0" err="1" smtClean="0"/>
              <a:t>faaliyetin</a:t>
            </a:r>
            <a:r>
              <a:rPr lang="en-US" dirty="0" smtClean="0"/>
              <a:t>  </a:t>
            </a:r>
            <a:r>
              <a:rPr lang="en-US" dirty="0" err="1" smtClean="0"/>
              <a:t>birl</a:t>
            </a:r>
            <a:r>
              <a:rPr lang="en-US" dirty="0" err="1" smtClean="0"/>
              <a:t>ikte</a:t>
            </a:r>
            <a:r>
              <a:rPr lang="en-US" dirty="0" smtClean="0"/>
              <a:t> </a:t>
            </a:r>
            <a:r>
              <a:rPr lang="en-US" dirty="0" err="1" smtClean="0"/>
              <a:t>yürütülmesi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yürütülür</a:t>
            </a:r>
            <a:r>
              <a:rPr lang="en-US" dirty="0" smtClean="0"/>
              <a:t>. </a:t>
            </a:r>
            <a:r>
              <a:rPr lang="en-US" dirty="0" err="1" smtClean="0"/>
              <a:t>Bunlar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Etüd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Pazar</a:t>
            </a:r>
            <a:r>
              <a:rPr lang="en-US" dirty="0" smtClean="0"/>
              <a:t> </a:t>
            </a:r>
            <a:r>
              <a:rPr lang="en-US" dirty="0" err="1" smtClean="0"/>
              <a:t>araştırması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İşletme</a:t>
            </a:r>
            <a:r>
              <a:rPr lang="en-US" dirty="0" smtClean="0"/>
              <a:t> </a:t>
            </a:r>
            <a:r>
              <a:rPr lang="en-US" dirty="0" err="1" smtClean="0"/>
              <a:t>büyüklüğü</a:t>
            </a:r>
            <a:r>
              <a:rPr lang="en-US" dirty="0" smtClean="0"/>
              <a:t> </a:t>
            </a:r>
            <a:r>
              <a:rPr lang="en-US" dirty="0" err="1" smtClean="0"/>
              <a:t>hesaplanır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İşletmenin</a:t>
            </a:r>
            <a:r>
              <a:rPr lang="en-US" dirty="0" smtClean="0"/>
              <a:t> </a:t>
            </a:r>
            <a:r>
              <a:rPr lang="en-US" dirty="0" err="1" smtClean="0"/>
              <a:t>yeri</a:t>
            </a:r>
            <a:r>
              <a:rPr lang="en-US" dirty="0" smtClean="0"/>
              <a:t> </a:t>
            </a:r>
            <a:r>
              <a:rPr lang="en-US" dirty="0" err="1" smtClean="0"/>
              <a:t>belirlenir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Etüd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Arazinin</a:t>
            </a:r>
            <a:r>
              <a:rPr lang="en-US" dirty="0" smtClean="0"/>
              <a:t> </a:t>
            </a:r>
            <a:r>
              <a:rPr lang="en-US" dirty="0" err="1" smtClean="0"/>
              <a:t>zemin</a:t>
            </a:r>
            <a:r>
              <a:rPr lang="en-US" dirty="0" smtClean="0"/>
              <a:t> </a:t>
            </a:r>
            <a:r>
              <a:rPr lang="en-US" dirty="0" err="1" smtClean="0"/>
              <a:t>etüdü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endParaRPr lang="en-US" dirty="0" smtClean="0"/>
          </a:p>
          <a:p>
            <a:pPr lvl="1"/>
            <a:r>
              <a:rPr lang="en-US" dirty="0" err="1" smtClean="0"/>
              <a:t>Üretime</a:t>
            </a:r>
            <a:r>
              <a:rPr lang="en-US" dirty="0" smtClean="0"/>
              <a:t> </a:t>
            </a:r>
            <a:r>
              <a:rPr lang="en-US" dirty="0" err="1" smtClean="0"/>
              <a:t>girecek</a:t>
            </a:r>
            <a:r>
              <a:rPr lang="en-US" dirty="0" smtClean="0"/>
              <a:t> </a:t>
            </a:r>
            <a:r>
              <a:rPr lang="en-US" dirty="0" err="1" smtClean="0"/>
              <a:t>hammaddelerin</a:t>
            </a:r>
            <a:r>
              <a:rPr lang="en-US" dirty="0" smtClean="0"/>
              <a:t> </a:t>
            </a:r>
            <a:r>
              <a:rPr lang="en-US" dirty="0" err="1" smtClean="0"/>
              <a:t>etüdü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Makine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teçhizat</a:t>
            </a:r>
            <a:r>
              <a:rPr lang="en-US" dirty="0" smtClean="0"/>
              <a:t> </a:t>
            </a:r>
            <a:r>
              <a:rPr lang="en-US" dirty="0" err="1" smtClean="0"/>
              <a:t>seçilir</a:t>
            </a:r>
            <a:endParaRPr lang="en-US" dirty="0" smtClean="0"/>
          </a:p>
          <a:p>
            <a:pPr lvl="1"/>
            <a:r>
              <a:rPr lang="en-US" dirty="0" err="1" smtClean="0"/>
              <a:t>Tesisin</a:t>
            </a:r>
            <a:r>
              <a:rPr lang="en-US" dirty="0" smtClean="0"/>
              <a:t> </a:t>
            </a:r>
            <a:r>
              <a:rPr lang="en-US" dirty="0" err="1" smtClean="0"/>
              <a:t>yerleşim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Finansal</a:t>
            </a:r>
            <a:r>
              <a:rPr lang="en-US" dirty="0" smtClean="0"/>
              <a:t> </a:t>
            </a:r>
            <a:r>
              <a:rPr lang="en-US" dirty="0" err="1" smtClean="0"/>
              <a:t>Etüd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Yatırım</a:t>
            </a:r>
            <a:r>
              <a:rPr lang="en-US" dirty="0" smtClean="0"/>
              <a:t> </a:t>
            </a:r>
            <a:r>
              <a:rPr lang="en-US" dirty="0" err="1" smtClean="0"/>
              <a:t>tutarı</a:t>
            </a:r>
            <a:r>
              <a:rPr lang="en-US" dirty="0" smtClean="0"/>
              <a:t> </a:t>
            </a:r>
            <a:r>
              <a:rPr lang="en-US" dirty="0" err="1" smtClean="0"/>
              <a:t>hesaplanır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Işletmenin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gider</a:t>
            </a:r>
            <a:r>
              <a:rPr lang="en-US" dirty="0" smtClean="0"/>
              <a:t> </a:t>
            </a:r>
            <a:r>
              <a:rPr lang="en-US" dirty="0" err="1" smtClean="0"/>
              <a:t>tahminleri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Finansman</a:t>
            </a:r>
            <a:r>
              <a:rPr lang="en-US" dirty="0" smtClean="0"/>
              <a:t> </a:t>
            </a:r>
            <a:r>
              <a:rPr lang="en-US" dirty="0" err="1" smtClean="0"/>
              <a:t>kaynakları</a:t>
            </a:r>
            <a:r>
              <a:rPr lang="en-US" dirty="0" smtClean="0"/>
              <a:t> </a:t>
            </a:r>
            <a:r>
              <a:rPr lang="en-US" dirty="0" err="1" smtClean="0"/>
              <a:t>seçilir</a:t>
            </a:r>
            <a:endParaRPr lang="en-US" dirty="0" smtClean="0"/>
          </a:p>
          <a:p>
            <a:pPr lvl="1"/>
            <a:r>
              <a:rPr lang="en-US" dirty="0" err="1" smtClean="0"/>
              <a:t>K</a:t>
            </a:r>
            <a:r>
              <a:rPr lang="en-US" dirty="0" err="1" smtClean="0"/>
              <a:t>âr</a:t>
            </a:r>
            <a:r>
              <a:rPr lang="en-US" dirty="0" smtClean="0"/>
              <a:t> </a:t>
            </a:r>
            <a:r>
              <a:rPr lang="en-US" dirty="0" err="1" smtClean="0"/>
              <a:t>analizi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endParaRPr lang="en-US" dirty="0" smtClean="0"/>
          </a:p>
          <a:p>
            <a:pPr lvl="1"/>
            <a:r>
              <a:rPr lang="en-US" dirty="0" err="1" smtClean="0"/>
              <a:t>Organizasyon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0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ÖDEVVV!!!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525963"/>
          </a:xfrm>
        </p:spPr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pic>
        <p:nvPicPr>
          <p:cNvPr id="6" name="Picture 5" descr="j01789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7464"/>
            <a:ext cx="2438400" cy="3657600"/>
          </a:xfrm>
          <a:prstGeom prst="rect">
            <a:avLst/>
          </a:prstGeom>
        </p:spPr>
      </p:pic>
      <p:pic>
        <p:nvPicPr>
          <p:cNvPr id="7" name="Picture 6" descr="AA0200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4" y="3757000"/>
            <a:ext cx="3121152" cy="2624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093" y="1052736"/>
            <a:ext cx="54581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19 </a:t>
            </a:r>
            <a:r>
              <a:rPr lang="en-US" sz="2000" dirty="0" err="1" smtClean="0"/>
              <a:t>Kasım</a:t>
            </a:r>
            <a:r>
              <a:rPr lang="en-US" sz="2000" dirty="0" smtClean="0"/>
              <a:t> 2015’te </a:t>
            </a:r>
            <a:r>
              <a:rPr lang="en-US" sz="2000" dirty="0" err="1" smtClean="0"/>
              <a:t>sınavınız</a:t>
            </a: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Lütfen</a:t>
            </a:r>
            <a:r>
              <a:rPr lang="en-US" sz="2000" dirty="0" smtClean="0"/>
              <a:t> </a:t>
            </a:r>
            <a:r>
              <a:rPr lang="en-US" sz="2000" dirty="0" err="1" smtClean="0"/>
              <a:t>sınav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3 </a:t>
            </a:r>
            <a:r>
              <a:rPr lang="en-US" sz="2000" dirty="0" err="1" smtClean="0"/>
              <a:t>adet</a:t>
            </a:r>
            <a:r>
              <a:rPr lang="en-US" sz="2000" dirty="0" smtClean="0"/>
              <a:t> </a:t>
            </a:r>
            <a:r>
              <a:rPr lang="en-US" sz="2000" dirty="0" err="1" smtClean="0"/>
              <a:t>soru</a:t>
            </a:r>
            <a:r>
              <a:rPr lang="en-US" sz="2000" dirty="0" smtClean="0"/>
              <a:t> </a:t>
            </a:r>
            <a:r>
              <a:rPr lang="en-US" sz="2000" dirty="0" err="1" smtClean="0"/>
              <a:t>belirleyip</a:t>
            </a:r>
            <a:r>
              <a:rPr lang="en-US" sz="2000" dirty="0" smtClean="0"/>
              <a:t>, </a:t>
            </a:r>
          </a:p>
          <a:p>
            <a:r>
              <a:rPr lang="en-US" sz="2400" dirty="0" err="1"/>
              <a:t>e</a:t>
            </a:r>
            <a:r>
              <a:rPr lang="en-US" sz="2400" dirty="0" err="1" smtClean="0"/>
              <a:t>miser@ankara.edu.tr</a:t>
            </a:r>
            <a:r>
              <a:rPr lang="en-US" sz="2400" dirty="0" smtClean="0"/>
              <a:t> </a:t>
            </a:r>
            <a:r>
              <a:rPr lang="en-US" sz="2000" dirty="0" err="1" smtClean="0"/>
              <a:t>adresine</a:t>
            </a:r>
            <a:r>
              <a:rPr lang="en-US" sz="2000" dirty="0" smtClean="0"/>
              <a:t> </a:t>
            </a:r>
            <a:r>
              <a:rPr lang="en-US" sz="2000" dirty="0" err="1" smtClean="0"/>
              <a:t>yolayınız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83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err="1" smtClean="0"/>
              <a:t>Teşekkürler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3581" y="982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U00537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4" y="1484783"/>
            <a:ext cx="4014200" cy="48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7585"/>
      </p:ext>
    </p:extLst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1167</TotalTime>
  <Words>349</Words>
  <Application>Microsoft Macintosh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Teknik</vt:lpstr>
      <vt:lpstr>5. Bölüm: İşletmenin Kuruluşu </vt:lpstr>
      <vt:lpstr>Bu hafta neler öğreneceğiz?</vt:lpstr>
      <vt:lpstr>Temel Kavramlar </vt:lpstr>
      <vt:lpstr>Temel Kavramlar </vt:lpstr>
      <vt:lpstr>İşletmenin Kuruluş Aşamaları</vt:lpstr>
      <vt:lpstr>Fizibilite Çalışması Neden Önemli</vt:lpstr>
      <vt:lpstr>Fizibilite Çalışması Neden Önemli</vt:lpstr>
      <vt:lpstr>ÖDEVVV!!! </vt:lpstr>
      <vt:lpstr>Teşekkürler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Evin Miser</cp:lastModifiedBy>
  <cp:revision>111</cp:revision>
  <dcterms:created xsi:type="dcterms:W3CDTF">2014-03-10T07:58:34Z</dcterms:created>
  <dcterms:modified xsi:type="dcterms:W3CDTF">2015-11-05T09:41:26Z</dcterms:modified>
</cp:coreProperties>
</file>