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jpg" ContentType="image/jpe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40" r:id="rId1"/>
  </p:sldMasterIdLst>
  <p:notesMasterIdLst>
    <p:notesMasterId r:id="rId11"/>
  </p:notesMasterIdLst>
  <p:sldIdLst>
    <p:sldId id="271" r:id="rId2"/>
    <p:sldId id="291" r:id="rId3"/>
    <p:sldId id="292" r:id="rId4"/>
    <p:sldId id="293" r:id="rId5"/>
    <p:sldId id="294" r:id="rId6"/>
    <p:sldId id="296" r:id="rId7"/>
    <p:sldId id="297" r:id="rId8"/>
    <p:sldId id="289" r:id="rId9"/>
    <p:sldId id="290" r:id="rId10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0"/>
    <p:restoredTop sz="94660"/>
  </p:normalViewPr>
  <p:slideViewPr>
    <p:cSldViewPr>
      <p:cViewPr varScale="1">
        <p:scale>
          <a:sx n="131" d="100"/>
          <a:sy n="131" d="100"/>
        </p:scale>
        <p:origin x="-1000" y="-8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notesMaster" Target="notesMasters/notesMaster1.xml"/><Relationship Id="rId12" Type="http://schemas.openxmlformats.org/officeDocument/2006/relationships/printerSettings" Target="printerSettings/printerSettings1.bin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Üstbilgi Yer Tutucusu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F5B8D2D-ABD7-4A2E-A48A-48EE9336303D}" type="datetimeFigureOut">
              <a:rPr lang="tr-TR" smtClean="0"/>
              <a:pPr/>
              <a:t>5.11.15</a:t>
            </a:fld>
            <a:endParaRPr lang="tr-TR"/>
          </a:p>
        </p:txBody>
      </p:sp>
      <p:sp>
        <p:nvSpPr>
          <p:cNvPr id="4" name="3 Slayt Görüntüsü Yer Tutucusu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4 Not Yer Tutucusu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3987939-7771-4AEF-A0CD-691D93DB7732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6926676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Serbest Form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7 Serbest Form"/>
          <p:cNvSpPr>
            <a:spLocks/>
          </p:cNvSpPr>
          <p:nvPr/>
        </p:nvSpPr>
        <p:spPr bwMode="auto">
          <a:xfrm>
            <a:off x="6105525" y="0"/>
            <a:ext cx="3038475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1608" y="1590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8 Başlık"/>
          <p:cNvSpPr>
            <a:spLocks noGrp="1"/>
          </p:cNvSpPr>
          <p:nvPr>
            <p:ph type="ctrTitle"/>
          </p:nvPr>
        </p:nvSpPr>
        <p:spPr>
          <a:xfrm>
            <a:off x="429064" y="3337560"/>
            <a:ext cx="6480048" cy="2301240"/>
          </a:xfrm>
        </p:spPr>
        <p:txBody>
          <a:bodyPr rIns="45720" anchor="t"/>
          <a:lstStyle>
            <a:lvl1pPr algn="r">
              <a:defRPr lang="en-US" b="1" cap="all" baseline="0" dirty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7" name="16 Alt Başlık"/>
          <p:cNvSpPr>
            <a:spLocks noGrp="1"/>
          </p:cNvSpPr>
          <p:nvPr>
            <p:ph type="subTitle" idx="1"/>
          </p:nvPr>
        </p:nvSpPr>
        <p:spPr>
          <a:xfrm>
            <a:off x="433050" y="1544812"/>
            <a:ext cx="6480048" cy="1752600"/>
          </a:xfrm>
        </p:spPr>
        <p:txBody>
          <a:bodyPr tIns="0" rIns="45720" bIns="0" anchor="b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sp>
        <p:nvSpPr>
          <p:cNvPr id="30" name="2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D185E0-26BA-421C-BCD2-099FB826AD83}" type="datetimeFigureOut">
              <a:rPr lang="tr-TR" smtClean="0"/>
              <a:pPr/>
              <a:t>5.11.15</a:t>
            </a:fld>
            <a:endParaRPr lang="tr-TR"/>
          </a:p>
        </p:txBody>
      </p:sp>
      <p:sp>
        <p:nvSpPr>
          <p:cNvPr id="19" name="18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27" name="2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3E3F58-764C-45D7-9AD8-96E3E66A23B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D185E0-26BA-421C-BCD2-099FB826AD83}" type="datetimeFigureOut">
              <a:rPr lang="tr-TR" smtClean="0"/>
              <a:pPr/>
              <a:t>5.11.15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3E3F58-764C-45D7-9AD8-96E3E66A23B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D185E0-26BA-421C-BCD2-099FB826AD83}" type="datetimeFigureOut">
              <a:rPr lang="tr-TR" smtClean="0"/>
              <a:pPr/>
              <a:t>5.11.15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3E3F58-764C-45D7-9AD8-96E3E66A23B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D185E0-26BA-421C-BCD2-099FB826AD83}" type="datetimeFigureOut">
              <a:rPr lang="tr-TR" smtClean="0"/>
              <a:pPr/>
              <a:t>5.11.15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3E3F58-764C-45D7-9AD8-96E3E66A23B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Serbest Form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8 Serbest Form"/>
          <p:cNvSpPr>
            <a:spLocks/>
          </p:cNvSpPr>
          <p:nvPr/>
        </p:nvSpPr>
        <p:spPr bwMode="auto">
          <a:xfrm>
            <a:off x="6105525" y="0"/>
            <a:ext cx="3038475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1608" y="1590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85800" y="3583837"/>
            <a:ext cx="6629400" cy="1826363"/>
          </a:xfrm>
        </p:spPr>
        <p:txBody>
          <a:bodyPr tIns="0" bIns="0" anchor="t"/>
          <a:lstStyle>
            <a:lvl1pPr algn="l">
              <a:buNone/>
              <a:defRPr sz="4200" b="1" cap="none" baseline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685800" y="2485800"/>
            <a:ext cx="6629400" cy="1066688"/>
          </a:xfrm>
        </p:spPr>
        <p:txBody>
          <a:bodyPr lIns="45720" tIns="0" rIns="45720" bIns="0" anchor="b"/>
          <a:lstStyle>
            <a:lvl1pPr marL="0" indent="0" algn="l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D185E0-26BA-421C-BCD2-099FB826AD83}" type="datetimeFigureOut">
              <a:rPr lang="tr-TR" smtClean="0"/>
              <a:pPr/>
              <a:t>5.11.15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3E3F58-764C-45D7-9AD8-96E3E66A23B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</p:spPr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657600" cy="4525963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267200" y="1600200"/>
            <a:ext cx="3657600" cy="4525963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D185E0-26BA-421C-BCD2-099FB826AD83}" type="datetimeFigureOut">
              <a:rPr lang="tr-TR" smtClean="0"/>
              <a:pPr/>
              <a:t>5.11.15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3E3F58-764C-45D7-9AD8-96E3E66A23B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5486400"/>
            <a:ext cx="4040188" cy="838200"/>
          </a:xfrm>
        </p:spPr>
        <p:txBody>
          <a:bodyPr anchor="t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3"/>
          </p:nvPr>
        </p:nvSpPr>
        <p:spPr>
          <a:xfrm>
            <a:off x="4645025" y="5486400"/>
            <a:ext cx="4041775" cy="838200"/>
          </a:xfrm>
        </p:spPr>
        <p:txBody>
          <a:bodyPr anchor="t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2"/>
          </p:nvPr>
        </p:nvSpPr>
        <p:spPr>
          <a:xfrm>
            <a:off x="457200" y="1516912"/>
            <a:ext cx="4040188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1516912"/>
            <a:ext cx="4041775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D185E0-26BA-421C-BCD2-099FB826AD83}" type="datetimeFigureOut">
              <a:rPr lang="tr-TR" smtClean="0"/>
              <a:pPr/>
              <a:t>5.11.15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3E3F58-764C-45D7-9AD8-96E3E66A23B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4320"/>
            <a:ext cx="7470648" cy="1143000"/>
          </a:xfrm>
        </p:spPr>
        <p:txBody>
          <a:bodyPr anchor="ctr"/>
          <a:lstStyle>
            <a:lvl1pPr algn="l">
              <a:defRPr sz="4600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D185E0-26BA-421C-BCD2-099FB826AD83}" type="datetimeFigureOut">
              <a:rPr lang="tr-TR" smtClean="0"/>
              <a:pPr/>
              <a:t>5.11.15</a:t>
            </a:fld>
            <a:endParaRPr lang="tr-TR"/>
          </a:p>
        </p:txBody>
      </p:sp>
      <p:sp>
        <p:nvSpPr>
          <p:cNvPr id="8" name="7 Slayt Numarası Yer Tutucusu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C33E3F58-764C-45D7-9AD8-96E3E66A23B6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9" name="8 Altbilgi Yer Tutucusu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D185E0-26BA-421C-BCD2-099FB826AD83}" type="datetimeFigureOut">
              <a:rPr lang="tr-TR" smtClean="0"/>
              <a:pPr/>
              <a:t>5.11.15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3E3F58-764C-45D7-9AD8-96E3E66A23B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1185528"/>
            <a:ext cx="3200400" cy="730250"/>
          </a:xfrm>
        </p:spPr>
        <p:txBody>
          <a:bodyPr tIns="0" bIns="0" anchor="t"/>
          <a:lstStyle>
            <a:lvl1pPr algn="l">
              <a:buNone/>
              <a:defRPr sz="1800" b="1">
                <a:solidFill>
                  <a:schemeClr val="accent1"/>
                </a:solidFill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457200" y="214424"/>
            <a:ext cx="2743200" cy="914400"/>
          </a:xfrm>
        </p:spPr>
        <p:txBody>
          <a:bodyPr lIns="45720" tIns="0" rIns="45720" bIns="0" anchor="b"/>
          <a:lstStyle>
            <a:lvl1pPr marL="0" indent="0" algn="l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1"/>
          </p:nvPr>
        </p:nvSpPr>
        <p:spPr>
          <a:xfrm>
            <a:off x="457200" y="1981200"/>
            <a:ext cx="7086600" cy="3810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D185E0-26BA-421C-BCD2-099FB826AD83}" type="datetimeFigureOut">
              <a:rPr lang="tr-TR" smtClean="0"/>
              <a:pPr/>
              <a:t>5.11.15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8156448" y="6422064"/>
            <a:ext cx="762000" cy="365125"/>
          </a:xfrm>
        </p:spPr>
        <p:txBody>
          <a:bodyPr/>
          <a:lstStyle/>
          <a:p>
            <a:fld id="{C33E3F58-764C-45D7-9AD8-96E3E66A23B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556732" y="1705709"/>
            <a:ext cx="3053868" cy="1253808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065628" y="1019907"/>
            <a:ext cx="4114800" cy="4114800"/>
          </a:xfrm>
          <a:prstGeom prst="ellipse">
            <a:avLst/>
          </a:prstGeom>
          <a:solidFill>
            <a:schemeClr val="bg2">
              <a:shade val="50000"/>
            </a:schemeClr>
          </a:solidFill>
          <a:ln w="50800" cap="flat">
            <a:solidFill>
              <a:schemeClr val="bg2"/>
            </a:solidFill>
            <a:miter lim="800000"/>
          </a:ln>
          <a:effectLst>
            <a:outerShdw blurRad="152000" dist="345000" dir="5400000" sx="-80000" sy="-18000" rotWithShape="0">
              <a:srgbClr val="000000">
                <a:alpha val="25000"/>
              </a:srgbClr>
            </a:outerShdw>
          </a:effectLst>
          <a:scene3d>
            <a:camera prst="orthographicFront"/>
            <a:lightRig rig="contrasting" dir="t">
              <a:rot lat="0" lon="0" rev="2400000"/>
            </a:lightRig>
          </a:scene3d>
          <a:sp3d contourW="7620">
            <a:bevelT w="63500" h="63500"/>
            <a:contourClr>
              <a:schemeClr val="bg2">
                <a:shade val="50000"/>
              </a:schemeClr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tr-TR" smtClean="0"/>
              <a:t>Resim eklemek için simgeyi tıklatın</a:t>
            </a:r>
            <a:endParaRPr kumimoji="0" lang="en-US" dirty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5556734" y="2998765"/>
            <a:ext cx="3053866" cy="2663482"/>
          </a:xfrm>
        </p:spPr>
        <p:txBody>
          <a:bodyPr lIns="45720" rIns="45720"/>
          <a:lstStyle>
            <a:lvl1pPr marL="0" indent="0">
              <a:buFontTx/>
              <a:buNone/>
              <a:defRPr sz="12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>
          <a:xfrm>
            <a:off x="457200" y="6422064"/>
            <a:ext cx="2133600" cy="365125"/>
          </a:xfrm>
        </p:spPr>
        <p:txBody>
          <a:bodyPr/>
          <a:lstStyle/>
          <a:p>
            <a:fld id="{EBD185E0-26BA-421C-BCD2-099FB826AD83}" type="datetimeFigureOut">
              <a:rPr lang="tr-TR" smtClean="0"/>
              <a:pPr/>
              <a:t>5.11.15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3E3F58-764C-45D7-9AD8-96E3E66A23B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11 Serbest Form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15 Serbest Form"/>
          <p:cNvSpPr>
            <a:spLocks/>
          </p:cNvSpPr>
          <p:nvPr/>
        </p:nvSpPr>
        <p:spPr bwMode="auto">
          <a:xfrm>
            <a:off x="7315200" y="0"/>
            <a:ext cx="1828800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2082" y="1734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8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0" name="29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10" name="9 Veri Yer Tutucusu"/>
          <p:cNvSpPr>
            <a:spLocks noGrp="1"/>
          </p:cNvSpPr>
          <p:nvPr>
            <p:ph type="dt" sz="half" idx="2"/>
          </p:nvPr>
        </p:nvSpPr>
        <p:spPr>
          <a:xfrm>
            <a:off x="457200" y="6422064"/>
            <a:ext cx="2133600" cy="365125"/>
          </a:xfrm>
          <a:prstGeom prst="rect">
            <a:avLst/>
          </a:prstGeom>
        </p:spPr>
        <p:txBody>
          <a:bodyPr vert="horz" bIns="0" anchor="b"/>
          <a:lstStyle>
            <a:lvl1pPr algn="l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fld id="{EBD185E0-26BA-421C-BCD2-099FB826AD83}" type="datetimeFigureOut">
              <a:rPr lang="tr-TR" smtClean="0"/>
              <a:pPr/>
              <a:t>5.11.15</a:t>
            </a:fld>
            <a:endParaRPr lang="tr-TR"/>
          </a:p>
        </p:txBody>
      </p:sp>
      <p:sp>
        <p:nvSpPr>
          <p:cNvPr id="22" name="21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422064"/>
            <a:ext cx="2895600" cy="365125"/>
          </a:xfrm>
          <a:prstGeom prst="rect">
            <a:avLst/>
          </a:prstGeom>
        </p:spPr>
        <p:txBody>
          <a:bodyPr vert="horz" lIns="0" rIns="0" bIns="0" anchor="b"/>
          <a:lstStyle>
            <a:lvl1pPr algn="ctr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18" name="17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8153400" y="6422064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fld id="{C33E3F58-764C-45D7-9AD8-96E3E66A23B6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841" r:id="rId1"/>
    <p:sldLayoutId id="2147483842" r:id="rId2"/>
    <p:sldLayoutId id="2147483843" r:id="rId3"/>
    <p:sldLayoutId id="2147483844" r:id="rId4"/>
    <p:sldLayoutId id="2147483845" r:id="rId5"/>
    <p:sldLayoutId id="2147483846" r:id="rId6"/>
    <p:sldLayoutId id="2147483847" r:id="rId7"/>
    <p:sldLayoutId id="2147483848" r:id="rId8"/>
    <p:sldLayoutId id="2147483849" r:id="rId9"/>
    <p:sldLayoutId id="2147483850" r:id="rId10"/>
    <p:sldLayoutId id="2147483851" r:id="rId11"/>
  </p:sldLayoutIdLst>
  <p:txStyles>
    <p:titleStyle>
      <a:lvl1pPr algn="l" rtl="0" eaLnBrk="1" latinLnBrk="0" hangingPunct="1">
        <a:spcBef>
          <a:spcPct val="0"/>
        </a:spcBef>
        <a:buNone/>
        <a:defRPr kumimoji="0" sz="4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20624" indent="-384048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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722376" indent="-274320" algn="l" rtl="0" eaLnBrk="1" latinLnBrk="0" hangingPunct="1">
        <a:spcBef>
          <a:spcPct val="20000"/>
        </a:spcBef>
        <a:buClr>
          <a:schemeClr val="accent1"/>
        </a:buClr>
        <a:buSzPct val="90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005840" indent="-256032" algn="l" rtl="0" eaLnBrk="1" latinLnBrk="0" hangingPunct="1">
        <a:spcBef>
          <a:spcPct val="20000"/>
        </a:spcBef>
        <a:buClr>
          <a:schemeClr val="accent2"/>
        </a:buClr>
        <a:buSzPct val="85000"/>
        <a:buFont typeface="Arial"/>
        <a:buChar char="○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37744" algn="l" rtl="0" eaLnBrk="1" latinLnBrk="0" hangingPunct="1">
        <a:spcBef>
          <a:spcPct val="20000"/>
        </a:spcBef>
        <a:buClr>
          <a:schemeClr val="accent3"/>
        </a:buClr>
        <a:buSzPct val="9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90472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Arial"/>
        <a:buChar char="-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00784" indent="-182880" algn="l" rtl="0" eaLnBrk="1" latinLnBrk="0" hangingPunct="1">
        <a:spcBef>
          <a:spcPct val="20000"/>
        </a:spcBef>
        <a:buClr>
          <a:schemeClr val="accent5"/>
        </a:buClr>
        <a:buFont typeface="Arial"/>
        <a:buChar char="-"/>
        <a:defRPr kumimoji="0" sz="20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100000"/>
        <a:buFont typeface="Arial"/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39696" indent="-182880" algn="l" rtl="0" eaLnBrk="1" latinLnBrk="0" hangingPunct="1">
        <a:spcBef>
          <a:spcPct val="20000"/>
        </a:spcBef>
        <a:buClr>
          <a:schemeClr val="accent6"/>
        </a:buClr>
        <a:buFont typeface="Arial"/>
        <a:buChar char="▪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31720" indent="-182880" algn="l" rtl="0" eaLnBrk="1" latinLnBrk="0" hangingPunct="1">
        <a:spcBef>
          <a:spcPct val="20000"/>
        </a:spcBef>
        <a:buClr>
          <a:schemeClr val="accent6"/>
        </a:buClr>
        <a:buFont typeface="Arial"/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jpg"/><Relationship Id="rId3" Type="http://schemas.openxmlformats.org/officeDocument/2006/relationships/image" Target="../media/image2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3059832" y="2996952"/>
            <a:ext cx="5091336" cy="706090"/>
          </a:xfrm>
        </p:spPr>
        <p:txBody>
          <a:bodyPr>
            <a:normAutofit fontScale="90000"/>
          </a:bodyPr>
          <a:lstStyle/>
          <a:p>
            <a:pPr algn="ctr"/>
            <a:r>
              <a:rPr lang="tr-TR" sz="3200" b="1" dirty="0"/>
              <a:t>5</a:t>
            </a:r>
            <a:r>
              <a:rPr lang="tr-TR" sz="3200" b="1" dirty="0" smtClean="0"/>
              <a:t>. Bölüm:</a:t>
            </a:r>
            <a:br>
              <a:rPr lang="tr-TR" sz="3200" b="1" dirty="0" smtClean="0"/>
            </a:br>
            <a:r>
              <a:rPr lang="tr-TR" sz="3200" b="1" dirty="0" smtClean="0"/>
              <a:t>İşletmenin Kuruluşu</a:t>
            </a:r>
            <a:br>
              <a:rPr lang="tr-TR" sz="3200" b="1" dirty="0" smtClean="0"/>
            </a:br>
            <a:endParaRPr lang="tr-TR" sz="3200" b="1" dirty="0"/>
          </a:p>
        </p:txBody>
      </p:sp>
    </p:spTree>
    <p:extLst>
      <p:ext uri="{BB962C8B-B14F-4D97-AF65-F5344CB8AC3E}">
        <p14:creationId xmlns:p14="http://schemas.microsoft.com/office/powerpoint/2010/main" val="323595192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Bu </a:t>
            </a:r>
            <a:r>
              <a:rPr lang="en-US" dirty="0" err="1" smtClean="0"/>
              <a:t>hafta</a:t>
            </a:r>
            <a:r>
              <a:rPr lang="en-US" dirty="0" smtClean="0"/>
              <a:t> </a:t>
            </a:r>
            <a:r>
              <a:rPr lang="en-US" dirty="0" err="1" smtClean="0"/>
              <a:t>neler</a:t>
            </a:r>
            <a:r>
              <a:rPr lang="en-US" dirty="0" smtClean="0"/>
              <a:t> </a:t>
            </a:r>
            <a:r>
              <a:rPr lang="en-US" dirty="0" err="1" smtClean="0"/>
              <a:t>öğreneceğiz</a:t>
            </a:r>
            <a:r>
              <a:rPr lang="en-US" dirty="0" smtClean="0"/>
              <a:t>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İşletmenin</a:t>
            </a:r>
            <a:r>
              <a:rPr lang="en-US" dirty="0" smtClean="0"/>
              <a:t> </a:t>
            </a:r>
            <a:r>
              <a:rPr lang="en-US" dirty="0" err="1" smtClean="0"/>
              <a:t>Kuruluşu</a:t>
            </a:r>
            <a:endParaRPr lang="en-US" dirty="0" smtClean="0"/>
          </a:p>
          <a:p>
            <a:r>
              <a:rPr lang="en-US" dirty="0" err="1" smtClean="0"/>
              <a:t>Temel</a:t>
            </a:r>
            <a:r>
              <a:rPr lang="en-US" dirty="0" smtClean="0"/>
              <a:t> </a:t>
            </a:r>
            <a:r>
              <a:rPr lang="en-US" dirty="0" err="1" smtClean="0"/>
              <a:t>Kavramlar</a:t>
            </a:r>
            <a:endParaRPr lang="en-US" dirty="0" smtClean="0"/>
          </a:p>
          <a:p>
            <a:r>
              <a:rPr lang="en-US" dirty="0" err="1" smtClean="0"/>
              <a:t>İşletmenin</a:t>
            </a:r>
            <a:r>
              <a:rPr lang="en-US" dirty="0" smtClean="0"/>
              <a:t> </a:t>
            </a:r>
            <a:r>
              <a:rPr lang="en-US" dirty="0" err="1" smtClean="0"/>
              <a:t>Kuruluş</a:t>
            </a:r>
            <a:r>
              <a:rPr lang="en-US" dirty="0" smtClean="0"/>
              <a:t> </a:t>
            </a:r>
            <a:r>
              <a:rPr lang="en-US" dirty="0" err="1" smtClean="0"/>
              <a:t>Aşamaları</a:t>
            </a:r>
            <a:endParaRPr lang="en-US" dirty="0" smtClean="0"/>
          </a:p>
          <a:p>
            <a:r>
              <a:rPr lang="en-US" dirty="0" err="1" smtClean="0"/>
              <a:t>Fizibilite</a:t>
            </a:r>
            <a:r>
              <a:rPr lang="en-US" dirty="0" smtClean="0"/>
              <a:t> </a:t>
            </a:r>
            <a:r>
              <a:rPr lang="en-US" dirty="0" err="1" smtClean="0"/>
              <a:t>Çalışmaları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211110317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Temel</a:t>
            </a:r>
            <a:r>
              <a:rPr lang="en-US" dirty="0" smtClean="0"/>
              <a:t> </a:t>
            </a:r>
            <a:r>
              <a:rPr lang="en-US" dirty="0" err="1" smtClean="0"/>
              <a:t>Kavramlar</a:t>
            </a: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dirty="0" err="1" smtClean="0"/>
              <a:t>Yatırım</a:t>
            </a:r>
            <a:r>
              <a:rPr lang="en-US" dirty="0" smtClean="0"/>
              <a:t>: </a:t>
            </a:r>
            <a:r>
              <a:rPr lang="en-US" dirty="0" err="1" smtClean="0"/>
              <a:t>Sermaye</a:t>
            </a:r>
            <a:r>
              <a:rPr lang="en-US" dirty="0" smtClean="0"/>
              <a:t> </a:t>
            </a:r>
            <a:r>
              <a:rPr lang="en-US" dirty="0" err="1" smtClean="0"/>
              <a:t>mallarına</a:t>
            </a:r>
            <a:r>
              <a:rPr lang="en-US" dirty="0" smtClean="0"/>
              <a:t> </a:t>
            </a:r>
            <a:r>
              <a:rPr lang="en-US" dirty="0" err="1" smtClean="0"/>
              <a:t>veya</a:t>
            </a:r>
            <a:r>
              <a:rPr lang="en-US" dirty="0" smtClean="0"/>
              <a:t> </a:t>
            </a:r>
            <a:r>
              <a:rPr lang="en-US" dirty="0" err="1" smtClean="0"/>
              <a:t>üretim</a:t>
            </a:r>
            <a:r>
              <a:rPr lang="en-US" dirty="0" smtClean="0"/>
              <a:t> </a:t>
            </a:r>
            <a:r>
              <a:rPr lang="en-US" dirty="0" err="1" smtClean="0"/>
              <a:t>araçlarına</a:t>
            </a:r>
            <a:r>
              <a:rPr lang="en-US" dirty="0" smtClean="0"/>
              <a:t> </a:t>
            </a:r>
            <a:r>
              <a:rPr lang="en-US" dirty="0" err="1" smtClean="0"/>
              <a:t>yapılan</a:t>
            </a:r>
            <a:r>
              <a:rPr lang="en-US" dirty="0" smtClean="0"/>
              <a:t> </a:t>
            </a:r>
            <a:r>
              <a:rPr lang="en-US" dirty="0" err="1" smtClean="0"/>
              <a:t>ilavelerdir</a:t>
            </a:r>
            <a:r>
              <a:rPr lang="en-US" dirty="0" smtClean="0"/>
              <a:t>. </a:t>
            </a:r>
            <a:r>
              <a:rPr lang="en-US" dirty="0" err="1" smtClean="0"/>
              <a:t>Amaç</a:t>
            </a:r>
            <a:r>
              <a:rPr lang="en-US" dirty="0" smtClean="0"/>
              <a:t>:</a:t>
            </a:r>
          </a:p>
          <a:p>
            <a:pPr lvl="1"/>
            <a:r>
              <a:rPr lang="en-US" dirty="0" err="1" smtClean="0"/>
              <a:t>Yeni</a:t>
            </a:r>
            <a:r>
              <a:rPr lang="en-US" dirty="0" smtClean="0"/>
              <a:t> </a:t>
            </a:r>
            <a:r>
              <a:rPr lang="en-US" dirty="0" err="1" smtClean="0"/>
              <a:t>üretim</a:t>
            </a:r>
            <a:r>
              <a:rPr lang="en-US" dirty="0" smtClean="0"/>
              <a:t> </a:t>
            </a:r>
            <a:r>
              <a:rPr lang="en-US" dirty="0" err="1" smtClean="0"/>
              <a:t>birimleri</a:t>
            </a:r>
            <a:r>
              <a:rPr lang="en-US" dirty="0" smtClean="0"/>
              <a:t> </a:t>
            </a:r>
            <a:r>
              <a:rPr lang="en-US" dirty="0" err="1" smtClean="0"/>
              <a:t>kurmak</a:t>
            </a:r>
            <a:r>
              <a:rPr lang="en-US" dirty="0" smtClean="0"/>
              <a:t> </a:t>
            </a:r>
            <a:r>
              <a:rPr lang="en-US" dirty="0" err="1" smtClean="0"/>
              <a:t>veya</a:t>
            </a:r>
            <a:r>
              <a:rPr lang="en-US" dirty="0" smtClean="0"/>
              <a:t> </a:t>
            </a:r>
            <a:r>
              <a:rPr lang="en-US" dirty="0" err="1" smtClean="0"/>
              <a:t>üretici</a:t>
            </a:r>
            <a:r>
              <a:rPr lang="en-US" dirty="0" smtClean="0"/>
              <a:t> </a:t>
            </a:r>
            <a:r>
              <a:rPr lang="en-US" dirty="0" err="1" smtClean="0"/>
              <a:t>güç</a:t>
            </a:r>
            <a:r>
              <a:rPr lang="en-US" dirty="0" smtClean="0"/>
              <a:t> </a:t>
            </a:r>
            <a:r>
              <a:rPr lang="en-US" dirty="0" err="1" smtClean="0"/>
              <a:t>kurmak</a:t>
            </a:r>
            <a:endParaRPr lang="en-US" dirty="0" smtClean="0"/>
          </a:p>
          <a:p>
            <a:pPr lvl="1"/>
            <a:r>
              <a:rPr lang="en-US" dirty="0" err="1" smtClean="0"/>
              <a:t>Aşınma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eskime</a:t>
            </a:r>
            <a:r>
              <a:rPr lang="en-US" dirty="0" smtClean="0"/>
              <a:t> </a:t>
            </a:r>
            <a:r>
              <a:rPr lang="en-US" dirty="0" err="1" smtClean="0"/>
              <a:t>nedeniyle</a:t>
            </a:r>
            <a:r>
              <a:rPr lang="en-US" dirty="0" smtClean="0"/>
              <a:t> </a:t>
            </a:r>
            <a:r>
              <a:rPr lang="en-US" dirty="0" err="1" smtClean="0"/>
              <a:t>üretim</a:t>
            </a:r>
            <a:r>
              <a:rPr lang="en-US" dirty="0" smtClean="0"/>
              <a:t> </a:t>
            </a:r>
            <a:r>
              <a:rPr lang="en-US" dirty="0" err="1" smtClean="0"/>
              <a:t>araçlarını</a:t>
            </a:r>
            <a:r>
              <a:rPr lang="en-US" dirty="0" smtClean="0"/>
              <a:t> </a:t>
            </a:r>
            <a:r>
              <a:rPr lang="en-US" dirty="0" err="1" smtClean="0"/>
              <a:t>yenilemek</a:t>
            </a:r>
            <a:endParaRPr lang="en-US" dirty="0" smtClean="0"/>
          </a:p>
          <a:p>
            <a:pPr lvl="1"/>
            <a:r>
              <a:rPr lang="en-US" dirty="0" err="1" smtClean="0"/>
              <a:t>Modernizasyon</a:t>
            </a:r>
            <a:r>
              <a:rPr lang="en-US" dirty="0" smtClean="0"/>
              <a:t> </a:t>
            </a:r>
            <a:r>
              <a:rPr lang="en-US" dirty="0" err="1" smtClean="0"/>
              <a:t>sağlamak</a:t>
            </a:r>
            <a:endParaRPr lang="en-US" dirty="0" smtClean="0"/>
          </a:p>
          <a:p>
            <a:pPr marL="448056" lvl="1" indent="0">
              <a:buNone/>
            </a:pPr>
            <a:r>
              <a:rPr lang="en-US" dirty="0" err="1" smtClean="0"/>
              <a:t>Müteşebbis</a:t>
            </a:r>
            <a:r>
              <a:rPr lang="en-US" dirty="0" smtClean="0"/>
              <a:t>, </a:t>
            </a:r>
            <a:r>
              <a:rPr lang="en-US" dirty="0" err="1" smtClean="0"/>
              <a:t>kârını</a:t>
            </a:r>
            <a:r>
              <a:rPr lang="en-US" dirty="0" smtClean="0"/>
              <a:t> </a:t>
            </a:r>
            <a:r>
              <a:rPr lang="en-US" dirty="0" err="1" smtClean="0"/>
              <a:t>artırmak</a:t>
            </a:r>
            <a:r>
              <a:rPr lang="en-US" dirty="0" smtClean="0"/>
              <a:t> </a:t>
            </a:r>
            <a:r>
              <a:rPr lang="en-US" dirty="0" err="1" smtClean="0"/>
              <a:t>ister</a:t>
            </a:r>
            <a:r>
              <a:rPr lang="en-US" dirty="0" smtClean="0"/>
              <a:t>.</a:t>
            </a:r>
          </a:p>
          <a:p>
            <a:r>
              <a:rPr lang="en-US" dirty="0" err="1" smtClean="0"/>
              <a:t>Yatırım</a:t>
            </a:r>
            <a:r>
              <a:rPr lang="en-US" dirty="0" smtClean="0"/>
              <a:t> </a:t>
            </a:r>
            <a:r>
              <a:rPr lang="en-US" dirty="0" err="1" smtClean="0"/>
              <a:t>Projesi</a:t>
            </a:r>
            <a:r>
              <a:rPr lang="en-US" dirty="0" smtClean="0"/>
              <a:t>: </a:t>
            </a:r>
            <a:r>
              <a:rPr lang="en-US" dirty="0" err="1" smtClean="0"/>
              <a:t>bir</a:t>
            </a:r>
            <a:r>
              <a:rPr lang="en-US" dirty="0" smtClean="0"/>
              <a:t> </a:t>
            </a:r>
            <a:r>
              <a:rPr lang="en-US" dirty="0" err="1" smtClean="0"/>
              <a:t>toplumda</a:t>
            </a:r>
            <a:r>
              <a:rPr lang="en-US" dirty="0" smtClean="0"/>
              <a:t> </a:t>
            </a:r>
            <a:r>
              <a:rPr lang="en-US" dirty="0" err="1" smtClean="0"/>
              <a:t>belirli</a:t>
            </a:r>
            <a:r>
              <a:rPr lang="en-US" dirty="0" smtClean="0"/>
              <a:t> </a:t>
            </a:r>
            <a:r>
              <a:rPr lang="en-US" dirty="0" err="1" smtClean="0"/>
              <a:t>bir</a:t>
            </a:r>
            <a:r>
              <a:rPr lang="en-US" dirty="0" smtClean="0"/>
              <a:t> </a:t>
            </a:r>
            <a:r>
              <a:rPr lang="en-US" dirty="0" err="1" smtClean="0"/>
              <a:t>zaman</a:t>
            </a:r>
            <a:r>
              <a:rPr lang="en-US" dirty="0" smtClean="0"/>
              <a:t> </a:t>
            </a:r>
            <a:r>
              <a:rPr lang="en-US" dirty="0" err="1" smtClean="0"/>
              <a:t>içerisinde</a:t>
            </a:r>
            <a:r>
              <a:rPr lang="en-US" dirty="0" smtClean="0"/>
              <a:t>, mal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hizmetlerin</a:t>
            </a:r>
            <a:r>
              <a:rPr lang="en-US" dirty="0" smtClean="0"/>
              <a:t> </a:t>
            </a:r>
            <a:r>
              <a:rPr lang="en-US" dirty="0" err="1" smtClean="0"/>
              <a:t>üretimini</a:t>
            </a:r>
            <a:r>
              <a:rPr lang="en-US" dirty="0" smtClean="0"/>
              <a:t> </a:t>
            </a:r>
            <a:r>
              <a:rPr lang="en-US" dirty="0" err="1" smtClean="0"/>
              <a:t>artırmak</a:t>
            </a:r>
            <a:r>
              <a:rPr lang="en-US" dirty="0" smtClean="0"/>
              <a:t> </a:t>
            </a:r>
            <a:r>
              <a:rPr lang="en-US" dirty="0" err="1" smtClean="0"/>
              <a:t>için</a:t>
            </a:r>
            <a:r>
              <a:rPr lang="en-US" dirty="0" smtClean="0"/>
              <a:t> </a:t>
            </a:r>
            <a:r>
              <a:rPr lang="en-US" dirty="0" err="1" smtClean="0"/>
              <a:t>bazı</a:t>
            </a:r>
            <a:r>
              <a:rPr lang="en-US" dirty="0" smtClean="0"/>
              <a:t> </a:t>
            </a:r>
            <a:r>
              <a:rPr lang="en-US" dirty="0" err="1" smtClean="0"/>
              <a:t>olanakları</a:t>
            </a:r>
            <a:r>
              <a:rPr lang="en-US" dirty="0" smtClean="0"/>
              <a:t> </a:t>
            </a:r>
            <a:r>
              <a:rPr lang="en-US" dirty="0" err="1" smtClean="0"/>
              <a:t>yaratma</a:t>
            </a:r>
            <a:r>
              <a:rPr lang="en-US" dirty="0" smtClean="0"/>
              <a:t> </a:t>
            </a:r>
            <a:r>
              <a:rPr lang="en-US" dirty="0" err="1" smtClean="0"/>
              <a:t>veya</a:t>
            </a:r>
            <a:r>
              <a:rPr lang="en-US" dirty="0" smtClean="0"/>
              <a:t> </a:t>
            </a:r>
            <a:r>
              <a:rPr lang="en-US" dirty="0" err="1" smtClean="0"/>
              <a:t>geliştirmeye</a:t>
            </a:r>
            <a:r>
              <a:rPr lang="en-US" dirty="0" smtClean="0"/>
              <a:t> </a:t>
            </a:r>
            <a:r>
              <a:rPr lang="en-US" dirty="0" err="1" smtClean="0"/>
              <a:t>yönelik</a:t>
            </a:r>
            <a:r>
              <a:rPr lang="en-US" dirty="0" smtClean="0"/>
              <a:t> </a:t>
            </a:r>
            <a:r>
              <a:rPr lang="en-US" dirty="0" err="1" smtClean="0"/>
              <a:t>önerilerdir</a:t>
            </a:r>
            <a:r>
              <a:rPr lang="en-US" dirty="0" smtClean="0"/>
              <a:t>.</a:t>
            </a:r>
          </a:p>
          <a:p>
            <a:r>
              <a:rPr lang="en-US" dirty="0" err="1" smtClean="0"/>
              <a:t>Fizibilite</a:t>
            </a:r>
            <a:r>
              <a:rPr lang="en-US" dirty="0" smtClean="0"/>
              <a:t>: </a:t>
            </a:r>
            <a:r>
              <a:rPr lang="en-US" dirty="0" err="1" smtClean="0"/>
              <a:t>kesin</a:t>
            </a:r>
            <a:r>
              <a:rPr lang="en-US" dirty="0" smtClean="0"/>
              <a:t> </a:t>
            </a:r>
            <a:r>
              <a:rPr lang="en-US" dirty="0" err="1" smtClean="0"/>
              <a:t>yatırım</a:t>
            </a:r>
            <a:r>
              <a:rPr lang="en-US" dirty="0" smtClean="0"/>
              <a:t> </a:t>
            </a:r>
            <a:r>
              <a:rPr lang="en-US" dirty="0" err="1" smtClean="0"/>
              <a:t>kararı</a:t>
            </a:r>
            <a:r>
              <a:rPr lang="en-US" dirty="0" smtClean="0"/>
              <a:t> </a:t>
            </a:r>
            <a:r>
              <a:rPr lang="en-US" dirty="0" err="1" smtClean="0"/>
              <a:t>alınmadan</a:t>
            </a:r>
            <a:r>
              <a:rPr lang="en-US" dirty="0" smtClean="0"/>
              <a:t> </a:t>
            </a:r>
            <a:r>
              <a:rPr lang="en-US" dirty="0" err="1" smtClean="0"/>
              <a:t>önce</a:t>
            </a:r>
            <a:r>
              <a:rPr lang="en-US" dirty="0" smtClean="0"/>
              <a:t> </a:t>
            </a:r>
            <a:r>
              <a:rPr lang="en-US" dirty="0" err="1" smtClean="0"/>
              <a:t>yapılması</a:t>
            </a:r>
            <a:r>
              <a:rPr lang="en-US" dirty="0" smtClean="0"/>
              <a:t> </a:t>
            </a:r>
            <a:r>
              <a:rPr lang="en-US" dirty="0" err="1" smtClean="0"/>
              <a:t>düşünülen</a:t>
            </a:r>
            <a:r>
              <a:rPr lang="en-US" dirty="0" smtClean="0"/>
              <a:t> </a:t>
            </a:r>
            <a:r>
              <a:rPr lang="en-US" dirty="0" err="1" smtClean="0"/>
              <a:t>yatırımla</a:t>
            </a:r>
            <a:r>
              <a:rPr lang="en-US" dirty="0" smtClean="0"/>
              <a:t> </a:t>
            </a:r>
            <a:r>
              <a:rPr lang="en-US" dirty="0" err="1" smtClean="0"/>
              <a:t>ilgili</a:t>
            </a:r>
            <a:r>
              <a:rPr lang="en-US" dirty="0" smtClean="0"/>
              <a:t> </a:t>
            </a:r>
            <a:r>
              <a:rPr lang="en-US" dirty="0" err="1" smtClean="0"/>
              <a:t>ekonomik</a:t>
            </a:r>
            <a:r>
              <a:rPr lang="en-US" dirty="0" smtClean="0"/>
              <a:t>, </a:t>
            </a:r>
            <a:r>
              <a:rPr lang="en-US" dirty="0" err="1" smtClean="0"/>
              <a:t>teknik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finansal</a:t>
            </a:r>
            <a:r>
              <a:rPr lang="en-US" dirty="0" smtClean="0"/>
              <a:t> </a:t>
            </a:r>
            <a:r>
              <a:rPr lang="en-US" dirty="0" err="1" smtClean="0"/>
              <a:t>sorunlara</a:t>
            </a:r>
            <a:r>
              <a:rPr lang="en-US" dirty="0" smtClean="0"/>
              <a:t> </a:t>
            </a:r>
            <a:r>
              <a:rPr lang="en-US" dirty="0" err="1" smtClean="0"/>
              <a:t>ilişkin</a:t>
            </a:r>
            <a:r>
              <a:rPr lang="en-US" dirty="0" smtClean="0"/>
              <a:t> </a:t>
            </a:r>
            <a:r>
              <a:rPr lang="en-US" dirty="0" err="1" smtClean="0"/>
              <a:t>bilgilerin</a:t>
            </a:r>
            <a:r>
              <a:rPr lang="en-US" dirty="0" smtClean="0"/>
              <a:t> </a:t>
            </a:r>
            <a:r>
              <a:rPr lang="en-US" dirty="0" err="1" smtClean="0"/>
              <a:t>sistemli</a:t>
            </a:r>
            <a:r>
              <a:rPr lang="en-US" dirty="0" smtClean="0"/>
              <a:t> </a:t>
            </a:r>
            <a:r>
              <a:rPr lang="en-US" dirty="0" err="1" smtClean="0"/>
              <a:t>bir</a:t>
            </a:r>
            <a:r>
              <a:rPr lang="en-US" dirty="0" smtClean="0"/>
              <a:t> </a:t>
            </a:r>
            <a:r>
              <a:rPr lang="en-US" dirty="0" err="1" smtClean="0"/>
              <a:t>şekilde</a:t>
            </a:r>
            <a:r>
              <a:rPr lang="en-US" dirty="0" smtClean="0"/>
              <a:t> </a:t>
            </a:r>
            <a:r>
              <a:rPr lang="en-US" dirty="0" err="1" smtClean="0"/>
              <a:t>toplanmasıdır</a:t>
            </a:r>
            <a:r>
              <a:rPr lang="en-US" dirty="0" smtClean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96268157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Temel</a:t>
            </a:r>
            <a:r>
              <a:rPr lang="en-US" dirty="0" smtClean="0"/>
              <a:t> </a:t>
            </a:r>
            <a:r>
              <a:rPr lang="en-US" dirty="0" err="1" smtClean="0"/>
              <a:t>Kavramlar</a:t>
            </a: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n-US" dirty="0" err="1" smtClean="0"/>
              <a:t>Yatırım</a:t>
            </a:r>
            <a:r>
              <a:rPr lang="en-US" dirty="0" smtClean="0"/>
              <a:t>: </a:t>
            </a:r>
            <a:r>
              <a:rPr lang="en-US" dirty="0" err="1" smtClean="0"/>
              <a:t>Sermaye</a:t>
            </a:r>
            <a:r>
              <a:rPr lang="en-US" dirty="0" smtClean="0"/>
              <a:t> </a:t>
            </a:r>
            <a:r>
              <a:rPr lang="en-US" dirty="0" err="1" smtClean="0"/>
              <a:t>mallarına</a:t>
            </a:r>
            <a:r>
              <a:rPr lang="en-US" dirty="0" smtClean="0"/>
              <a:t> </a:t>
            </a:r>
            <a:r>
              <a:rPr lang="en-US" dirty="0" err="1" smtClean="0"/>
              <a:t>veya</a:t>
            </a:r>
            <a:r>
              <a:rPr lang="en-US" dirty="0" smtClean="0"/>
              <a:t> </a:t>
            </a:r>
            <a:r>
              <a:rPr lang="en-US" dirty="0" err="1" smtClean="0"/>
              <a:t>üretim</a:t>
            </a:r>
            <a:r>
              <a:rPr lang="en-US" dirty="0" smtClean="0"/>
              <a:t> </a:t>
            </a:r>
            <a:r>
              <a:rPr lang="en-US" dirty="0" err="1" smtClean="0"/>
              <a:t>araçlarına</a:t>
            </a:r>
            <a:r>
              <a:rPr lang="en-US" dirty="0" smtClean="0"/>
              <a:t> </a:t>
            </a:r>
            <a:r>
              <a:rPr lang="en-US" dirty="0" err="1" smtClean="0"/>
              <a:t>yapılan</a:t>
            </a:r>
            <a:r>
              <a:rPr lang="en-US" dirty="0" smtClean="0"/>
              <a:t> </a:t>
            </a:r>
            <a:r>
              <a:rPr lang="en-US" dirty="0" err="1" smtClean="0"/>
              <a:t>ilavelerdir</a:t>
            </a:r>
            <a:r>
              <a:rPr lang="en-US" dirty="0" smtClean="0"/>
              <a:t>. </a:t>
            </a:r>
            <a:r>
              <a:rPr lang="en-US" dirty="0" err="1" smtClean="0"/>
              <a:t>Amaç</a:t>
            </a:r>
            <a:r>
              <a:rPr lang="en-US" dirty="0" smtClean="0"/>
              <a:t>:</a:t>
            </a:r>
          </a:p>
          <a:p>
            <a:pPr lvl="1"/>
            <a:r>
              <a:rPr lang="en-US" dirty="0" err="1" smtClean="0"/>
              <a:t>Yeni</a:t>
            </a:r>
            <a:r>
              <a:rPr lang="en-US" dirty="0" smtClean="0"/>
              <a:t> </a:t>
            </a:r>
            <a:r>
              <a:rPr lang="en-US" dirty="0" err="1" smtClean="0"/>
              <a:t>üretim</a:t>
            </a:r>
            <a:r>
              <a:rPr lang="en-US" dirty="0" smtClean="0"/>
              <a:t> </a:t>
            </a:r>
            <a:r>
              <a:rPr lang="en-US" dirty="0" err="1" smtClean="0"/>
              <a:t>birimleri</a:t>
            </a:r>
            <a:r>
              <a:rPr lang="en-US" dirty="0" smtClean="0"/>
              <a:t> </a:t>
            </a:r>
            <a:r>
              <a:rPr lang="en-US" dirty="0" err="1" smtClean="0"/>
              <a:t>kurmak</a:t>
            </a:r>
            <a:r>
              <a:rPr lang="en-US" dirty="0" smtClean="0"/>
              <a:t> </a:t>
            </a:r>
            <a:r>
              <a:rPr lang="en-US" dirty="0" err="1" smtClean="0"/>
              <a:t>veya</a:t>
            </a:r>
            <a:r>
              <a:rPr lang="en-US" dirty="0" smtClean="0"/>
              <a:t> </a:t>
            </a:r>
            <a:r>
              <a:rPr lang="en-US" dirty="0" err="1" smtClean="0"/>
              <a:t>üretici</a:t>
            </a:r>
            <a:r>
              <a:rPr lang="en-US" dirty="0" smtClean="0"/>
              <a:t> </a:t>
            </a:r>
            <a:r>
              <a:rPr lang="en-US" dirty="0" err="1" smtClean="0"/>
              <a:t>güç</a:t>
            </a:r>
            <a:r>
              <a:rPr lang="en-US" dirty="0" smtClean="0"/>
              <a:t> </a:t>
            </a:r>
            <a:r>
              <a:rPr lang="en-US" dirty="0" err="1" smtClean="0"/>
              <a:t>kurmak</a:t>
            </a:r>
            <a:endParaRPr lang="en-US" dirty="0" smtClean="0"/>
          </a:p>
          <a:p>
            <a:pPr lvl="1"/>
            <a:r>
              <a:rPr lang="en-US" dirty="0" err="1" smtClean="0"/>
              <a:t>Aşınma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eskime</a:t>
            </a:r>
            <a:r>
              <a:rPr lang="en-US" dirty="0" smtClean="0"/>
              <a:t> </a:t>
            </a:r>
            <a:r>
              <a:rPr lang="en-US" dirty="0" err="1" smtClean="0"/>
              <a:t>nedeniyle</a:t>
            </a:r>
            <a:r>
              <a:rPr lang="en-US" dirty="0" smtClean="0"/>
              <a:t> </a:t>
            </a:r>
            <a:r>
              <a:rPr lang="en-US" dirty="0" err="1" smtClean="0"/>
              <a:t>üretim</a:t>
            </a:r>
            <a:r>
              <a:rPr lang="en-US" dirty="0" smtClean="0"/>
              <a:t> </a:t>
            </a:r>
            <a:r>
              <a:rPr lang="en-US" dirty="0" err="1" smtClean="0"/>
              <a:t>araçlarını</a:t>
            </a:r>
            <a:r>
              <a:rPr lang="en-US" dirty="0" smtClean="0"/>
              <a:t> </a:t>
            </a:r>
            <a:r>
              <a:rPr lang="en-US" dirty="0" err="1" smtClean="0"/>
              <a:t>yenilemek</a:t>
            </a:r>
            <a:endParaRPr lang="en-US" dirty="0" smtClean="0"/>
          </a:p>
          <a:p>
            <a:pPr lvl="1"/>
            <a:r>
              <a:rPr lang="en-US" dirty="0" err="1" smtClean="0"/>
              <a:t>Modernizasyon</a:t>
            </a:r>
            <a:r>
              <a:rPr lang="en-US" dirty="0" smtClean="0"/>
              <a:t> </a:t>
            </a:r>
            <a:r>
              <a:rPr lang="en-US" dirty="0" err="1" smtClean="0"/>
              <a:t>sağlamak</a:t>
            </a:r>
            <a:endParaRPr lang="en-US" dirty="0" smtClean="0"/>
          </a:p>
          <a:p>
            <a:pPr marL="448056" lvl="1" indent="0">
              <a:buNone/>
            </a:pPr>
            <a:r>
              <a:rPr lang="en-US" dirty="0" err="1" smtClean="0"/>
              <a:t>Müteşebbis</a:t>
            </a:r>
            <a:r>
              <a:rPr lang="en-US" dirty="0" smtClean="0"/>
              <a:t>, </a:t>
            </a:r>
            <a:r>
              <a:rPr lang="en-US" dirty="0" err="1" smtClean="0"/>
              <a:t>kârını</a:t>
            </a:r>
            <a:r>
              <a:rPr lang="en-US" dirty="0" smtClean="0"/>
              <a:t> </a:t>
            </a:r>
            <a:r>
              <a:rPr lang="en-US" dirty="0" err="1" smtClean="0"/>
              <a:t>artırmak</a:t>
            </a:r>
            <a:r>
              <a:rPr lang="en-US" dirty="0" smtClean="0"/>
              <a:t> </a:t>
            </a:r>
            <a:r>
              <a:rPr lang="en-US" dirty="0" err="1" smtClean="0"/>
              <a:t>ister</a:t>
            </a:r>
            <a:r>
              <a:rPr lang="en-US" dirty="0" smtClean="0"/>
              <a:t>.</a:t>
            </a:r>
          </a:p>
          <a:p>
            <a:r>
              <a:rPr lang="en-US" dirty="0" err="1" smtClean="0"/>
              <a:t>Yatırım</a:t>
            </a:r>
            <a:r>
              <a:rPr lang="en-US" dirty="0" smtClean="0"/>
              <a:t> </a:t>
            </a:r>
            <a:r>
              <a:rPr lang="en-US" dirty="0" err="1" smtClean="0"/>
              <a:t>Projesi</a:t>
            </a:r>
            <a:r>
              <a:rPr lang="en-US" dirty="0" smtClean="0"/>
              <a:t>: </a:t>
            </a:r>
            <a:r>
              <a:rPr lang="en-US" dirty="0" err="1" smtClean="0"/>
              <a:t>bir</a:t>
            </a:r>
            <a:r>
              <a:rPr lang="en-US" dirty="0" smtClean="0"/>
              <a:t> </a:t>
            </a:r>
            <a:r>
              <a:rPr lang="en-US" dirty="0" err="1" smtClean="0"/>
              <a:t>toplumda</a:t>
            </a:r>
            <a:r>
              <a:rPr lang="en-US" dirty="0" smtClean="0"/>
              <a:t> </a:t>
            </a:r>
            <a:r>
              <a:rPr lang="en-US" dirty="0" err="1" smtClean="0"/>
              <a:t>belirli</a:t>
            </a:r>
            <a:r>
              <a:rPr lang="en-US" dirty="0" smtClean="0"/>
              <a:t> </a:t>
            </a:r>
            <a:r>
              <a:rPr lang="en-US" dirty="0" err="1" smtClean="0"/>
              <a:t>bir</a:t>
            </a:r>
            <a:r>
              <a:rPr lang="en-US" dirty="0" smtClean="0"/>
              <a:t> </a:t>
            </a:r>
            <a:r>
              <a:rPr lang="en-US" dirty="0" err="1" smtClean="0"/>
              <a:t>zaman</a:t>
            </a:r>
            <a:r>
              <a:rPr lang="en-US" dirty="0" smtClean="0"/>
              <a:t> </a:t>
            </a:r>
            <a:r>
              <a:rPr lang="en-US" dirty="0" err="1" smtClean="0"/>
              <a:t>içerisinde</a:t>
            </a:r>
            <a:r>
              <a:rPr lang="en-US" dirty="0" smtClean="0"/>
              <a:t>, mal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hizmetlerin</a:t>
            </a:r>
            <a:r>
              <a:rPr lang="en-US" dirty="0" smtClean="0"/>
              <a:t> </a:t>
            </a:r>
            <a:r>
              <a:rPr lang="en-US" dirty="0" err="1" smtClean="0"/>
              <a:t>üretimini</a:t>
            </a:r>
            <a:r>
              <a:rPr lang="en-US" dirty="0" smtClean="0"/>
              <a:t> </a:t>
            </a:r>
            <a:r>
              <a:rPr lang="en-US" dirty="0" err="1" smtClean="0"/>
              <a:t>artırmak</a:t>
            </a:r>
            <a:r>
              <a:rPr lang="en-US" dirty="0" smtClean="0"/>
              <a:t> </a:t>
            </a:r>
            <a:r>
              <a:rPr lang="en-US" dirty="0" err="1" smtClean="0"/>
              <a:t>için</a:t>
            </a:r>
            <a:r>
              <a:rPr lang="en-US" dirty="0" smtClean="0"/>
              <a:t> </a:t>
            </a:r>
            <a:r>
              <a:rPr lang="en-US" dirty="0" err="1" smtClean="0"/>
              <a:t>bazı</a:t>
            </a:r>
            <a:r>
              <a:rPr lang="en-US" dirty="0" smtClean="0"/>
              <a:t> </a:t>
            </a:r>
            <a:r>
              <a:rPr lang="en-US" dirty="0" err="1" smtClean="0"/>
              <a:t>olanakları</a:t>
            </a:r>
            <a:r>
              <a:rPr lang="en-US" dirty="0" smtClean="0"/>
              <a:t> </a:t>
            </a:r>
            <a:r>
              <a:rPr lang="en-US" dirty="0" err="1" smtClean="0"/>
              <a:t>yaratma</a:t>
            </a:r>
            <a:r>
              <a:rPr lang="en-US" dirty="0" smtClean="0"/>
              <a:t> </a:t>
            </a:r>
            <a:r>
              <a:rPr lang="en-US" dirty="0" err="1" smtClean="0"/>
              <a:t>veya</a:t>
            </a:r>
            <a:r>
              <a:rPr lang="en-US" dirty="0" smtClean="0"/>
              <a:t> </a:t>
            </a:r>
            <a:r>
              <a:rPr lang="en-US" dirty="0" err="1" smtClean="0"/>
              <a:t>geliştirmeye</a:t>
            </a:r>
            <a:r>
              <a:rPr lang="en-US" dirty="0" smtClean="0"/>
              <a:t> </a:t>
            </a:r>
            <a:r>
              <a:rPr lang="en-US" dirty="0" err="1" smtClean="0"/>
              <a:t>yönelik</a:t>
            </a:r>
            <a:r>
              <a:rPr lang="en-US" dirty="0" smtClean="0"/>
              <a:t> </a:t>
            </a:r>
            <a:r>
              <a:rPr lang="en-US" dirty="0" err="1" smtClean="0"/>
              <a:t>önerilerdir</a:t>
            </a:r>
            <a:r>
              <a:rPr lang="en-US" dirty="0" smtClean="0"/>
              <a:t>.</a:t>
            </a:r>
          </a:p>
          <a:p>
            <a:r>
              <a:rPr lang="en-US" dirty="0" err="1" smtClean="0"/>
              <a:t>Fizibilite</a:t>
            </a:r>
            <a:r>
              <a:rPr lang="en-US" dirty="0" smtClean="0"/>
              <a:t>: </a:t>
            </a:r>
            <a:r>
              <a:rPr lang="en-US" dirty="0" err="1" smtClean="0"/>
              <a:t>kesin</a:t>
            </a:r>
            <a:r>
              <a:rPr lang="en-US" dirty="0" smtClean="0"/>
              <a:t> </a:t>
            </a:r>
            <a:r>
              <a:rPr lang="en-US" dirty="0" err="1" smtClean="0"/>
              <a:t>yatırım</a:t>
            </a:r>
            <a:r>
              <a:rPr lang="en-US" dirty="0" smtClean="0"/>
              <a:t> </a:t>
            </a:r>
            <a:r>
              <a:rPr lang="en-US" dirty="0" err="1" smtClean="0"/>
              <a:t>kararı</a:t>
            </a:r>
            <a:r>
              <a:rPr lang="en-US" dirty="0" smtClean="0"/>
              <a:t> </a:t>
            </a:r>
            <a:r>
              <a:rPr lang="en-US" dirty="0" err="1" smtClean="0"/>
              <a:t>alınmadan</a:t>
            </a:r>
            <a:r>
              <a:rPr lang="en-US" dirty="0" smtClean="0"/>
              <a:t> </a:t>
            </a:r>
            <a:r>
              <a:rPr lang="en-US" dirty="0" err="1" smtClean="0"/>
              <a:t>önce</a:t>
            </a:r>
            <a:r>
              <a:rPr lang="en-US" dirty="0" smtClean="0"/>
              <a:t> </a:t>
            </a:r>
            <a:r>
              <a:rPr lang="en-US" dirty="0" err="1" smtClean="0"/>
              <a:t>yapılması</a:t>
            </a:r>
            <a:r>
              <a:rPr lang="en-US" dirty="0" smtClean="0"/>
              <a:t> </a:t>
            </a:r>
            <a:r>
              <a:rPr lang="en-US" dirty="0" err="1" smtClean="0"/>
              <a:t>düşünülen</a:t>
            </a:r>
            <a:r>
              <a:rPr lang="en-US" dirty="0" smtClean="0"/>
              <a:t> </a:t>
            </a:r>
            <a:r>
              <a:rPr lang="en-US" dirty="0" err="1" smtClean="0"/>
              <a:t>yatırımla</a:t>
            </a:r>
            <a:r>
              <a:rPr lang="en-US" dirty="0" smtClean="0"/>
              <a:t> </a:t>
            </a:r>
            <a:r>
              <a:rPr lang="en-US" dirty="0" err="1" smtClean="0"/>
              <a:t>ilgili</a:t>
            </a:r>
            <a:r>
              <a:rPr lang="en-US" dirty="0" smtClean="0"/>
              <a:t> </a:t>
            </a:r>
            <a:r>
              <a:rPr lang="en-US" dirty="0" err="1" smtClean="0"/>
              <a:t>ekonomik</a:t>
            </a:r>
            <a:r>
              <a:rPr lang="en-US" dirty="0" smtClean="0"/>
              <a:t>, </a:t>
            </a:r>
            <a:r>
              <a:rPr lang="en-US" dirty="0" err="1" smtClean="0"/>
              <a:t>teknik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finansal</a:t>
            </a:r>
            <a:r>
              <a:rPr lang="en-US" dirty="0" smtClean="0"/>
              <a:t> </a:t>
            </a:r>
            <a:r>
              <a:rPr lang="en-US" dirty="0" err="1" smtClean="0"/>
              <a:t>sorunlara</a:t>
            </a:r>
            <a:r>
              <a:rPr lang="en-US" dirty="0" smtClean="0"/>
              <a:t> </a:t>
            </a:r>
            <a:r>
              <a:rPr lang="en-US" dirty="0" err="1" smtClean="0"/>
              <a:t>ilişkin</a:t>
            </a:r>
            <a:r>
              <a:rPr lang="en-US" dirty="0" smtClean="0"/>
              <a:t> </a:t>
            </a:r>
            <a:r>
              <a:rPr lang="en-US" dirty="0" err="1" smtClean="0"/>
              <a:t>bilgilerin</a:t>
            </a:r>
            <a:r>
              <a:rPr lang="en-US" dirty="0" smtClean="0"/>
              <a:t> </a:t>
            </a:r>
            <a:r>
              <a:rPr lang="en-US" dirty="0" err="1" smtClean="0"/>
              <a:t>sistemli</a:t>
            </a:r>
            <a:r>
              <a:rPr lang="en-US" dirty="0" smtClean="0"/>
              <a:t> </a:t>
            </a:r>
            <a:r>
              <a:rPr lang="en-US" dirty="0" err="1" smtClean="0"/>
              <a:t>bir</a:t>
            </a:r>
            <a:r>
              <a:rPr lang="en-US" dirty="0" smtClean="0"/>
              <a:t> </a:t>
            </a:r>
            <a:r>
              <a:rPr lang="en-US" dirty="0" err="1" smtClean="0"/>
              <a:t>şekilde</a:t>
            </a:r>
            <a:r>
              <a:rPr lang="en-US" dirty="0" smtClean="0"/>
              <a:t> </a:t>
            </a:r>
            <a:r>
              <a:rPr lang="en-US" dirty="0" err="1" smtClean="0"/>
              <a:t>toplanmasıdır</a:t>
            </a:r>
            <a:r>
              <a:rPr lang="en-US" dirty="0" smtClean="0"/>
              <a:t>.</a:t>
            </a:r>
          </a:p>
          <a:p>
            <a:pPr marL="36576" indent="0">
              <a:buNone/>
            </a:pPr>
            <a:r>
              <a:rPr lang="en-US" dirty="0" smtClean="0"/>
              <a:t>En </a:t>
            </a:r>
            <a:r>
              <a:rPr lang="en-US" dirty="0" err="1" smtClean="0"/>
              <a:t>rasyonel</a:t>
            </a:r>
            <a:r>
              <a:rPr lang="en-US" dirty="0" smtClean="0"/>
              <a:t> </a:t>
            </a:r>
            <a:r>
              <a:rPr lang="en-US" dirty="0" err="1" smtClean="0"/>
              <a:t>yatırım</a:t>
            </a:r>
            <a:r>
              <a:rPr lang="en-US" dirty="0" smtClean="0"/>
              <a:t> </a:t>
            </a:r>
            <a:r>
              <a:rPr lang="en-US" dirty="0" err="1" smtClean="0"/>
              <a:t>kararının</a:t>
            </a:r>
            <a:r>
              <a:rPr lang="en-US" dirty="0" smtClean="0"/>
              <a:t> </a:t>
            </a:r>
            <a:r>
              <a:rPr lang="en-US" dirty="0" err="1" smtClean="0"/>
              <a:t>alınması</a:t>
            </a:r>
            <a:r>
              <a:rPr lang="en-US" dirty="0" smtClean="0"/>
              <a:t> </a:t>
            </a:r>
            <a:r>
              <a:rPr lang="en-US" dirty="0" err="1" smtClean="0"/>
              <a:t>amaçlanır</a:t>
            </a:r>
            <a:r>
              <a:rPr lang="en-US" dirty="0" smtClean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310999718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İşletmenin</a:t>
            </a:r>
            <a:r>
              <a:rPr lang="en-US" dirty="0" smtClean="0"/>
              <a:t> </a:t>
            </a:r>
            <a:r>
              <a:rPr lang="en-US" dirty="0" err="1" smtClean="0"/>
              <a:t>Kuruluş</a:t>
            </a:r>
            <a:r>
              <a:rPr lang="en-US" dirty="0" smtClean="0"/>
              <a:t> </a:t>
            </a:r>
            <a:r>
              <a:rPr lang="en-US" dirty="0" err="1" smtClean="0"/>
              <a:t>Aşamaları</a:t>
            </a:r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2843808" y="1988840"/>
            <a:ext cx="3101263" cy="432048"/>
          </a:xfrm>
          <a:prstGeom prst="rect">
            <a:avLst/>
          </a:prstGeom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en-US" dirty="0" err="1" smtClean="0"/>
              <a:t>Proje</a:t>
            </a:r>
            <a:r>
              <a:rPr lang="en-US" dirty="0" smtClean="0"/>
              <a:t> </a:t>
            </a:r>
            <a:r>
              <a:rPr lang="en-US" dirty="0" err="1" smtClean="0"/>
              <a:t>Fikri</a:t>
            </a:r>
            <a:endParaRPr lang="en-US" dirty="0" smtClean="0"/>
          </a:p>
        </p:txBody>
      </p:sp>
      <p:sp>
        <p:nvSpPr>
          <p:cNvPr id="6" name="Rectangle 5"/>
          <p:cNvSpPr/>
          <p:nvPr/>
        </p:nvSpPr>
        <p:spPr>
          <a:xfrm>
            <a:off x="2843808" y="2636912"/>
            <a:ext cx="3101263" cy="432048"/>
          </a:xfrm>
          <a:prstGeom prst="rect">
            <a:avLst/>
          </a:prstGeom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en-US" dirty="0" err="1" smtClean="0"/>
              <a:t>Fizibilite</a:t>
            </a:r>
            <a:r>
              <a:rPr lang="en-US" dirty="0" smtClean="0"/>
              <a:t> </a:t>
            </a:r>
            <a:r>
              <a:rPr lang="en-US" dirty="0" err="1" smtClean="0"/>
              <a:t>Çalışmaları</a:t>
            </a:r>
            <a:endParaRPr lang="en-US" dirty="0" smtClean="0"/>
          </a:p>
        </p:txBody>
      </p:sp>
      <p:sp>
        <p:nvSpPr>
          <p:cNvPr id="7" name="Rectangle 6"/>
          <p:cNvSpPr/>
          <p:nvPr/>
        </p:nvSpPr>
        <p:spPr>
          <a:xfrm>
            <a:off x="2843808" y="3356992"/>
            <a:ext cx="3101263" cy="432048"/>
          </a:xfrm>
          <a:prstGeom prst="rect">
            <a:avLst/>
          </a:prstGeom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en-US" dirty="0" err="1" smtClean="0"/>
              <a:t>Fizibilite</a:t>
            </a:r>
            <a:r>
              <a:rPr lang="en-US" dirty="0" smtClean="0"/>
              <a:t> </a:t>
            </a:r>
            <a:r>
              <a:rPr lang="en-US" dirty="0" err="1" smtClean="0"/>
              <a:t>Raporu</a:t>
            </a:r>
            <a:endParaRPr lang="en-US" dirty="0" smtClean="0"/>
          </a:p>
        </p:txBody>
      </p:sp>
      <p:sp>
        <p:nvSpPr>
          <p:cNvPr id="8" name="Rectangle 7"/>
          <p:cNvSpPr/>
          <p:nvPr/>
        </p:nvSpPr>
        <p:spPr>
          <a:xfrm>
            <a:off x="2843808" y="4077072"/>
            <a:ext cx="3168352" cy="648072"/>
          </a:xfrm>
          <a:prstGeom prst="rect">
            <a:avLst/>
          </a:prstGeom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en-US" dirty="0" err="1" smtClean="0"/>
              <a:t>Proje</a:t>
            </a:r>
            <a:r>
              <a:rPr lang="en-US" dirty="0" smtClean="0"/>
              <a:t> </a:t>
            </a:r>
            <a:r>
              <a:rPr lang="en-US" dirty="0" err="1" smtClean="0"/>
              <a:t>FikriDeğerlendirme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Yatırım</a:t>
            </a:r>
            <a:r>
              <a:rPr lang="en-US" dirty="0" smtClean="0"/>
              <a:t> </a:t>
            </a:r>
            <a:r>
              <a:rPr lang="en-US" dirty="0" err="1" smtClean="0"/>
              <a:t>Kararı</a:t>
            </a:r>
            <a:endParaRPr lang="en-US" dirty="0" smtClean="0"/>
          </a:p>
        </p:txBody>
      </p:sp>
      <p:sp>
        <p:nvSpPr>
          <p:cNvPr id="9" name="Rectangle 8"/>
          <p:cNvSpPr/>
          <p:nvPr/>
        </p:nvSpPr>
        <p:spPr>
          <a:xfrm>
            <a:off x="2843808" y="4869160"/>
            <a:ext cx="3101263" cy="432048"/>
          </a:xfrm>
          <a:prstGeom prst="rect">
            <a:avLst/>
          </a:prstGeom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en-US" dirty="0" err="1" smtClean="0"/>
              <a:t>Kesin</a:t>
            </a:r>
            <a:r>
              <a:rPr lang="en-US" dirty="0" smtClean="0"/>
              <a:t> </a:t>
            </a:r>
            <a:r>
              <a:rPr lang="en-US" dirty="0" err="1" smtClean="0"/>
              <a:t>Proje</a:t>
            </a:r>
            <a:endParaRPr lang="en-US" dirty="0" smtClean="0"/>
          </a:p>
        </p:txBody>
      </p:sp>
      <p:sp>
        <p:nvSpPr>
          <p:cNvPr id="10" name="Rectangle 9"/>
          <p:cNvSpPr/>
          <p:nvPr/>
        </p:nvSpPr>
        <p:spPr>
          <a:xfrm>
            <a:off x="2843808" y="5517232"/>
            <a:ext cx="3101263" cy="648072"/>
          </a:xfrm>
          <a:prstGeom prst="rect">
            <a:avLst/>
          </a:prstGeom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en-US" dirty="0" err="1" smtClean="0"/>
              <a:t>Projenin</a:t>
            </a:r>
            <a:r>
              <a:rPr lang="en-US" dirty="0" smtClean="0"/>
              <a:t> </a:t>
            </a:r>
            <a:r>
              <a:rPr lang="en-US" dirty="0" err="1" smtClean="0"/>
              <a:t>Uygulanması</a:t>
            </a:r>
            <a:r>
              <a:rPr lang="en-US" dirty="0" smtClean="0"/>
              <a:t> (</a:t>
            </a:r>
            <a:r>
              <a:rPr lang="en-US" dirty="0" err="1" smtClean="0"/>
              <a:t>Yatırım</a:t>
            </a:r>
            <a:r>
              <a:rPr lang="en-US" dirty="0" smtClean="0"/>
              <a:t>)</a:t>
            </a:r>
          </a:p>
        </p:txBody>
      </p:sp>
      <p:sp>
        <p:nvSpPr>
          <p:cNvPr id="11" name="Rectangle 10"/>
          <p:cNvSpPr/>
          <p:nvPr/>
        </p:nvSpPr>
        <p:spPr>
          <a:xfrm>
            <a:off x="2843808" y="6309320"/>
            <a:ext cx="3101263" cy="432048"/>
          </a:xfrm>
          <a:prstGeom prst="rect">
            <a:avLst/>
          </a:prstGeom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en-US" dirty="0" err="1" smtClean="0"/>
              <a:t>İşletme</a:t>
            </a:r>
            <a:r>
              <a:rPr lang="en-US" dirty="0" smtClean="0"/>
              <a:t> </a:t>
            </a:r>
            <a:r>
              <a:rPr lang="en-US" dirty="0" err="1" smtClean="0"/>
              <a:t>Aşaması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310999718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 smtClean="0"/>
              <a:t>Fizibilite</a:t>
            </a:r>
            <a:r>
              <a:rPr lang="en-US" dirty="0" smtClean="0"/>
              <a:t> </a:t>
            </a:r>
            <a:r>
              <a:rPr lang="en-US" dirty="0" err="1" smtClean="0"/>
              <a:t>Çalışması</a:t>
            </a:r>
            <a:r>
              <a:rPr lang="en-US" dirty="0" smtClean="0"/>
              <a:t> </a:t>
            </a:r>
            <a:r>
              <a:rPr lang="en-US" dirty="0" err="1" smtClean="0"/>
              <a:t>Neden</a:t>
            </a:r>
            <a:r>
              <a:rPr lang="en-US" dirty="0" smtClean="0"/>
              <a:t> </a:t>
            </a:r>
            <a:r>
              <a:rPr lang="en-US" dirty="0" err="1" smtClean="0"/>
              <a:t>Önemli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err="1" smtClean="0"/>
              <a:t>Amaç</a:t>
            </a:r>
            <a:r>
              <a:rPr lang="en-US" dirty="0" smtClean="0"/>
              <a:t>;</a:t>
            </a:r>
          </a:p>
          <a:p>
            <a:pPr lvl="1"/>
            <a:r>
              <a:rPr lang="en-US" dirty="0" err="1" smtClean="0"/>
              <a:t>Kesin</a:t>
            </a:r>
            <a:r>
              <a:rPr lang="en-US" dirty="0" smtClean="0"/>
              <a:t> </a:t>
            </a:r>
            <a:r>
              <a:rPr lang="en-US" dirty="0" err="1" smtClean="0"/>
              <a:t>karar</a:t>
            </a:r>
            <a:endParaRPr lang="en-US" dirty="0" smtClean="0"/>
          </a:p>
          <a:p>
            <a:pPr lvl="1"/>
            <a:r>
              <a:rPr lang="en-US" dirty="0" err="1" smtClean="0"/>
              <a:t>İşletmenin</a:t>
            </a:r>
            <a:r>
              <a:rPr lang="en-US" dirty="0" smtClean="0"/>
              <a:t> </a:t>
            </a:r>
            <a:r>
              <a:rPr lang="en-US" dirty="0" err="1" smtClean="0"/>
              <a:t>büyüklüğü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yeri</a:t>
            </a:r>
            <a:endParaRPr lang="en-US" dirty="0" smtClean="0"/>
          </a:p>
          <a:p>
            <a:pPr lvl="1"/>
            <a:r>
              <a:rPr lang="en-US" dirty="0" smtClean="0"/>
              <a:t>Mali </a:t>
            </a:r>
            <a:r>
              <a:rPr lang="en-US" dirty="0" err="1" smtClean="0"/>
              <a:t>yük</a:t>
            </a:r>
            <a:endParaRPr lang="en-US" dirty="0" smtClean="0"/>
          </a:p>
          <a:p>
            <a:pPr lvl="1"/>
            <a:r>
              <a:rPr lang="en-US" dirty="0" err="1" smtClean="0"/>
              <a:t>Devlet</a:t>
            </a:r>
            <a:r>
              <a:rPr lang="en-US" dirty="0" smtClean="0"/>
              <a:t> </a:t>
            </a:r>
            <a:r>
              <a:rPr lang="en-US" dirty="0" err="1" smtClean="0"/>
              <a:t>olanaklarında</a:t>
            </a:r>
            <a:r>
              <a:rPr lang="en-US" dirty="0" smtClean="0"/>
              <a:t> </a:t>
            </a:r>
            <a:r>
              <a:rPr lang="en-US" dirty="0" err="1" smtClean="0"/>
              <a:t>faydalanmak</a:t>
            </a:r>
            <a:endParaRPr lang="en-US" dirty="0" smtClean="0"/>
          </a:p>
          <a:p>
            <a:pPr lvl="1"/>
            <a:r>
              <a:rPr lang="en-US" dirty="0" err="1" smtClean="0"/>
              <a:t>Sıkıntıları</a:t>
            </a:r>
            <a:r>
              <a:rPr lang="en-US" dirty="0" smtClean="0"/>
              <a:t> </a:t>
            </a:r>
            <a:r>
              <a:rPr lang="en-US" dirty="0" err="1" smtClean="0"/>
              <a:t>önceden</a:t>
            </a:r>
            <a:r>
              <a:rPr lang="en-US" dirty="0" smtClean="0"/>
              <a:t> </a:t>
            </a:r>
            <a:r>
              <a:rPr lang="en-US" dirty="0" err="1" smtClean="0"/>
              <a:t>tahmin</a:t>
            </a:r>
            <a:r>
              <a:rPr lang="en-US" dirty="0" smtClean="0"/>
              <a:t> </a:t>
            </a:r>
            <a:r>
              <a:rPr lang="en-US" dirty="0" err="1" smtClean="0"/>
              <a:t>etmek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404779325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 smtClean="0"/>
              <a:t>Fizibilite</a:t>
            </a:r>
            <a:r>
              <a:rPr lang="en-US" dirty="0" smtClean="0"/>
              <a:t> </a:t>
            </a:r>
            <a:r>
              <a:rPr lang="en-US" dirty="0" err="1" smtClean="0"/>
              <a:t>Çalışması</a:t>
            </a:r>
            <a:r>
              <a:rPr lang="en-US" dirty="0" smtClean="0"/>
              <a:t> </a:t>
            </a:r>
            <a:r>
              <a:rPr lang="en-US" dirty="0" err="1" smtClean="0"/>
              <a:t>Neden</a:t>
            </a:r>
            <a:r>
              <a:rPr lang="en-US" dirty="0" smtClean="0"/>
              <a:t> </a:t>
            </a:r>
            <a:r>
              <a:rPr lang="en-US" dirty="0" err="1" smtClean="0"/>
              <a:t>Önemli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en-US" dirty="0" err="1" smtClean="0"/>
              <a:t>Fizibilite</a:t>
            </a:r>
            <a:r>
              <a:rPr lang="en-US" dirty="0" smtClean="0"/>
              <a:t> </a:t>
            </a:r>
            <a:r>
              <a:rPr lang="en-US" dirty="0" err="1" smtClean="0"/>
              <a:t>çalışması</a:t>
            </a:r>
            <a:r>
              <a:rPr lang="en-US" dirty="0" smtClean="0"/>
              <a:t> </a:t>
            </a:r>
            <a:r>
              <a:rPr lang="en-US" dirty="0" err="1" smtClean="0"/>
              <a:t>birbiriyle</a:t>
            </a:r>
            <a:r>
              <a:rPr lang="en-US" dirty="0" smtClean="0"/>
              <a:t> </a:t>
            </a:r>
            <a:r>
              <a:rPr lang="en-US" dirty="0" err="1" smtClean="0"/>
              <a:t>yakından</a:t>
            </a:r>
            <a:r>
              <a:rPr lang="en-US" dirty="0" smtClean="0"/>
              <a:t> </a:t>
            </a:r>
            <a:r>
              <a:rPr lang="en-US" dirty="0" err="1" smtClean="0"/>
              <a:t>ilişkili</a:t>
            </a:r>
            <a:r>
              <a:rPr lang="en-US" dirty="0" smtClean="0"/>
              <a:t> 3 </a:t>
            </a:r>
            <a:r>
              <a:rPr lang="en-US" dirty="0" err="1" smtClean="0"/>
              <a:t>faaliyetin</a:t>
            </a:r>
            <a:r>
              <a:rPr lang="en-US" dirty="0" smtClean="0"/>
              <a:t>  </a:t>
            </a:r>
            <a:r>
              <a:rPr lang="en-US" dirty="0" err="1" smtClean="0"/>
              <a:t>birl</a:t>
            </a:r>
            <a:r>
              <a:rPr lang="en-US" dirty="0" err="1" smtClean="0"/>
              <a:t>ikte</a:t>
            </a:r>
            <a:r>
              <a:rPr lang="en-US" dirty="0" smtClean="0"/>
              <a:t> </a:t>
            </a:r>
            <a:r>
              <a:rPr lang="en-US" dirty="0" err="1" smtClean="0"/>
              <a:t>yürütülmesi</a:t>
            </a:r>
            <a:r>
              <a:rPr lang="en-US" dirty="0" smtClean="0"/>
              <a:t> </a:t>
            </a:r>
            <a:r>
              <a:rPr lang="en-US" dirty="0" err="1" smtClean="0"/>
              <a:t>ile</a:t>
            </a:r>
            <a:r>
              <a:rPr lang="en-US" dirty="0" smtClean="0"/>
              <a:t> </a:t>
            </a:r>
            <a:r>
              <a:rPr lang="en-US" dirty="0" err="1" smtClean="0"/>
              <a:t>yürütülür</a:t>
            </a:r>
            <a:r>
              <a:rPr lang="en-US" dirty="0" smtClean="0"/>
              <a:t>. </a:t>
            </a:r>
            <a:r>
              <a:rPr lang="en-US" dirty="0" err="1" smtClean="0"/>
              <a:t>Bunlar</a:t>
            </a:r>
            <a:r>
              <a:rPr lang="en-US" dirty="0" smtClean="0"/>
              <a:t>:</a:t>
            </a:r>
          </a:p>
          <a:p>
            <a:r>
              <a:rPr lang="en-US" dirty="0" smtClean="0"/>
              <a:t>1. </a:t>
            </a:r>
            <a:r>
              <a:rPr lang="en-US" dirty="0" err="1" smtClean="0"/>
              <a:t>Ekonomik</a:t>
            </a:r>
            <a:r>
              <a:rPr lang="en-US" dirty="0" smtClean="0"/>
              <a:t> </a:t>
            </a:r>
            <a:r>
              <a:rPr lang="en-US" dirty="0" err="1" smtClean="0"/>
              <a:t>Etüd</a:t>
            </a:r>
            <a:r>
              <a:rPr lang="en-US" dirty="0" smtClean="0"/>
              <a:t>: </a:t>
            </a:r>
          </a:p>
          <a:p>
            <a:pPr lvl="1"/>
            <a:r>
              <a:rPr lang="en-US" dirty="0" err="1" smtClean="0"/>
              <a:t>Pazar</a:t>
            </a:r>
            <a:r>
              <a:rPr lang="en-US" dirty="0" smtClean="0"/>
              <a:t> </a:t>
            </a:r>
            <a:r>
              <a:rPr lang="en-US" dirty="0" err="1" smtClean="0"/>
              <a:t>araştırması</a:t>
            </a:r>
            <a:r>
              <a:rPr lang="en-US" dirty="0" smtClean="0"/>
              <a:t> </a:t>
            </a:r>
            <a:r>
              <a:rPr lang="en-US" dirty="0" err="1" smtClean="0"/>
              <a:t>yapılır</a:t>
            </a:r>
            <a:r>
              <a:rPr lang="en-US" dirty="0" smtClean="0"/>
              <a:t>.</a:t>
            </a:r>
          </a:p>
          <a:p>
            <a:pPr lvl="1"/>
            <a:r>
              <a:rPr lang="en-US" dirty="0" err="1" smtClean="0"/>
              <a:t>İşletme</a:t>
            </a:r>
            <a:r>
              <a:rPr lang="en-US" dirty="0" smtClean="0"/>
              <a:t> </a:t>
            </a:r>
            <a:r>
              <a:rPr lang="en-US" dirty="0" err="1" smtClean="0"/>
              <a:t>büyüklüğü</a:t>
            </a:r>
            <a:r>
              <a:rPr lang="en-US" dirty="0" smtClean="0"/>
              <a:t> </a:t>
            </a:r>
            <a:r>
              <a:rPr lang="en-US" dirty="0" err="1" smtClean="0"/>
              <a:t>hesaplanır</a:t>
            </a:r>
            <a:r>
              <a:rPr lang="en-US" dirty="0" smtClean="0"/>
              <a:t>.</a:t>
            </a:r>
          </a:p>
          <a:p>
            <a:pPr lvl="1"/>
            <a:r>
              <a:rPr lang="en-US" dirty="0" err="1" smtClean="0"/>
              <a:t>İşletmenin</a:t>
            </a:r>
            <a:r>
              <a:rPr lang="en-US" dirty="0" smtClean="0"/>
              <a:t> </a:t>
            </a:r>
            <a:r>
              <a:rPr lang="en-US" dirty="0" err="1" smtClean="0"/>
              <a:t>yeri</a:t>
            </a:r>
            <a:r>
              <a:rPr lang="en-US" dirty="0" smtClean="0"/>
              <a:t> </a:t>
            </a:r>
            <a:r>
              <a:rPr lang="en-US" dirty="0" err="1" smtClean="0"/>
              <a:t>belirlenir</a:t>
            </a:r>
            <a:r>
              <a:rPr lang="en-US" dirty="0" smtClean="0"/>
              <a:t>.</a:t>
            </a:r>
            <a:endParaRPr lang="en-US" dirty="0" smtClean="0"/>
          </a:p>
          <a:p>
            <a:r>
              <a:rPr lang="en-US" dirty="0" smtClean="0"/>
              <a:t>2. </a:t>
            </a:r>
            <a:r>
              <a:rPr lang="en-US" dirty="0" err="1" smtClean="0"/>
              <a:t>Teknik</a:t>
            </a:r>
            <a:r>
              <a:rPr lang="en-US" dirty="0" smtClean="0"/>
              <a:t> </a:t>
            </a:r>
            <a:r>
              <a:rPr lang="en-US" dirty="0" err="1" smtClean="0"/>
              <a:t>Etüd</a:t>
            </a:r>
            <a:r>
              <a:rPr lang="en-US" dirty="0" smtClean="0"/>
              <a:t>: </a:t>
            </a:r>
          </a:p>
          <a:p>
            <a:pPr lvl="1"/>
            <a:r>
              <a:rPr lang="en-US" dirty="0" err="1" smtClean="0"/>
              <a:t>Arazinin</a:t>
            </a:r>
            <a:r>
              <a:rPr lang="en-US" dirty="0" smtClean="0"/>
              <a:t> </a:t>
            </a:r>
            <a:r>
              <a:rPr lang="en-US" dirty="0" err="1" smtClean="0"/>
              <a:t>zemin</a:t>
            </a:r>
            <a:r>
              <a:rPr lang="en-US" dirty="0" smtClean="0"/>
              <a:t> </a:t>
            </a:r>
            <a:r>
              <a:rPr lang="en-US" dirty="0" err="1" smtClean="0"/>
              <a:t>etüdü</a:t>
            </a:r>
            <a:r>
              <a:rPr lang="en-US" dirty="0" smtClean="0"/>
              <a:t> </a:t>
            </a:r>
            <a:r>
              <a:rPr lang="en-US" dirty="0" err="1" smtClean="0"/>
              <a:t>yapılır</a:t>
            </a:r>
            <a:endParaRPr lang="en-US" dirty="0" smtClean="0"/>
          </a:p>
          <a:p>
            <a:pPr lvl="1"/>
            <a:r>
              <a:rPr lang="en-US" dirty="0" err="1" smtClean="0"/>
              <a:t>Üretime</a:t>
            </a:r>
            <a:r>
              <a:rPr lang="en-US" dirty="0" smtClean="0"/>
              <a:t> </a:t>
            </a:r>
            <a:r>
              <a:rPr lang="en-US" dirty="0" err="1" smtClean="0"/>
              <a:t>girecek</a:t>
            </a:r>
            <a:r>
              <a:rPr lang="en-US" dirty="0" smtClean="0"/>
              <a:t> </a:t>
            </a:r>
            <a:r>
              <a:rPr lang="en-US" dirty="0" err="1" smtClean="0"/>
              <a:t>hammaddelerin</a:t>
            </a:r>
            <a:r>
              <a:rPr lang="en-US" dirty="0" smtClean="0"/>
              <a:t> </a:t>
            </a:r>
            <a:r>
              <a:rPr lang="en-US" dirty="0" err="1" smtClean="0"/>
              <a:t>etüdü</a:t>
            </a:r>
            <a:r>
              <a:rPr lang="en-US" dirty="0" smtClean="0"/>
              <a:t> </a:t>
            </a:r>
            <a:r>
              <a:rPr lang="en-US" dirty="0" err="1" smtClean="0"/>
              <a:t>yapılır</a:t>
            </a:r>
            <a:r>
              <a:rPr lang="en-US" dirty="0" smtClean="0"/>
              <a:t>,</a:t>
            </a:r>
          </a:p>
          <a:p>
            <a:pPr lvl="1"/>
            <a:r>
              <a:rPr lang="en-US" dirty="0" err="1" smtClean="0"/>
              <a:t>Makine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teçhizat</a:t>
            </a:r>
            <a:r>
              <a:rPr lang="en-US" dirty="0" smtClean="0"/>
              <a:t> </a:t>
            </a:r>
            <a:r>
              <a:rPr lang="en-US" dirty="0" err="1" smtClean="0"/>
              <a:t>seçilir</a:t>
            </a:r>
            <a:endParaRPr lang="en-US" dirty="0" smtClean="0"/>
          </a:p>
          <a:p>
            <a:pPr lvl="1"/>
            <a:r>
              <a:rPr lang="en-US" dirty="0" err="1" smtClean="0"/>
              <a:t>Tesisin</a:t>
            </a:r>
            <a:r>
              <a:rPr lang="en-US" dirty="0" smtClean="0"/>
              <a:t> </a:t>
            </a:r>
            <a:r>
              <a:rPr lang="en-US" dirty="0" err="1" smtClean="0"/>
              <a:t>yerleşim</a:t>
            </a:r>
            <a:r>
              <a:rPr lang="en-US" dirty="0" smtClean="0"/>
              <a:t> </a:t>
            </a:r>
            <a:r>
              <a:rPr lang="en-US" dirty="0" err="1" smtClean="0"/>
              <a:t>planı</a:t>
            </a:r>
            <a:r>
              <a:rPr lang="en-US" dirty="0" smtClean="0"/>
              <a:t> </a:t>
            </a:r>
            <a:r>
              <a:rPr lang="en-US" dirty="0" err="1" smtClean="0"/>
              <a:t>yapılır</a:t>
            </a:r>
            <a:r>
              <a:rPr lang="en-US" dirty="0" smtClean="0"/>
              <a:t>.</a:t>
            </a:r>
          </a:p>
          <a:p>
            <a:r>
              <a:rPr lang="en-US" dirty="0" smtClean="0"/>
              <a:t>3. </a:t>
            </a:r>
            <a:r>
              <a:rPr lang="en-US" dirty="0" err="1" smtClean="0"/>
              <a:t>Finansal</a:t>
            </a:r>
            <a:r>
              <a:rPr lang="en-US" dirty="0" smtClean="0"/>
              <a:t> </a:t>
            </a:r>
            <a:r>
              <a:rPr lang="en-US" dirty="0" err="1" smtClean="0"/>
              <a:t>Etüd</a:t>
            </a:r>
            <a:r>
              <a:rPr lang="en-US" dirty="0" smtClean="0"/>
              <a:t>:</a:t>
            </a:r>
          </a:p>
          <a:p>
            <a:pPr lvl="1"/>
            <a:r>
              <a:rPr lang="en-US" dirty="0" err="1" smtClean="0"/>
              <a:t>Yatırım</a:t>
            </a:r>
            <a:r>
              <a:rPr lang="en-US" dirty="0" smtClean="0"/>
              <a:t> </a:t>
            </a:r>
            <a:r>
              <a:rPr lang="en-US" dirty="0" err="1" smtClean="0"/>
              <a:t>tutarı</a:t>
            </a:r>
            <a:r>
              <a:rPr lang="en-US" dirty="0" smtClean="0"/>
              <a:t> </a:t>
            </a:r>
            <a:r>
              <a:rPr lang="en-US" dirty="0" err="1" smtClean="0"/>
              <a:t>hesaplanır</a:t>
            </a:r>
            <a:r>
              <a:rPr lang="en-US" dirty="0" smtClean="0"/>
              <a:t>.</a:t>
            </a:r>
          </a:p>
          <a:p>
            <a:pPr lvl="1"/>
            <a:r>
              <a:rPr lang="en-US" dirty="0" err="1" smtClean="0"/>
              <a:t>Işletmenin</a:t>
            </a:r>
            <a:r>
              <a:rPr lang="en-US" dirty="0" smtClean="0"/>
              <a:t> </a:t>
            </a:r>
            <a:r>
              <a:rPr lang="en-US" dirty="0" err="1" smtClean="0"/>
              <a:t>gelir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gider</a:t>
            </a:r>
            <a:r>
              <a:rPr lang="en-US" dirty="0" smtClean="0"/>
              <a:t> </a:t>
            </a:r>
            <a:r>
              <a:rPr lang="en-US" dirty="0" err="1" smtClean="0"/>
              <a:t>tahminleri</a:t>
            </a:r>
            <a:r>
              <a:rPr lang="en-US" dirty="0" smtClean="0"/>
              <a:t> </a:t>
            </a:r>
            <a:r>
              <a:rPr lang="en-US" dirty="0" err="1" smtClean="0"/>
              <a:t>yapılır</a:t>
            </a:r>
            <a:r>
              <a:rPr lang="en-US" dirty="0" smtClean="0"/>
              <a:t>.</a:t>
            </a:r>
          </a:p>
          <a:p>
            <a:pPr lvl="1"/>
            <a:r>
              <a:rPr lang="en-US" dirty="0" err="1" smtClean="0"/>
              <a:t>Finansman</a:t>
            </a:r>
            <a:r>
              <a:rPr lang="en-US" dirty="0" smtClean="0"/>
              <a:t> </a:t>
            </a:r>
            <a:r>
              <a:rPr lang="en-US" dirty="0" err="1" smtClean="0"/>
              <a:t>kaynakları</a:t>
            </a:r>
            <a:r>
              <a:rPr lang="en-US" dirty="0" smtClean="0"/>
              <a:t> </a:t>
            </a:r>
            <a:r>
              <a:rPr lang="en-US" dirty="0" err="1" smtClean="0"/>
              <a:t>seçilir</a:t>
            </a:r>
            <a:endParaRPr lang="en-US" dirty="0" smtClean="0"/>
          </a:p>
          <a:p>
            <a:pPr lvl="1"/>
            <a:r>
              <a:rPr lang="en-US" dirty="0" err="1" smtClean="0"/>
              <a:t>K</a:t>
            </a:r>
            <a:r>
              <a:rPr lang="en-US" dirty="0" err="1" smtClean="0"/>
              <a:t>âr</a:t>
            </a:r>
            <a:r>
              <a:rPr lang="en-US" dirty="0" smtClean="0"/>
              <a:t> </a:t>
            </a:r>
            <a:r>
              <a:rPr lang="en-US" dirty="0" err="1" smtClean="0"/>
              <a:t>analizi</a:t>
            </a:r>
            <a:r>
              <a:rPr lang="en-US" dirty="0" smtClean="0"/>
              <a:t> </a:t>
            </a:r>
            <a:r>
              <a:rPr lang="en-US" dirty="0" err="1" smtClean="0"/>
              <a:t>yapılır</a:t>
            </a:r>
            <a:endParaRPr lang="en-US" dirty="0" smtClean="0"/>
          </a:p>
          <a:p>
            <a:pPr lvl="1"/>
            <a:r>
              <a:rPr lang="en-US" dirty="0" err="1" smtClean="0"/>
              <a:t>Organizasyon</a:t>
            </a:r>
            <a:r>
              <a:rPr lang="en-US" dirty="0" smtClean="0"/>
              <a:t> </a:t>
            </a:r>
            <a:r>
              <a:rPr lang="en-US" dirty="0" err="1" smtClean="0"/>
              <a:t>yapılır</a:t>
            </a:r>
            <a:endParaRPr lang="en-US" dirty="0" smtClean="0"/>
          </a:p>
          <a:p>
            <a:pPr lvl="1"/>
            <a:endParaRPr lang="en-US" dirty="0" smtClean="0"/>
          </a:p>
          <a:p>
            <a:pPr lvl="1"/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32710868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prstGeom prst="smileyFace">
            <a:avLst/>
          </a:prstGeom>
        </p:spPr>
        <p:txBody>
          <a:bodyPr>
            <a:noAutofit/>
          </a:bodyPr>
          <a:lstStyle/>
          <a:p>
            <a:r>
              <a:rPr lang="en-US" sz="2800" dirty="0" smtClean="0"/>
              <a:t>ÖDEVVV!!! </a:t>
            </a:r>
            <a:endParaRPr lang="en-US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68760"/>
            <a:ext cx="7467600" cy="4525963"/>
          </a:xfrm>
        </p:spPr>
        <p:txBody>
          <a:bodyPr>
            <a:normAutofit/>
          </a:bodyPr>
          <a:lstStyle/>
          <a:p>
            <a:pPr marL="493776" lvl="1" indent="-457200">
              <a:buSzPct val="80000"/>
            </a:pPr>
            <a:endParaRPr lang="en-US" sz="2300" dirty="0" smtClean="0"/>
          </a:p>
          <a:p>
            <a:pPr marL="322326" lvl="1" indent="-285750">
              <a:buSzPct val="80000"/>
            </a:pPr>
            <a:endParaRPr lang="en-US" sz="1700" dirty="0"/>
          </a:p>
          <a:p>
            <a:pPr marL="322326" lvl="1" indent="-285750">
              <a:buSzPct val="80000"/>
            </a:pPr>
            <a:endParaRPr lang="en-US" sz="1700" dirty="0" smtClean="0"/>
          </a:p>
          <a:p>
            <a:pPr marL="420624" lvl="1" indent="-384048">
              <a:buSzPct val="80000"/>
              <a:buFont typeface="Wingdings 2"/>
              <a:buChar char=""/>
            </a:pPr>
            <a:endParaRPr lang="en-US" sz="1700" dirty="0" smtClean="0"/>
          </a:p>
          <a:p>
            <a:pPr marL="36576" lvl="1" indent="0">
              <a:buSzPct val="80000"/>
              <a:buNone/>
            </a:pPr>
            <a:r>
              <a:rPr lang="en-US" sz="1700" dirty="0"/>
              <a:t>	</a:t>
            </a:r>
            <a:r>
              <a:rPr lang="en-US" sz="1500" dirty="0"/>
              <a:t>	</a:t>
            </a:r>
          </a:p>
          <a:p>
            <a:pPr marL="320040" lvl="2" indent="0">
              <a:buSzPct val="80000"/>
              <a:buNone/>
            </a:pPr>
            <a:endParaRPr lang="en-US" sz="1500" dirty="0"/>
          </a:p>
          <a:p>
            <a:pPr marL="420624" lvl="1" indent="-384048">
              <a:buSzPct val="80000"/>
              <a:buFont typeface="Wingdings 2"/>
              <a:buChar char=""/>
            </a:pPr>
            <a:endParaRPr lang="en-US" sz="1700" dirty="0" smtClean="0"/>
          </a:p>
        </p:txBody>
      </p:sp>
      <p:pic>
        <p:nvPicPr>
          <p:cNvPr id="6" name="Picture 5" descr="j0178988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8144" y="347464"/>
            <a:ext cx="2438400" cy="3657600"/>
          </a:xfrm>
          <a:prstGeom prst="rect">
            <a:avLst/>
          </a:prstGeom>
        </p:spPr>
      </p:pic>
      <p:pic>
        <p:nvPicPr>
          <p:cNvPr id="7" name="Picture 6" descr="AA020053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784" y="3757000"/>
            <a:ext cx="3121152" cy="2624328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524093" y="1052736"/>
            <a:ext cx="5458195" cy="13849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457200" indent="-457200">
              <a:buAutoNum type="arabicPeriod"/>
            </a:pPr>
            <a:r>
              <a:rPr lang="en-US" sz="2000" dirty="0" smtClean="0"/>
              <a:t>19 </a:t>
            </a:r>
            <a:r>
              <a:rPr lang="en-US" sz="2000" dirty="0" err="1" smtClean="0"/>
              <a:t>Kasım</a:t>
            </a:r>
            <a:r>
              <a:rPr lang="en-US" sz="2000" dirty="0" smtClean="0"/>
              <a:t> 2015’te </a:t>
            </a:r>
            <a:r>
              <a:rPr lang="en-US" sz="2000" dirty="0" err="1" smtClean="0"/>
              <a:t>sınavınız</a:t>
            </a:r>
            <a:r>
              <a:rPr lang="en-US" sz="2000" dirty="0" smtClean="0"/>
              <a:t> </a:t>
            </a:r>
            <a:r>
              <a:rPr lang="en-US" sz="2000" dirty="0" err="1" smtClean="0"/>
              <a:t>var</a:t>
            </a:r>
            <a:endParaRPr lang="en-US" sz="2000" dirty="0" smtClean="0"/>
          </a:p>
          <a:p>
            <a:pPr marL="457200" indent="-457200">
              <a:buAutoNum type="arabicPeriod"/>
            </a:pPr>
            <a:r>
              <a:rPr lang="en-US" sz="2000" dirty="0" err="1" smtClean="0"/>
              <a:t>Lütfen</a:t>
            </a:r>
            <a:r>
              <a:rPr lang="en-US" sz="2000" dirty="0" smtClean="0"/>
              <a:t> </a:t>
            </a:r>
            <a:r>
              <a:rPr lang="en-US" sz="2000" dirty="0" err="1" smtClean="0"/>
              <a:t>sınav</a:t>
            </a:r>
            <a:r>
              <a:rPr lang="en-US" sz="2000" dirty="0" smtClean="0"/>
              <a:t> </a:t>
            </a:r>
            <a:r>
              <a:rPr lang="en-US" sz="2000" dirty="0" err="1" smtClean="0"/>
              <a:t>için</a:t>
            </a:r>
            <a:r>
              <a:rPr lang="en-US" sz="2000" dirty="0" smtClean="0"/>
              <a:t> 3 </a:t>
            </a:r>
            <a:r>
              <a:rPr lang="en-US" sz="2000" dirty="0" err="1" smtClean="0"/>
              <a:t>adet</a:t>
            </a:r>
            <a:r>
              <a:rPr lang="en-US" sz="2000" dirty="0" smtClean="0"/>
              <a:t> </a:t>
            </a:r>
            <a:r>
              <a:rPr lang="en-US" sz="2000" dirty="0" err="1" smtClean="0"/>
              <a:t>soru</a:t>
            </a:r>
            <a:r>
              <a:rPr lang="en-US" sz="2000" dirty="0" smtClean="0"/>
              <a:t> </a:t>
            </a:r>
            <a:r>
              <a:rPr lang="en-US" sz="2000" dirty="0" err="1" smtClean="0"/>
              <a:t>belirleyip</a:t>
            </a:r>
            <a:r>
              <a:rPr lang="en-US" sz="2000" dirty="0" smtClean="0"/>
              <a:t>, </a:t>
            </a:r>
          </a:p>
          <a:p>
            <a:r>
              <a:rPr lang="en-US" sz="2400" dirty="0" err="1"/>
              <a:t>e</a:t>
            </a:r>
            <a:r>
              <a:rPr lang="en-US" sz="2400" dirty="0" err="1" smtClean="0"/>
              <a:t>miser@ankara.edu.tr</a:t>
            </a:r>
            <a:r>
              <a:rPr lang="en-US" sz="2400" dirty="0" smtClean="0"/>
              <a:t> </a:t>
            </a:r>
            <a:r>
              <a:rPr lang="en-US" sz="2000" dirty="0" err="1" smtClean="0"/>
              <a:t>adresine</a:t>
            </a:r>
            <a:r>
              <a:rPr lang="en-US" sz="2000" dirty="0" smtClean="0"/>
              <a:t> </a:t>
            </a:r>
            <a:r>
              <a:rPr lang="en-US" sz="2000" dirty="0" err="1" smtClean="0"/>
              <a:t>yolayınız</a:t>
            </a:r>
            <a:r>
              <a:rPr lang="en-US" sz="2000" dirty="0" smtClean="0"/>
              <a:t>.</a:t>
            </a:r>
          </a:p>
          <a:p>
            <a:pPr marL="457200" indent="-457200">
              <a:buAutoNum type="arabicPeriod"/>
            </a:pP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40083781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prstGeom prst="smileyFace">
            <a:avLst/>
          </a:prstGeom>
        </p:spPr>
        <p:txBody>
          <a:bodyPr>
            <a:noAutofit/>
          </a:bodyPr>
          <a:lstStyle/>
          <a:p>
            <a:r>
              <a:rPr lang="en-US" sz="2800" dirty="0" err="1" smtClean="0"/>
              <a:t>Teşekkürler</a:t>
            </a:r>
            <a:r>
              <a:rPr lang="en-US" sz="2800" dirty="0" smtClean="0"/>
              <a:t> </a:t>
            </a:r>
            <a:r>
              <a:rPr lang="en-US" sz="2800" dirty="0" smtClean="0">
                <a:sym typeface="Wingdings"/>
              </a:rPr>
              <a:t></a:t>
            </a:r>
            <a:endParaRPr lang="en-US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493776" lvl="1" indent="-457200">
              <a:buSzPct val="80000"/>
            </a:pPr>
            <a:endParaRPr lang="en-US" sz="2300" dirty="0" smtClean="0"/>
          </a:p>
          <a:p>
            <a:pPr marL="322326" lvl="1" indent="-285750">
              <a:buSzPct val="80000"/>
            </a:pPr>
            <a:endParaRPr lang="en-US" sz="1700" dirty="0"/>
          </a:p>
          <a:p>
            <a:pPr marL="322326" lvl="1" indent="-285750">
              <a:buSzPct val="80000"/>
            </a:pPr>
            <a:endParaRPr lang="en-US" sz="1700" dirty="0" smtClean="0"/>
          </a:p>
          <a:p>
            <a:pPr marL="420624" lvl="1" indent="-384048">
              <a:buSzPct val="80000"/>
              <a:buFont typeface="Wingdings 2"/>
              <a:buChar char=""/>
            </a:pPr>
            <a:endParaRPr lang="en-US" sz="1700" dirty="0" smtClean="0"/>
          </a:p>
          <a:p>
            <a:pPr marL="36576" lvl="1" indent="0">
              <a:buSzPct val="80000"/>
              <a:buNone/>
            </a:pPr>
            <a:r>
              <a:rPr lang="en-US" sz="1700" dirty="0"/>
              <a:t>	</a:t>
            </a:r>
            <a:r>
              <a:rPr lang="en-US" sz="1500" dirty="0"/>
              <a:t>	</a:t>
            </a:r>
          </a:p>
          <a:p>
            <a:pPr marL="320040" lvl="2" indent="0">
              <a:buSzPct val="80000"/>
              <a:buNone/>
            </a:pPr>
            <a:endParaRPr lang="en-US" sz="1500" dirty="0"/>
          </a:p>
          <a:p>
            <a:pPr marL="420624" lvl="1" indent="-384048">
              <a:buSzPct val="80000"/>
              <a:buFont typeface="Wingdings 2"/>
              <a:buChar char=""/>
            </a:pPr>
            <a:endParaRPr lang="en-US" sz="1700" dirty="0" smtClean="0"/>
          </a:p>
        </p:txBody>
      </p:sp>
      <p:sp>
        <p:nvSpPr>
          <p:cNvPr id="4" name="TextBox 3"/>
          <p:cNvSpPr txBox="1"/>
          <p:nvPr/>
        </p:nvSpPr>
        <p:spPr>
          <a:xfrm>
            <a:off x="3343581" y="982195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pic>
        <p:nvPicPr>
          <p:cNvPr id="5" name="Picture 4" descr="BU005376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74024" y="1484783"/>
            <a:ext cx="4014200" cy="48520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5977585"/>
      </p:ext>
    </p:extLst>
  </p:cSld>
  <p:clrMapOvr>
    <a:masterClrMapping/>
  </p:clrMapOvr>
</p:sld>
</file>

<file path=ppt/theme/theme1.xml><?xml version="1.0" encoding="utf-8"?>
<a:theme xmlns:a="http://schemas.openxmlformats.org/drawingml/2006/main" name="Teknik">
  <a:themeElements>
    <a:clrScheme name="Teknik">
      <a:dk1>
        <a:sysClr val="windowText" lastClr="000000"/>
      </a:dk1>
      <a:lt1>
        <a:sysClr val="window" lastClr="FFFFFF"/>
      </a:lt1>
      <a:dk2>
        <a:srgbClr val="3B3B3B"/>
      </a:dk2>
      <a:lt2>
        <a:srgbClr val="D4D2D0"/>
      </a:lt2>
      <a:accent1>
        <a:srgbClr val="6EA0B0"/>
      </a:accent1>
      <a:accent2>
        <a:srgbClr val="CCAF0A"/>
      </a:accent2>
      <a:accent3>
        <a:srgbClr val="8D89A4"/>
      </a:accent3>
      <a:accent4>
        <a:srgbClr val="748560"/>
      </a:accent4>
      <a:accent5>
        <a:srgbClr val="9E9273"/>
      </a:accent5>
      <a:accent6>
        <a:srgbClr val="7E848D"/>
      </a:accent6>
      <a:hlink>
        <a:srgbClr val="00C8C3"/>
      </a:hlink>
      <a:folHlink>
        <a:srgbClr val="A116E0"/>
      </a:folHlink>
    </a:clrScheme>
    <a:fontScheme name="Teknik">
      <a:majorFont>
        <a:latin typeface="Franklin Gothic Book"/>
        <a:ea typeface=""/>
        <a:cs typeface=""/>
        <a:font script="Jpan" typeface="ＭＳ Ｐゴシック"/>
        <a:font script="Hang" typeface="HY견고딕"/>
        <a:font script="Hans" typeface="宋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HGｺﾞｼｯｸM"/>
        <a:font script="Hang" typeface="HY중고딕"/>
        <a:font script="Hans" typeface="黑体"/>
        <a:font script="Hant" typeface="微軟正黑體"/>
        <a:font script="Arab" typeface="Tahoma"/>
        <a:font script="Hebr" typeface="Levenim MT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Teknik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</a:schemeClr>
            </a:gs>
            <a:gs pos="68000">
              <a:schemeClr val="phClr">
                <a:tint val="77000"/>
              </a:schemeClr>
            </a:gs>
            <a:gs pos="81000">
              <a:schemeClr val="phClr">
                <a:tint val="79000"/>
              </a:schemeClr>
            </a:gs>
            <a:gs pos="86000">
              <a:schemeClr val="phClr">
                <a:tint val="73000"/>
              </a:schemeClr>
            </a:gs>
            <a:gs pos="100000">
              <a:schemeClr val="phClr">
                <a:tint val="35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3000"/>
                <a:satMod val="150000"/>
              </a:schemeClr>
            </a:gs>
            <a:gs pos="25000">
              <a:schemeClr val="phClr">
                <a:tint val="96000"/>
                <a:shade val="80000"/>
                <a:satMod val="105000"/>
              </a:schemeClr>
            </a:gs>
            <a:gs pos="38000">
              <a:schemeClr val="phClr">
                <a:tint val="96000"/>
                <a:shade val="59000"/>
                <a:satMod val="120000"/>
              </a:schemeClr>
            </a:gs>
            <a:gs pos="55000">
              <a:schemeClr val="phClr">
                <a:shade val="57000"/>
                <a:satMod val="120000"/>
              </a:schemeClr>
            </a:gs>
            <a:gs pos="80000">
              <a:schemeClr val="phClr">
                <a:shade val="56000"/>
                <a:satMod val="145000"/>
              </a:schemeClr>
            </a:gs>
            <a:gs pos="88000">
              <a:schemeClr val="phClr">
                <a:shade val="63000"/>
                <a:satMod val="160000"/>
              </a:schemeClr>
            </a:gs>
            <a:gs pos="100000">
              <a:schemeClr val="phClr">
                <a:tint val="99555"/>
                <a:satMod val="155000"/>
              </a:schemeClr>
            </a:gs>
          </a:gsLst>
          <a:lin ang="5400000" scaled="1"/>
        </a:gradFill>
      </a:fillStyleLst>
      <a:lnStyleLst>
        <a:ln w="9525" cap="flat" cmpd="sng" algn="ctr">
          <a:solidFill>
            <a:schemeClr val="phClr">
              <a:shade val="60000"/>
              <a:satMod val="300000"/>
            </a:schemeClr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glow rad="635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</a:effectStyle>
        <a:effectStyle>
          <a:effectLst>
            <a:glow rad="700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</a:effectStyle>
        <a:effectStyle>
          <a:effectLst>
            <a:glow rad="762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  <a:scene3d>
            <a:camera prst="orthographicFront" fov="0">
              <a:rot lat="0" lon="0" rev="0"/>
            </a:camera>
            <a:lightRig rig="harsh" dir="t">
              <a:rot lat="6000000" lon="6000000" rev="0"/>
            </a:lightRig>
          </a:scene3d>
          <a:sp3d contourW="10000" prstMaterial="metal">
            <a:bevelT w="20000" h="9000" prst="softRound"/>
            <a:contourClr>
              <a:schemeClr val="phClr">
                <a:shade val="30000"/>
                <a:satMod val="2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50000"/>
              </a:schemeClr>
            </a:gs>
            <a:gs pos="30000">
              <a:schemeClr val="phClr">
                <a:shade val="60000"/>
                <a:satMod val="150000"/>
              </a:schemeClr>
            </a:gs>
            <a:gs pos="100000">
              <a:schemeClr val="phClr">
                <a:tint val="83000"/>
                <a:satMod val="200000"/>
              </a:schemeClr>
            </a:gs>
          </a:gsLst>
          <a:lin ang="13000000" scaled="0"/>
        </a:gra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60000" t="50000" r="4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Genesis.thmx</Template>
  <TotalTime>1167</TotalTime>
  <Words>349</Words>
  <Application>Microsoft Macintosh PowerPoint</Application>
  <PresentationFormat>On-screen Show (4:3)</PresentationFormat>
  <Paragraphs>70</Paragraphs>
  <Slides>9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0" baseType="lpstr">
      <vt:lpstr>Teknik</vt:lpstr>
      <vt:lpstr>5. Bölüm: İşletmenin Kuruluşu </vt:lpstr>
      <vt:lpstr>Bu hafta neler öğreneceğiz?</vt:lpstr>
      <vt:lpstr>Temel Kavramlar </vt:lpstr>
      <vt:lpstr>Temel Kavramlar </vt:lpstr>
      <vt:lpstr>İşletmenin Kuruluş Aşamaları</vt:lpstr>
      <vt:lpstr>Fizibilite Çalışması Neden Önemli</vt:lpstr>
      <vt:lpstr>Fizibilite Çalışması Neden Önemli</vt:lpstr>
      <vt:lpstr>ÖDEVVV!!! </vt:lpstr>
      <vt:lpstr>Teşekkürler 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Slayt 1</dc:title>
  <dc:creator>asuspc</dc:creator>
  <cp:lastModifiedBy>Evin Miser</cp:lastModifiedBy>
  <cp:revision>111</cp:revision>
  <dcterms:created xsi:type="dcterms:W3CDTF">2014-03-10T07:58:34Z</dcterms:created>
  <dcterms:modified xsi:type="dcterms:W3CDTF">2015-11-05T09:41:26Z</dcterms:modified>
</cp:coreProperties>
</file>