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nvestopedia.com/terms/r/risk.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investopedia.com/terms/e/emergingmarketeconomy.as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investopedia.com/terms/p/per-capita-gdp.as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investopedia.com/terms/p/proven-reserves.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investopedia.com/terms/c/commodity.as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investopedia.com/terms/l/losingyourshirt.asp" TargetMode="External"/><Relationship Id="rId2" Type="http://schemas.openxmlformats.org/officeDocument/2006/relationships/hyperlink" Target="https://www.investopedia.com/terms/m/marketvalue.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6AAEB-AB3B-4F36-A64F-C4F13156CE43}"/>
              </a:ext>
            </a:extLst>
          </p:cNvPr>
          <p:cNvSpPr>
            <a:spLocks noGrp="1"/>
          </p:cNvSpPr>
          <p:nvPr>
            <p:ph type="ctrTitle"/>
          </p:nvPr>
        </p:nvSpPr>
        <p:spPr/>
        <p:txBody>
          <a:bodyPr/>
          <a:lstStyle/>
          <a:p>
            <a:r>
              <a:rPr lang="en-US" sz="4000" b="1" dirty="0">
                <a:solidFill>
                  <a:srgbClr val="FF0000"/>
                </a:solidFill>
              </a:rPr>
              <a:t>Contemporary Business Issues II</a:t>
            </a:r>
            <a:endParaRPr lang="tr-TR" sz="4000" dirty="0"/>
          </a:p>
        </p:txBody>
      </p:sp>
      <p:sp>
        <p:nvSpPr>
          <p:cNvPr id="3" name="Subtitle 2">
            <a:extLst>
              <a:ext uri="{FF2B5EF4-FFF2-40B4-BE49-F238E27FC236}">
                <a16:creationId xmlns:a16="http://schemas.microsoft.com/office/drawing/2014/main" id="{93F48A4E-50B3-4A00-85F3-1F378525764E}"/>
              </a:ext>
            </a:extLst>
          </p:cNvPr>
          <p:cNvSpPr>
            <a:spLocks noGrp="1"/>
          </p:cNvSpPr>
          <p:nvPr>
            <p:ph type="subTitle" idx="1"/>
          </p:nvPr>
        </p:nvSpPr>
        <p:spPr/>
        <p:txBody>
          <a:bodyPr/>
          <a:lstStyle/>
          <a:p>
            <a:r>
              <a:rPr lang="en-US"/>
              <a:t>Week 7</a:t>
            </a:r>
            <a:endParaRPr lang="en-US" dirty="0"/>
          </a:p>
          <a:p>
            <a:r>
              <a:rPr lang="en-US" dirty="0"/>
              <a:t>How risky is foreign investment in </a:t>
            </a:r>
            <a:r>
              <a:rPr lang="en-US" dirty="0" err="1"/>
              <a:t>russia</a:t>
            </a:r>
            <a:endParaRPr lang="tr-TR" dirty="0"/>
          </a:p>
        </p:txBody>
      </p:sp>
    </p:spTree>
    <p:extLst>
      <p:ext uri="{BB962C8B-B14F-4D97-AF65-F5344CB8AC3E}">
        <p14:creationId xmlns:p14="http://schemas.microsoft.com/office/powerpoint/2010/main" val="453297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24E8E-2D79-40CD-971A-851F7AB05D94}"/>
              </a:ext>
            </a:extLst>
          </p:cNvPr>
          <p:cNvSpPr>
            <a:spLocks noGrp="1"/>
          </p:cNvSpPr>
          <p:nvPr>
            <p:ph type="title"/>
          </p:nvPr>
        </p:nvSpPr>
        <p:spPr/>
        <p:txBody>
          <a:bodyPr/>
          <a:lstStyle/>
          <a:p>
            <a:pPr algn="ctr"/>
            <a:r>
              <a:rPr lang="en-US" sz="3600" b="1" dirty="0">
                <a:solidFill>
                  <a:srgbClr val="FFC000"/>
                </a:solidFill>
              </a:rPr>
              <a:t>How risky is foreign investment in Russia</a:t>
            </a:r>
            <a:endParaRPr lang="tr-TR" sz="3600" dirty="0"/>
          </a:p>
        </p:txBody>
      </p:sp>
      <p:sp>
        <p:nvSpPr>
          <p:cNvPr id="3" name="Content Placeholder 2">
            <a:extLst>
              <a:ext uri="{FF2B5EF4-FFF2-40B4-BE49-F238E27FC236}">
                <a16:creationId xmlns:a16="http://schemas.microsoft.com/office/drawing/2014/main" id="{F9112ACD-0625-48CA-8694-750EBF85354D}"/>
              </a:ext>
            </a:extLst>
          </p:cNvPr>
          <p:cNvSpPr>
            <a:spLocks noGrp="1"/>
          </p:cNvSpPr>
          <p:nvPr>
            <p:ph idx="1"/>
          </p:nvPr>
        </p:nvSpPr>
        <p:spPr/>
        <p:txBody>
          <a:bodyPr/>
          <a:lstStyle/>
          <a:p>
            <a:r>
              <a:rPr lang="en-US" b="1" dirty="0"/>
              <a:t>Corruption and Lack of Governance</a:t>
            </a:r>
            <a:br>
              <a:rPr lang="en-US" dirty="0"/>
            </a:br>
            <a:r>
              <a:rPr lang="en-US" dirty="0"/>
              <a:t>Corruption and weak corporate transparency is another major ongoing risk for investors. Many analysts admit say that this is a big problem - particularly among some of the smaller companies, whose accounts are not particularly transparent.</a:t>
            </a:r>
          </a:p>
          <a:p>
            <a:r>
              <a:rPr lang="en-US" dirty="0"/>
              <a:t>Even well-known and respected companies like Ikea which heavily focus on practicing ethical businesses activities declared a moratorium on subsequent Russian investments due to the ongoing concerns of corruption. Based on the Corruption Perception Index, Russia has a lot of obstacles to fair and efficient business practices. Even Iran, Libya and Pakistan are perceived as having less corruption.</a:t>
            </a:r>
          </a:p>
          <a:p>
            <a:endParaRPr lang="tr-TR" dirty="0"/>
          </a:p>
        </p:txBody>
      </p:sp>
    </p:spTree>
    <p:extLst>
      <p:ext uri="{BB962C8B-B14F-4D97-AF65-F5344CB8AC3E}">
        <p14:creationId xmlns:p14="http://schemas.microsoft.com/office/powerpoint/2010/main" val="3919993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8F22-91BE-4C43-87AD-D9878C85813D}"/>
              </a:ext>
            </a:extLst>
          </p:cNvPr>
          <p:cNvSpPr>
            <a:spLocks noGrp="1"/>
          </p:cNvSpPr>
          <p:nvPr>
            <p:ph type="title"/>
          </p:nvPr>
        </p:nvSpPr>
        <p:spPr/>
        <p:txBody>
          <a:bodyPr/>
          <a:lstStyle/>
          <a:p>
            <a:pPr algn="ctr"/>
            <a:r>
              <a:rPr lang="en-US" sz="3600" b="1" dirty="0">
                <a:solidFill>
                  <a:srgbClr val="FFC000"/>
                </a:solidFill>
              </a:rPr>
              <a:t>How risky is foreign investment in Russia</a:t>
            </a:r>
            <a:br>
              <a:rPr lang="tr-TR" dirty="0"/>
            </a:br>
            <a:endParaRPr lang="tr-TR" dirty="0"/>
          </a:p>
        </p:txBody>
      </p:sp>
      <p:pic>
        <p:nvPicPr>
          <p:cNvPr id="5" name="Content Placeholder 4">
            <a:extLst>
              <a:ext uri="{FF2B5EF4-FFF2-40B4-BE49-F238E27FC236}">
                <a16:creationId xmlns:a16="http://schemas.microsoft.com/office/drawing/2014/main" id="{83E6C462-B418-4943-96BE-7D70CB2C2281}"/>
              </a:ext>
            </a:extLst>
          </p:cNvPr>
          <p:cNvPicPr>
            <a:picLocks noGrp="1" noChangeAspect="1"/>
          </p:cNvPicPr>
          <p:nvPr>
            <p:ph idx="1"/>
          </p:nvPr>
        </p:nvPicPr>
        <p:blipFill>
          <a:blip r:embed="rId2"/>
          <a:stretch>
            <a:fillRect/>
          </a:stretch>
        </p:blipFill>
        <p:spPr>
          <a:xfrm>
            <a:off x="1538819" y="1476462"/>
            <a:ext cx="8670582" cy="4855526"/>
          </a:xfrm>
        </p:spPr>
      </p:pic>
    </p:spTree>
    <p:extLst>
      <p:ext uri="{BB962C8B-B14F-4D97-AF65-F5344CB8AC3E}">
        <p14:creationId xmlns:p14="http://schemas.microsoft.com/office/powerpoint/2010/main" val="3045313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1905A-3EEF-44BD-8855-B9F821E0958A}"/>
              </a:ext>
            </a:extLst>
          </p:cNvPr>
          <p:cNvSpPr>
            <a:spLocks noGrp="1"/>
          </p:cNvSpPr>
          <p:nvPr>
            <p:ph type="title"/>
          </p:nvPr>
        </p:nvSpPr>
        <p:spPr/>
        <p:txBody>
          <a:bodyPr/>
          <a:lstStyle/>
          <a:p>
            <a:pPr algn="ctr"/>
            <a:r>
              <a:rPr lang="en-US" sz="3600" b="1" dirty="0">
                <a:solidFill>
                  <a:srgbClr val="FFC000"/>
                </a:solidFill>
              </a:rPr>
              <a:t>How risky is foreign investment in Russia</a:t>
            </a:r>
            <a:br>
              <a:rPr lang="tr-TR" dirty="0"/>
            </a:br>
            <a:endParaRPr lang="tr-TR" dirty="0"/>
          </a:p>
        </p:txBody>
      </p:sp>
      <p:sp>
        <p:nvSpPr>
          <p:cNvPr id="3" name="Content Placeholder 2">
            <a:extLst>
              <a:ext uri="{FF2B5EF4-FFF2-40B4-BE49-F238E27FC236}">
                <a16:creationId xmlns:a16="http://schemas.microsoft.com/office/drawing/2014/main" id="{95A65040-2477-4915-B3F6-6DB4E9962E17}"/>
              </a:ext>
            </a:extLst>
          </p:cNvPr>
          <p:cNvSpPr>
            <a:spLocks noGrp="1"/>
          </p:cNvSpPr>
          <p:nvPr>
            <p:ph idx="1"/>
          </p:nvPr>
        </p:nvSpPr>
        <p:spPr/>
        <p:txBody>
          <a:bodyPr/>
          <a:lstStyle/>
          <a:p>
            <a:r>
              <a:rPr lang="en-US" dirty="0"/>
              <a:t>Russia has never been the easiest country to understand. Winston Churchill described the country as a </a:t>
            </a:r>
          </a:p>
          <a:p>
            <a:r>
              <a:rPr lang="en-US" dirty="0">
                <a:solidFill>
                  <a:srgbClr val="FF0000"/>
                </a:solidFill>
              </a:rPr>
              <a:t>"riddle, wrapped in a mystery inside an enigma," </a:t>
            </a:r>
          </a:p>
          <a:p>
            <a:pPr marL="0" indent="0">
              <a:buNone/>
            </a:pPr>
            <a:r>
              <a:rPr lang="en-US" dirty="0"/>
              <a:t>and today a lot of investors would share his viewpoint.</a:t>
            </a:r>
          </a:p>
          <a:p>
            <a:pPr marL="0" indent="0">
              <a:buNone/>
            </a:pPr>
            <a:endParaRPr lang="en-US" dirty="0"/>
          </a:p>
          <a:p>
            <a:pPr marL="0" indent="0">
              <a:buNone/>
            </a:pPr>
            <a:r>
              <a:rPr lang="en-US" dirty="0"/>
              <a:t>It's still hard for many investors to shake their memories of the Soviet era. Blame it on the heavy-handed government and crony capitalism. Nonetheless, in Russia it is still possible to generate returns. The trick for investors is to understand Russia's opportunities </a:t>
            </a:r>
            <a:r>
              <a:rPr lang="en-US" i="1" dirty="0"/>
              <a:t>and</a:t>
            </a:r>
            <a:r>
              <a:rPr lang="en-US" dirty="0"/>
              <a:t> its </a:t>
            </a:r>
            <a:r>
              <a:rPr lang="en-US" u="sng" dirty="0">
                <a:hlinkClick r:id="rId2"/>
              </a:rPr>
              <a:t>risks</a:t>
            </a:r>
            <a:r>
              <a:rPr lang="en-US" dirty="0"/>
              <a:t>.</a:t>
            </a:r>
            <a:endParaRPr lang="tr-TR" dirty="0"/>
          </a:p>
        </p:txBody>
      </p:sp>
    </p:spTree>
    <p:extLst>
      <p:ext uri="{BB962C8B-B14F-4D97-AF65-F5344CB8AC3E}">
        <p14:creationId xmlns:p14="http://schemas.microsoft.com/office/powerpoint/2010/main" val="4263812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D4CE4-D417-4F1E-B876-85F2C17DEF3B}"/>
              </a:ext>
            </a:extLst>
          </p:cNvPr>
          <p:cNvSpPr>
            <a:spLocks noGrp="1"/>
          </p:cNvSpPr>
          <p:nvPr>
            <p:ph type="title"/>
          </p:nvPr>
        </p:nvSpPr>
        <p:spPr/>
        <p:txBody>
          <a:bodyPr/>
          <a:lstStyle/>
          <a:p>
            <a:pPr algn="ctr"/>
            <a:r>
              <a:rPr lang="en-US" sz="3600" b="1" dirty="0">
                <a:solidFill>
                  <a:srgbClr val="FFC000"/>
                </a:solidFill>
              </a:rPr>
              <a:t>How risky is foreign investment in Russia</a:t>
            </a:r>
            <a:br>
              <a:rPr lang="tr-TR" dirty="0"/>
            </a:br>
            <a:endParaRPr lang="tr-TR" dirty="0"/>
          </a:p>
        </p:txBody>
      </p:sp>
      <p:sp>
        <p:nvSpPr>
          <p:cNvPr id="3" name="Content Placeholder 2">
            <a:extLst>
              <a:ext uri="{FF2B5EF4-FFF2-40B4-BE49-F238E27FC236}">
                <a16:creationId xmlns:a16="http://schemas.microsoft.com/office/drawing/2014/main" id="{109CB371-88C3-41D7-8443-6E3F82E9B1AF}"/>
              </a:ext>
            </a:extLst>
          </p:cNvPr>
          <p:cNvSpPr>
            <a:spLocks noGrp="1"/>
          </p:cNvSpPr>
          <p:nvPr>
            <p:ph idx="1"/>
          </p:nvPr>
        </p:nvSpPr>
        <p:spPr/>
        <p:txBody>
          <a:bodyPr/>
          <a:lstStyle/>
          <a:p>
            <a:r>
              <a:rPr lang="en-US" b="1" dirty="0"/>
              <a:t>Bust to Boom</a:t>
            </a:r>
            <a:br>
              <a:rPr lang="en-US" dirty="0"/>
            </a:br>
            <a:r>
              <a:rPr lang="en-US" dirty="0">
                <a:solidFill>
                  <a:srgbClr val="FF0000"/>
                </a:solidFill>
              </a:rPr>
              <a:t>For investors, Russia has ample economic and market growth opportunities. </a:t>
            </a:r>
          </a:p>
          <a:p>
            <a:r>
              <a:rPr lang="en-US" dirty="0"/>
              <a:t>Since </a:t>
            </a:r>
            <a:r>
              <a:rPr lang="en-US" dirty="0">
                <a:solidFill>
                  <a:srgbClr val="002060"/>
                </a:solidFill>
              </a:rPr>
              <a:t>devaluation</a:t>
            </a:r>
            <a:r>
              <a:rPr lang="en-US" dirty="0"/>
              <a:t> of the </a:t>
            </a:r>
            <a:r>
              <a:rPr lang="en-US" dirty="0" err="1"/>
              <a:t>rouble</a:t>
            </a:r>
            <a:r>
              <a:rPr lang="en-US" dirty="0"/>
              <a:t> and Russia's financial crisis in 1998, growth in Russia has increased steadily to keep relatively on par with other dominant </a:t>
            </a:r>
            <a:r>
              <a:rPr lang="en-US" u="sng" dirty="0">
                <a:hlinkClick r:id="rId2"/>
              </a:rPr>
              <a:t>emerging markets</a:t>
            </a:r>
            <a:r>
              <a:rPr lang="en-US" dirty="0"/>
              <a:t> such as Brazil, India and China. Equity markets in the country have soared. Between 2005 and 2010, the Russian stock exchange has delivered steady double-digit returns to investors, and the country's performance is expected to continue showing sign of improvement.</a:t>
            </a:r>
            <a:endParaRPr lang="tr-TR" dirty="0"/>
          </a:p>
        </p:txBody>
      </p:sp>
    </p:spTree>
    <p:extLst>
      <p:ext uri="{BB962C8B-B14F-4D97-AF65-F5344CB8AC3E}">
        <p14:creationId xmlns:p14="http://schemas.microsoft.com/office/powerpoint/2010/main" val="292160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280E0-0CA1-40C0-9647-3050AED0B3E0}"/>
              </a:ext>
            </a:extLst>
          </p:cNvPr>
          <p:cNvSpPr>
            <a:spLocks noGrp="1"/>
          </p:cNvSpPr>
          <p:nvPr>
            <p:ph type="title"/>
          </p:nvPr>
        </p:nvSpPr>
        <p:spPr/>
        <p:txBody>
          <a:bodyPr/>
          <a:lstStyle/>
          <a:p>
            <a:pPr algn="ctr"/>
            <a:r>
              <a:rPr lang="en-US" sz="3600" b="1" dirty="0">
                <a:solidFill>
                  <a:srgbClr val="FFC000"/>
                </a:solidFill>
              </a:rPr>
              <a:t>How risky is foreign investment in Russia</a:t>
            </a:r>
            <a:br>
              <a:rPr lang="tr-TR" dirty="0"/>
            </a:br>
            <a:endParaRPr lang="tr-TR" dirty="0"/>
          </a:p>
        </p:txBody>
      </p:sp>
      <p:sp>
        <p:nvSpPr>
          <p:cNvPr id="3" name="Content Placeholder 2">
            <a:extLst>
              <a:ext uri="{FF2B5EF4-FFF2-40B4-BE49-F238E27FC236}">
                <a16:creationId xmlns:a16="http://schemas.microsoft.com/office/drawing/2014/main" id="{4FF13C71-D1EB-4508-AA58-C9FEB9455A1E}"/>
              </a:ext>
            </a:extLst>
          </p:cNvPr>
          <p:cNvSpPr>
            <a:spLocks noGrp="1"/>
          </p:cNvSpPr>
          <p:nvPr>
            <p:ph idx="1"/>
          </p:nvPr>
        </p:nvSpPr>
        <p:spPr/>
        <p:txBody>
          <a:bodyPr/>
          <a:lstStyle/>
          <a:p>
            <a:r>
              <a:rPr lang="en-US" dirty="0"/>
              <a:t>Russia has one of the largest populations in the world - around 150 million people - many of whom have been getting slowly wealthier for the past decade and are spending an increasing amount of their income on luxury goods, services and holidays. </a:t>
            </a:r>
          </a:p>
          <a:p>
            <a:r>
              <a:rPr lang="en-US" dirty="0"/>
              <a:t>A 2010 </a:t>
            </a:r>
            <a:r>
              <a:rPr lang="en-US" u="sng" dirty="0">
                <a:hlinkClick r:id="rId2"/>
              </a:rPr>
              <a:t>per capita GDP</a:t>
            </a:r>
            <a:r>
              <a:rPr lang="en-US" dirty="0"/>
              <a:t> of approximately $16,000 puts it in the higher reaches of upper middle-income countries. </a:t>
            </a:r>
          </a:p>
          <a:p>
            <a:r>
              <a:rPr lang="en-US" dirty="0"/>
              <a:t>As Russia makes significant strides to tap into its natural resource pool and implements policies to reduce disparity, per capita growth is likely to show improvement as well. A GDP growth rate averaging 7% between the crises of 1998 and 2008 made it not only a large market, but a large market that was growing rapidly. </a:t>
            </a:r>
            <a:endParaRPr lang="tr-TR" dirty="0"/>
          </a:p>
        </p:txBody>
      </p:sp>
    </p:spTree>
    <p:extLst>
      <p:ext uri="{BB962C8B-B14F-4D97-AF65-F5344CB8AC3E}">
        <p14:creationId xmlns:p14="http://schemas.microsoft.com/office/powerpoint/2010/main" val="36513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D108E-EDA2-4C2B-94B9-81A8D87A29C7}"/>
              </a:ext>
            </a:extLst>
          </p:cNvPr>
          <p:cNvSpPr>
            <a:spLocks noGrp="1"/>
          </p:cNvSpPr>
          <p:nvPr>
            <p:ph type="title"/>
          </p:nvPr>
        </p:nvSpPr>
        <p:spPr/>
        <p:txBody>
          <a:bodyPr/>
          <a:lstStyle/>
          <a:p>
            <a:r>
              <a:rPr lang="en-US" sz="3600" b="1" dirty="0">
                <a:solidFill>
                  <a:srgbClr val="FFC000"/>
                </a:solidFill>
              </a:rPr>
              <a:t>How risky is foreign investment in Russia</a:t>
            </a:r>
            <a:endParaRPr lang="tr-TR" sz="3600" dirty="0"/>
          </a:p>
        </p:txBody>
      </p:sp>
      <p:pic>
        <p:nvPicPr>
          <p:cNvPr id="5" name="Content Placeholder 4">
            <a:extLst>
              <a:ext uri="{FF2B5EF4-FFF2-40B4-BE49-F238E27FC236}">
                <a16:creationId xmlns:a16="http://schemas.microsoft.com/office/drawing/2014/main" id="{66D07761-A532-4BFC-AA91-4DD66FC5A668}"/>
              </a:ext>
            </a:extLst>
          </p:cNvPr>
          <p:cNvPicPr>
            <a:picLocks noGrp="1" noChangeAspect="1"/>
          </p:cNvPicPr>
          <p:nvPr>
            <p:ph idx="1"/>
          </p:nvPr>
        </p:nvPicPr>
        <p:blipFill>
          <a:blip r:embed="rId2"/>
          <a:stretch>
            <a:fillRect/>
          </a:stretch>
        </p:blipFill>
        <p:spPr>
          <a:xfrm>
            <a:off x="2431602" y="1569848"/>
            <a:ext cx="7014402" cy="4678552"/>
          </a:xfrm>
        </p:spPr>
      </p:pic>
    </p:spTree>
    <p:extLst>
      <p:ext uri="{BB962C8B-B14F-4D97-AF65-F5344CB8AC3E}">
        <p14:creationId xmlns:p14="http://schemas.microsoft.com/office/powerpoint/2010/main" val="3252015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804CE-89D7-4EA5-9F79-696A9223C8A7}"/>
              </a:ext>
            </a:extLst>
          </p:cNvPr>
          <p:cNvSpPr>
            <a:spLocks noGrp="1"/>
          </p:cNvSpPr>
          <p:nvPr>
            <p:ph type="title"/>
          </p:nvPr>
        </p:nvSpPr>
        <p:spPr/>
        <p:txBody>
          <a:bodyPr/>
          <a:lstStyle/>
          <a:p>
            <a:r>
              <a:rPr lang="en-US" sz="3600" b="1" dirty="0">
                <a:solidFill>
                  <a:srgbClr val="FFC000"/>
                </a:solidFill>
              </a:rPr>
              <a:t>How risky is foreign investment in Russia</a:t>
            </a:r>
            <a:endParaRPr lang="tr-TR" sz="3600" dirty="0"/>
          </a:p>
        </p:txBody>
      </p:sp>
      <p:sp>
        <p:nvSpPr>
          <p:cNvPr id="3" name="Content Placeholder 2">
            <a:extLst>
              <a:ext uri="{FF2B5EF4-FFF2-40B4-BE49-F238E27FC236}">
                <a16:creationId xmlns:a16="http://schemas.microsoft.com/office/drawing/2014/main" id="{A3A94E1A-7071-4C89-A3A5-CCEEC58D1229}"/>
              </a:ext>
            </a:extLst>
          </p:cNvPr>
          <p:cNvSpPr>
            <a:spLocks noGrp="1"/>
          </p:cNvSpPr>
          <p:nvPr>
            <p:ph idx="1"/>
          </p:nvPr>
        </p:nvSpPr>
        <p:spPr/>
        <p:txBody>
          <a:bodyPr>
            <a:normAutofit fontScale="92500" lnSpcReduction="10000"/>
          </a:bodyPr>
          <a:lstStyle/>
          <a:p>
            <a:r>
              <a:rPr lang="en-US" dirty="0"/>
              <a:t>While Russia has been the laggard of the so-called BRIC economies (Brazil, Russia, India and China), Russia has enjoyed plenty of foreign investment. (Emerging markets provide new investment opportunities, but there are risks - both to residents and foreign investors. </a:t>
            </a:r>
          </a:p>
          <a:p>
            <a:r>
              <a:rPr lang="en-US" b="1" dirty="0"/>
              <a:t>Natural Resources</a:t>
            </a:r>
            <a:br>
              <a:rPr lang="en-US" dirty="0"/>
            </a:br>
            <a:r>
              <a:rPr lang="en-US" dirty="0"/>
              <a:t>Plentiful natural resources represent Russia's biggest draw for investors. Oil and gas play a major part in the Russian economy in terms of production for internal purposes and exports. In 2010 the country had nearly 80 billion barrels of </a:t>
            </a:r>
            <a:r>
              <a:rPr lang="en-US" u="sng" dirty="0">
                <a:hlinkClick r:id="rId2"/>
              </a:rPr>
              <a:t>proven oil reserves</a:t>
            </a:r>
            <a:r>
              <a:rPr lang="en-US" dirty="0"/>
              <a:t> and tops the world's rankings for natural gas. Russia also has exposure to the energy industry through a number of key joint ventures throughout Africa and other energy producing nations. But oil and gas are not the only natural resources that are plentiful in Russia. The mining and production of precious and non-precious metals is an enormous industry in the country, with great promise.</a:t>
            </a:r>
            <a:endParaRPr lang="tr-TR" dirty="0"/>
          </a:p>
        </p:txBody>
      </p:sp>
    </p:spTree>
    <p:extLst>
      <p:ext uri="{BB962C8B-B14F-4D97-AF65-F5344CB8AC3E}">
        <p14:creationId xmlns:p14="http://schemas.microsoft.com/office/powerpoint/2010/main" val="2658286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11E5D-561E-45C4-A614-F2662393BB0B}"/>
              </a:ext>
            </a:extLst>
          </p:cNvPr>
          <p:cNvSpPr>
            <a:spLocks noGrp="1"/>
          </p:cNvSpPr>
          <p:nvPr>
            <p:ph type="title"/>
          </p:nvPr>
        </p:nvSpPr>
        <p:spPr/>
        <p:txBody>
          <a:bodyPr/>
          <a:lstStyle/>
          <a:p>
            <a:pPr algn="ctr"/>
            <a:r>
              <a:rPr lang="en-US" sz="3600" b="1" dirty="0">
                <a:solidFill>
                  <a:srgbClr val="FFC000"/>
                </a:solidFill>
              </a:rPr>
              <a:t>How risky is foreign investment in Russia</a:t>
            </a:r>
            <a:endParaRPr lang="tr-TR" sz="3600" dirty="0"/>
          </a:p>
        </p:txBody>
      </p:sp>
      <p:sp>
        <p:nvSpPr>
          <p:cNvPr id="3" name="Content Placeholder 2">
            <a:extLst>
              <a:ext uri="{FF2B5EF4-FFF2-40B4-BE49-F238E27FC236}">
                <a16:creationId xmlns:a16="http://schemas.microsoft.com/office/drawing/2014/main" id="{F2BC33D5-3986-4A03-B761-41F0F089DB94}"/>
              </a:ext>
            </a:extLst>
          </p:cNvPr>
          <p:cNvSpPr>
            <a:spLocks noGrp="1"/>
          </p:cNvSpPr>
          <p:nvPr>
            <p:ph idx="1"/>
          </p:nvPr>
        </p:nvSpPr>
        <p:spPr/>
        <p:txBody>
          <a:bodyPr/>
          <a:lstStyle/>
          <a:p>
            <a:r>
              <a:rPr lang="en-US" dirty="0"/>
              <a:t>That being said, energy and minerals are part blessing, part curse. Russia's heavy dependence on resources represents a risk. When you invest in Russia, you have to keep in mind the direction of </a:t>
            </a:r>
            <a:r>
              <a:rPr lang="en-US" u="sng" dirty="0">
                <a:hlinkClick r:id="rId2"/>
              </a:rPr>
              <a:t>commodity</a:t>
            </a:r>
            <a:r>
              <a:rPr lang="en-US" dirty="0"/>
              <a:t> prices.</a:t>
            </a:r>
          </a:p>
          <a:p>
            <a:r>
              <a:rPr lang="en-US" dirty="0"/>
              <a:t>It is a very resource rich country, not only in hydrocarbons and minerals, but also in terms of human capital, talent and education, Russia's Soviet tradition of education - superb in math and the hard sciences, excellent in languages - still produces plenty of brainy workers. Russia has an astounding 99% literacy rate and approximately half of the country's citizens have some sort of post secondary education.</a:t>
            </a:r>
            <a:endParaRPr lang="en-US" b="1" dirty="0"/>
          </a:p>
        </p:txBody>
      </p:sp>
    </p:spTree>
    <p:extLst>
      <p:ext uri="{BB962C8B-B14F-4D97-AF65-F5344CB8AC3E}">
        <p14:creationId xmlns:p14="http://schemas.microsoft.com/office/powerpoint/2010/main" val="1875120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64A8-C5E2-47E2-876F-E2038B902234}"/>
              </a:ext>
            </a:extLst>
          </p:cNvPr>
          <p:cNvSpPr>
            <a:spLocks noGrp="1"/>
          </p:cNvSpPr>
          <p:nvPr>
            <p:ph type="title"/>
          </p:nvPr>
        </p:nvSpPr>
        <p:spPr/>
        <p:txBody>
          <a:bodyPr/>
          <a:lstStyle/>
          <a:p>
            <a:pPr algn="ctr"/>
            <a:r>
              <a:rPr lang="en-US" sz="3600" b="1" dirty="0">
                <a:solidFill>
                  <a:srgbClr val="FFC000"/>
                </a:solidFill>
              </a:rPr>
              <a:t>How risky is foreign investment in Russia</a:t>
            </a:r>
            <a:endParaRPr lang="tr-TR" sz="3600" dirty="0"/>
          </a:p>
        </p:txBody>
      </p:sp>
      <p:sp>
        <p:nvSpPr>
          <p:cNvPr id="3" name="Content Placeholder 2">
            <a:extLst>
              <a:ext uri="{FF2B5EF4-FFF2-40B4-BE49-F238E27FC236}">
                <a16:creationId xmlns:a16="http://schemas.microsoft.com/office/drawing/2014/main" id="{334C906A-886B-461C-8F03-BF93F161530F}"/>
              </a:ext>
            </a:extLst>
          </p:cNvPr>
          <p:cNvSpPr>
            <a:spLocks noGrp="1"/>
          </p:cNvSpPr>
          <p:nvPr>
            <p:ph idx="1"/>
          </p:nvPr>
        </p:nvSpPr>
        <p:spPr/>
        <p:txBody>
          <a:bodyPr/>
          <a:lstStyle/>
          <a:p>
            <a:r>
              <a:rPr lang="en-US" b="1" dirty="0"/>
              <a:t>Politics</a:t>
            </a:r>
          </a:p>
          <a:p>
            <a:pPr marL="0" indent="0">
              <a:buNone/>
            </a:pPr>
            <a:br>
              <a:rPr lang="en-US" dirty="0"/>
            </a:br>
            <a:r>
              <a:rPr lang="en-US" dirty="0"/>
              <a:t>Russian politics may represent the biggest investment risk</a:t>
            </a:r>
            <a:r>
              <a:rPr lang="en-US" b="1" dirty="0"/>
              <a:t>. </a:t>
            </a:r>
            <a:r>
              <a:rPr lang="en-US" dirty="0"/>
              <a:t>Take Yukos, arguably one of Russia's biggest and most successful oil companies. In 2003 its CEO, Mikhail Khodorkovsky, ran afoul of then-president Vladimir Putin and Russia's courts convicted him on trumped-up charges that resulted in an eight-year jail sentence. Yukos was forced into bankruptcy, and its pieces were sold off at a discount to Putin's allies for fractions of the actual </a:t>
            </a:r>
            <a:r>
              <a:rPr lang="en-US" u="sng" dirty="0">
                <a:hlinkClick r:id="rId2"/>
              </a:rPr>
              <a:t>market value</a:t>
            </a:r>
            <a:r>
              <a:rPr lang="en-US" dirty="0"/>
              <a:t>. Yukos shareholders </a:t>
            </a:r>
            <a:r>
              <a:rPr lang="en-US" u="sng" dirty="0">
                <a:hlinkClick r:id="rId3"/>
              </a:rPr>
              <a:t>lost their shirts</a:t>
            </a:r>
            <a:r>
              <a:rPr lang="en-US" dirty="0"/>
              <a:t> in the affair.</a:t>
            </a:r>
            <a:endParaRPr lang="tr-TR" dirty="0"/>
          </a:p>
        </p:txBody>
      </p:sp>
    </p:spTree>
    <p:extLst>
      <p:ext uri="{BB962C8B-B14F-4D97-AF65-F5344CB8AC3E}">
        <p14:creationId xmlns:p14="http://schemas.microsoft.com/office/powerpoint/2010/main" val="2988611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14</TotalTime>
  <Words>863</Words>
  <Application>Microsoft Office PowerPoint</Application>
  <PresentationFormat>Widescreen</PresentationFormat>
  <Paragraphs>30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Contemporary Business Issues II</vt:lpstr>
      <vt:lpstr>How risky is foreign investment in Russia </vt:lpstr>
      <vt:lpstr>How risky is foreign investment in Russia </vt:lpstr>
      <vt:lpstr>How risky is foreign investment in Russia </vt:lpstr>
      <vt:lpstr>How risky is foreign investment in Russia </vt:lpstr>
      <vt:lpstr>How risky is foreign investment in Russia</vt:lpstr>
      <vt:lpstr>How risky is foreign investment in Russia</vt:lpstr>
      <vt:lpstr>How risky is foreign investment in Russia</vt:lpstr>
      <vt:lpstr>How risky is foreign investment in Russia</vt:lpstr>
      <vt:lpstr>How risky is foreign investment in Russia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4</cp:revision>
  <dcterms:created xsi:type="dcterms:W3CDTF">2020-01-14T12:34:39Z</dcterms:created>
  <dcterms:modified xsi:type="dcterms:W3CDTF">2020-01-15T19:23:23Z</dcterms:modified>
</cp:coreProperties>
</file>