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tr-TR" altLang="tr-TR" dirty="0" smtClean="0"/>
          </a:p>
          <a:p>
            <a:pPr marL="0" indent="0">
              <a:buFont typeface="Arial" charset="0"/>
              <a:buNone/>
            </a:pPr>
            <a:endParaRPr lang="tr-TR" altLang="tr-TR" dirty="0" smtClean="0"/>
          </a:p>
          <a:p>
            <a:pPr marL="0" indent="0" algn="ctr">
              <a:buFont typeface="Arial" charset="0"/>
              <a:buNone/>
            </a:pPr>
            <a:r>
              <a:rPr lang="tr-TR" altLang="tr-TR" dirty="0" smtClean="0"/>
              <a:t>II. HAFTA</a:t>
            </a:r>
          </a:p>
          <a:p>
            <a:pPr marL="0" indent="0" algn="ctr">
              <a:buFont typeface="Arial" charset="0"/>
              <a:buNone/>
            </a:pPr>
            <a:r>
              <a:rPr lang="tr-TR" altLang="tr-TR" dirty="0" smtClean="0"/>
              <a:t>TÜRK SERMAYE PİYASASINA GİRİŞ</a:t>
            </a:r>
          </a:p>
        </p:txBody>
      </p:sp>
      <p:sp>
        <p:nvSpPr>
          <p:cNvPr id="9220" name="Altbilgi Yer Tutucusu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tr-TR" altLang="tr-TR" sz="1200">
                <a:solidFill>
                  <a:srgbClr val="898989"/>
                </a:solidFill>
              </a:rPr>
              <a:t>Arş. Gör. Gökhan AYDOĞAN</a:t>
            </a:r>
          </a:p>
        </p:txBody>
      </p:sp>
      <p:sp>
        <p:nvSpPr>
          <p:cNvPr id="9221" name="Slayt Numarası Yer Tutucus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10F3C75F-802A-4AB1-A447-B91D4A74A6DF}" type="slidenum">
              <a:rPr lang="tr-TR" altLang="tr-TR" sz="1200">
                <a:solidFill>
                  <a:srgbClr val="898989"/>
                </a:solidFill>
              </a:rPr>
              <a:pPr/>
              <a:t>1</a:t>
            </a:fld>
            <a:endParaRPr lang="tr-TR" altLang="tr-T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300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Türk Sermaye Piyasası Hukukunun Tarihsel Süreci</a:t>
            </a:r>
          </a:p>
        </p:txBody>
      </p:sp>
      <p:sp>
        <p:nvSpPr>
          <p:cNvPr id="10243" name="İçerik Yer Tutucusu 2"/>
          <p:cNvSpPr>
            <a:spLocks noGrp="1"/>
          </p:cNvSpPr>
          <p:nvPr>
            <p:ph idx="1"/>
          </p:nvPr>
        </p:nvSpPr>
        <p:spPr>
          <a:xfrm>
            <a:off x="433388" y="1724025"/>
            <a:ext cx="8531225" cy="4997450"/>
          </a:xfrm>
        </p:spPr>
        <p:txBody>
          <a:bodyPr/>
          <a:lstStyle/>
          <a:p>
            <a:r>
              <a:rPr lang="tr-TR" altLang="tr-TR" sz="2800" smtClean="0"/>
              <a:t>Osmanlı Devleti</a:t>
            </a:r>
          </a:p>
          <a:p>
            <a:pPr lvl="1"/>
            <a:r>
              <a:rPr lang="tr-TR" altLang="tr-TR" sz="2400" smtClean="0"/>
              <a:t>Esham ve Tahvilat Borsası Nizamnamesi</a:t>
            </a:r>
          </a:p>
          <a:p>
            <a:pPr lvl="1">
              <a:buFont typeface="Arial" charset="0"/>
              <a:buNone/>
            </a:pPr>
            <a:endParaRPr lang="tr-TR" altLang="tr-TR" sz="500" smtClean="0"/>
          </a:p>
          <a:p>
            <a:r>
              <a:rPr lang="tr-TR" altLang="tr-TR" sz="2800" smtClean="0"/>
              <a:t>Türkiye Cumhuriyeti</a:t>
            </a:r>
          </a:p>
          <a:p>
            <a:pPr lvl="1"/>
            <a:r>
              <a:rPr lang="tr-TR" altLang="tr-TR" sz="2400" smtClean="0"/>
              <a:t>1926 tarihli mülga TTK</a:t>
            </a:r>
          </a:p>
          <a:p>
            <a:pPr lvl="1"/>
            <a:r>
              <a:rPr lang="tr-TR" altLang="tr-TR" sz="2400" smtClean="0"/>
              <a:t>1929 tarihli ve 1947 sayılı Menkul Kıymetler ve Kambiyo Borsaları Kanunu</a:t>
            </a:r>
          </a:p>
          <a:p>
            <a:pPr lvl="1"/>
            <a:r>
              <a:rPr lang="tr-TR" altLang="tr-TR" sz="2400" smtClean="0"/>
              <a:t>1956 tarihli mülga TTK</a:t>
            </a:r>
          </a:p>
          <a:p>
            <a:pPr lvl="1"/>
            <a:r>
              <a:rPr lang="tr-TR" altLang="tr-TR" sz="2400" smtClean="0"/>
              <a:t>1981 tarihli 2499 sayılı mülga SerPK</a:t>
            </a:r>
          </a:p>
          <a:p>
            <a:pPr lvl="1"/>
            <a:r>
              <a:rPr lang="tr-TR" altLang="tr-TR" sz="2400" smtClean="0"/>
              <a:t>6102 sayılı TTK</a:t>
            </a:r>
          </a:p>
          <a:p>
            <a:pPr lvl="1"/>
            <a:r>
              <a:rPr lang="tr-TR" altLang="tr-TR" sz="2400" smtClean="0"/>
              <a:t>6362 sayılı SerPK</a:t>
            </a:r>
          </a:p>
        </p:txBody>
      </p:sp>
      <p:sp>
        <p:nvSpPr>
          <p:cNvPr id="10244" name="Slayt Numarası Yer Tutucus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A7DB826-19CD-43CF-876D-CCB062CA8E7D}" type="slidenum">
              <a:rPr lang="tr-TR" altLang="tr-TR" sz="1200">
                <a:solidFill>
                  <a:srgbClr val="898989"/>
                </a:solidFill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tr-TR" sz="120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0245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3503246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000" b="1" smtClean="0"/>
              <a:t>Yeni SerPK’nın Yürürlüğe Konulması</a:t>
            </a:r>
            <a:br>
              <a:rPr lang="tr-TR" altLang="tr-TR" sz="3000" b="1" smtClean="0"/>
            </a:br>
            <a:r>
              <a:rPr lang="tr-TR" altLang="tr-TR" sz="3000" b="1" smtClean="0"/>
              <a:t>İhtiyacını Doğuran Olgular</a:t>
            </a:r>
          </a:p>
        </p:txBody>
      </p:sp>
      <p:sp>
        <p:nvSpPr>
          <p:cNvPr id="11267" name="İçerik Yer Tutucusu 2"/>
          <p:cNvSpPr>
            <a:spLocks noGrp="1"/>
          </p:cNvSpPr>
          <p:nvPr>
            <p:ph idx="1"/>
          </p:nvPr>
        </p:nvSpPr>
        <p:spPr>
          <a:xfrm>
            <a:off x="684213" y="1844675"/>
            <a:ext cx="8002587" cy="4506913"/>
          </a:xfrm>
        </p:spPr>
        <p:txBody>
          <a:bodyPr/>
          <a:lstStyle/>
          <a:p>
            <a:pPr algn="just"/>
            <a:r>
              <a:rPr lang="tr-TR" altLang="tr-TR" sz="2400" smtClean="0"/>
              <a:t>Kurumsal yönetim ilkelerinin Kanunun geneline hasredilmesi isteği</a:t>
            </a:r>
          </a:p>
          <a:p>
            <a:pPr algn="just"/>
            <a:endParaRPr lang="tr-TR" altLang="tr-TR" sz="2400" smtClean="0"/>
          </a:p>
          <a:p>
            <a:pPr algn="just"/>
            <a:r>
              <a:rPr lang="tr-TR" altLang="tr-TR" sz="2400" smtClean="0"/>
              <a:t>AB müktesebatına uyum</a:t>
            </a:r>
          </a:p>
          <a:p>
            <a:pPr algn="just"/>
            <a:endParaRPr lang="tr-TR" altLang="tr-TR" sz="2400" smtClean="0"/>
          </a:p>
          <a:p>
            <a:pPr algn="just"/>
            <a:r>
              <a:rPr lang="tr-TR" altLang="tr-TR" sz="2400" smtClean="0"/>
              <a:t>2008 krizi sonrasında Dünya genelinde bu alanda yapılan düzenlemelerin Kanuna yansıtılması isteği</a:t>
            </a:r>
          </a:p>
          <a:p>
            <a:pPr algn="just"/>
            <a:endParaRPr lang="tr-TR" altLang="tr-TR" sz="2400" smtClean="0"/>
          </a:p>
          <a:p>
            <a:pPr algn="just"/>
            <a:r>
              <a:rPr lang="tr-TR" altLang="tr-TR" sz="2400" smtClean="0"/>
              <a:t>İstanbul Finans Merkezi Projesi bağlamında istenen alt yapının kurulması arzusu</a:t>
            </a:r>
          </a:p>
        </p:txBody>
      </p:sp>
      <p:sp>
        <p:nvSpPr>
          <p:cNvPr id="11268" name="Slayt Numarası Yer Tutucus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193B7C-B968-479E-86EF-2160CD10EA34}" type="slidenum">
              <a:rPr lang="tr-TR" altLang="tr-TR" sz="1200">
                <a:solidFill>
                  <a:srgbClr val="898989"/>
                </a:solidFill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tr-TR" sz="120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1269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2007003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İçerik Yer Tutucusu 2"/>
          <p:cNvSpPr>
            <a:spLocks noGrp="1"/>
          </p:cNvSpPr>
          <p:nvPr>
            <p:ph idx="1"/>
          </p:nvPr>
        </p:nvSpPr>
        <p:spPr>
          <a:xfrm>
            <a:off x="900113" y="2349500"/>
            <a:ext cx="7499350" cy="15113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altLang="tr-TR" b="1" smtClean="0"/>
              <a:t>Sermaye Piyasası Hukukunun Hukuk Sistemimizdeki Yeri??</a:t>
            </a:r>
            <a:endParaRPr lang="tr-TR" altLang="tr-TR" smtClean="0"/>
          </a:p>
        </p:txBody>
      </p:sp>
      <p:sp>
        <p:nvSpPr>
          <p:cNvPr id="12291" name="Slayt Numarası Yer Tutucus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1DFA52-6DC5-4D45-8CE1-B2DCE76F21AA}" type="slidenum">
              <a:rPr lang="tr-TR" altLang="tr-TR" sz="1200">
                <a:solidFill>
                  <a:srgbClr val="898989"/>
                </a:solidFill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tr-TR" sz="120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2292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271672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 smtClean="0"/>
              <a:t>Sermaye Piyasası Hukukunun İlişkili Olduğu Diğer Hukuk Disiplinleri</a:t>
            </a:r>
          </a:p>
        </p:txBody>
      </p:sp>
      <p:sp>
        <p:nvSpPr>
          <p:cNvPr id="13315" name="İçerik Yer Tutucusu 2"/>
          <p:cNvSpPr>
            <a:spLocks noGrp="1"/>
          </p:cNvSpPr>
          <p:nvPr>
            <p:ph idx="1"/>
          </p:nvPr>
        </p:nvSpPr>
        <p:spPr>
          <a:xfrm>
            <a:off x="539750" y="1484313"/>
            <a:ext cx="8147050" cy="460851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tr-TR" altLang="tr-TR" sz="2400" smtClean="0"/>
              <a:t>****Ticaret Hukuku (şirketler hukuku + menkul kıymetin kıymetli evrak niteliği dolayısıyla kıymetli evrak hukuku)</a:t>
            </a:r>
          </a:p>
          <a:p>
            <a:pPr>
              <a:lnSpc>
                <a:spcPct val="120000"/>
              </a:lnSpc>
            </a:pPr>
            <a:r>
              <a:rPr lang="tr-TR" altLang="tr-TR" sz="2400" smtClean="0"/>
              <a:t>İdare Hukuku</a:t>
            </a:r>
          </a:p>
          <a:p>
            <a:pPr>
              <a:lnSpc>
                <a:spcPct val="120000"/>
              </a:lnSpc>
            </a:pPr>
            <a:r>
              <a:rPr lang="tr-TR" altLang="tr-TR" sz="2400" smtClean="0"/>
              <a:t>Borçlar Hukuku</a:t>
            </a:r>
          </a:p>
          <a:p>
            <a:pPr>
              <a:lnSpc>
                <a:spcPct val="120000"/>
              </a:lnSpc>
            </a:pPr>
            <a:r>
              <a:rPr lang="tr-TR" altLang="tr-TR" sz="2400" smtClean="0"/>
              <a:t>Banka Hukuku</a:t>
            </a:r>
          </a:p>
          <a:p>
            <a:pPr>
              <a:lnSpc>
                <a:spcPct val="120000"/>
              </a:lnSpc>
            </a:pPr>
            <a:r>
              <a:rPr lang="tr-TR" altLang="tr-TR" sz="2400" smtClean="0"/>
              <a:t>Borsa Hukuku</a:t>
            </a:r>
          </a:p>
          <a:p>
            <a:pPr>
              <a:lnSpc>
                <a:spcPct val="120000"/>
              </a:lnSpc>
            </a:pPr>
            <a:r>
              <a:rPr lang="tr-TR" altLang="tr-TR" sz="2400" smtClean="0"/>
              <a:t>Ceza Hukuku</a:t>
            </a:r>
          </a:p>
          <a:p>
            <a:pPr>
              <a:lnSpc>
                <a:spcPct val="120000"/>
              </a:lnSpc>
            </a:pPr>
            <a:r>
              <a:rPr lang="tr-TR" altLang="tr-TR" sz="2400" smtClean="0"/>
              <a:t>Tüketici Hukuku</a:t>
            </a:r>
          </a:p>
          <a:p>
            <a:pPr>
              <a:lnSpc>
                <a:spcPct val="120000"/>
              </a:lnSpc>
            </a:pPr>
            <a:r>
              <a:rPr lang="tr-TR" altLang="tr-TR" sz="2400" smtClean="0"/>
              <a:t>Medeni Usul Hukuku</a:t>
            </a:r>
          </a:p>
        </p:txBody>
      </p:sp>
      <p:sp>
        <p:nvSpPr>
          <p:cNvPr id="13316" name="Slayt Numarası Yer Tutucus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4E84AC-31F5-49DB-8557-0F2C3BA5D51D}" type="slidenum">
              <a:rPr lang="tr-TR" altLang="tr-TR" sz="1200">
                <a:solidFill>
                  <a:srgbClr val="898989"/>
                </a:solidFill>
                <a:latin typeface="Verdana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tr-TR" sz="120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3317" name="Altbilgi Yer Tutucusu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898989"/>
                </a:solidFill>
                <a:latin typeface="Verdana" pitchFamily="34" charset="0"/>
                <a:cs typeface="Arial" charset="0"/>
              </a:rPr>
              <a:t>Arş. Gör. Gökhan AYDOĞAN</a:t>
            </a:r>
          </a:p>
        </p:txBody>
      </p:sp>
    </p:spTree>
    <p:extLst>
      <p:ext uri="{BB962C8B-B14F-4D97-AF65-F5344CB8AC3E}">
        <p14:creationId xmlns:p14="http://schemas.microsoft.com/office/powerpoint/2010/main" val="80116944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Ekran Gösterisi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PowerPoint Sunusu</vt:lpstr>
      <vt:lpstr>Türk Sermaye Piyasası Hukukunun Tarihsel Süreci</vt:lpstr>
      <vt:lpstr>Yeni SerPK’nın Yürürlüğe Konulması İhtiyacını Doğuran Olgular</vt:lpstr>
      <vt:lpstr>PowerPoint Sunusu</vt:lpstr>
      <vt:lpstr>Sermaye Piyasası Hukukunun İlişkili Olduğu Diğer Hukuk Disiplinleri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KORKUT OZKORKUT</dc:creator>
  <cp:lastModifiedBy>KORKUT OZKORKUT</cp:lastModifiedBy>
  <cp:revision>2</cp:revision>
  <dcterms:created xsi:type="dcterms:W3CDTF">2019-12-25T15:27:59Z</dcterms:created>
  <dcterms:modified xsi:type="dcterms:W3CDTF">2019-12-25T15:31:28Z</dcterms:modified>
</cp:coreProperties>
</file>