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8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8. </a:t>
            </a:r>
            <a:r>
              <a:rPr lang="tr-TR" dirty="0" smtClean="0"/>
              <a:t>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Çevre</a:t>
            </a:r>
            <a:endParaRPr lang="tr-TR" dirty="0"/>
          </a:p>
        </p:txBody>
      </p:sp>
      <p:sp>
        <p:nvSpPr>
          <p:cNvPr id="3" name="İçerik Yer Tutucusu 2"/>
          <p:cNvSpPr>
            <a:spLocks noGrp="1"/>
          </p:cNvSpPr>
          <p:nvPr>
            <p:ph idx="1"/>
          </p:nvPr>
        </p:nvSpPr>
        <p:spPr/>
        <p:txBody>
          <a:bodyPr/>
          <a:lstStyle/>
          <a:p>
            <a:r>
              <a:rPr lang="tr-TR" dirty="0">
                <a:latin typeface="Times New Roman" pitchFamily="18" charset="0"/>
                <a:cs typeface="Times New Roman" pitchFamily="18" charset="0"/>
              </a:rPr>
              <a:t>Ülkemizde çevre ile ilgili yasal düzenlemelerin birçoğu 1982 Anayasasından sonra izleyen dönemde gerçekleşmiştir. İlk çevre kanunu 09/08/1983 tarihinde yürürlüğe giren 2872 sayılı Çevre Kanunudur. Yine bu kanun 26/04/2006 tarih ve 5491 sayılı Kanun ile değişikliğe uğramıştır. Bu kanunun amacı ise “bütün canlıların ortak varlığı olan çevrenin, sürdürülebilir çevre ve sürdürülebilir kalkınma ilkeleri doğrultusunda korunmasını sağlamaktır</a:t>
            </a:r>
            <a:r>
              <a:rPr lang="tr-TR" dirty="0"/>
              <a:t>.</a:t>
            </a:r>
          </a:p>
          <a:p>
            <a:endParaRPr lang="tr-TR" dirty="0"/>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normAutofit fontScale="92500"/>
          </a:bodyPr>
          <a:lstStyle/>
          <a:p>
            <a:r>
              <a:rPr lang="tr-TR" dirty="0">
                <a:latin typeface="Times New Roman" pitchFamily="18" charset="0"/>
                <a:cs typeface="Times New Roman" pitchFamily="18" charset="0"/>
              </a:rPr>
              <a:t>Çevre kanunu haricinde çevreyi ilgilendiren düzenlemelerin yapılmış olduğu bazı kanunlarda mevcuttur. Bu kanunlar ise; Türk Ceza Kanunu, Belediye Kanunu, Orman Kanunu, Büyükşehir Belediye Kanunu, Kabahatler Kanunu, İl Özel İdaresi Kanunu, Kıyı Kanunu, İmar Kanunu, Kara Avcılığı Kanunu, Genel Sağlık Kanunu, Hayvanları Koruma Kanunu, Su Ürünleri Kanunu, Tüketicilerin Korunması Hakkında Kanun, Veteriner Hizmetleri Kanunu, Genel Sağlık Kanunu, Kültür ve Tabiat Varlıklarını Koruma Kanunu, Gıda ve Yem Kanunu, Milli Parklar Kanunu gibi kanunlar çevre sorunlarını engellemek ve düzenlemeler yapmaktadır.</a:t>
            </a:r>
          </a:p>
          <a:p>
            <a:endParaRPr lang="tr-TR" dirty="0"/>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dirty="0" smtClean="0">
                <a:latin typeface="Times New Roman" pitchFamily="18" charset="0"/>
                <a:cs typeface="Times New Roman" pitchFamily="18" charset="0"/>
              </a:rPr>
              <a:t>İnsan ihtiyaçlarının </a:t>
            </a:r>
            <a:r>
              <a:rPr lang="tr-TR" dirty="0">
                <a:latin typeface="Times New Roman" pitchFamily="18" charset="0"/>
                <a:cs typeface="Times New Roman" pitchFamily="18" charset="0"/>
              </a:rPr>
              <a:t>birçoğu yerel yönetimlerin görevleri arasına girmektedir. Yerel yönetimler vatandaşlara en yakın hizmet birimleridir. Bu nedenlerden dolayı vatandaşların yaşam ortamları ve imkanları insan onuruna yakışan bir seviyeye getirilmesi, yaşam kalitesinin artırılması yerel yönetimlerin </a:t>
            </a:r>
            <a:r>
              <a:rPr lang="tr-TR" dirty="0" smtClean="0">
                <a:latin typeface="Times New Roman" pitchFamily="18" charset="0"/>
                <a:cs typeface="Times New Roman" pitchFamily="18" charset="0"/>
              </a:rPr>
              <a:t>görevleri arasındadır. </a:t>
            </a:r>
            <a:r>
              <a:rPr lang="tr-TR" dirty="0">
                <a:latin typeface="Times New Roman" pitchFamily="18" charset="0"/>
                <a:cs typeface="Times New Roman" pitchFamily="18" charset="0"/>
              </a:rPr>
              <a:t>Yerel yönetimler </a:t>
            </a:r>
            <a:r>
              <a:rPr lang="tr-TR" dirty="0" smtClean="0">
                <a:latin typeface="Times New Roman" pitchFamily="18" charset="0"/>
                <a:cs typeface="Times New Roman" pitchFamily="18" charset="0"/>
              </a:rPr>
              <a:t>çevrenin korunması ve geliştirilmesinde önemli bir rol üstlenmektedir. </a:t>
            </a:r>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dirty="0">
                <a:latin typeface="Times New Roman" pitchFamily="18" charset="0"/>
                <a:cs typeface="Times New Roman" pitchFamily="18" charset="0"/>
              </a:rPr>
              <a:t>Ülkemizde yerel yönetimlerin çevre üzerindeki etkisi ve yapması </a:t>
            </a:r>
            <a:r>
              <a:rPr lang="tr-TR" dirty="0" smtClean="0">
                <a:latin typeface="Times New Roman" pitchFamily="18" charset="0"/>
                <a:cs typeface="Times New Roman" pitchFamily="18" charset="0"/>
              </a:rPr>
              <a:t>gerekenler, </a:t>
            </a:r>
            <a:r>
              <a:rPr lang="tr-TR" smtClean="0">
                <a:latin typeface="Times New Roman" pitchFamily="18" charset="0"/>
                <a:cs typeface="Times New Roman" pitchFamily="18" charset="0"/>
              </a:rPr>
              <a:t>yasalar dışında  </a:t>
            </a:r>
            <a:r>
              <a:rPr lang="tr-TR">
                <a:latin typeface="Times New Roman" pitchFamily="18" charset="0"/>
                <a:cs typeface="Times New Roman" pitchFamily="18" charset="0"/>
              </a:rPr>
              <a:t>kalkınma planlarında da yer almıştır.</a:t>
            </a:r>
            <a:endParaRPr lang="tr-TR" dirty="0"/>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Keleş, Ruşen (2013), 100 Soruda Çevre, Yakın Kitabevi Yayınları, İzmir.</a:t>
            </a:r>
          </a:p>
          <a:p>
            <a:r>
              <a:rPr lang="tr-TR" dirty="0"/>
              <a:t>Kraft, Michael E. (2011),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Longman</a:t>
            </a:r>
            <a:r>
              <a:rPr lang="tr-TR" dirty="0"/>
              <a:t>, </a:t>
            </a:r>
            <a:r>
              <a:rPr lang="tr-TR" dirty="0" err="1"/>
              <a:t>Person</a:t>
            </a:r>
            <a:r>
              <a:rPr lang="tr-TR" dirty="0"/>
              <a:t>, </a:t>
            </a:r>
            <a:r>
              <a:rPr lang="tr-TR" dirty="0" err="1" smtClean="0"/>
              <a:t>London</a:t>
            </a:r>
            <a:r>
              <a:rPr lang="tr-TR" dirty="0" smtClean="0"/>
              <a:t>.</a:t>
            </a:r>
          </a:p>
          <a:p>
            <a:r>
              <a:rPr lang="tr-TR" dirty="0"/>
              <a:t>Kraft, Michael (2009), </a:t>
            </a:r>
            <a:r>
              <a:rPr lang="tr-TR" dirty="0" err="1"/>
              <a:t>Toward</a:t>
            </a:r>
            <a:r>
              <a:rPr lang="tr-TR" dirty="0"/>
              <a:t> </a:t>
            </a:r>
            <a:r>
              <a:rPr lang="tr-TR" dirty="0" err="1"/>
              <a:t>Sustainable</a:t>
            </a:r>
            <a:r>
              <a:rPr lang="tr-TR" dirty="0"/>
              <a:t> </a:t>
            </a:r>
            <a:r>
              <a:rPr lang="tr-TR" dirty="0" err="1"/>
              <a:t>Communities</a:t>
            </a:r>
            <a:r>
              <a:rPr lang="tr-TR" dirty="0"/>
              <a:t>, </a:t>
            </a:r>
            <a:r>
              <a:rPr lang="tr-TR" dirty="0" err="1"/>
              <a:t>Transitions</a:t>
            </a:r>
            <a:r>
              <a:rPr lang="tr-TR" dirty="0"/>
              <a:t>,, </a:t>
            </a:r>
            <a:r>
              <a:rPr lang="tr-TR" dirty="0" err="1"/>
              <a:t>Transformations</a:t>
            </a:r>
            <a:r>
              <a:rPr lang="tr-TR" dirty="0"/>
              <a:t> in </a:t>
            </a:r>
            <a:r>
              <a:rPr lang="tr-TR" dirty="0" err="1"/>
              <a:t>Environmental</a:t>
            </a:r>
            <a:r>
              <a:rPr lang="tr-TR" dirty="0"/>
              <a:t>  </a:t>
            </a:r>
            <a:r>
              <a:rPr lang="tr-TR" dirty="0" err="1"/>
              <a:t>Policy</a:t>
            </a:r>
            <a:r>
              <a:rPr lang="tr-TR" dirty="0"/>
              <a:t>, </a:t>
            </a:r>
            <a:r>
              <a:rPr lang="tr-TR" dirty="0" err="1"/>
              <a:t>The</a:t>
            </a:r>
            <a:r>
              <a:rPr lang="tr-TR" dirty="0"/>
              <a:t> MIT </a:t>
            </a:r>
            <a:r>
              <a:rPr lang="tr-TR" dirty="0" err="1"/>
              <a:t>Press</a:t>
            </a:r>
            <a:r>
              <a:rPr lang="tr-TR" dirty="0"/>
              <a:t>, Cambridge, Massachusetts, </a:t>
            </a:r>
            <a:r>
              <a:rPr lang="tr-TR" dirty="0" err="1"/>
              <a:t>London</a:t>
            </a:r>
            <a:r>
              <a:rPr lang="tr-TR" dirty="0"/>
              <a:t>, </a:t>
            </a:r>
            <a:r>
              <a:rPr lang="tr-TR" dirty="0" err="1"/>
              <a:t>England</a:t>
            </a:r>
            <a:endParaRPr lang="tr-TR" dirty="0"/>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89</TotalTime>
  <Words>299</Words>
  <Application>Microsoft Office PowerPoint</Application>
  <PresentationFormat>Ekran Gösterisi (4:3)</PresentationFormat>
  <Paragraphs>14</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Calisto MT</vt:lpstr>
      <vt:lpstr>Mistral</vt:lpstr>
      <vt:lpstr>Times New Roman</vt:lpstr>
      <vt:lpstr>Wingdings 2</vt:lpstr>
      <vt:lpstr>Travelogue</vt:lpstr>
      <vt:lpstr>ÇEVRE POLİTİKALARI 8. Hafta</vt:lpstr>
      <vt:lpstr>Çevre</vt:lpstr>
      <vt:lpstr>Çevre</vt:lpstr>
      <vt:lpstr>Çevre</vt:lpstr>
      <vt:lpstr>Çevre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23</cp:revision>
  <dcterms:created xsi:type="dcterms:W3CDTF">2014-03-19T06:29:54Z</dcterms:created>
  <dcterms:modified xsi:type="dcterms:W3CDTF">2019-11-29T12:43:07Z</dcterms:modified>
</cp:coreProperties>
</file>