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sper" initials="c" lastIdx="1" clrIdx="0">
    <p:extLst>
      <p:ext uri="{19B8F6BF-5375-455C-9EA6-DF929625EA0E}">
        <p15:presenceInfo xmlns:p15="http://schemas.microsoft.com/office/powerpoint/2012/main" userId="casp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9700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806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8700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3270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13183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0531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37856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06400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0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194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3285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7659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7360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1823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9434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295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628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66478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CBABD7-6EE2-461D-906D-5185AF8217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554169"/>
            <a:ext cx="8298578" cy="1552610"/>
          </a:xfrm>
        </p:spPr>
        <p:txBody>
          <a:bodyPr/>
          <a:lstStyle/>
          <a:p>
            <a:pPr algn="ctr"/>
            <a:r>
              <a:rPr lang="tr-TR" sz="3600" dirty="0">
                <a:latin typeface="Comic Sans MS" panose="030F0702030302020204" pitchFamily="66" charset="0"/>
              </a:rPr>
              <a:t>KUŞAN DÖNEMİ I</a:t>
            </a:r>
            <a:br>
              <a:rPr lang="tr-TR" sz="3600" dirty="0">
                <a:latin typeface="Comic Sans MS" panose="030F0702030302020204" pitchFamily="66" charset="0"/>
              </a:rPr>
            </a:br>
            <a:r>
              <a:rPr lang="tr-TR" sz="3600" dirty="0">
                <a:latin typeface="Comic Sans MS" panose="030F0702030302020204" pitchFamily="66" charset="0"/>
              </a:rPr>
              <a:t>12. Hafta</a:t>
            </a:r>
            <a:endParaRPr lang="tr-TR" sz="36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3DA67F5-8CD5-46BD-82AF-55168E80F6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2" y="4303831"/>
            <a:ext cx="8450978" cy="1373069"/>
          </a:xfrm>
        </p:spPr>
        <p:txBody>
          <a:bodyPr>
            <a:normAutofit fontScale="70000" lnSpcReduction="20000"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Prof. Dr. H. Derya CAN</a:t>
            </a:r>
          </a:p>
          <a:p>
            <a:r>
              <a:rPr lang="tr-TR" dirty="0">
                <a:latin typeface="Comic Sans MS" panose="030F0702030302020204" pitchFamily="66" charset="0"/>
              </a:rPr>
              <a:t>Ankara Üniversitesi</a:t>
            </a:r>
          </a:p>
          <a:p>
            <a:r>
              <a:rPr lang="tr-TR" dirty="0">
                <a:latin typeface="Comic Sans MS" panose="030F0702030302020204" pitchFamily="66" charset="0"/>
              </a:rPr>
              <a:t>Dil ve Tarih-Coğrafya Fakültesi</a:t>
            </a:r>
          </a:p>
          <a:p>
            <a:r>
              <a:rPr lang="tr-TR" dirty="0">
                <a:latin typeface="Comic Sans MS" panose="030F0702030302020204" pitchFamily="66" charset="0"/>
              </a:rPr>
              <a:t>Doğu Dilleri ve Edebiyatları Bölümü</a:t>
            </a:r>
          </a:p>
          <a:p>
            <a:r>
              <a:rPr lang="tr-TR" dirty="0">
                <a:latin typeface="Comic Sans MS" panose="030F0702030302020204" pitchFamily="66" charset="0"/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7477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F1BE769-56EE-44E3-849B-1FCBDA0DCDF7}"/>
              </a:ext>
            </a:extLst>
          </p:cNvPr>
          <p:cNvSpPr/>
          <p:nvPr/>
        </p:nvSpPr>
        <p:spPr>
          <a:xfrm>
            <a:off x="2578100" y="1262175"/>
            <a:ext cx="6096000" cy="390908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Gandhara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heykellerinde görülen motifler hem Asyalı hem de Helenistik’tir. Sfenks ve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Grifon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gibi fantastik canavarlar,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Persopolis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sütun başlığı gibi birçok Mezopotamya kökenli motif de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Gandhara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sanatçıları tarafından Hint’e uyarlanmıştır (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Rowland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, 1959: 73). </a:t>
            </a:r>
          </a:p>
        </p:txBody>
      </p:sp>
    </p:spTree>
    <p:extLst>
      <p:ext uri="{BB962C8B-B14F-4D97-AF65-F5344CB8AC3E}">
        <p14:creationId xmlns:p14="http://schemas.microsoft.com/office/powerpoint/2010/main" val="3508228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FEC653F-A618-416B-9692-7048C2CAD5BA}"/>
              </a:ext>
            </a:extLst>
          </p:cNvPr>
          <p:cNvSpPr/>
          <p:nvPr/>
        </p:nvSpPr>
        <p:spPr>
          <a:xfrm>
            <a:off x="2184400" y="905627"/>
            <a:ext cx="6096000" cy="55710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Geleneksek anlayış,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Kanişka’yı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Gandhara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okulunun kurucusu olarak gösterse de; Marshall ve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Foucter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, başlangıcını MÖ 1. yüzyılda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Gandhara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bölgesini işgal eden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Sakalar’a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dayandırmaktadır (Kumar, 1973: 176).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Gandhara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heykellerinde önceleri, koyu gri veya dumanlı mavi şist taşı; sonraki dönemlerde ise kum ve kireç karışımından elde edilen bir tür çamurun kullanıldığı anlaşılmaktadır.</a:t>
            </a:r>
          </a:p>
        </p:txBody>
      </p:sp>
    </p:spTree>
    <p:extLst>
      <p:ext uri="{BB962C8B-B14F-4D97-AF65-F5344CB8AC3E}">
        <p14:creationId xmlns:p14="http://schemas.microsoft.com/office/powerpoint/2010/main" val="1155830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C0AFE3B-5AA6-4B6F-AA2B-E54A9CE02A1C}"/>
              </a:ext>
            </a:extLst>
          </p:cNvPr>
          <p:cNvSpPr/>
          <p:nvPr/>
        </p:nvSpPr>
        <p:spPr>
          <a:xfrm>
            <a:off x="2260600" y="1011776"/>
            <a:ext cx="6096000" cy="501707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Kuşan İmparatorluğu Döneminde,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Bodhisattva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ve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Buddhist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efsanelerin işlendiği rölyeflere ait ikonografinin gelişmesinde,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Peşaver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bölgesi ve çevresinde doğup gelişen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Gandhara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ekolü oldukça önemli bir rol oynar (Kurt, 2007: 3). Ancak kökeni, ismi ve yapısı konusundaki tartışmalar uzunca bir süre daha devam etmiştir. </a:t>
            </a:r>
          </a:p>
        </p:txBody>
      </p:sp>
    </p:spTree>
    <p:extLst>
      <p:ext uri="{BB962C8B-B14F-4D97-AF65-F5344CB8AC3E}">
        <p14:creationId xmlns:p14="http://schemas.microsoft.com/office/powerpoint/2010/main" val="2379230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2162AE3-3794-4E8C-89C2-298C64927860}"/>
              </a:ext>
            </a:extLst>
          </p:cNvPr>
          <p:cNvSpPr/>
          <p:nvPr/>
        </p:nvSpPr>
        <p:spPr>
          <a:xfrm>
            <a:off x="2463800" y="499227"/>
            <a:ext cx="6654800" cy="5571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Percy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Brown, ilgili sanat üslubunu,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Greko-Baktariyan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veya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Greko-Buddhist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olarak isimlendirirken, Yunan sanatına ait unsurların,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Buddhist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inanç biçimiyle buluşması olarak tanımlamaktadır. Marshall ise, özellikle Yunan unsurlarının etkisine vurgu yaparken;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Coomaraswamy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, meydana getirilen ürünlerin, Helenistik sanatın Hint’teki yerel temalarla ilişkilendirilen tekrarı olarak nitelendirmiştir (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Coomaraswamy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, 2003: 32). </a:t>
            </a:r>
          </a:p>
        </p:txBody>
      </p:sp>
    </p:spTree>
    <p:extLst>
      <p:ext uri="{BB962C8B-B14F-4D97-AF65-F5344CB8AC3E}">
        <p14:creationId xmlns:p14="http://schemas.microsoft.com/office/powerpoint/2010/main" val="3881791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30678D9-0E0C-4F8D-91AE-B828677752CE}"/>
              </a:ext>
            </a:extLst>
          </p:cNvPr>
          <p:cNvSpPr/>
          <p:nvPr/>
        </p:nvSpPr>
        <p:spPr>
          <a:xfrm>
            <a:off x="2425700" y="1384301"/>
            <a:ext cx="6718300" cy="3909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Gandhara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sanatı Hint, Fars, Yunan ve Roma kültürlerinin buluşma noktası olan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Gandhara’da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doğduğundan dolayı da, ilgili kültürlere ait kaynaklardan kolaylıkla beslenmiştir (Kumar, 1973: 175-176).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Gandhara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sanatı, Kuşan İmparatoru ve varislerinin geleneksel sanatı olarak kabul edilmektedir. </a:t>
            </a:r>
          </a:p>
        </p:txBody>
      </p:sp>
    </p:spTree>
    <p:extLst>
      <p:ext uri="{BB962C8B-B14F-4D97-AF65-F5344CB8AC3E}">
        <p14:creationId xmlns:p14="http://schemas.microsoft.com/office/powerpoint/2010/main" val="3172367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B5AAEE0-D16D-40D6-B8B6-351FC2C4E0E5}"/>
              </a:ext>
            </a:extLst>
          </p:cNvPr>
          <p:cNvSpPr/>
          <p:nvPr/>
        </p:nvSpPr>
        <p:spPr>
          <a:xfrm>
            <a:off x="2260600" y="812178"/>
            <a:ext cx="6146800" cy="3909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Kuşan imparatorlarının, Grek sanatçıları himayesi altına alması ve bu sanatçıların da kendilerine nezaketle davranan Kuşan yöneticilerinin himayesini kabul etmeleri,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Buddhizm’in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propagandasının yapıldığı ilgili süreçte, çok üretken bir dönemin yaşanmasına sebep olmuştur. </a:t>
            </a:r>
          </a:p>
        </p:txBody>
      </p:sp>
    </p:spTree>
    <p:extLst>
      <p:ext uri="{BB962C8B-B14F-4D97-AF65-F5344CB8AC3E}">
        <p14:creationId xmlns:p14="http://schemas.microsoft.com/office/powerpoint/2010/main" val="2487209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5430903-5B52-4EB9-B6F7-9BB073436EA3}"/>
              </a:ext>
            </a:extLst>
          </p:cNvPr>
          <p:cNvSpPr/>
          <p:nvPr/>
        </p:nvSpPr>
        <p:spPr>
          <a:xfrm>
            <a:off x="2730500" y="1689100"/>
            <a:ext cx="6413500" cy="2799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Gandhara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sanatının en iyi örnekleri bu çağda verilmeye başlanmış, Kuşan kralları,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Gandhara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etkisindeki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Buddhist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Hint sanatı ve mimarisinin ilk hamileri olmuşlardır (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Tömöry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, 1992: 181).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205373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5C3B6DF-7DEF-4704-A796-016B3DC9B47A}"/>
              </a:ext>
            </a:extLst>
          </p:cNvPr>
          <p:cNvSpPr/>
          <p:nvPr/>
        </p:nvSpPr>
        <p:spPr>
          <a:xfrm>
            <a:off x="2374900" y="732376"/>
            <a:ext cx="6096000" cy="55710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Gandhara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heykellerinin de tıpkı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Maurya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taş işçiliğine ait eserlerde olduğu gibi, yabancı sanatçılar tarafından oluşturulmuş bir sanat biçimi olduğunu söylemek çok da yanlış değildir. Bu heykeller, muhtemelen bir Romalı sanatçının elinden çıkmış; ancak tamamıyla Hint kültürünün izlerini taşımakla birlikte; Grek-Roma üslubunun ruhunu yansıtmaktadır. </a:t>
            </a:r>
          </a:p>
        </p:txBody>
      </p:sp>
    </p:spTree>
    <p:extLst>
      <p:ext uri="{BB962C8B-B14F-4D97-AF65-F5344CB8AC3E}">
        <p14:creationId xmlns:p14="http://schemas.microsoft.com/office/powerpoint/2010/main" val="1161254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21C7754-66F3-4D58-9FD3-E6C72E076D6E}"/>
              </a:ext>
            </a:extLst>
          </p:cNvPr>
          <p:cNvSpPr/>
          <p:nvPr/>
        </p:nvSpPr>
        <p:spPr>
          <a:xfrm>
            <a:off x="2476500" y="1054425"/>
            <a:ext cx="6096000" cy="44630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Batı’daki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Helenize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taş oymacıları yani heykeltıraşlar,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Kuşanlar’ın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egemenliği altında değişen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Buddhizm’in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yeni dinî anlayışı için bir ikon üretmek üzere görevlendirildiklerinde, Roma krallarının heykel ve büstlerini yaparak elde ettikleri deneyimlerinden fazlasıyla yararlanmışlardır. </a:t>
            </a:r>
          </a:p>
        </p:txBody>
      </p:sp>
    </p:spTree>
    <p:extLst>
      <p:ext uri="{BB962C8B-B14F-4D97-AF65-F5344CB8AC3E}">
        <p14:creationId xmlns:p14="http://schemas.microsoft.com/office/powerpoint/2010/main" val="3281669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AFC181B-AE24-4577-B193-654F4EF83ACD}"/>
              </a:ext>
            </a:extLst>
          </p:cNvPr>
          <p:cNvSpPr/>
          <p:nvPr/>
        </p:nvSpPr>
        <p:spPr>
          <a:xfrm>
            <a:off x="1905000" y="495300"/>
            <a:ext cx="7239000" cy="5571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Özellikle de İskenderiye’deki Roma atölyelerinde muhafaza edilen başsız taş heykellerinden uyarlamalar ve detaylarla ilgili pratik çözümler arandığı bilinmektedir. Öncelikle, Perslerin geleneksel güneş diski, çarkı, kutsiyeti gösteren ruhani hareye dönüştürülmüş, sonrasında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Buddha’ya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ait özel işaretler belirlenmiştir. Son olarak da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mudra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adı verilen elin birbirinden farklı anlamlar içeren farklı duruşları eklenmiştir (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Craven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, 1987: 83). </a:t>
            </a:r>
          </a:p>
        </p:txBody>
      </p:sp>
    </p:spTree>
    <p:extLst>
      <p:ext uri="{BB962C8B-B14F-4D97-AF65-F5344CB8AC3E}">
        <p14:creationId xmlns:p14="http://schemas.microsoft.com/office/powerpoint/2010/main" val="407637884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99</TotalTime>
  <Words>489</Words>
  <Application>Microsoft Office PowerPoint</Application>
  <PresentationFormat>Geniş ekran</PresentationFormat>
  <Paragraphs>16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Comic Sans MS</vt:lpstr>
      <vt:lpstr>Trebuchet MS</vt:lpstr>
      <vt:lpstr>Berlin</vt:lpstr>
      <vt:lpstr>KUŞAN DÖNEMİ I 12.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KUŞAN DÖNEMİ  12. Hafta</dc:title>
  <dc:creator>Casper</dc:creator>
  <cp:lastModifiedBy>Casper</cp:lastModifiedBy>
  <cp:revision>7</cp:revision>
  <dcterms:created xsi:type="dcterms:W3CDTF">2020-05-09T15:06:30Z</dcterms:created>
  <dcterms:modified xsi:type="dcterms:W3CDTF">2020-05-10T05:41:35Z</dcterms:modified>
</cp:coreProperties>
</file>