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10.12.2018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10.12.2018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 konu</a:t>
            </a:r>
          </a:p>
        </p:txBody>
      </p:sp>
      <p:sp>
        <p:nvSpPr>
          <p:cNvPr id="3" name="2 Alt Başlık"/>
          <p:cNvSpPr>
            <a:spLocks noGrp="1"/>
          </p:cNvSpPr>
          <p:nvPr>
            <p:ph type="subTitle" idx="1"/>
          </p:nvPr>
        </p:nvSpPr>
        <p:spPr/>
        <p:txBody>
          <a:bodyPr>
            <a:normAutofit fontScale="92500" lnSpcReduction="20000"/>
          </a:bodyPr>
          <a:lstStyle/>
          <a:p>
            <a:r>
              <a:rPr lang="tr-TR" sz="4400" dirty="0">
                <a:latin typeface="Bell MT" pitchFamily="18" charset="0"/>
                <a:cs typeface="Andalus" pitchFamily="18" charset="-78"/>
              </a:rPr>
              <a:t>Tüketim Perspektifleri: Ekonomik, Tarihsel ve Sosyolojik Yaklaşımlar</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Dersin ikinci haftası, tüketime antropolojik yaklaşıma ayrılan üçüncü konuya uzanacak biçimde farklı disiplinlerin tüketim anlayışlarını, ortaya attıkları teorileri ve ürettikleri temel kavramları ele almaya ayrıldı. Bu farklılık zeminini inşa etme konusu iki hafta sürecektir.</a:t>
            </a:r>
          </a:p>
          <a:p>
            <a:r>
              <a:rPr lang="tr-TR" sz="2400" dirty="0">
                <a:latin typeface="Bell MT" pitchFamily="18" charset="0"/>
              </a:rPr>
              <a:t>İlk hafta ekonomi disiplinine odaklandık ve burada üretilen kimi kavramları tartıştık. Bu hafta, ekonomi disiplininden kimi kuramlarla devam edecek ve ardından sosyolojik teorilere geçiş yapacağız.</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Sosyolojinin yaklaşımı da ilginç bir biçimde tüketim ile bir tür insani </a:t>
            </a:r>
            <a:r>
              <a:rPr lang="tr-TR" sz="2400" dirty="0" err="1">
                <a:latin typeface="Bell MT" pitchFamily="18" charset="0"/>
              </a:rPr>
              <a:t>irrasyonalleşmeyi</a:t>
            </a:r>
            <a:r>
              <a:rPr lang="tr-TR" sz="2400" dirty="0">
                <a:latin typeface="Bell MT" pitchFamily="18" charset="0"/>
              </a:rPr>
              <a:t> </a:t>
            </a:r>
            <a:r>
              <a:rPr lang="tr-TR" sz="2400" dirty="0" err="1">
                <a:latin typeface="Bell MT" pitchFamily="18" charset="0"/>
              </a:rPr>
              <a:t>bağlantılandırmakta</a:t>
            </a:r>
            <a:r>
              <a:rPr lang="tr-TR" sz="2400" dirty="0">
                <a:latin typeface="Bell MT" pitchFamily="18" charset="0"/>
              </a:rPr>
              <a:t> gibidir.</a:t>
            </a:r>
          </a:p>
          <a:p>
            <a:r>
              <a:rPr lang="tr-TR" sz="2400" dirty="0">
                <a:latin typeface="Bell MT" pitchFamily="18" charset="0"/>
              </a:rPr>
              <a:t>Bunun bir yanında kendi </a:t>
            </a:r>
            <a:r>
              <a:rPr lang="tr-TR" sz="2400" dirty="0" err="1">
                <a:latin typeface="Bell MT" pitchFamily="18" charset="0"/>
              </a:rPr>
              <a:t>kollektif</a:t>
            </a:r>
            <a:r>
              <a:rPr lang="tr-TR" sz="2400" dirty="0">
                <a:latin typeface="Bell MT" pitchFamily="18" charset="0"/>
              </a:rPr>
              <a:t> mevcudiyetinin ve özellikle </a:t>
            </a:r>
            <a:r>
              <a:rPr lang="tr-TR" sz="2400" dirty="0" err="1">
                <a:latin typeface="Bell MT" pitchFamily="18" charset="0"/>
              </a:rPr>
              <a:t>dezavantajlılığının</a:t>
            </a:r>
            <a:r>
              <a:rPr lang="tr-TR" sz="2400" dirty="0">
                <a:latin typeface="Bell MT" pitchFamily="18" charset="0"/>
              </a:rPr>
              <a:t> barındırması gerektiği düşünülen </a:t>
            </a:r>
            <a:r>
              <a:rPr lang="tr-TR" sz="2400" dirty="0" err="1">
                <a:latin typeface="Bell MT" pitchFamily="18" charset="0"/>
              </a:rPr>
              <a:t>kollektif</a:t>
            </a:r>
            <a:r>
              <a:rPr lang="tr-TR" sz="2400" dirty="0">
                <a:latin typeface="Bell MT" pitchFamily="18" charset="0"/>
              </a:rPr>
              <a:t> bilinçten kapitalist işleyişe ve özellikle </a:t>
            </a:r>
            <a:r>
              <a:rPr lang="tr-TR" sz="2400" dirty="0" err="1">
                <a:latin typeface="Bell MT" pitchFamily="18" charset="0"/>
              </a:rPr>
              <a:t>kapitalistik</a:t>
            </a:r>
            <a:r>
              <a:rPr lang="tr-TR" sz="2400" dirty="0">
                <a:latin typeface="Bell MT" pitchFamily="18" charset="0"/>
              </a:rPr>
              <a:t> tüketime kapıldığı için yoksun kalmış bir insani özne resmedilir. Özellikle Marks ve </a:t>
            </a:r>
            <a:r>
              <a:rPr lang="tr-TR" sz="2400" dirty="0" err="1">
                <a:latin typeface="Bell MT" pitchFamily="18" charset="0"/>
              </a:rPr>
              <a:t>Baudrillard’ın</a:t>
            </a:r>
            <a:r>
              <a:rPr lang="tr-TR" sz="2400" dirty="0">
                <a:latin typeface="Bell MT" pitchFamily="18" charset="0"/>
              </a:rPr>
              <a:t> teorileri bu minvalde benzer bir okumaya tabi tutulabilir.</a:t>
            </a:r>
          </a:p>
          <a:p>
            <a:r>
              <a:rPr lang="tr-TR" sz="2400" dirty="0">
                <a:latin typeface="Bell MT" pitchFamily="18" charset="0"/>
              </a:rPr>
              <a:t>Diğer yanda ise </a:t>
            </a:r>
            <a:r>
              <a:rPr lang="tr-TR" sz="2400" dirty="0" err="1">
                <a:latin typeface="Bell MT" pitchFamily="18" charset="0"/>
              </a:rPr>
              <a:t>McKendrick</a:t>
            </a:r>
            <a:r>
              <a:rPr lang="tr-TR" sz="2400" dirty="0">
                <a:latin typeface="Bell MT" pitchFamily="18" charset="0"/>
              </a:rPr>
              <a:t> ve hazzın keşfine dönük toplumsal oluşumların analizi bulunur. Her ne kadar bu ekolü belirli bir tür insani </a:t>
            </a:r>
            <a:r>
              <a:rPr lang="tr-TR" sz="2400" dirty="0" err="1">
                <a:latin typeface="Bell MT" pitchFamily="18" charset="0"/>
              </a:rPr>
              <a:t>irrasyonalleşme</a:t>
            </a:r>
            <a:r>
              <a:rPr lang="tr-TR" sz="2400" dirty="0">
                <a:latin typeface="Bell MT" pitchFamily="18" charset="0"/>
              </a:rPr>
              <a:t> </a:t>
            </a:r>
            <a:r>
              <a:rPr lang="tr-TR" sz="2400" dirty="0" err="1">
                <a:latin typeface="Bell MT" pitchFamily="18" charset="0"/>
              </a:rPr>
              <a:t>izlekli</a:t>
            </a:r>
            <a:r>
              <a:rPr lang="tr-TR" sz="2400" dirty="0">
                <a:latin typeface="Bell MT" pitchFamily="18" charset="0"/>
              </a:rPr>
              <a:t> okumak haksızlık olsa da burada resmedilen insanın kendi benliği ile </a:t>
            </a:r>
            <a:r>
              <a:rPr lang="tr-TR" sz="2400" dirty="0" err="1">
                <a:latin typeface="Bell MT" pitchFamily="18" charset="0"/>
              </a:rPr>
              <a:t>kollektif</a:t>
            </a:r>
            <a:r>
              <a:rPr lang="tr-TR" sz="2400" dirty="0">
                <a:latin typeface="Bell MT" pitchFamily="18" charset="0"/>
              </a:rPr>
              <a:t> durumu arasında bağlantılar kurduğu da söylenemez.</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Son olarak incelikli bir kapitalist sınıfsallık analizi ortaya koyan </a:t>
            </a:r>
            <a:r>
              <a:rPr lang="tr-TR" sz="2400" dirty="0" err="1">
                <a:latin typeface="Bell MT" pitchFamily="18" charset="0"/>
              </a:rPr>
              <a:t>Bourdieu’dan</a:t>
            </a:r>
            <a:r>
              <a:rPr lang="tr-TR" sz="2400" dirty="0">
                <a:latin typeface="Bell MT" pitchFamily="18" charset="0"/>
              </a:rPr>
              <a:t> bahsetmek yerinde olacaktır. Ekonomik determinizm ile eleştirilen Marksist sınıfsallığa karşı (veya </a:t>
            </a:r>
            <a:r>
              <a:rPr lang="tr-TR" sz="2400" dirty="0" err="1">
                <a:latin typeface="Bell MT" pitchFamily="18" charset="0"/>
              </a:rPr>
              <a:t>neo</a:t>
            </a:r>
            <a:r>
              <a:rPr lang="tr-TR" sz="2400" dirty="0">
                <a:latin typeface="Bell MT" pitchFamily="18" charset="0"/>
              </a:rPr>
              <a:t>-Marksist bir ekleme olarak) </a:t>
            </a:r>
            <a:r>
              <a:rPr lang="tr-TR" sz="2400" dirty="0" err="1">
                <a:latin typeface="Bell MT" pitchFamily="18" charset="0"/>
              </a:rPr>
              <a:t>Weberyan</a:t>
            </a:r>
            <a:r>
              <a:rPr lang="tr-TR" sz="2400" dirty="0">
                <a:latin typeface="Bell MT" pitchFamily="18" charset="0"/>
              </a:rPr>
              <a:t> bir çizgide eğitime, </a:t>
            </a:r>
            <a:r>
              <a:rPr lang="tr-TR" sz="2400" dirty="0" err="1">
                <a:latin typeface="Bell MT" pitchFamily="18" charset="0"/>
              </a:rPr>
              <a:t>praksise</a:t>
            </a:r>
            <a:r>
              <a:rPr lang="tr-TR" sz="2400" dirty="0">
                <a:latin typeface="Bell MT" pitchFamily="18" charset="0"/>
              </a:rPr>
              <a:t> ve sosyal ağlara yer açan </a:t>
            </a:r>
            <a:r>
              <a:rPr lang="tr-TR" sz="2400" dirty="0" err="1">
                <a:latin typeface="Bell MT" pitchFamily="18" charset="0"/>
              </a:rPr>
              <a:t>Bourdieu’nun</a:t>
            </a:r>
            <a:r>
              <a:rPr lang="tr-TR" sz="2400" dirty="0">
                <a:latin typeface="Bell MT" pitchFamily="18" charset="0"/>
              </a:rPr>
              <a:t> sınıfsal analizi bir alternatif sunar. </a:t>
            </a:r>
            <a:r>
              <a:rPr lang="tr-TR" sz="2400" dirty="0" err="1">
                <a:latin typeface="Bell MT" pitchFamily="18" charset="0"/>
              </a:rPr>
              <a:t>Bourdieu</a:t>
            </a:r>
            <a:r>
              <a:rPr lang="tr-TR" sz="2400" dirty="0">
                <a:latin typeface="Bell MT" pitchFamily="18" charset="0"/>
              </a:rPr>
              <a:t> ile tüketim ve </a:t>
            </a:r>
            <a:r>
              <a:rPr lang="tr-TR" sz="2400" dirty="0" err="1">
                <a:latin typeface="Bell MT" pitchFamily="18" charset="0"/>
              </a:rPr>
              <a:t>aklilik</a:t>
            </a:r>
            <a:r>
              <a:rPr lang="tr-TR" sz="2400" dirty="0">
                <a:latin typeface="Bell MT" pitchFamily="18" charset="0"/>
              </a:rPr>
              <a:t> bağlantısının mesele olmaktan çıktığı ve tüketimin bir tür sermaye birikimi olarak okunmasının önünün açıldığı söylenebilir.</a:t>
            </a:r>
          </a:p>
        </p:txBody>
      </p:sp>
    </p:spTree>
    <p:extLst>
      <p:ext uri="{BB962C8B-B14F-4D97-AF65-F5344CB8AC3E}">
        <p14:creationId xmlns:p14="http://schemas.microsoft.com/office/powerpoint/2010/main" val="9722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Mary Douglas, Baron </a:t>
            </a:r>
            <a:r>
              <a:rPr lang="tr-TR" sz="2400" dirty="0" err="1">
                <a:latin typeface="Bell MT" pitchFamily="18" charset="0"/>
              </a:rPr>
              <a:t>Isherwood</a:t>
            </a:r>
            <a:r>
              <a:rPr lang="tr-TR" sz="2400" dirty="0">
                <a:latin typeface="Bell MT" pitchFamily="18" charset="0"/>
              </a:rPr>
              <a:t> (1999). </a:t>
            </a:r>
            <a:r>
              <a:rPr lang="tr-TR" sz="2400" i="1" dirty="0">
                <a:latin typeface="Bell MT" pitchFamily="18" charset="0"/>
              </a:rPr>
              <a:t>Tüketimin Antropolojisi</a:t>
            </a:r>
            <a:r>
              <a:rPr lang="tr-TR" sz="2400" dirty="0">
                <a:latin typeface="Bell MT" pitchFamily="18" charset="0"/>
              </a:rPr>
              <a:t>. Ankara: Dost Kitabevi Yayınları. (2. Bölüm: Neden Tasarruf Ediyorlar)</a:t>
            </a:r>
          </a:p>
          <a:p>
            <a:r>
              <a:rPr lang="tr-TR" sz="2400" b="1" dirty="0">
                <a:latin typeface="Bell MT" pitchFamily="18" charset="0"/>
              </a:rPr>
              <a:t>Önerilen okumalar:</a:t>
            </a:r>
          </a:p>
          <a:p>
            <a:r>
              <a:rPr lang="tr-TR" sz="2400" dirty="0" err="1">
                <a:latin typeface="Bell MT" pitchFamily="18" charset="0"/>
              </a:rPr>
              <a:t>Torstein</a:t>
            </a:r>
            <a:r>
              <a:rPr lang="tr-TR" sz="2400" dirty="0">
                <a:latin typeface="Bell MT" pitchFamily="18" charset="0"/>
              </a:rPr>
              <a:t> </a:t>
            </a:r>
            <a:r>
              <a:rPr lang="tr-TR" sz="2400" dirty="0" err="1">
                <a:latin typeface="Bell MT" pitchFamily="18" charset="0"/>
              </a:rPr>
              <a:t>Veblen</a:t>
            </a:r>
            <a:r>
              <a:rPr lang="tr-TR" sz="2400" dirty="0">
                <a:latin typeface="Bell MT" pitchFamily="18" charset="0"/>
              </a:rPr>
              <a:t>. </a:t>
            </a:r>
            <a:r>
              <a:rPr lang="tr-TR" sz="2400" i="1" dirty="0">
                <a:latin typeface="Bell MT" pitchFamily="18" charset="0"/>
              </a:rPr>
              <a:t>Aylak Sınıfın Teorisi. </a:t>
            </a:r>
            <a:r>
              <a:rPr lang="tr-TR" sz="2400" dirty="0">
                <a:latin typeface="Bell MT" pitchFamily="18" charset="0"/>
              </a:rPr>
              <a:t>Babil Yayınları V Tutku Yayınevi V </a:t>
            </a:r>
            <a:r>
              <a:rPr lang="tr-TR" sz="2400" dirty="0" err="1">
                <a:latin typeface="Bell MT" pitchFamily="18" charset="0"/>
              </a:rPr>
              <a:t>Heretik</a:t>
            </a:r>
            <a:r>
              <a:rPr lang="tr-TR" sz="2400" dirty="0">
                <a:latin typeface="Bell MT" pitchFamily="18" charset="0"/>
              </a:rPr>
              <a:t> Yayıncılık.</a:t>
            </a:r>
          </a:p>
          <a:p>
            <a:r>
              <a:rPr lang="tr-TR" sz="2400" dirty="0">
                <a:latin typeface="Bell MT" pitchFamily="18" charset="0"/>
              </a:rPr>
              <a:t>Jean </a:t>
            </a:r>
            <a:r>
              <a:rPr lang="tr-TR" sz="2400" dirty="0" err="1">
                <a:latin typeface="Bell MT" pitchFamily="18" charset="0"/>
              </a:rPr>
              <a:t>Baudrillard</a:t>
            </a:r>
            <a:r>
              <a:rPr lang="tr-TR" sz="2400" dirty="0">
                <a:latin typeface="Bell MT" pitchFamily="18" charset="0"/>
              </a:rPr>
              <a:t>. </a:t>
            </a:r>
            <a:r>
              <a:rPr lang="tr-TR" sz="2400" i="1" dirty="0">
                <a:latin typeface="Bell MT" pitchFamily="18" charset="0"/>
              </a:rPr>
              <a:t>Gösterge Ekonomi Politiği Hakkında Bir Eleştiri.</a:t>
            </a:r>
            <a:r>
              <a:rPr lang="tr-TR" sz="2400" dirty="0">
                <a:latin typeface="Bell MT" pitchFamily="18" charset="0"/>
              </a:rPr>
              <a:t> Boğaziçi Üniversitesi Yayınları.</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319</Words>
  <Application>Microsoft Office PowerPoint</Application>
  <PresentationFormat>On-screen Show (4:3)</PresentationFormat>
  <Paragraphs>18</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1. konu</vt:lpstr>
      <vt:lpstr>2. hafta</vt:lpstr>
      <vt:lpstr>2. hafta</vt:lpstr>
      <vt:lpstr>2. hafta</vt:lpstr>
      <vt:lpstr>2.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19</cp:revision>
  <dcterms:created xsi:type="dcterms:W3CDTF">2018-05-08T13:48:36Z</dcterms:created>
  <dcterms:modified xsi:type="dcterms:W3CDTF">2018-12-10T14:03:50Z</dcterms:modified>
</cp:coreProperties>
</file>