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5" r:id="rId9"/>
    <p:sldId id="266" r:id="rId10"/>
    <p:sldId id="267" r:id="rId11"/>
    <p:sldId id="269" r:id="rId12"/>
    <p:sldId id="270" r:id="rId13"/>
    <p:sldId id="271" r:id="rId14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22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Başlık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7" name="16 Alt Başlık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30" name="29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19" name="18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27" name="2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ek Köşesi Kesik ve Yuvarlatılmış Dikdörtgen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Dik Üçgen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tr-TR" smtClean="0"/>
              <a:t>Resim eklemek için simgeyi tıklatın</a:t>
            </a:r>
            <a:endParaRPr kumimoji="0" lang="en-US" dirty="0"/>
          </a:p>
        </p:txBody>
      </p:sp>
      <p:sp>
        <p:nvSpPr>
          <p:cNvPr id="10" name="9 Serbest Form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Serbest Form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Serbest Form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Serbest Form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Başlık Yer Tutucusu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0" name="29 Metin Yer Tutucusu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27.06.2019</a:t>
            </a:fld>
            <a:endParaRPr lang="tr-TR"/>
          </a:p>
        </p:txBody>
      </p:sp>
      <p:sp>
        <p:nvSpPr>
          <p:cNvPr id="22" name="21 Altbilgi Yer Tutucusu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18" name="17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grpSp>
        <p:nvGrpSpPr>
          <p:cNvPr id="2" name="1 Grup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Serbest Form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Serbest Form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571481"/>
            <a:ext cx="7772400" cy="3028970"/>
          </a:xfrm>
        </p:spPr>
        <p:txBody>
          <a:bodyPr/>
          <a:lstStyle/>
          <a:p>
            <a:pPr algn="ctr"/>
            <a:r>
              <a:rPr lang="tr-TR" b="1" smtClean="0"/>
              <a:t>Kas İskelet Sistemi Hastalıklarına Giriş ve Genel Özellikler</a:t>
            </a:r>
            <a:endParaRPr lang="tr-TR" b="1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533400" y="3571876"/>
            <a:ext cx="7854696" cy="1409260"/>
          </a:xfrm>
        </p:spPr>
        <p:txBody>
          <a:bodyPr/>
          <a:lstStyle/>
          <a:p>
            <a:pPr algn="ctr"/>
            <a:endParaRPr lang="tr-TR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Kaslar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Kas dokusu iskelet kası, kalp kası, düz kas olmak üzere üçe ayrılır.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İskelet ve kalp kası çizgili, düz kas ise çizgisiz kas grubundadır.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İskelet kasları somatik sinir sistemi tarafından, kalp kası ve düz kaslar ise otonom sinir sistemi tarafından </a:t>
            </a:r>
            <a:r>
              <a:rPr lang="tr-TR" dirty="0" err="1" smtClean="0"/>
              <a:t>inerve</a:t>
            </a:r>
            <a:r>
              <a:rPr lang="tr-TR" dirty="0" smtClean="0"/>
              <a:t> edilir.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Kaslar vücut ağırlığının yaklaşık % 40-43’ ünü oluşturur.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Kas iskelet sistemi hastalıkları vücuttaki tüm eklem, kas , kemik, </a:t>
            </a:r>
            <a:r>
              <a:rPr lang="tr-TR" dirty="0" err="1" smtClean="0"/>
              <a:t>ligament</a:t>
            </a:r>
            <a:r>
              <a:rPr lang="tr-TR" dirty="0" smtClean="0"/>
              <a:t> ve yumuşak dokulardan bir veya birden fazlasını etkileyerek vücutta ağrı, </a:t>
            </a:r>
            <a:r>
              <a:rPr lang="tr-TR" dirty="0" err="1" smtClean="0"/>
              <a:t>postüral</a:t>
            </a:r>
            <a:r>
              <a:rPr lang="tr-TR" dirty="0" smtClean="0"/>
              <a:t> bozukluk, hareket yetersizliği ve fonksiyonellikte azalma gibi semptomlar ortaya çıkaran hastalıkların genel adıdır.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Başlıca </a:t>
            </a:r>
            <a:r>
              <a:rPr lang="tr-TR" b="1" dirty="0" err="1" smtClean="0"/>
              <a:t>Musculoskeletal</a:t>
            </a:r>
            <a:r>
              <a:rPr lang="tr-TR" b="1" dirty="0" smtClean="0"/>
              <a:t> Sistem Hastalıkları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Romatoid</a:t>
            </a:r>
            <a:r>
              <a:rPr lang="tr-TR" dirty="0" smtClean="0"/>
              <a:t> </a:t>
            </a:r>
            <a:r>
              <a:rPr lang="tr-TR" dirty="0" err="1" smtClean="0"/>
              <a:t>Artrit</a:t>
            </a:r>
            <a:r>
              <a:rPr lang="tr-TR" dirty="0" smtClean="0"/>
              <a:t> (RA)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Osteoartrit</a:t>
            </a:r>
            <a:r>
              <a:rPr lang="tr-TR" dirty="0" smtClean="0"/>
              <a:t> (OA)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Bel-boyun ağrıları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Ailevi Akdeniz Ateşi (</a:t>
            </a:r>
            <a:r>
              <a:rPr lang="tr-TR" dirty="0" err="1" smtClean="0"/>
              <a:t>Familial</a:t>
            </a:r>
            <a:r>
              <a:rPr lang="tr-TR" dirty="0" smtClean="0"/>
              <a:t> </a:t>
            </a:r>
            <a:r>
              <a:rPr lang="tr-TR" dirty="0" err="1" smtClean="0"/>
              <a:t>Mediterranean</a:t>
            </a:r>
            <a:r>
              <a:rPr lang="tr-TR" dirty="0" smtClean="0"/>
              <a:t> </a:t>
            </a:r>
            <a:r>
              <a:rPr lang="tr-TR" dirty="0" err="1" smtClean="0"/>
              <a:t>Fever</a:t>
            </a:r>
            <a:r>
              <a:rPr lang="tr-TR" dirty="0" smtClean="0"/>
              <a:t>-FMF)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Ankilozan</a:t>
            </a:r>
            <a:r>
              <a:rPr lang="tr-TR" dirty="0" smtClean="0"/>
              <a:t> </a:t>
            </a:r>
            <a:r>
              <a:rPr lang="tr-TR" dirty="0" err="1" smtClean="0"/>
              <a:t>Spondilit</a:t>
            </a:r>
            <a:r>
              <a:rPr lang="tr-TR" dirty="0" smtClean="0"/>
              <a:t> (</a:t>
            </a:r>
            <a:r>
              <a:rPr lang="tr-TR" smtClean="0"/>
              <a:t>AS)</a:t>
            </a: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dirty="0" err="1" smtClean="0"/>
              <a:t>Fibromyalji</a:t>
            </a: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Raşitizm ( </a:t>
            </a:r>
            <a:r>
              <a:rPr lang="tr-TR" dirty="0" err="1" smtClean="0"/>
              <a:t>Rickets</a:t>
            </a:r>
            <a:r>
              <a:rPr lang="tr-TR" dirty="0" smtClean="0"/>
              <a:t> )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Osteoporoz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endParaRPr lang="tr-TR" dirty="0" smtClean="0"/>
          </a:p>
          <a:p>
            <a:pPr>
              <a:buNone/>
            </a:pPr>
            <a:r>
              <a:rPr lang="tr-TR" dirty="0" smtClean="0"/>
              <a:t>                                </a:t>
            </a:r>
            <a:r>
              <a:rPr lang="tr-TR" b="1" dirty="0" smtClean="0"/>
              <a:t>TEŞEKKÜR </a:t>
            </a:r>
          </a:p>
          <a:p>
            <a:pPr>
              <a:buNone/>
            </a:pPr>
            <a:r>
              <a:rPr lang="tr-TR" b="1" dirty="0" smtClean="0"/>
              <a:t>                                               EDERİM…</a:t>
            </a:r>
            <a:endParaRPr lang="tr-TR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İnsan Anatomisine Giriş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Anatomi insan vücudunu oluşturan yapıların normal şekil, yapı, pozisyon ve fonksiyonları ile aralarındaki ilişkileri inceleyen en eski tıp dalıdır.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Bilinen ilk çalışmalar M.Ö. 500 yıllarında Mısır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Anatomik Pozisyon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 </a:t>
            </a:r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Topuklar bitişik, baş ve omuzlar dik, yüz ve avuç içleri öne, gözler karşıya bakacak şekilde ayakta durulan pozisyondur.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Kemikler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Kemiklerin vücuttaki başlıca görevleri koruma ve destek fonksiyonudur.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Bunun dışında kan hücrelerinin yapımı ve bazı minerallerin depolanması fonksiyonları da vardır.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Ayrıca kasların tutunma yerleri oldukları için hareket sisteminin önemli bir kısmını oluşturur.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Yeni doğandaki kemik sayısı 270 civarı iken bu sayı erişkinde 206 civarına iner.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Kemiklerin eklem yüzleri dışında kalan kısımları </a:t>
            </a:r>
            <a:r>
              <a:rPr lang="tr-TR" dirty="0" err="1" smtClean="0"/>
              <a:t>periosteum</a:t>
            </a:r>
            <a:r>
              <a:rPr lang="tr-TR" dirty="0" smtClean="0"/>
              <a:t> denilen zar ile çevrilidir.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Kemik Tipleri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b="1" dirty="0" smtClean="0"/>
              <a:t> Uzun Kemikler: </a:t>
            </a:r>
            <a:r>
              <a:rPr lang="tr-TR" dirty="0" smtClean="0"/>
              <a:t>Uzunluğu, genişlik ve kalınlığından daha fazla olan kemiklerdir. Üzerlerindeki eklem yüzleri eklem kıkırdağı ile kaplıdır. </a:t>
            </a:r>
            <a:r>
              <a:rPr lang="tr-TR" dirty="0" err="1" smtClean="0"/>
              <a:t>Humerus</a:t>
            </a:r>
            <a:r>
              <a:rPr lang="tr-TR" dirty="0" smtClean="0"/>
              <a:t>, </a:t>
            </a:r>
            <a:r>
              <a:rPr lang="tr-TR" dirty="0" err="1" smtClean="0"/>
              <a:t>femur</a:t>
            </a:r>
            <a:r>
              <a:rPr lang="tr-TR" dirty="0" smtClean="0"/>
              <a:t> vb.</a:t>
            </a:r>
          </a:p>
          <a:p>
            <a:pPr>
              <a:buFont typeface="Wingdings" pitchFamily="2" charset="2"/>
              <a:buChar char="Ø"/>
            </a:pPr>
            <a:endParaRPr lang="tr-TR" b="1" dirty="0" smtClean="0"/>
          </a:p>
          <a:p>
            <a:pPr>
              <a:buFont typeface="Wingdings" pitchFamily="2" charset="2"/>
              <a:buChar char="Ø"/>
            </a:pPr>
            <a:r>
              <a:rPr lang="tr-TR" b="1" dirty="0" smtClean="0"/>
              <a:t> Kısa Kemikler: </a:t>
            </a:r>
            <a:r>
              <a:rPr lang="tr-TR" dirty="0" smtClean="0"/>
              <a:t>Uzunluğu, genişliği ve kalınlığı yaklaşık olarak birbirine eşit olan kemiklerdir. </a:t>
            </a:r>
            <a:r>
              <a:rPr lang="tr-TR" dirty="0" err="1" smtClean="0"/>
              <a:t>Ossa</a:t>
            </a:r>
            <a:r>
              <a:rPr lang="tr-TR" dirty="0" smtClean="0"/>
              <a:t> </a:t>
            </a:r>
            <a:r>
              <a:rPr lang="tr-TR" dirty="0" err="1" smtClean="0"/>
              <a:t>carpi</a:t>
            </a:r>
            <a:r>
              <a:rPr lang="tr-TR" dirty="0" smtClean="0"/>
              <a:t>, </a:t>
            </a:r>
            <a:r>
              <a:rPr lang="tr-TR" dirty="0" err="1" smtClean="0"/>
              <a:t>ossa</a:t>
            </a:r>
            <a:r>
              <a:rPr lang="tr-TR" dirty="0" smtClean="0"/>
              <a:t> </a:t>
            </a:r>
            <a:r>
              <a:rPr lang="tr-TR" dirty="0" err="1" smtClean="0"/>
              <a:t>tarsi</a:t>
            </a:r>
            <a:r>
              <a:rPr lang="tr-TR" dirty="0" smtClean="0"/>
              <a:t> vb.</a:t>
            </a:r>
          </a:p>
          <a:p>
            <a:pPr>
              <a:buFont typeface="Wingdings" pitchFamily="2" charset="2"/>
              <a:buChar char="Ø"/>
            </a:pPr>
            <a:endParaRPr lang="tr-TR" b="1" dirty="0" smtClean="0"/>
          </a:p>
          <a:p>
            <a:pPr>
              <a:buNone/>
            </a:pP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b="1" dirty="0" smtClean="0"/>
              <a:t>Yassı Kemikler: </a:t>
            </a:r>
            <a:r>
              <a:rPr lang="tr-TR" dirty="0" err="1" smtClean="0"/>
              <a:t>Os</a:t>
            </a:r>
            <a:r>
              <a:rPr lang="tr-TR" dirty="0" smtClean="0"/>
              <a:t> </a:t>
            </a:r>
            <a:r>
              <a:rPr lang="tr-TR" dirty="0" err="1" smtClean="0"/>
              <a:t>parietale</a:t>
            </a:r>
            <a:r>
              <a:rPr lang="tr-TR" dirty="0" smtClean="0"/>
              <a:t>, </a:t>
            </a:r>
            <a:r>
              <a:rPr lang="tr-TR" dirty="0" err="1" smtClean="0"/>
              <a:t>os</a:t>
            </a:r>
            <a:r>
              <a:rPr lang="tr-TR" dirty="0" smtClean="0"/>
              <a:t> </a:t>
            </a:r>
            <a:r>
              <a:rPr lang="tr-TR" dirty="0" err="1" smtClean="0"/>
              <a:t>occipitale</a:t>
            </a:r>
            <a:r>
              <a:rPr lang="tr-TR" dirty="0" smtClean="0"/>
              <a:t>, </a:t>
            </a:r>
            <a:r>
              <a:rPr lang="tr-TR" dirty="0" err="1" smtClean="0"/>
              <a:t>costae</a:t>
            </a:r>
            <a:r>
              <a:rPr lang="tr-TR" dirty="0" smtClean="0"/>
              <a:t> ve </a:t>
            </a:r>
            <a:r>
              <a:rPr lang="tr-TR" dirty="0" err="1" smtClean="0"/>
              <a:t>sternum</a:t>
            </a:r>
            <a:r>
              <a:rPr lang="tr-TR" dirty="0" smtClean="0"/>
              <a:t>.</a:t>
            </a:r>
          </a:p>
          <a:p>
            <a:pPr>
              <a:buFont typeface="Wingdings" pitchFamily="2" charset="2"/>
              <a:buChar char="Ø"/>
            </a:pPr>
            <a:endParaRPr lang="tr-TR" b="1" dirty="0" smtClean="0"/>
          </a:p>
          <a:p>
            <a:pPr>
              <a:buFont typeface="Wingdings" pitchFamily="2" charset="2"/>
              <a:buChar char="Ø"/>
            </a:pPr>
            <a:r>
              <a:rPr lang="tr-TR" b="1" dirty="0" smtClean="0"/>
              <a:t> </a:t>
            </a:r>
            <a:r>
              <a:rPr lang="tr-TR" b="1" dirty="0" err="1" smtClean="0"/>
              <a:t>Sesamoid</a:t>
            </a:r>
            <a:r>
              <a:rPr lang="tr-TR" b="1" dirty="0" smtClean="0"/>
              <a:t> Kemikler: </a:t>
            </a:r>
            <a:r>
              <a:rPr lang="tr-TR" dirty="0" err="1" smtClean="0"/>
              <a:t>Tendon</a:t>
            </a:r>
            <a:r>
              <a:rPr lang="tr-TR" dirty="0" smtClean="0"/>
              <a:t> içerisinde yer alan genellikle küçük kemiklerdir. </a:t>
            </a:r>
            <a:r>
              <a:rPr lang="tr-TR" dirty="0" err="1" smtClean="0"/>
              <a:t>Patella</a:t>
            </a:r>
            <a:r>
              <a:rPr lang="tr-TR" dirty="0" smtClean="0"/>
              <a:t> en güzel örnektir.</a:t>
            </a:r>
          </a:p>
          <a:p>
            <a:pPr>
              <a:buFont typeface="Wingdings" pitchFamily="2" charset="2"/>
              <a:buChar char="Ø"/>
            </a:pPr>
            <a:endParaRPr lang="tr-TR" b="1" dirty="0" smtClean="0"/>
          </a:p>
          <a:p>
            <a:pPr>
              <a:buFont typeface="Wingdings" pitchFamily="2" charset="2"/>
              <a:buChar char="Ø"/>
            </a:pPr>
            <a:r>
              <a:rPr lang="tr-TR" b="1" dirty="0" smtClean="0"/>
              <a:t> Havalı Kemikler: </a:t>
            </a:r>
            <a:r>
              <a:rPr lang="tr-TR" dirty="0" smtClean="0"/>
              <a:t>İçinde sinüs denilen hava boşlukları vardır. </a:t>
            </a:r>
            <a:r>
              <a:rPr lang="tr-TR" dirty="0" err="1" smtClean="0"/>
              <a:t>Maxilla</a:t>
            </a:r>
            <a:r>
              <a:rPr lang="tr-TR" dirty="0" smtClean="0"/>
              <a:t> gibi.</a:t>
            </a:r>
          </a:p>
          <a:p>
            <a:pPr>
              <a:buFont typeface="Wingdings" pitchFamily="2" charset="2"/>
              <a:buChar char="Ø"/>
            </a:pPr>
            <a:endParaRPr lang="tr-TR" b="1" dirty="0" smtClean="0"/>
          </a:p>
          <a:p>
            <a:pPr>
              <a:buFont typeface="Wingdings" pitchFamily="2" charset="2"/>
              <a:buChar char="Ø"/>
            </a:pPr>
            <a:r>
              <a:rPr lang="tr-TR" b="1" dirty="0" smtClean="0"/>
              <a:t> Düzensiz Kemikler: </a:t>
            </a:r>
            <a:r>
              <a:rPr lang="tr-TR" dirty="0" smtClean="0"/>
              <a:t>Hiçbir gruba uymayan kemiklerdir. </a:t>
            </a:r>
            <a:r>
              <a:rPr lang="tr-TR" dirty="0" err="1" smtClean="0"/>
              <a:t>Sacrum</a:t>
            </a:r>
            <a:r>
              <a:rPr lang="tr-TR" dirty="0" smtClean="0"/>
              <a:t>, </a:t>
            </a:r>
            <a:r>
              <a:rPr lang="tr-TR" dirty="0" err="1" smtClean="0"/>
              <a:t>coxa</a:t>
            </a:r>
            <a:r>
              <a:rPr lang="tr-TR" dirty="0" smtClean="0"/>
              <a:t> , </a:t>
            </a:r>
            <a:r>
              <a:rPr lang="tr-TR" dirty="0" err="1" smtClean="0"/>
              <a:t>mandibula</a:t>
            </a:r>
            <a:r>
              <a:rPr lang="tr-TR" dirty="0" smtClean="0"/>
              <a:t> vb.</a:t>
            </a:r>
            <a:r>
              <a:rPr lang="tr-TR" b="1" dirty="0" smtClean="0"/>
              <a:t> 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Eklemler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tr-TR" dirty="0" smtClean="0"/>
              <a:t>İki veya daha fazla sayıda kemiğin bir araya gelerek oluşturdukları yapılardır.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Bir eklemde hareketin olması şart değildir.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En yaygın yapılan sınıflama hareket yeteneklerine göre yapılan sınıflamadır.</a:t>
            </a: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285728"/>
            <a:ext cx="8229600" cy="584043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Ø"/>
            </a:pPr>
            <a:r>
              <a:rPr lang="tr-TR" b="1" dirty="0" smtClean="0"/>
              <a:t>Oynamaz Eklemler:</a:t>
            </a:r>
            <a:r>
              <a:rPr lang="tr-TR" dirty="0" smtClean="0"/>
              <a:t>Bu eklem tipi hareketsizdir. Eklem yüzleri arasında boşluk yoktur ve burada </a:t>
            </a:r>
            <a:r>
              <a:rPr lang="tr-TR" dirty="0" err="1" smtClean="0"/>
              <a:t>fibröz</a:t>
            </a:r>
            <a:r>
              <a:rPr lang="tr-TR" dirty="0" smtClean="0"/>
              <a:t> bağ dokusu bulunur.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b="1" dirty="0" smtClean="0"/>
              <a:t>Yarı Oynar Eklemler</a:t>
            </a:r>
            <a:r>
              <a:rPr lang="tr-TR" dirty="0" smtClean="0"/>
              <a:t>: Eklem yüzleri arasında boşluk yoktur. Eklem yüzleri arasında kıkırdak dokusu bulunur.</a:t>
            </a:r>
          </a:p>
          <a:p>
            <a:pPr>
              <a:buFont typeface="Wingdings" pitchFamily="2" charset="2"/>
              <a:buChar char="Ø"/>
            </a:pPr>
            <a:endParaRPr lang="tr-TR" dirty="0" smtClean="0"/>
          </a:p>
          <a:p>
            <a:pPr>
              <a:buFont typeface="Wingdings" pitchFamily="2" charset="2"/>
              <a:buChar char="Ø"/>
            </a:pPr>
            <a:r>
              <a:rPr lang="tr-TR" dirty="0" smtClean="0"/>
              <a:t> </a:t>
            </a:r>
            <a:r>
              <a:rPr lang="tr-TR" b="1" dirty="0" smtClean="0"/>
              <a:t>Oynar Eklemler: </a:t>
            </a:r>
            <a:r>
              <a:rPr lang="tr-TR" dirty="0" smtClean="0"/>
              <a:t>Bu eklem tipi hareketlidir. Eklemi oluşturan kemikler ayrıdır. Eklem yüzleri birbiri ile temas eder ancak yapısal </a:t>
            </a:r>
            <a:r>
              <a:rPr lang="tr-TR" smtClean="0"/>
              <a:t>devamlılık göstermezler.</a:t>
            </a:r>
            <a:endParaRPr lang="tr-TR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kış">
  <a:themeElements>
    <a:clrScheme name="Akış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Akış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kış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406</TotalTime>
  <Words>486</Words>
  <PresentationFormat>Ekran Gösterisi (4:3)</PresentationFormat>
  <Paragraphs>60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Akış</vt:lpstr>
      <vt:lpstr>Kas İskelet Sistemi Hastalıklarına Giriş ve Genel Özellikler</vt:lpstr>
      <vt:lpstr>İnsan Anatomisine Giriş</vt:lpstr>
      <vt:lpstr>Anatomik Pozisyon</vt:lpstr>
      <vt:lpstr>Kemikler</vt:lpstr>
      <vt:lpstr>Slayt 5</vt:lpstr>
      <vt:lpstr>Kemik Tipleri</vt:lpstr>
      <vt:lpstr>Slayt 7</vt:lpstr>
      <vt:lpstr>Eklemler</vt:lpstr>
      <vt:lpstr>Slayt 9</vt:lpstr>
      <vt:lpstr>Kaslar</vt:lpstr>
      <vt:lpstr>Slayt 11</vt:lpstr>
      <vt:lpstr>Başlıca Musculoskeletal Sistem Hastalıkları</vt:lpstr>
      <vt:lpstr>Slayt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Kas İskelet Sistemi Hastalıklarına Giriş ve Genel Özellikler</dc:title>
  <dc:creator>fztmerve</dc:creator>
  <cp:lastModifiedBy>fztmerve</cp:lastModifiedBy>
  <cp:revision>13</cp:revision>
  <dcterms:created xsi:type="dcterms:W3CDTF">2018-10-01T22:35:06Z</dcterms:created>
  <dcterms:modified xsi:type="dcterms:W3CDTF">2019-06-27T12:44:44Z</dcterms:modified>
</cp:coreProperties>
</file>