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9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130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65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0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42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11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8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00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77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70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6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408D-EC32-4AE9-BE70-15A043176158}" type="datetimeFigureOut">
              <a:rPr lang="tr-TR" smtClean="0"/>
              <a:t>28 Ara 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3F57-5CED-48B9-B94B-EA734B872A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1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5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4">
                    <a:lumMod val="50000"/>
                  </a:schemeClr>
                </a:solidFill>
              </a:rPr>
              <a:t>Eczacılık eğitiminde iletişim ve ilişki </a:t>
            </a:r>
            <a:r>
              <a:rPr lang="tr-TR" b="1" dirty="0" smtClean="0">
                <a:solidFill>
                  <a:schemeClr val="accent4">
                    <a:lumMod val="50000"/>
                  </a:schemeClr>
                </a:solidFill>
              </a:rPr>
              <a:t>kurma</a:t>
            </a:r>
            <a:endParaRPr lang="tr-T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chemeClr val="accent4">
                    <a:lumMod val="50000"/>
                  </a:schemeClr>
                </a:solidFill>
              </a:rPr>
              <a:t>Öğrenci-hasta arkadaşı projesinden edinilen deneyimler</a:t>
            </a:r>
          </a:p>
        </p:txBody>
      </p:sp>
    </p:spTree>
    <p:extLst>
      <p:ext uri="{BB962C8B-B14F-4D97-AF65-F5344CB8AC3E}">
        <p14:creationId xmlns:p14="http://schemas.microsoft.com/office/powerpoint/2010/main" val="79792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709120"/>
          </a:xfrm>
        </p:spPr>
        <p:txBody>
          <a:bodyPr>
            <a:normAutofit/>
          </a:bodyPr>
          <a:lstStyle/>
          <a:p>
            <a:r>
              <a:rPr lang="tr-TR" dirty="0"/>
              <a:t>Eczacılar genel olarak hastaların </a:t>
            </a:r>
            <a:r>
              <a:rPr lang="tr-TR" dirty="0" smtClean="0"/>
              <a:t>arkadaş projesine </a:t>
            </a:r>
            <a:r>
              <a:rPr lang="tr-TR" dirty="0"/>
              <a:t>katılımları konusunda olumlu olduklarını belirtti. Bu hastaların tümü ekstra ilgi görmekten memnundu. Ancak iki hasta da kritik bir not </a:t>
            </a:r>
            <a:r>
              <a:rPr lang="tr-TR" dirty="0" smtClean="0"/>
              <a:t>verdi:</a:t>
            </a:r>
          </a:p>
          <a:p>
            <a:r>
              <a:rPr lang="tr-TR" dirty="0"/>
              <a:t>Bir hasta ilacın çok az tartışılmasını garip buldu ve diğer hasta, öğrenciyle üç görüşmeden sonra temasın kesilmesini zor buldu.</a:t>
            </a:r>
          </a:p>
        </p:txBody>
      </p:sp>
    </p:spTree>
    <p:extLst>
      <p:ext uri="{BB962C8B-B14F-4D97-AF65-F5344CB8AC3E}">
        <p14:creationId xmlns:p14="http://schemas.microsoft.com/office/powerpoint/2010/main" val="113874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Öğrenci-hasta arkadaşı projesi, öğrencilere kronik hastalıkları anlama ve hasta bakış açısını geliştirme fırsatı sağlayarak tedaviye yönelik tutumlarını olumlu yönde </a:t>
            </a:r>
            <a:r>
              <a:rPr lang="tr-TR" dirty="0" smtClean="0"/>
              <a:t>etkilemiştir.</a:t>
            </a:r>
          </a:p>
          <a:p>
            <a:r>
              <a:rPr lang="tr-TR" dirty="0"/>
              <a:t>Öğrenciler, </a:t>
            </a:r>
            <a:r>
              <a:rPr lang="tr-TR" dirty="0" smtClean="0"/>
              <a:t>arkadaş </a:t>
            </a:r>
            <a:r>
              <a:rPr lang="tr-TR" dirty="0"/>
              <a:t>projesinin hastaların neler </a:t>
            </a:r>
            <a:r>
              <a:rPr lang="tr-TR" dirty="0" smtClean="0"/>
              <a:t>yaşadığını ve </a:t>
            </a:r>
            <a:r>
              <a:rPr lang="tr-TR" dirty="0"/>
              <a:t>tedavileri nedeniyle hayatlarının nasıl değiştiğini anlamalarına olanak sağladığını ifade etti</a:t>
            </a:r>
            <a:r>
              <a:rPr lang="tr-TR" dirty="0" smtClean="0"/>
              <a:t>.</a:t>
            </a:r>
          </a:p>
          <a:p>
            <a:r>
              <a:rPr lang="tr-TR" dirty="0"/>
              <a:t>Öğrenciler aktif dinleme, bazen beklenmedik duygusal ipuçlarına yanıt verme ve gerçek bir hastayla ilişki kurma gibi iletişim becerilerini pratik </a:t>
            </a:r>
            <a:r>
              <a:rPr lang="tr-TR" dirty="0" smtClean="0"/>
              <a:t>edebildiler.</a:t>
            </a:r>
          </a:p>
          <a:p>
            <a:r>
              <a:rPr lang="tr-TR" dirty="0"/>
              <a:t>Hastalığın etkilerini </a:t>
            </a:r>
            <a:r>
              <a:rPr lang="tr-TR" dirty="0" smtClean="0"/>
              <a:t>öğrenmek, </a:t>
            </a:r>
            <a:r>
              <a:rPr lang="tr-TR" dirty="0"/>
              <a:t>öğrencilerin hastaya bütünsel olarak bakmalarına yardımcı </a:t>
            </a:r>
            <a:r>
              <a:rPr lang="tr-TR" dirty="0" smtClean="0"/>
              <a:t>oldu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280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Koster</a:t>
            </a:r>
            <a:r>
              <a:rPr lang="en-US" dirty="0"/>
              <a:t>, E. S., &amp; </a:t>
            </a:r>
            <a:r>
              <a:rPr lang="en-US" dirty="0" err="1"/>
              <a:t>Philbert</a:t>
            </a:r>
            <a:r>
              <a:rPr lang="en-US" dirty="0"/>
              <a:t>, D. (2023). Communication and relationship building in pharmacy education: Experiences from a student-patient buddy project. </a:t>
            </a:r>
            <a:r>
              <a:rPr lang="en-US" i="1" dirty="0"/>
              <a:t>Currents in Pharmacy Teaching and Learning</a:t>
            </a:r>
            <a:r>
              <a:rPr lang="en-US" dirty="0"/>
              <a:t>, </a:t>
            </a:r>
            <a:r>
              <a:rPr lang="en-US" i="1" dirty="0"/>
              <a:t>15</a:t>
            </a:r>
            <a:r>
              <a:rPr lang="en-US" dirty="0"/>
              <a:t>(4), 393-399.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797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Eczaneye gelen bir hasta eczacıdan hangisini beklemez?</a:t>
            </a:r>
          </a:p>
          <a:p>
            <a:r>
              <a:rPr lang="tr-TR" dirty="0"/>
              <a:t>A) Problemlerine karşılık bulabilme </a:t>
            </a:r>
            <a:endParaRPr lang="tr-TR" dirty="0" smtClean="0"/>
          </a:p>
          <a:p>
            <a:r>
              <a:rPr lang="tr-TR" dirty="0"/>
              <a:t>B) Bilgili çalışanlar </a:t>
            </a:r>
            <a:endParaRPr lang="tr-TR" dirty="0" smtClean="0"/>
          </a:p>
          <a:p>
            <a:r>
              <a:rPr lang="tr-TR" dirty="0"/>
              <a:t>C) </a:t>
            </a:r>
            <a:r>
              <a:rPr lang="tr-TR" dirty="0" smtClean="0"/>
              <a:t>Güven </a:t>
            </a:r>
          </a:p>
          <a:p>
            <a:r>
              <a:rPr lang="tr-TR" dirty="0" smtClean="0"/>
              <a:t>D) Eczacıya ulaşamama</a:t>
            </a:r>
          </a:p>
          <a:p>
            <a:r>
              <a:rPr lang="tr-TR" dirty="0"/>
              <a:t>E) Anlayış</a:t>
            </a:r>
          </a:p>
        </p:txBody>
      </p:sp>
    </p:spTree>
    <p:extLst>
      <p:ext uri="{BB962C8B-B14F-4D97-AF65-F5344CB8AC3E}">
        <p14:creationId xmlns:p14="http://schemas.microsoft.com/office/powerpoint/2010/main" val="32742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Eczaneye gelen bir hasta eczacıdan hangisini beklemez?</a:t>
            </a:r>
          </a:p>
          <a:p>
            <a:r>
              <a:rPr lang="tr-TR" dirty="0"/>
              <a:t>A) Problemlerine karşılık bulabilme </a:t>
            </a:r>
          </a:p>
          <a:p>
            <a:r>
              <a:rPr lang="tr-TR" dirty="0"/>
              <a:t>B) Bilgili çalışanlar </a:t>
            </a:r>
          </a:p>
          <a:p>
            <a:r>
              <a:rPr lang="tr-TR" dirty="0"/>
              <a:t>C) Güven </a:t>
            </a:r>
          </a:p>
          <a:p>
            <a:r>
              <a:rPr lang="tr-TR" dirty="0"/>
              <a:t>D) Eczacıya ulaşamama</a:t>
            </a:r>
          </a:p>
          <a:p>
            <a:r>
              <a:rPr lang="tr-TR" dirty="0"/>
              <a:t>E) Anlayış</a:t>
            </a:r>
          </a:p>
          <a:p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395536" y="4581128"/>
            <a:ext cx="648072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7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/>
              <a:t>  Eczaneye gelen bir hastaya aşağıdakilerden hangisi           sorulmamalıdır?</a:t>
            </a:r>
          </a:p>
          <a:p>
            <a:r>
              <a:rPr lang="tr-TR" dirty="0"/>
              <a:t>A) Doktorunuz tedavinizin amacı hakkında ne söyledi?</a:t>
            </a:r>
            <a:endParaRPr lang="tr-TR" dirty="0" smtClean="0"/>
          </a:p>
          <a:p>
            <a:r>
              <a:rPr lang="tr-TR" dirty="0"/>
              <a:t>B) </a:t>
            </a:r>
            <a:r>
              <a:rPr lang="tr-TR" dirty="0" smtClean="0"/>
              <a:t>Doktorunuz </a:t>
            </a:r>
            <a:r>
              <a:rPr lang="tr-TR" dirty="0"/>
              <a:t>ilacı nasıl almanız gerektiğini </a:t>
            </a:r>
            <a:r>
              <a:rPr lang="tr-TR" dirty="0" smtClean="0"/>
              <a:t>söyledi mi? </a:t>
            </a:r>
          </a:p>
          <a:p>
            <a:r>
              <a:rPr lang="tr-TR" dirty="0"/>
              <a:t>C) Doktorunuz bu tedaviden ne beklemeniz </a:t>
            </a:r>
            <a:r>
              <a:rPr lang="tr-TR"/>
              <a:t>gerektiğini </a:t>
            </a:r>
            <a:r>
              <a:rPr lang="tr-TR" smtClean="0"/>
              <a:t>söyledi mi? </a:t>
            </a:r>
            <a:endParaRPr lang="tr-TR" dirty="0" smtClean="0"/>
          </a:p>
          <a:p>
            <a:r>
              <a:rPr lang="tr-TR" dirty="0" smtClean="0"/>
              <a:t>D) Kullandığınız başka bir ilaç var mı?</a:t>
            </a:r>
          </a:p>
          <a:p>
            <a:r>
              <a:rPr lang="tr-TR" dirty="0" smtClean="0"/>
              <a:t>E) İlaç kullanmadan da bu hastalığı geçiremez misiniz?</a:t>
            </a:r>
          </a:p>
        </p:txBody>
      </p:sp>
    </p:spTree>
    <p:extLst>
      <p:ext uri="{BB962C8B-B14F-4D97-AF65-F5344CB8AC3E}">
        <p14:creationId xmlns:p14="http://schemas.microsoft.com/office/powerpoint/2010/main" val="295753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/>
              <a:t>Eczaneye gelen bir hastaya aşağıdakilerden hangisi           sorulmamalıdır?</a:t>
            </a:r>
          </a:p>
          <a:p>
            <a:r>
              <a:rPr lang="tr-TR" dirty="0"/>
              <a:t>A) Doktorunuz tedavinizin amacı hakkında ne söyledi?</a:t>
            </a:r>
          </a:p>
          <a:p>
            <a:r>
              <a:rPr lang="tr-TR" dirty="0"/>
              <a:t>B) Doktorunuz ilacı nasıl almanız gerektiğini </a:t>
            </a:r>
            <a:r>
              <a:rPr lang="tr-TR" dirty="0" smtClean="0"/>
              <a:t>söyledi mi? </a:t>
            </a:r>
            <a:endParaRPr lang="tr-TR" dirty="0"/>
          </a:p>
          <a:p>
            <a:r>
              <a:rPr lang="tr-TR" dirty="0"/>
              <a:t>C) Doktorunuz bu tedaviden ne beklemeniz gerektiğini </a:t>
            </a:r>
            <a:r>
              <a:rPr lang="tr-TR" dirty="0" smtClean="0"/>
              <a:t>söyledi mi? </a:t>
            </a:r>
            <a:endParaRPr lang="tr-TR" dirty="0"/>
          </a:p>
          <a:p>
            <a:r>
              <a:rPr lang="tr-TR" dirty="0"/>
              <a:t>D) Kullandığınız başka bir ilaç var mı?</a:t>
            </a:r>
          </a:p>
          <a:p>
            <a:r>
              <a:rPr lang="tr-TR" dirty="0"/>
              <a:t>E) </a:t>
            </a:r>
            <a:r>
              <a:rPr lang="tr-TR" dirty="0" smtClean="0"/>
              <a:t>İlaç kullanmadan da bu hastalığı geçiremez misiniz?</a:t>
            </a:r>
            <a:endParaRPr lang="tr-TR" dirty="0"/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402839" y="4653136"/>
            <a:ext cx="648072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3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Aşağıdakilerden hangisi eczacının danışmanlık hizmetlerinden biri değildir?</a:t>
            </a:r>
          </a:p>
          <a:p>
            <a:pPr marL="0" indent="0">
              <a:buNone/>
            </a:pPr>
            <a:r>
              <a:rPr lang="tr-TR" dirty="0" smtClean="0"/>
              <a:t>A) </a:t>
            </a:r>
            <a:r>
              <a:rPr lang="tr-TR" dirty="0"/>
              <a:t>Hastanın reçete hakkındaki bilgisini </a:t>
            </a:r>
            <a:r>
              <a:rPr lang="tr-TR" dirty="0" smtClean="0"/>
              <a:t>tanımlamak</a:t>
            </a:r>
          </a:p>
          <a:p>
            <a:pPr marL="0" indent="0">
              <a:buNone/>
            </a:pPr>
            <a:r>
              <a:rPr lang="tr-TR" dirty="0" smtClean="0"/>
              <a:t>B) Borç vermek</a:t>
            </a:r>
          </a:p>
          <a:p>
            <a:pPr marL="0" indent="0">
              <a:buNone/>
            </a:pPr>
            <a:r>
              <a:rPr lang="tr-TR" dirty="0" smtClean="0"/>
              <a:t>C) </a:t>
            </a:r>
            <a:r>
              <a:rPr lang="tr-TR" dirty="0"/>
              <a:t>Bilgi boşluklarını </a:t>
            </a:r>
            <a:r>
              <a:rPr lang="tr-TR" dirty="0" smtClean="0"/>
              <a:t>doldurmak</a:t>
            </a:r>
          </a:p>
          <a:p>
            <a:pPr marL="0" indent="0">
              <a:buNone/>
            </a:pPr>
            <a:r>
              <a:rPr lang="tr-TR" dirty="0" smtClean="0"/>
              <a:t>D) </a:t>
            </a:r>
            <a:r>
              <a:rPr lang="tr-TR" dirty="0"/>
              <a:t>Hastanın eczacı tarafından aktarılan bilgileri anladığından emin </a:t>
            </a:r>
            <a:r>
              <a:rPr lang="tr-TR" dirty="0" smtClean="0"/>
              <a:t>olmak</a:t>
            </a:r>
          </a:p>
          <a:p>
            <a:pPr marL="0" indent="0">
              <a:buNone/>
            </a:pPr>
            <a:r>
              <a:rPr lang="tr-TR" dirty="0" smtClean="0"/>
              <a:t>E) İlacın nasıl kullanılacağını anlatmak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967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Aşağıdakilerden hangisi eczacının danışmanlık hizmetlerinden biri değildir?</a:t>
            </a:r>
          </a:p>
          <a:p>
            <a:pPr marL="0" indent="0">
              <a:buNone/>
            </a:pPr>
            <a:r>
              <a:rPr lang="tr-TR" dirty="0"/>
              <a:t>A) Hastanın reçete hakkındaki bilgisini tanımlamak</a:t>
            </a:r>
          </a:p>
          <a:p>
            <a:pPr marL="0" indent="0">
              <a:buNone/>
            </a:pPr>
            <a:r>
              <a:rPr lang="tr-TR" dirty="0"/>
              <a:t>B) Borç vermek</a:t>
            </a:r>
          </a:p>
          <a:p>
            <a:pPr marL="0" indent="0">
              <a:buNone/>
            </a:pPr>
            <a:r>
              <a:rPr lang="tr-TR" dirty="0"/>
              <a:t>C) Bilgi boşluklarını doldurmak</a:t>
            </a:r>
          </a:p>
          <a:p>
            <a:pPr marL="0" indent="0">
              <a:buNone/>
            </a:pPr>
            <a:r>
              <a:rPr lang="tr-TR" dirty="0"/>
              <a:t>D) Hastanın eczacı tarafından aktarılan bilgileri anladığından emin olmak</a:t>
            </a:r>
          </a:p>
          <a:p>
            <a:pPr marL="0" indent="0">
              <a:buNone/>
            </a:pPr>
            <a:r>
              <a:rPr lang="tr-TR" dirty="0"/>
              <a:t>E) İlacın nasıl kullanılacağını anlatmak</a:t>
            </a:r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179512" y="3306641"/>
            <a:ext cx="7200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00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Utrecht Üniversitesi Eczacılık Fakültesi'nde 10 haftalık staj süreci içerisinde yüksek lisans yapan yaklaşık 62 öğrenciye, öğrenci-hasta arkadaşı projesi uygulandı.</a:t>
            </a:r>
          </a:p>
          <a:p>
            <a:r>
              <a:rPr lang="tr-TR" dirty="0" smtClean="0"/>
              <a:t>Öğrenci-Hasta Arkadaşı Projesi :</a:t>
            </a:r>
          </a:p>
          <a:p>
            <a:r>
              <a:rPr lang="tr-TR" dirty="0" smtClean="0"/>
              <a:t>Staj gören eczacılık öğrencileri ile genellikle yalnız yaşayan, 70 yaş üstü ve çoklu ilaç kullanımı olan hastaları eşleştirip iletişim kurmalarını sağlayan bir projedir.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40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0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Adımları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1) Tanışma Toplantısı Hazırlığı</a:t>
            </a:r>
          </a:p>
          <a:p>
            <a:r>
              <a:rPr lang="tr-TR" dirty="0" smtClean="0"/>
              <a:t>2) Hasta ile İletişim</a:t>
            </a:r>
          </a:p>
          <a:p>
            <a:r>
              <a:rPr lang="tr-TR" dirty="0" smtClean="0"/>
              <a:t>3) Raporlanma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6" y="3384433"/>
            <a:ext cx="9054193" cy="345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25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Birinci adımda yaklaşık 12 öğrenci ve 1 üniversite hocası üniversitede bir toplantı gerçekleştirerek , </a:t>
            </a:r>
          </a:p>
          <a:p>
            <a:r>
              <a:rPr lang="tr-TR" dirty="0" smtClean="0"/>
              <a:t>iletişim bilgilerini tazeledi </a:t>
            </a:r>
          </a:p>
          <a:p>
            <a:r>
              <a:rPr lang="tr-TR" dirty="0" smtClean="0"/>
              <a:t>Hangi konularda soru sorulup sorulamayacağını tartışıldı</a:t>
            </a:r>
          </a:p>
          <a:p>
            <a:r>
              <a:rPr lang="tr-TR" dirty="0" smtClean="0"/>
              <a:t>Grup ile birlikte ön çalışma yapıldı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-4303"/>
            <a:ext cx="3995936" cy="689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0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İkinci adımda 10 haftalık staj süreci boyunca 3 defa öğrenci ve hasta arkadaşı iletişime geçti.</a:t>
            </a:r>
          </a:p>
          <a:p>
            <a:r>
              <a:rPr lang="tr-TR" dirty="0" smtClean="0"/>
              <a:t>Genellikle öğrencilerin hastaların evlerine ziyaret etmesi ile gerçekleşti fakat covid-19 sebebiyle ev ziyareti istemeyen hastalar görüntülü konuşma ve arama ile iletişim kurdular.</a:t>
            </a:r>
          </a:p>
          <a:p>
            <a:r>
              <a:rPr lang="tr-TR" dirty="0" smtClean="0"/>
              <a:t>Öğrencilerden hastalar ile ilaçlar hakkında değil , günlük hayattan konuşulması tavsiye edildi.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" y="8852"/>
            <a:ext cx="9130832" cy="270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86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Seçimi ve İletişim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Öğrencilerin yarısı iletişime açık, arkadaş canlısı olduğunu düşündükleri hastaları tercih etti</a:t>
            </a:r>
          </a:p>
          <a:p>
            <a:r>
              <a:rPr lang="tr-TR" dirty="0" smtClean="0"/>
              <a:t>Bir kısmı gerçekten iletişime ihtiyacı olduğunu düşündükleri, yalnız yaşayan hastalar ya da çok soru soran hastaları tercih etti</a:t>
            </a:r>
          </a:p>
          <a:p>
            <a:r>
              <a:rPr lang="tr-TR" dirty="0" smtClean="0"/>
              <a:t>Bir kısmı da yeni ilaca başlayan hastalardan ya da çoklu ilaç kullanımı olan hastalardan tercih etti.</a:t>
            </a:r>
          </a:p>
          <a:p>
            <a:r>
              <a:rPr lang="tr-TR" dirty="0" smtClean="0"/>
              <a:t>Yeni ilaca başlayan hastayı seçen öğrenciler de bir ilaca başlamanın hastanın günlük hayatını nasıl değiştirdiğini öğrenmek için olduğunu söylediler.</a:t>
            </a:r>
          </a:p>
          <a:p>
            <a:pPr marL="0" indent="0">
              <a:buNone/>
            </a:pPr>
            <a:r>
              <a:rPr lang="tr-TR" dirty="0" smtClean="0"/>
              <a:t>    Siz hasta seçiminizi neye göre yapardınız?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42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 Dönütler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Bazı öğrencilerin hasta buluşmalarından sonra verdiği geri dönütler şunlardır :</a:t>
            </a:r>
          </a:p>
          <a:p>
            <a:r>
              <a:rPr lang="tr-TR" dirty="0" smtClean="0"/>
              <a:t>Sohbeti başlatmakta güçlük çektim.</a:t>
            </a:r>
          </a:p>
          <a:p>
            <a:r>
              <a:rPr lang="tr-TR" dirty="0" smtClean="0"/>
              <a:t>Aramadan önce bir konu belirlemeliydim.</a:t>
            </a:r>
          </a:p>
          <a:p>
            <a:r>
              <a:rPr lang="tr-TR" dirty="0"/>
              <a:t>Başlangıçta gergindim ve bunu yapmakta zorlandım, özellikle de bana öleceğini söylediğinde. Bu benim düşündüğüm bir senaryo değildi ve bir dahaki sefere telefonu nasıl açamayacağını düşünmek zordu. </a:t>
            </a:r>
            <a:endParaRPr lang="tr-T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88" y="2348880"/>
            <a:ext cx="3485112" cy="35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37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Konular bazen ağırdı. Arkadaşım depresyondaydı ve buna telefonla yanıt vermek benim için zordu.</a:t>
            </a:r>
          </a:p>
          <a:p>
            <a:r>
              <a:rPr lang="tr-TR" dirty="0" smtClean="0"/>
              <a:t>Pek çok ilaca ve tedavi edilemeyen rahatsızlıklara sahip bir hastanın hayata her zaman olumlu bakması mümkün </a:t>
            </a:r>
            <a:r>
              <a:rPr lang="tr-TR" dirty="0" err="1" smtClean="0"/>
              <a:t>değildir.Fakat</a:t>
            </a:r>
            <a:r>
              <a:rPr lang="tr-TR" dirty="0" smtClean="0"/>
              <a:t> ziyaret ettiğim hasta hayata çok olumlu bakıyordu ve şakalar yapıyordu.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84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5022"/>
            <a:ext cx="8229600" cy="1143000"/>
          </a:xfrm>
        </p:spPr>
        <p:txBody>
          <a:bodyPr/>
          <a:lstStyle/>
          <a:p>
            <a:r>
              <a:rPr lang="tr-TR" dirty="0" smtClean="0"/>
              <a:t>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2952327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Çoğu öğrenci </a:t>
            </a:r>
            <a:r>
              <a:rPr lang="tr-TR" dirty="0" smtClean="0"/>
              <a:t>arkadaşlık </a:t>
            </a:r>
            <a:r>
              <a:rPr lang="tr-TR" dirty="0"/>
              <a:t>projesine olumlu yaklaştı. Hasta </a:t>
            </a:r>
            <a:r>
              <a:rPr lang="tr-TR" dirty="0" smtClean="0"/>
              <a:t>temasının, </a:t>
            </a:r>
            <a:r>
              <a:rPr lang="tr-TR" dirty="0"/>
              <a:t>hastayla ilişki kurmaya zaman ayırma, duygusal ipuçlarını dinleme ve bunlara yanıt verme gibi iletişim becerilerinde iyi bir uygulama olduğu </a:t>
            </a:r>
            <a:r>
              <a:rPr lang="tr-TR" dirty="0" smtClean="0"/>
              <a:t>belirtildi.</a:t>
            </a:r>
          </a:p>
          <a:p>
            <a:r>
              <a:rPr lang="tr-TR" dirty="0"/>
              <a:t>Üç öğrenci daha olumsuzdu. Sınırlı </a:t>
            </a:r>
            <a:r>
              <a:rPr lang="tr-TR" dirty="0" smtClean="0"/>
              <a:t>eğitim gördüklerini söylediler </a:t>
            </a:r>
            <a:r>
              <a:rPr lang="tr-TR" dirty="0"/>
              <a:t>ve eczanede zaten yeterli hasta temasının bulunduğunu </a:t>
            </a:r>
            <a:r>
              <a:rPr lang="tr-TR" dirty="0" smtClean="0"/>
              <a:t>belirttiler.</a:t>
            </a:r>
          </a:p>
          <a:p>
            <a:r>
              <a:rPr lang="tr-TR" dirty="0" smtClean="0"/>
              <a:t>Sizce bu uygulamanın olumsuz tarafları var mıdır?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4795"/>
            <a:ext cx="7056784" cy="270892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72200" y="4437112"/>
            <a:ext cx="576064" cy="1440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51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824</Words>
  <Application>Microsoft Office PowerPoint</Application>
  <PresentationFormat>Ekran Gösterisi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Calibri</vt:lpstr>
      <vt:lpstr>Ofis Teması</vt:lpstr>
      <vt:lpstr>Eczacılık eğitiminde iletişim ve ilişki kurma</vt:lpstr>
      <vt:lpstr>  </vt:lpstr>
      <vt:lpstr>Proje Adımları</vt:lpstr>
      <vt:lpstr>PowerPoint Sunusu</vt:lpstr>
      <vt:lpstr>PowerPoint Sunusu</vt:lpstr>
      <vt:lpstr>Hasta Seçimi ve İletişim</vt:lpstr>
      <vt:lpstr>Geri Dönütler</vt:lpstr>
      <vt:lpstr>PowerPoint Sunusu</vt:lpstr>
      <vt:lpstr>Bulgular</vt:lpstr>
      <vt:lpstr>  </vt:lpstr>
      <vt:lpstr>Sonuçlar</vt:lpstr>
      <vt:lpstr>KAYNAKÇA</vt:lpstr>
      <vt:lpstr>SORU 1</vt:lpstr>
      <vt:lpstr>SORU 1</vt:lpstr>
      <vt:lpstr>Soru 2</vt:lpstr>
      <vt:lpstr>Soru 2</vt:lpstr>
      <vt:lpstr>Soru 3</vt:lpstr>
      <vt:lpstr>Soru 3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motun</dc:creator>
  <cp:lastModifiedBy>gülbin özçelikay</cp:lastModifiedBy>
  <cp:revision>18</cp:revision>
  <dcterms:created xsi:type="dcterms:W3CDTF">2023-12-22T18:14:06Z</dcterms:created>
  <dcterms:modified xsi:type="dcterms:W3CDTF">2023-12-28T09:45:44Z</dcterms:modified>
</cp:coreProperties>
</file>