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DFEF-3FEE-455E-8AC0-A7ABEFFDA106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70D-8789-49FB-9982-4929B5F9F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9441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DFEF-3FEE-455E-8AC0-A7ABEFFDA106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70D-8789-49FB-9982-4929B5F9F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260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DFEF-3FEE-455E-8AC0-A7ABEFFDA106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70D-8789-49FB-9982-4929B5F9F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323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DFEF-3FEE-455E-8AC0-A7ABEFFDA106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70D-8789-49FB-9982-4929B5F9F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8490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DFEF-3FEE-455E-8AC0-A7ABEFFDA106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70D-8789-49FB-9982-4929B5F9F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5712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DFEF-3FEE-455E-8AC0-A7ABEFFDA106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70D-8789-49FB-9982-4929B5F9F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4479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DFEF-3FEE-455E-8AC0-A7ABEFFDA106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70D-8789-49FB-9982-4929B5F9F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9891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DFEF-3FEE-455E-8AC0-A7ABEFFDA106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70D-8789-49FB-9982-4929B5F9F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20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DFEF-3FEE-455E-8AC0-A7ABEFFDA106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70D-8789-49FB-9982-4929B5F9F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8551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DFEF-3FEE-455E-8AC0-A7ABEFFDA106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70D-8789-49FB-9982-4929B5F9F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2837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DFEF-3FEE-455E-8AC0-A7ABEFFDA106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70D-8789-49FB-9982-4929B5F9F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1414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2DFEF-3FEE-455E-8AC0-A7ABEFFDA106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D570D-8789-49FB-9982-4929B5F9F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0396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4000" b="1" dirty="0">
                <a:solidFill>
                  <a:srgbClr val="FF0000"/>
                </a:solidFill>
              </a:rPr>
              <a:t>DUPLİKASYON </a:t>
            </a:r>
            <a:r>
              <a:rPr lang="tr-TR" sz="4000" b="1" dirty="0">
                <a:solidFill>
                  <a:srgbClr val="FF0000"/>
                </a:solidFill>
              </a:rPr>
              <a:t>SIKLIĞI: POZİTİF SEÇİLİM VE ÇEŞİTLİLİK</a:t>
            </a:r>
            <a:r>
              <a:rPr lang="tr-TR" sz="4000" dirty="0">
                <a:solidFill>
                  <a:srgbClr val="FF0000"/>
                </a:solidFill>
              </a:rPr>
              <a:t/>
            </a:r>
            <a:br>
              <a:rPr lang="tr-TR" sz="4000" dirty="0">
                <a:solidFill>
                  <a:srgbClr val="FF0000"/>
                </a:solidFill>
              </a:rPr>
            </a:b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Her ne kadar pek çok </a:t>
            </a:r>
            <a:r>
              <a:rPr lang="tr-TR" sz="2000" dirty="0" err="1">
                <a:latin typeface="Comic Sans MS" panose="030F0702030302020204" pitchFamily="66" charset="0"/>
              </a:rPr>
              <a:t>duplikasyon</a:t>
            </a:r>
            <a:r>
              <a:rPr lang="tr-TR" sz="2000" dirty="0">
                <a:latin typeface="Comic Sans MS" panose="030F0702030302020204" pitchFamily="66" charset="0"/>
              </a:rPr>
              <a:t> ve diğer mutasyon tipleri istenmeyen etkiler yaratsa ya da </a:t>
            </a:r>
            <a:r>
              <a:rPr lang="tr-TR" sz="2000" dirty="0" err="1">
                <a:latin typeface="Comic Sans MS" panose="030F0702030302020204" pitchFamily="66" charset="0"/>
              </a:rPr>
              <a:t>nötral</a:t>
            </a:r>
            <a:r>
              <a:rPr lang="tr-TR" sz="2000" dirty="0">
                <a:latin typeface="Comic Sans MS" panose="030F0702030302020204" pitchFamily="66" charset="0"/>
              </a:rPr>
              <a:t> olsa da, gen </a:t>
            </a:r>
            <a:r>
              <a:rPr lang="tr-TR" sz="2000" dirty="0" err="1">
                <a:latin typeface="Comic Sans MS" panose="030F0702030302020204" pitchFamily="66" charset="0"/>
              </a:rPr>
              <a:t>amplifikasyonu</a:t>
            </a:r>
            <a:r>
              <a:rPr lang="tr-TR" sz="2000" dirty="0">
                <a:latin typeface="Comic Sans MS" panose="030F0702030302020204" pitchFamily="66" charset="0"/>
              </a:rPr>
              <a:t> ve kodlanan proteinin üretiminin artışı zaman zaman spesifik seçici avantaja neden olabilir.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Gen </a:t>
            </a:r>
            <a:r>
              <a:rPr lang="tr-TR" sz="2000" dirty="0" err="1">
                <a:latin typeface="Comic Sans MS" panose="030F0702030302020204" pitchFamily="66" charset="0"/>
              </a:rPr>
              <a:t>duplikasyonu</a:t>
            </a:r>
            <a:r>
              <a:rPr lang="tr-TR" sz="2000" dirty="0">
                <a:latin typeface="Comic Sans MS" panose="030F0702030302020204" pitchFamily="66" charset="0"/>
              </a:rPr>
              <a:t> ve büyük </a:t>
            </a:r>
            <a:r>
              <a:rPr lang="tr-TR" sz="2000" dirty="0" err="1">
                <a:latin typeface="Comic Sans MS" panose="030F0702030302020204" pitchFamily="66" charset="0"/>
              </a:rPr>
              <a:t>amplifikasyonlar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>
                <a:latin typeface="Comic Sans MS" panose="030F0702030302020204" pitchFamily="66" charset="0"/>
              </a:rPr>
              <a:t>aracılığı </a:t>
            </a:r>
            <a:r>
              <a:rPr lang="tr-TR" sz="2000" dirty="0">
                <a:latin typeface="Comic Sans MS" panose="030F0702030302020204" pitchFamily="66" charset="0"/>
              </a:rPr>
              <a:t>ile adaptasyonun sağlandığı bakteri ve mantarlarda defalarca kanıtlanmıştır.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Gen </a:t>
            </a:r>
            <a:r>
              <a:rPr lang="tr-TR" sz="2000" dirty="0" err="1">
                <a:latin typeface="Comic Sans MS" panose="030F0702030302020204" pitchFamily="66" charset="0"/>
              </a:rPr>
              <a:t>amplifikasyonlarının</a:t>
            </a:r>
            <a:r>
              <a:rPr lang="tr-TR" sz="2000" dirty="0">
                <a:latin typeface="Comic Sans MS" panose="030F0702030302020204" pitchFamily="66" charset="0"/>
              </a:rPr>
              <a:t> bazı bakteri patojenlerinin </a:t>
            </a:r>
            <a:r>
              <a:rPr lang="tr-TR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virülanslığının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arttırma</a:t>
            </a:r>
            <a:r>
              <a:rPr lang="tr-TR" sz="2000" dirty="0">
                <a:latin typeface="Comic Sans MS" panose="030F0702030302020204" pitchFamily="66" charset="0"/>
              </a:rPr>
              <a:t>nın yanı sıra, </a:t>
            </a:r>
            <a:r>
              <a:rPr lang="tr-TR" sz="2000" dirty="0" err="1">
                <a:latin typeface="Comic Sans MS" panose="030F0702030302020204" pitchFamily="66" charset="0"/>
              </a:rPr>
              <a:t>simbiyontlarda</a:t>
            </a:r>
            <a:r>
              <a:rPr lang="tr-TR" sz="2000" dirty="0">
                <a:latin typeface="Comic Sans MS" panose="030F0702030302020204" pitchFamily="66" charset="0"/>
              </a:rPr>
              <a:t> konak besinlerinin üretimini ya da </a:t>
            </a:r>
            <a:r>
              <a:rPr lang="tr-TR" sz="2000" dirty="0" err="1">
                <a:latin typeface="Comic Sans MS" panose="030F0702030302020204" pitchFamily="66" charset="0"/>
              </a:rPr>
              <a:t>fiksasyonunu</a:t>
            </a:r>
            <a:r>
              <a:rPr lang="tr-TR" sz="2000" dirty="0">
                <a:latin typeface="Comic Sans MS" panose="030F0702030302020204" pitchFamily="66" charset="0"/>
              </a:rPr>
              <a:t> artırdığı bilinmektedir.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Ayrıca, bakterilerin antibiyotiklere ve ağır metallere direncinin yanı sıra, yüksek sıcaklıkta gelişime gibi </a:t>
            </a:r>
            <a:r>
              <a:rPr lang="tr-TR" sz="2000" dirty="0" err="1">
                <a:latin typeface="Comic Sans MS" panose="030F0702030302020204" pitchFamily="66" charset="0"/>
              </a:rPr>
              <a:t>bakteriyal</a:t>
            </a:r>
            <a:r>
              <a:rPr lang="tr-TR" sz="2000" dirty="0">
                <a:latin typeface="Comic Sans MS" panose="030F0702030302020204" pitchFamily="66" charset="0"/>
              </a:rPr>
              <a:t> direncin temelini oluşturmaktadır.</a:t>
            </a: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804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Yani bu genler, kompleks, pek çok moleküler etkileşimde rol alan ve hücre için oldukça önemli noktalarda görev alan genlerdir.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Bu genler, alıcı hücre </a:t>
            </a:r>
            <a:r>
              <a:rPr lang="tr-TR" sz="2000" i="1" dirty="0">
                <a:latin typeface="Comic Sans MS" panose="030F0702030302020204" pitchFamily="66" charset="0"/>
              </a:rPr>
              <a:t>E. </a:t>
            </a:r>
            <a:r>
              <a:rPr lang="tr-TR" sz="2000" i="1" dirty="0" err="1">
                <a:latin typeface="Comic Sans MS" panose="030F0702030302020204" pitchFamily="66" charset="0"/>
              </a:rPr>
              <a:t>coli</a:t>
            </a:r>
            <a:r>
              <a:rPr lang="tr-TR" sz="2000" dirty="0">
                <a:latin typeface="Comic Sans MS" panose="030F0702030302020204" pitchFamily="66" charset="0"/>
              </a:rPr>
              <a:t> ile yakın akraba olsa dahi aktarılamamakta, asla bakteri genomları arasında </a:t>
            </a:r>
            <a:r>
              <a:rPr lang="tr-TR" sz="2000" dirty="0" err="1">
                <a:latin typeface="Comic Sans MS" panose="030F0702030302020204" pitchFamily="66" charset="0"/>
              </a:rPr>
              <a:t>duplike</a:t>
            </a:r>
            <a:r>
              <a:rPr lang="tr-TR" sz="2000" dirty="0">
                <a:latin typeface="Comic Sans MS" panose="030F0702030302020204" pitchFamily="66" charset="0"/>
              </a:rPr>
              <a:t> olamamaktadır ve buna ek olarak evrensel tek kopya genlerdir (</a:t>
            </a:r>
            <a:r>
              <a:rPr lang="tr-TR" sz="2000" dirty="0" err="1">
                <a:latin typeface="Comic Sans MS" panose="030F0702030302020204" pitchFamily="66" charset="0"/>
              </a:rPr>
              <a:t>Single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copy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genes</a:t>
            </a:r>
            <a:r>
              <a:rPr lang="tr-TR" sz="2000" dirty="0">
                <a:latin typeface="Comic Sans MS" panose="030F0702030302020204" pitchFamily="66" charset="0"/>
              </a:rPr>
              <a:t> (</a:t>
            </a:r>
            <a:r>
              <a:rPr lang="tr-TR" sz="2000" dirty="0" err="1">
                <a:latin typeface="Comic Sans MS" panose="030F0702030302020204" pitchFamily="66" charset="0"/>
              </a:rPr>
              <a:t>SiCo</a:t>
            </a:r>
            <a:r>
              <a:rPr lang="tr-TR" sz="2000" dirty="0">
                <a:latin typeface="Comic Sans MS" panose="030F0702030302020204" pitchFamily="66" charset="0"/>
              </a:rPr>
              <a:t>)). </a:t>
            </a:r>
          </a:p>
        </p:txBody>
      </p:sp>
    </p:spTree>
    <p:extLst>
      <p:ext uri="{BB962C8B-B14F-4D97-AF65-F5344CB8AC3E}">
        <p14:creationId xmlns:p14="http://schemas.microsoft.com/office/powerpoint/2010/main" val="2259122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Bu genlerin transfer edilememesinin arkasında yatan asıl neden “doz-dengesizliği” gibi görünmektedir.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*****Bu </a:t>
            </a:r>
            <a:r>
              <a:rPr lang="tr-TR" sz="2000" dirty="0">
                <a:latin typeface="Comic Sans MS" panose="030F0702030302020204" pitchFamily="66" charset="0"/>
              </a:rPr>
              <a:t>görüşten yola çıkarak transfer-olmayan </a:t>
            </a:r>
            <a:r>
              <a:rPr lang="tr-TR" sz="2000" dirty="0" err="1">
                <a:latin typeface="Comic Sans MS" panose="030F0702030302020204" pitchFamily="66" charset="0"/>
              </a:rPr>
              <a:t>ribozomal</a:t>
            </a:r>
            <a:r>
              <a:rPr lang="tr-TR" sz="2000" dirty="0">
                <a:latin typeface="Comic Sans MS" panose="030F0702030302020204" pitchFamily="66" charset="0"/>
              </a:rPr>
              <a:t> protein genlerinin indüklenebilir </a:t>
            </a:r>
            <a:r>
              <a:rPr lang="tr-TR" sz="2000" dirty="0" err="1">
                <a:latin typeface="Comic Sans MS" panose="030F0702030302020204" pitchFamily="66" charset="0"/>
              </a:rPr>
              <a:t>promotorlar</a:t>
            </a:r>
            <a:r>
              <a:rPr lang="tr-TR" sz="2000" dirty="0">
                <a:latin typeface="Comic Sans MS" panose="030F0702030302020204" pitchFamily="66" charset="0"/>
              </a:rPr>
              <a:t> altına klonlanarak transferi denenmiş ve artan gen ifade düzeyinin transferi olumsuz yönde etkilediği belirlenmiştir</a:t>
            </a:r>
            <a:r>
              <a:rPr lang="tr-TR" sz="2000" dirty="0">
                <a:latin typeface="Comic Sans MS" panose="030F0702030302020204" pitchFamily="66" charset="0"/>
              </a:rPr>
              <a:t>.</a:t>
            </a:r>
          </a:p>
          <a:p>
            <a:endParaRPr lang="tr-T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748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Bunun aksine, büyük protein komplekslerinin alt ünitelerini kodlayan yabancı genlerin aktarımı başarı ile sağlanmıştır</a:t>
            </a:r>
            <a:r>
              <a:rPr lang="tr-TR" sz="20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 err="1">
                <a:latin typeface="Comic Sans MS" panose="030F0702030302020204" pitchFamily="66" charset="0"/>
              </a:rPr>
              <a:t>Sorek</a:t>
            </a:r>
            <a:r>
              <a:rPr lang="tr-TR" sz="2000" dirty="0">
                <a:latin typeface="Comic Sans MS" panose="030F0702030302020204" pitchFamily="66" charset="0"/>
              </a:rPr>
              <a:t> et al. (2007) bu analizleri sonucunda şöyle bir sonuca varmıştır: </a:t>
            </a:r>
            <a:endParaRPr lang="tr-TR" sz="2000" dirty="0">
              <a:latin typeface="Comic Sans MS" panose="030F0702030302020204" pitchFamily="66" charset="0"/>
            </a:endParaRPr>
          </a:p>
          <a:p>
            <a:endParaRPr lang="tr-TR" sz="2000" dirty="0">
              <a:latin typeface="Comic Sans MS" panose="030F0702030302020204" pitchFamily="66" charset="0"/>
            </a:endParaRPr>
          </a:p>
          <a:p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«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Yabancı 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bir gen eğer büyük proteinlerin alt gruplarını dahi kodlayan genlerse, ifade düzeyleri farklılık 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göstermektedir</a:t>
            </a:r>
            <a:r>
              <a:rPr lang="tr-TR" sz="2000" dirty="0">
                <a:latin typeface="Comic Sans MS" panose="030F0702030302020204" pitchFamily="66" charset="0"/>
              </a:rPr>
              <a:t>».</a:t>
            </a:r>
            <a:endParaRPr lang="tr-TR" sz="2000" dirty="0">
              <a:latin typeface="Comic Sans MS" panose="030F0702030302020204" pitchFamily="66" charset="0"/>
            </a:endParaRPr>
          </a:p>
          <a:p>
            <a:endParaRPr lang="tr-T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278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TRANSFER ÖZELLİĞİ: TRANSFER EDİLEN GENLERİN AVANTAJLARI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Eğer transfer edilen gen organizmaya örneğin yeni çevrelere adaptasyon gibi önemli avantajlar sağlıyor ise, yeni genomda kalıcı olabilir.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Bakteri </a:t>
            </a:r>
            <a:r>
              <a:rPr lang="tr-TR" sz="2000" dirty="0">
                <a:latin typeface="Comic Sans MS" panose="030F0702030302020204" pitchFamily="66" charset="0"/>
              </a:rPr>
              <a:t>popülasyonları, boyutlarının </a:t>
            </a:r>
            <a:r>
              <a:rPr lang="tr-TR" sz="2000" dirty="0">
                <a:latin typeface="Comic Sans MS" panose="030F0702030302020204" pitchFamily="66" charset="0"/>
              </a:rPr>
              <a:t>küçük oluşu, </a:t>
            </a:r>
            <a:r>
              <a:rPr lang="tr-TR" sz="2000" dirty="0">
                <a:latin typeface="Comic Sans MS" panose="030F0702030302020204" pitchFamily="66" charset="0"/>
              </a:rPr>
              <a:t>kısa jenerasyon süreleri ve yüksek mutasyon oranları yeni çevrelere adaptasyonu kolaylaştırır</a:t>
            </a:r>
            <a:r>
              <a:rPr lang="tr-TR" sz="20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>
                <a:latin typeface="Comic Sans MS" panose="030F0702030302020204" pitchFamily="66" charset="0"/>
              </a:rPr>
              <a:t>Bununla birlikte, doğada durumlar nadiren stabildir.</a:t>
            </a:r>
          </a:p>
        </p:txBody>
      </p:sp>
    </p:spTree>
    <p:extLst>
      <p:ext uri="{BB962C8B-B14F-4D97-AF65-F5344CB8AC3E}">
        <p14:creationId xmlns:p14="http://schemas.microsoft.com/office/powerpoint/2010/main" val="22190436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91544" y="980729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Doğa; bakteri </a:t>
            </a:r>
            <a:r>
              <a:rPr lang="tr-TR" sz="2000" dirty="0">
                <a:latin typeface="Comic Sans MS" panose="030F0702030302020204" pitchFamily="66" charset="0"/>
              </a:rPr>
              <a:t>genomu ve çevrenin uyum sağlayabilmesi için defalarca </a:t>
            </a:r>
            <a:r>
              <a:rPr lang="tr-TR" sz="2000" dirty="0">
                <a:latin typeface="Comic Sans MS" panose="030F0702030302020204" pitchFamily="66" charset="0"/>
              </a:rPr>
              <a:t>fırsat </a:t>
            </a:r>
            <a:r>
              <a:rPr lang="tr-TR" sz="2000" dirty="0">
                <a:latin typeface="Comic Sans MS" panose="030F0702030302020204" pitchFamily="66" charset="0"/>
              </a:rPr>
              <a:t>sunar</a:t>
            </a:r>
            <a:r>
              <a:rPr lang="tr-TR" sz="20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>
                <a:latin typeface="Comic Sans MS" panose="030F0702030302020204" pitchFamily="66" charset="0"/>
              </a:rPr>
              <a:t>Bu tür genomlarda genellikle HGT karşımıza çıkar.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Örneğin</a:t>
            </a:r>
            <a:r>
              <a:rPr lang="tr-TR" sz="2000" dirty="0">
                <a:latin typeface="Comic Sans MS" panose="030F0702030302020204" pitchFamily="66" charset="0"/>
              </a:rPr>
              <a:t>; çevrede antibiyotikler ya da ağır metaller gibi zararlı bileşenler çeşitlilik ya da değişkenlik gösterme eğilimindedir ve bunlara karşın direnç sağlayan genler genellikle </a:t>
            </a:r>
            <a:r>
              <a:rPr lang="tr-TR" sz="2000" dirty="0" err="1">
                <a:latin typeface="Comic Sans MS" panose="030F0702030302020204" pitchFamily="66" charset="0"/>
              </a:rPr>
              <a:t>plazmidler</a:t>
            </a:r>
            <a:r>
              <a:rPr lang="tr-TR" sz="2000" dirty="0">
                <a:latin typeface="Comic Sans MS" panose="030F0702030302020204" pitchFamily="66" charset="0"/>
              </a:rPr>
              <a:t>, </a:t>
            </a:r>
            <a:r>
              <a:rPr lang="tr-TR" sz="2000" dirty="0" err="1">
                <a:latin typeface="Comic Sans MS" panose="030F0702030302020204" pitchFamily="66" charset="0"/>
              </a:rPr>
              <a:t>genomik</a:t>
            </a:r>
            <a:r>
              <a:rPr lang="tr-TR" sz="2000" dirty="0">
                <a:latin typeface="Comic Sans MS" panose="030F0702030302020204" pitchFamily="66" charset="0"/>
              </a:rPr>
              <a:t> adalar ya da diğer </a:t>
            </a:r>
            <a:r>
              <a:rPr lang="tr-TR" sz="2000" dirty="0" err="1">
                <a:latin typeface="Comic Sans MS" panose="030F0702030302020204" pitchFamily="66" charset="0"/>
              </a:rPr>
              <a:t>MGE’ler</a:t>
            </a:r>
            <a:r>
              <a:rPr lang="tr-TR" sz="2000" dirty="0">
                <a:latin typeface="Comic Sans MS" panose="030F0702030302020204" pitchFamily="66" charset="0"/>
              </a:rPr>
              <a:t> üzerinde kodlanır ve sıklıkla transfer edilir.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İlaveten</a:t>
            </a:r>
            <a:r>
              <a:rPr lang="tr-TR" sz="2000" dirty="0">
                <a:latin typeface="Comic Sans MS" panose="030F0702030302020204" pitchFamily="66" charset="0"/>
              </a:rPr>
              <a:t>, </a:t>
            </a:r>
            <a:r>
              <a:rPr lang="tr-TR" sz="2000" dirty="0" err="1">
                <a:latin typeface="Comic Sans MS" panose="030F0702030302020204" pitchFamily="66" charset="0"/>
              </a:rPr>
              <a:t>patojenik</a:t>
            </a:r>
            <a:r>
              <a:rPr lang="tr-TR" sz="2000" dirty="0">
                <a:latin typeface="Comic Sans MS" panose="030F0702030302020204" pitchFamily="66" charset="0"/>
              </a:rPr>
              <a:t> bakteriler ile hayvan/bitki konağı ya da bakteriler ve onların </a:t>
            </a:r>
            <a:r>
              <a:rPr lang="tr-TR" sz="2000" dirty="0" err="1">
                <a:latin typeface="Comic Sans MS" panose="030F0702030302020204" pitchFamily="66" charset="0"/>
              </a:rPr>
              <a:t>fajları</a:t>
            </a:r>
            <a:r>
              <a:rPr lang="tr-TR" sz="2000" dirty="0">
                <a:latin typeface="Comic Sans MS" panose="030F0702030302020204" pitchFamily="66" charset="0"/>
              </a:rPr>
              <a:t> ila aralarındaki </a:t>
            </a:r>
            <a:r>
              <a:rPr lang="tr-TR" sz="2000" dirty="0" err="1">
                <a:latin typeface="Comic Sans MS" panose="030F0702030302020204" pitchFamily="66" charset="0"/>
              </a:rPr>
              <a:t>antagonistik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biyotik</a:t>
            </a:r>
            <a:r>
              <a:rPr lang="tr-TR" sz="2000" dirty="0">
                <a:latin typeface="Comic Sans MS" panose="030F0702030302020204" pitchFamily="66" charset="0"/>
              </a:rPr>
              <a:t> etkileşimler dirsek kavgasına neden olarak çeşitliliği sağlar.</a:t>
            </a:r>
          </a:p>
          <a:p>
            <a:endParaRPr lang="tr-T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438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>
                <a:solidFill>
                  <a:srgbClr val="FF0000"/>
                </a:solidFill>
              </a:rPr>
              <a:t>GEN HAREKETLİLİĞİ VE GEN TRANSFERİ</a:t>
            </a:r>
            <a:r>
              <a:rPr lang="tr-TR" sz="3600" dirty="0">
                <a:solidFill>
                  <a:srgbClr val="FF0000"/>
                </a:solidFill>
              </a:rPr>
              <a:t/>
            </a:r>
            <a:br>
              <a:rPr lang="tr-TR" sz="3600" dirty="0">
                <a:solidFill>
                  <a:srgbClr val="FF0000"/>
                </a:solidFill>
              </a:rPr>
            </a:b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Bakteri genom dizilerinin </a:t>
            </a:r>
            <a:r>
              <a:rPr lang="tr-TR" sz="2000" dirty="0" err="1">
                <a:latin typeface="Comic Sans MS" panose="030F0702030302020204" pitchFamily="66" charset="0"/>
              </a:rPr>
              <a:t>filogenetik</a:t>
            </a:r>
            <a:r>
              <a:rPr lang="tr-TR" sz="2000" dirty="0">
                <a:latin typeface="Comic Sans MS" panose="030F0702030302020204" pitchFamily="66" charset="0"/>
              </a:rPr>
              <a:t> ve sayısal analizleri sonucunda pek çok genin yatay gen transferi ile her türlü </a:t>
            </a:r>
            <a:r>
              <a:rPr lang="tr-TR" sz="2000" dirty="0" err="1">
                <a:latin typeface="Comic Sans MS" panose="030F0702030302020204" pitchFamily="66" charset="0"/>
              </a:rPr>
              <a:t>filogenetik</a:t>
            </a:r>
            <a:r>
              <a:rPr lang="tr-TR" sz="2000" dirty="0">
                <a:latin typeface="Comic Sans MS" panose="030F0702030302020204" pitchFamily="66" charset="0"/>
              </a:rPr>
              <a:t> uzaklığa aktarıldığı belirlenmiştir</a:t>
            </a:r>
            <a:r>
              <a:rPr lang="tr-TR" sz="20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Ancak, </a:t>
            </a:r>
            <a:r>
              <a:rPr lang="tr-TR" sz="2000" dirty="0" err="1">
                <a:latin typeface="Comic Sans MS" panose="030F0702030302020204" pitchFamily="66" charset="0"/>
              </a:rPr>
              <a:t>duplikasyonda</a:t>
            </a:r>
            <a:r>
              <a:rPr lang="tr-TR" sz="2000" dirty="0">
                <a:latin typeface="Comic Sans MS" panose="030F0702030302020204" pitchFamily="66" charset="0"/>
              </a:rPr>
              <a:t> olduğu gibi, bir genin yatay olarak transferi pek çok faktöre bağlıdır.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Buna nadiren de olsa yüksek kopya sayısında olma ihtimali de dahildir.</a:t>
            </a:r>
          </a:p>
        </p:txBody>
      </p:sp>
    </p:spTree>
    <p:extLst>
      <p:ext uri="{BB962C8B-B14F-4D97-AF65-F5344CB8AC3E}">
        <p14:creationId xmlns:p14="http://schemas.microsoft.com/office/powerpoint/2010/main" val="3300658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91544" y="980729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Eğer ki bir gen farklı genomlarda, 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çok fazla kopya sayısı</a:t>
            </a:r>
            <a:r>
              <a:rPr lang="tr-TR" sz="2000" dirty="0">
                <a:latin typeface="Comic Sans MS" panose="030F0702030302020204" pitchFamily="66" charset="0"/>
              </a:rPr>
              <a:t>nda bulunuyor ise MGE ile karşılaşma ve bir başka bir organizmaya transfer olma ihtimali daha yüksek görülmektedir.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Aynı zamanda, yüksek kopya sayısında bulunma, hücre öldükten sonra DNA’nın serbest olarak çevrede kalması ya da başarılı bir transformasyon işlemi sonrasında konak kromozomuna </a:t>
            </a:r>
            <a:r>
              <a:rPr lang="tr-TR" sz="2000" dirty="0" err="1">
                <a:latin typeface="Comic Sans MS" panose="030F0702030302020204" pitchFamily="66" charset="0"/>
              </a:rPr>
              <a:t>rekombine</a:t>
            </a:r>
            <a:r>
              <a:rPr lang="tr-TR" sz="2000" dirty="0">
                <a:latin typeface="Comic Sans MS" panose="030F0702030302020204" pitchFamily="66" charset="0"/>
              </a:rPr>
              <a:t> olma ihtimali artmaktadır.</a:t>
            </a:r>
          </a:p>
        </p:txBody>
      </p:sp>
    </p:spTree>
    <p:extLst>
      <p:ext uri="{BB962C8B-B14F-4D97-AF65-F5344CB8AC3E}">
        <p14:creationId xmlns:p14="http://schemas.microsoft.com/office/powerpoint/2010/main" val="3473381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err="1">
                <a:latin typeface="Comic Sans MS" panose="030F0702030302020204" pitchFamily="66" charset="0"/>
              </a:rPr>
              <a:t>MGE’ler</a:t>
            </a:r>
            <a:r>
              <a:rPr lang="tr-TR" sz="2000" dirty="0">
                <a:latin typeface="Comic Sans MS" panose="030F0702030302020204" pitchFamily="66" charset="0"/>
              </a:rPr>
              <a:t> pek çok bakteri genomunun önemli bir kısmını oluşturmaktadır.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Örneğin </a:t>
            </a:r>
            <a:r>
              <a:rPr lang="tr-TR" sz="2000" i="1" dirty="0">
                <a:latin typeface="Comic Sans MS" panose="030F0702030302020204" pitchFamily="66" charset="0"/>
              </a:rPr>
              <a:t>E. </a:t>
            </a:r>
            <a:r>
              <a:rPr lang="tr-TR" sz="2000" i="1" dirty="0" err="1">
                <a:latin typeface="Comic Sans MS" panose="030F0702030302020204" pitchFamily="66" charset="0"/>
              </a:rPr>
              <a:t>coli</a:t>
            </a:r>
            <a:r>
              <a:rPr lang="tr-TR" sz="2000" dirty="0">
                <a:latin typeface="Comic Sans MS" panose="030F0702030302020204" pitchFamily="66" charset="0"/>
              </a:rPr>
              <a:t> genomunun %1’ini, </a:t>
            </a:r>
            <a:r>
              <a:rPr lang="tr-TR" sz="2000" i="1" dirty="0" err="1">
                <a:latin typeface="Comic Sans MS" panose="030F0702030302020204" pitchFamily="66" charset="0"/>
              </a:rPr>
              <a:t>Enterococcus</a:t>
            </a:r>
            <a:r>
              <a:rPr lang="tr-TR" sz="2000" i="1" dirty="0">
                <a:latin typeface="Comic Sans MS" panose="030F0702030302020204" pitchFamily="66" charset="0"/>
              </a:rPr>
              <a:t> </a:t>
            </a:r>
            <a:r>
              <a:rPr lang="tr-TR" sz="2000" i="1" dirty="0" err="1">
                <a:latin typeface="Comic Sans MS" panose="030F0702030302020204" pitchFamily="66" charset="0"/>
              </a:rPr>
              <a:t>faecalis</a:t>
            </a:r>
            <a:r>
              <a:rPr lang="tr-TR" sz="2000" dirty="0">
                <a:latin typeface="Comic Sans MS" panose="030F0702030302020204" pitchFamily="66" charset="0"/>
              </a:rPr>
              <a:t> genomunun ise ¼’ünü teşkil ederler.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 err="1">
                <a:latin typeface="Comic Sans MS" panose="030F0702030302020204" pitchFamily="66" charset="0"/>
              </a:rPr>
              <a:t>MGE’lerin</a:t>
            </a:r>
            <a:r>
              <a:rPr lang="tr-TR" sz="2000" dirty="0">
                <a:latin typeface="Comic Sans MS" panose="030F0702030302020204" pitchFamily="66" charset="0"/>
              </a:rPr>
              <a:t> genom içinde dağılımı homojen değildir. </a:t>
            </a:r>
            <a:endParaRPr lang="tr-TR" sz="2000" dirty="0">
              <a:latin typeface="Comic Sans MS" panose="030F0702030302020204" pitchFamily="66" charset="0"/>
            </a:endParaRPr>
          </a:p>
          <a:p>
            <a:endParaRPr lang="tr-T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725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>
                <a:solidFill>
                  <a:srgbClr val="FF0000"/>
                </a:solidFill>
              </a:rPr>
              <a:t>TRANSFER SIKLIĞI: SEÇİCİ BASKI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Her ne kadar genomdaki yeri ve diğer faktörler bir genin MGE içinde yer almasını ya da başka bir organizmada bir şekilde yer almasını etkilese de, 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genin taşındığı-transfer edildiği organizmanın uyum dengesi,</a:t>
            </a:r>
            <a:r>
              <a:rPr lang="tr-TR" sz="2000" dirty="0">
                <a:latin typeface="Comic Sans MS" panose="030F0702030302020204" pitchFamily="66" charset="0"/>
              </a:rPr>
              <a:t> o genin aktarım sıklığını etkileyen ana etkendir</a:t>
            </a:r>
            <a:r>
              <a:rPr lang="tr-TR" sz="20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Bakteri genomlarında gerçekleştirilen bilgisayar analizleri sonucunda, transkripsiyon ve </a:t>
            </a:r>
            <a:r>
              <a:rPr lang="tr-TR" sz="2000" dirty="0" err="1">
                <a:latin typeface="Comic Sans MS" panose="030F0702030302020204" pitchFamily="66" charset="0"/>
              </a:rPr>
              <a:t>translasyon</a:t>
            </a:r>
            <a:r>
              <a:rPr lang="tr-TR" sz="2000" dirty="0">
                <a:latin typeface="Comic Sans MS" panose="030F0702030302020204" pitchFamily="66" charset="0"/>
              </a:rPr>
              <a:t> gibi bilgi aktarımı ile ilişkili genlerin düşük düzeyde </a:t>
            </a:r>
            <a:r>
              <a:rPr lang="tr-TR" sz="2000" dirty="0" err="1">
                <a:latin typeface="Comic Sans MS" panose="030F0702030302020204" pitchFamily="66" charset="0"/>
              </a:rPr>
              <a:t>HGT’ye</a:t>
            </a:r>
            <a:r>
              <a:rPr lang="tr-TR" sz="2000" dirty="0">
                <a:latin typeface="Comic Sans MS" panose="030F0702030302020204" pitchFamily="66" charset="0"/>
              </a:rPr>
              <a:t> uğradığı açıkça gösterilmiştir. </a:t>
            </a:r>
          </a:p>
        </p:txBody>
      </p:sp>
    </p:spTree>
    <p:extLst>
      <p:ext uri="{BB962C8B-B14F-4D97-AF65-F5344CB8AC3E}">
        <p14:creationId xmlns:p14="http://schemas.microsoft.com/office/powerpoint/2010/main" val="622605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Bu ilişki “</a:t>
            </a:r>
            <a:r>
              <a:rPr lang="tr-TR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karmaşılık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hipotezi</a:t>
            </a:r>
            <a:r>
              <a:rPr lang="tr-TR" sz="2000" dirty="0" err="1">
                <a:latin typeface="Comic Sans MS" panose="030F0702030302020204" pitchFamily="66" charset="0"/>
              </a:rPr>
              <a:t>”nin</a:t>
            </a:r>
            <a:r>
              <a:rPr lang="tr-TR" sz="2000" dirty="0">
                <a:latin typeface="Comic Sans MS" panose="030F0702030302020204" pitchFamily="66" charset="0"/>
              </a:rPr>
              <a:t> ortaya çıkmasına neden olmuştur</a:t>
            </a:r>
            <a:r>
              <a:rPr lang="tr-TR" sz="20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Bu hipoteze göre pek çok etkileşimde bulunan yani önemli görevlere sahip proteinlerin yeni bir konağa aktarıldıktan sonra daha az </a:t>
            </a:r>
            <a:r>
              <a:rPr lang="tr-TR" sz="2000" dirty="0" err="1">
                <a:latin typeface="Comic Sans MS" panose="030F0702030302020204" pitchFamily="66" charset="0"/>
              </a:rPr>
              <a:t>fonsiyonel</a:t>
            </a:r>
            <a:r>
              <a:rPr lang="tr-TR" sz="2000" dirty="0">
                <a:latin typeface="Comic Sans MS" panose="030F0702030302020204" pitchFamily="66" charset="0"/>
              </a:rPr>
              <a:t> olduğu düşünülmektedir</a:t>
            </a:r>
            <a:r>
              <a:rPr lang="tr-TR" sz="20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Ardından yürütülen detaylı bilgisayar analizleri sonucunda ise, çoklu etkileşimde bulunan proteinlerin gerçekten de yatay gen transferine çok az dahil oldukları kanıtlanmıştır. </a:t>
            </a:r>
          </a:p>
        </p:txBody>
      </p:sp>
    </p:spTree>
    <p:extLst>
      <p:ext uri="{BB962C8B-B14F-4D97-AF65-F5344CB8AC3E}">
        <p14:creationId xmlns:p14="http://schemas.microsoft.com/office/powerpoint/2010/main" val="2733103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Bu durumun arkasında pek çok sebep olabilir.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 err="1">
                <a:latin typeface="Comic Sans MS" panose="030F0702030302020204" pitchFamily="66" charset="0"/>
              </a:rPr>
              <a:t>Duplikasyonda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>
                <a:latin typeface="Comic Sans MS" panose="030F0702030302020204" pitchFamily="66" charset="0"/>
              </a:rPr>
              <a:t>olduğu gibi transferin arkasından “doz-dengesizliği= </a:t>
            </a:r>
            <a:r>
              <a:rPr lang="tr-TR" sz="2000" dirty="0" err="1">
                <a:latin typeface="Comic Sans MS" panose="030F0702030302020204" pitchFamily="66" charset="0"/>
              </a:rPr>
              <a:t>dosage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imbalance</a:t>
            </a:r>
            <a:r>
              <a:rPr lang="tr-TR" sz="2000" dirty="0">
                <a:latin typeface="Comic Sans MS" panose="030F0702030302020204" pitchFamily="66" charset="0"/>
              </a:rPr>
              <a:t>” ortaya çıkabilir ve protein kompleksleri ve/veya pek çok etkileşimde bulunan </a:t>
            </a:r>
            <a:r>
              <a:rPr lang="tr-TR" sz="2000" dirty="0">
                <a:latin typeface="Comic Sans MS" panose="030F0702030302020204" pitchFamily="66" charset="0"/>
              </a:rPr>
              <a:t>proteinler:</a:t>
            </a:r>
          </a:p>
          <a:p>
            <a:r>
              <a:rPr lang="tr-TR" sz="2000" dirty="0">
                <a:latin typeface="Comic Sans MS" panose="030F0702030302020204" pitchFamily="66" charset="0"/>
              </a:rPr>
              <a:t>1) </a:t>
            </a:r>
            <a:r>
              <a:rPr lang="tr-TR" sz="2000" dirty="0">
                <a:latin typeface="Comic Sans MS" panose="030F0702030302020204" pitchFamily="66" charset="0"/>
              </a:rPr>
              <a:t>yeni konağa uyum sağlamakta zorlanabilir</a:t>
            </a:r>
            <a:r>
              <a:rPr lang="tr-TR" sz="2000" dirty="0">
                <a:latin typeface="Comic Sans MS" panose="030F0702030302020204" pitchFamily="66" charset="0"/>
              </a:rPr>
              <a:t>,</a:t>
            </a:r>
          </a:p>
          <a:p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2)homolog </a:t>
            </a:r>
            <a:r>
              <a:rPr lang="tr-TR" sz="2000" dirty="0">
                <a:latin typeface="Comic Sans MS" panose="030F0702030302020204" pitchFamily="66" charset="0"/>
              </a:rPr>
              <a:t>proteinler ile yarış içine girerek fonksiyonsuz kalabilir.</a:t>
            </a:r>
          </a:p>
          <a:p>
            <a:endParaRPr lang="tr-T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834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err="1">
                <a:latin typeface="Comic Sans MS" panose="030F0702030302020204" pitchFamily="66" charset="0"/>
              </a:rPr>
              <a:t>Sorek</a:t>
            </a:r>
            <a:r>
              <a:rPr lang="tr-TR" sz="2000" dirty="0">
                <a:latin typeface="Comic Sans MS" panose="030F0702030302020204" pitchFamily="66" charset="0"/>
              </a:rPr>
              <a:t> et al. (2007) </a:t>
            </a:r>
            <a:r>
              <a:rPr lang="tr-TR" sz="2000" dirty="0" err="1">
                <a:latin typeface="Comic Sans MS" panose="030F0702030302020204" pitchFamily="66" charset="0"/>
              </a:rPr>
              <a:t>shotgun</a:t>
            </a:r>
            <a:r>
              <a:rPr lang="tr-TR" sz="2000" dirty="0">
                <a:latin typeface="Comic Sans MS" panose="030F0702030302020204" pitchFamily="66" charset="0"/>
              </a:rPr>
              <a:t> genom dizileme ile oluşturduğu klon kütüphanelerini kullanarak genlerin transfer farklılıklarını deneysel olarak incelemiştir.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Bu araştırmalarında 79 farklı bakteri türünün genomlarından belirli genleri içeren </a:t>
            </a:r>
            <a:r>
              <a:rPr lang="tr-TR" sz="2000" dirty="0" err="1">
                <a:latin typeface="Comic Sans MS" panose="030F0702030302020204" pitchFamily="66" charset="0"/>
              </a:rPr>
              <a:t>plazmidlerin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i="1" dirty="0">
                <a:latin typeface="Comic Sans MS" panose="030F0702030302020204" pitchFamily="66" charset="0"/>
              </a:rPr>
              <a:t>E. </a:t>
            </a:r>
            <a:r>
              <a:rPr lang="tr-TR" sz="2000" i="1" dirty="0" err="1">
                <a:latin typeface="Comic Sans MS" panose="030F0702030302020204" pitchFamily="66" charset="0"/>
              </a:rPr>
              <a:t>coli</a:t>
            </a:r>
            <a:r>
              <a:rPr lang="tr-TR" sz="2000" dirty="0">
                <a:latin typeface="Comic Sans MS" panose="030F0702030302020204" pitchFamily="66" charset="0"/>
              </a:rPr>
              <a:t> BH10B bakterisine aktarım özellikleri incelenmiştir. </a:t>
            </a:r>
          </a:p>
        </p:txBody>
      </p:sp>
    </p:spTree>
    <p:extLst>
      <p:ext uri="{BB962C8B-B14F-4D97-AF65-F5344CB8AC3E}">
        <p14:creationId xmlns:p14="http://schemas.microsoft.com/office/powerpoint/2010/main" val="3156051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Bu deneme sonucunda, çeşitli genlerin transferinin başarısız olduğu belirlenmiştir.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Dahası</a:t>
            </a:r>
            <a:r>
              <a:rPr lang="tr-TR" sz="2000" dirty="0">
                <a:latin typeface="Comic Sans MS" panose="030F0702030302020204" pitchFamily="66" charset="0"/>
              </a:rPr>
              <a:t>; 191 genom dizisi ile yürütülen </a:t>
            </a:r>
            <a:r>
              <a:rPr lang="tr-TR" sz="2000" dirty="0" err="1">
                <a:latin typeface="Comic Sans MS" panose="030F0702030302020204" pitchFamily="66" charset="0"/>
              </a:rPr>
              <a:t>filogenik</a:t>
            </a:r>
            <a:r>
              <a:rPr lang="tr-TR" sz="2000" dirty="0">
                <a:latin typeface="Comic Sans MS" panose="030F0702030302020204" pitchFamily="66" charset="0"/>
              </a:rPr>
              <a:t>-temelli bilgisayar analizleri sonucunda, bu genlerin çok düşük düzeyde </a:t>
            </a:r>
            <a:r>
              <a:rPr lang="tr-TR" sz="2000" dirty="0" err="1">
                <a:latin typeface="Comic Sans MS" panose="030F0702030302020204" pitchFamily="66" charset="0"/>
              </a:rPr>
              <a:t>HGT’ye</a:t>
            </a:r>
            <a:r>
              <a:rPr lang="tr-TR" sz="2000" dirty="0">
                <a:latin typeface="Comic Sans MS" panose="030F0702030302020204" pitchFamily="66" charset="0"/>
              </a:rPr>
              <a:t> uğradıkları belirlenmiştir.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Transfer olmayan en büyük gen </a:t>
            </a:r>
            <a:r>
              <a:rPr lang="tr-TR" sz="2000" dirty="0">
                <a:latin typeface="Comic Sans MS" panose="030F0702030302020204" pitchFamily="66" charset="0"/>
              </a:rPr>
              <a:t>grubu:</a:t>
            </a:r>
          </a:p>
          <a:p>
            <a:r>
              <a:rPr lang="tr-TR" sz="2000" dirty="0">
                <a:latin typeface="Comic Sans MS" panose="030F0702030302020204" pitchFamily="66" charset="0"/>
              </a:rPr>
              <a:t>Transkripsiyon</a:t>
            </a:r>
          </a:p>
          <a:p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>
                <a:latin typeface="Comic Sans MS" panose="030F0702030302020204" pitchFamily="66" charset="0"/>
              </a:rPr>
              <a:t>ve hücre duvarı, hücre zarı yapımına katılan </a:t>
            </a:r>
            <a:r>
              <a:rPr lang="tr-TR" sz="2000" dirty="0" err="1">
                <a:latin typeface="Comic Sans MS" panose="030F0702030302020204" pitchFamily="66" charset="0"/>
              </a:rPr>
              <a:t>ortolog</a:t>
            </a:r>
            <a:r>
              <a:rPr lang="tr-TR" sz="2000" dirty="0">
                <a:latin typeface="Comic Sans MS" panose="030F0702030302020204" pitchFamily="66" charset="0"/>
              </a:rPr>
              <a:t> gen kümesine COG (Cluster of </a:t>
            </a:r>
            <a:r>
              <a:rPr lang="tr-TR" sz="2000" dirty="0" err="1">
                <a:latin typeface="Comic Sans MS" panose="030F0702030302020204" pitchFamily="66" charset="0"/>
              </a:rPr>
              <a:t>Ortholog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Genes</a:t>
            </a:r>
            <a:r>
              <a:rPr lang="tr-TR" sz="2000" dirty="0">
                <a:latin typeface="Comic Sans MS" panose="030F0702030302020204" pitchFamily="66" charset="0"/>
              </a:rPr>
              <a:t>) dahil olduğu belirlenmiştir. </a:t>
            </a:r>
          </a:p>
        </p:txBody>
      </p:sp>
    </p:spTree>
    <p:extLst>
      <p:ext uri="{BB962C8B-B14F-4D97-AF65-F5344CB8AC3E}">
        <p14:creationId xmlns:p14="http://schemas.microsoft.com/office/powerpoint/2010/main" val="2017105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802</Words>
  <Application>Microsoft Office PowerPoint</Application>
  <PresentationFormat>Geniş ekran</PresentationFormat>
  <Paragraphs>73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Comic Sans MS</vt:lpstr>
      <vt:lpstr>Office Teması</vt:lpstr>
      <vt:lpstr> DUPLİKASYON SIKLIĞI: POZİTİF SEÇİLİM VE ÇEŞİTLİLİK </vt:lpstr>
      <vt:lpstr>GEN HAREKETLİLİĞİ VE GEN TRANSFERİ </vt:lpstr>
      <vt:lpstr>PowerPoint Sunusu</vt:lpstr>
      <vt:lpstr>PowerPoint Sunusu</vt:lpstr>
      <vt:lpstr>TRANSFER SIKLIĞI: SEÇİCİ BASKI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TRANSFER ÖZELLİĞİ: TRANSFER EDİLEN GENLERİN AVANTAJLARI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DUPLİKASYON SIKLIĞI: POZİTİF SEÇİLİM VE ÇEŞİTLİLİK </dc:title>
  <dc:creator>iso</dc:creator>
  <cp:lastModifiedBy>iso</cp:lastModifiedBy>
  <cp:revision>1</cp:revision>
  <dcterms:created xsi:type="dcterms:W3CDTF">2018-01-03T12:50:52Z</dcterms:created>
  <dcterms:modified xsi:type="dcterms:W3CDTF">2018-01-03T12:51:00Z</dcterms:modified>
</cp:coreProperties>
</file>