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60" r:id="rId4"/>
    <p:sldId id="258" r:id="rId5"/>
    <p:sldId id="259" r:id="rId6"/>
    <p:sldId id="262" r:id="rId7"/>
    <p:sldId id="261" r:id="rId8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B3BED13-91D7-41D4-8DF5-3492068EF835}" type="datetimeFigureOut">
              <a:rPr lang="en-US" smtClean="0"/>
              <a:t>11/18/2017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D7671B6-3126-47AB-AA33-8198BE002A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5967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D7671B6-3126-47AB-AA33-8198BE002AD3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79582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95EEA3-6839-4F05-8C50-30C3825E8F22}" type="datetimeFigureOut">
              <a:rPr lang="tr-TR" smtClean="0"/>
              <a:pPr/>
              <a:t>18.11.2017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6752AA-0808-4738-A897-8A5ECF5F0C44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95EEA3-6839-4F05-8C50-30C3825E8F22}" type="datetimeFigureOut">
              <a:rPr lang="tr-TR" smtClean="0"/>
              <a:pPr/>
              <a:t>18.11.2017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6752AA-0808-4738-A897-8A5ECF5F0C44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95EEA3-6839-4F05-8C50-30C3825E8F22}" type="datetimeFigureOut">
              <a:rPr lang="tr-TR" smtClean="0"/>
              <a:pPr/>
              <a:t>18.11.2017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6752AA-0808-4738-A897-8A5ECF5F0C44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95EEA3-6839-4F05-8C50-30C3825E8F22}" type="datetimeFigureOut">
              <a:rPr lang="tr-TR" smtClean="0"/>
              <a:pPr/>
              <a:t>18.11.2017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6752AA-0808-4738-A897-8A5ECF5F0C44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95EEA3-6839-4F05-8C50-30C3825E8F22}" type="datetimeFigureOut">
              <a:rPr lang="tr-TR" smtClean="0"/>
              <a:pPr/>
              <a:t>18.11.2017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6752AA-0808-4738-A897-8A5ECF5F0C44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95EEA3-6839-4F05-8C50-30C3825E8F22}" type="datetimeFigureOut">
              <a:rPr lang="tr-TR" smtClean="0"/>
              <a:pPr/>
              <a:t>18.11.2017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6752AA-0808-4738-A897-8A5ECF5F0C44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95EEA3-6839-4F05-8C50-30C3825E8F22}" type="datetimeFigureOut">
              <a:rPr lang="tr-TR" smtClean="0"/>
              <a:pPr/>
              <a:t>18.11.2017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6752AA-0808-4738-A897-8A5ECF5F0C44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95EEA3-6839-4F05-8C50-30C3825E8F22}" type="datetimeFigureOut">
              <a:rPr lang="tr-TR" smtClean="0"/>
              <a:pPr/>
              <a:t>18.11.2017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6752AA-0808-4738-A897-8A5ECF5F0C44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95EEA3-6839-4F05-8C50-30C3825E8F22}" type="datetimeFigureOut">
              <a:rPr lang="tr-TR" smtClean="0"/>
              <a:pPr/>
              <a:t>18.11.2017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6752AA-0808-4738-A897-8A5ECF5F0C44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95EEA3-6839-4F05-8C50-30C3825E8F22}" type="datetimeFigureOut">
              <a:rPr lang="tr-TR" smtClean="0"/>
              <a:pPr/>
              <a:t>18.11.2017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6752AA-0808-4738-A897-8A5ECF5F0C44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95EEA3-6839-4F05-8C50-30C3825E8F22}" type="datetimeFigureOut">
              <a:rPr lang="tr-TR" smtClean="0"/>
              <a:pPr/>
              <a:t>18.11.2017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6752AA-0808-4738-A897-8A5ECF5F0C44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95EEA3-6839-4F05-8C50-30C3825E8F22}" type="datetimeFigureOut">
              <a:rPr lang="tr-TR" smtClean="0"/>
              <a:pPr/>
              <a:t>18.11.2017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6752AA-0808-4738-A897-8A5ECF5F0C44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Cumhuriyetin Kuruluş Yılları ve Basın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6.Hafta</a:t>
            </a:r>
          </a:p>
          <a:p>
            <a:r>
              <a:rPr lang="tr-TR" dirty="0" smtClean="0"/>
              <a:t>Yrd. Doç.Dr Gül Karagöz Kızılca</a:t>
            </a:r>
            <a:endParaRPr lang="tr-T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Cumhuriyet ve Modernleşme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Türkiye’nin Bağımsızlık Mücadelesinin Basında Yansıması</a:t>
            </a:r>
          </a:p>
          <a:p>
            <a:r>
              <a:rPr lang="tr-TR" dirty="0" smtClean="0"/>
              <a:t>Belgesel Gösterimi: </a:t>
            </a:r>
            <a:r>
              <a:rPr lang="tr-TR" i="1" dirty="0" smtClean="0"/>
              <a:t>Türkiye’nin Kalbi Ankara</a:t>
            </a:r>
          </a:p>
          <a:p>
            <a:r>
              <a:rPr lang="tr-TR" dirty="0" smtClean="0"/>
              <a:t>Yönetmenler V</a:t>
            </a:r>
            <a:r>
              <a:rPr lang="tr-TR" dirty="0"/>
              <a:t>. </a:t>
            </a:r>
            <a:r>
              <a:rPr lang="tr-TR" dirty="0" err="1"/>
              <a:t>Yutkeviç</a:t>
            </a:r>
            <a:r>
              <a:rPr lang="tr-TR" dirty="0"/>
              <a:t>, A. </a:t>
            </a:r>
            <a:r>
              <a:rPr lang="tr-TR" dirty="0" err="1"/>
              <a:t>Zahri</a:t>
            </a:r>
            <a:r>
              <a:rPr lang="tr-TR" dirty="0"/>
              <a:t>, L. </a:t>
            </a:r>
            <a:r>
              <a:rPr lang="tr-TR" dirty="0" err="1" smtClean="0"/>
              <a:t>Arnştam</a:t>
            </a:r>
            <a:endParaRPr lang="tr-TR" dirty="0" smtClean="0"/>
          </a:p>
          <a:p>
            <a:r>
              <a:rPr lang="tr-TR" dirty="0" smtClean="0"/>
              <a:t>Yazarlar Reşat Nuri, Yakup Kadri</a:t>
            </a:r>
          </a:p>
          <a:p>
            <a:r>
              <a:rPr lang="tr-TR" dirty="0" smtClean="0"/>
              <a:t>Türkiye’nin doğu komşusunun bakış açısıyla Cumhuriyet ve modernleşme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Temalar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Ankara-</a:t>
            </a:r>
            <a:r>
              <a:rPr lang="tr-TR" dirty="0" smtClean="0"/>
              <a:t>İstanbul karşıtlığı/farklılığı</a:t>
            </a:r>
            <a:endParaRPr lang="en-US" dirty="0" smtClean="0"/>
          </a:p>
          <a:p>
            <a:r>
              <a:rPr lang="tr-TR" dirty="0"/>
              <a:t>İ</a:t>
            </a:r>
            <a:r>
              <a:rPr lang="tr-TR" dirty="0" smtClean="0"/>
              <a:t>stanbul’un temsili</a:t>
            </a:r>
            <a:endParaRPr lang="en-US" dirty="0" smtClean="0"/>
          </a:p>
          <a:p>
            <a:r>
              <a:rPr lang="tr-TR" dirty="0" smtClean="0"/>
              <a:t>Modern bir şehir olarak </a:t>
            </a:r>
            <a:r>
              <a:rPr lang="tr-TR" dirty="0" smtClean="0"/>
              <a:t>Ankara yansıtılışı</a:t>
            </a:r>
            <a:endParaRPr lang="tr-TR" dirty="0" smtClean="0"/>
          </a:p>
          <a:p>
            <a:pPr>
              <a:buNone/>
            </a:pPr>
            <a:r>
              <a:rPr lang="tr-TR" dirty="0" smtClean="0"/>
              <a:t>-Ankara’nın </a:t>
            </a:r>
            <a:r>
              <a:rPr lang="tr-TR" dirty="0" smtClean="0"/>
              <a:t>coğrafyası: Şehir nasıl bir coğrafi özelliklere sahiptir? Belgesel açısından bu özelliklerin anlamı nedir?</a:t>
            </a:r>
            <a:endParaRPr lang="tr-TR" dirty="0" smtClean="0"/>
          </a:p>
          <a:p>
            <a:pPr>
              <a:buNone/>
            </a:pPr>
            <a:r>
              <a:rPr lang="tr-TR" dirty="0" smtClean="0"/>
              <a:t>-Ankara’yı tanımlayan </a:t>
            </a:r>
            <a:r>
              <a:rPr lang="tr-TR" dirty="0" smtClean="0"/>
              <a:t>semboller: Ankara hangi semboller üzerinden anlatılmaktadır? Bu sembollerin modernleşme ile bağlantıları nelerdir?</a:t>
            </a:r>
            <a:endParaRPr lang="tr-TR" dirty="0" smtClean="0"/>
          </a:p>
          <a:p>
            <a:endParaRPr lang="tr-T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Kavramlar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Merkez-taşra</a:t>
            </a:r>
          </a:p>
          <a:p>
            <a:r>
              <a:rPr lang="tr-TR" dirty="0" smtClean="0"/>
              <a:t>Köylü-Kentli</a:t>
            </a:r>
          </a:p>
          <a:p>
            <a:r>
              <a:rPr lang="tr-TR" dirty="0" smtClean="0"/>
              <a:t>Halk/millet/devlet</a:t>
            </a:r>
          </a:p>
          <a:p>
            <a:r>
              <a:rPr lang="tr-TR" dirty="0" smtClean="0"/>
              <a:t>Eski-yeni</a:t>
            </a:r>
          </a:p>
          <a:p>
            <a:r>
              <a:rPr lang="tr-TR" dirty="0" smtClean="0"/>
              <a:t>Var olan-yaratılan</a:t>
            </a:r>
          </a:p>
          <a:p>
            <a:r>
              <a:rPr lang="tr-TR" dirty="0" smtClean="0"/>
              <a:t>Devamlılık-kopuş</a:t>
            </a:r>
          </a:p>
          <a:p>
            <a:endParaRPr lang="en-US" dirty="0" smtClean="0"/>
          </a:p>
          <a:p>
            <a:endParaRPr lang="tr-TR" dirty="0" smtClean="0"/>
          </a:p>
          <a:p>
            <a:endParaRPr lang="tr-TR" dirty="0" smtClean="0"/>
          </a:p>
          <a:p>
            <a:endParaRPr lang="tr-T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Cumhuriyetin 10. yılında basın: </a:t>
            </a:r>
            <a:r>
              <a:rPr lang="tr-TR" dirty="0" smtClean="0"/>
              <a:t>Belgeselde ön plana çıkartılan “Her </a:t>
            </a:r>
            <a:r>
              <a:rPr lang="tr-TR" dirty="0" smtClean="0"/>
              <a:t>Türk Ankara’yı ziyaret etmeli</a:t>
            </a:r>
            <a:r>
              <a:rPr lang="tr-TR" dirty="0" smtClean="0"/>
              <a:t>” vurgusu ve modernleşme ilişkisi</a:t>
            </a:r>
            <a:endParaRPr lang="tr-TR" dirty="0"/>
          </a:p>
          <a:p>
            <a:pPr marL="0" indent="0">
              <a:buNone/>
            </a:pPr>
            <a:r>
              <a:rPr lang="tr-TR" dirty="0" smtClean="0"/>
              <a:t>-Yeninin, çağdaşlaşmanın, yoktan var etmenin merkezi Ankara</a:t>
            </a:r>
          </a:p>
          <a:p>
            <a:pPr marL="0" indent="0">
              <a:buNone/>
            </a:pPr>
            <a:r>
              <a:rPr lang="tr-TR" dirty="0" smtClean="0"/>
              <a:t>-Çağdaş ulusal kimliğin merkezi Ankara</a:t>
            </a:r>
          </a:p>
          <a:p>
            <a:pPr marL="0" indent="0">
              <a:buNone/>
            </a:pPr>
            <a:endParaRPr lang="en-US" dirty="0" smtClean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Sovyet</a:t>
            </a:r>
            <a:r>
              <a:rPr lang="en-US" dirty="0"/>
              <a:t> </a:t>
            </a:r>
            <a:r>
              <a:rPr lang="en-US" dirty="0" err="1"/>
              <a:t>bakış</a:t>
            </a:r>
            <a:r>
              <a:rPr lang="en-US" dirty="0"/>
              <a:t> </a:t>
            </a:r>
            <a:r>
              <a:rPr lang="en-US" dirty="0" err="1"/>
              <a:t>açısıyla</a:t>
            </a:r>
            <a:r>
              <a:rPr lang="en-US" dirty="0"/>
              <a:t> Ankara </a:t>
            </a:r>
            <a:r>
              <a:rPr lang="en-US" dirty="0" err="1"/>
              <a:t>ve</a:t>
            </a:r>
            <a:r>
              <a:rPr lang="en-US" dirty="0"/>
              <a:t> İstanbul: </a:t>
            </a:r>
          </a:p>
          <a:p>
            <a:r>
              <a:rPr lang="en-US" dirty="0"/>
              <a:t>-Ankara </a:t>
            </a:r>
            <a:r>
              <a:rPr lang="en-US" dirty="0" err="1"/>
              <a:t>yeninin</a:t>
            </a:r>
            <a:r>
              <a:rPr lang="en-US" dirty="0"/>
              <a:t>, </a:t>
            </a:r>
            <a:r>
              <a:rPr lang="en-US" dirty="0" err="1"/>
              <a:t>bağımsızlığın</a:t>
            </a:r>
            <a:r>
              <a:rPr lang="en-US" dirty="0"/>
              <a:t>, </a:t>
            </a:r>
            <a:r>
              <a:rPr lang="en-US" dirty="0" err="1"/>
              <a:t>laikliğin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modernliğin</a:t>
            </a:r>
            <a:r>
              <a:rPr lang="en-US" dirty="0"/>
              <a:t> </a:t>
            </a:r>
            <a:r>
              <a:rPr lang="en-US" dirty="0" err="1"/>
              <a:t>sembolü</a:t>
            </a:r>
            <a:endParaRPr lang="en-US" dirty="0"/>
          </a:p>
          <a:p>
            <a:r>
              <a:rPr lang="en-US" dirty="0"/>
              <a:t>-İstanbul </a:t>
            </a:r>
            <a:r>
              <a:rPr lang="en-US" dirty="0" err="1"/>
              <a:t>geçmişte</a:t>
            </a:r>
            <a:r>
              <a:rPr lang="en-US" dirty="0"/>
              <a:t> </a:t>
            </a:r>
            <a:r>
              <a:rPr lang="en-US" dirty="0" err="1"/>
              <a:t>kalan</a:t>
            </a:r>
            <a:r>
              <a:rPr lang="en-US" dirty="0"/>
              <a:t>, </a:t>
            </a:r>
            <a:r>
              <a:rPr lang="en-US" dirty="0" err="1"/>
              <a:t>yıkılmış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İmparatorluğun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dini</a:t>
            </a:r>
            <a:r>
              <a:rPr lang="en-US" dirty="0"/>
              <a:t> </a:t>
            </a:r>
            <a:r>
              <a:rPr lang="en-US" dirty="0" err="1"/>
              <a:t>mekanların</a:t>
            </a:r>
            <a:r>
              <a:rPr lang="en-US" dirty="0"/>
              <a:t> </a:t>
            </a:r>
            <a:r>
              <a:rPr lang="en-US" dirty="0" err="1"/>
              <a:t>şehrin</a:t>
            </a:r>
            <a:r>
              <a:rPr lang="en-US" dirty="0"/>
              <a:t> </a:t>
            </a:r>
            <a:r>
              <a:rPr lang="en-US" dirty="0" err="1"/>
              <a:t>çehresini</a:t>
            </a:r>
            <a:r>
              <a:rPr lang="en-US" dirty="0"/>
              <a:t> </a:t>
            </a:r>
            <a:r>
              <a:rPr lang="en-US" dirty="0" err="1"/>
              <a:t>belirlediği</a:t>
            </a:r>
            <a:r>
              <a:rPr lang="en-US" dirty="0"/>
              <a:t> </a:t>
            </a:r>
            <a:r>
              <a:rPr lang="en-US" dirty="0" err="1"/>
              <a:t>vurgusu</a:t>
            </a:r>
            <a:r>
              <a:rPr lang="en-US" dirty="0"/>
              <a:t> </a:t>
            </a:r>
            <a:r>
              <a:rPr lang="en-US" dirty="0" err="1"/>
              <a:t>yapılan</a:t>
            </a:r>
            <a:r>
              <a:rPr lang="en-US" dirty="0"/>
              <a:t> ‘</a:t>
            </a:r>
            <a:r>
              <a:rPr lang="en-US" dirty="0" err="1"/>
              <a:t>köhne</a:t>
            </a:r>
            <a:r>
              <a:rPr lang="en-US" dirty="0"/>
              <a:t>’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şehir</a:t>
            </a:r>
            <a:endParaRPr lang="en-US" dirty="0"/>
          </a:p>
          <a:p>
            <a:r>
              <a:rPr lang="en-US" dirty="0" err="1"/>
              <a:t>Gelecek</a:t>
            </a:r>
            <a:r>
              <a:rPr lang="en-US" dirty="0"/>
              <a:t> </a:t>
            </a:r>
            <a:r>
              <a:rPr lang="en-US" dirty="0" err="1"/>
              <a:t>kurgusu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4885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Görsel ve İşitsel Olarak Modernin Kuruluşu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Sinematografik </a:t>
            </a:r>
            <a:r>
              <a:rPr lang="tr-TR" dirty="0" smtClean="0"/>
              <a:t>inceleme: Kamera açıları, ışık vs. </a:t>
            </a:r>
            <a:r>
              <a:rPr lang="tr-TR" dirty="0" smtClean="0"/>
              <a:t>ve Ankara’nın ne açılardan modern bir kent olarak kurgulandığı tartışılacaktır.</a:t>
            </a:r>
            <a:endParaRPr lang="tr-TR" dirty="0" smtClean="0"/>
          </a:p>
          <a:p>
            <a:r>
              <a:rPr lang="tr-TR" dirty="0" smtClean="0"/>
              <a:t>Kullanılan müzikler</a:t>
            </a:r>
            <a:endParaRPr lang="tr-T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55</TotalTime>
  <Words>214</Words>
  <Application>Microsoft Office PowerPoint</Application>
  <PresentationFormat>On-screen Show (4:3)</PresentationFormat>
  <Paragraphs>35</Paragraphs>
  <Slides>7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Ofis Teması</vt:lpstr>
      <vt:lpstr>Cumhuriyetin Kuruluş Yılları ve Basın</vt:lpstr>
      <vt:lpstr>Cumhuriyet ve Modernleşme</vt:lpstr>
      <vt:lpstr>Temalar</vt:lpstr>
      <vt:lpstr>Kavramlar</vt:lpstr>
      <vt:lpstr>PowerPoint Presentation</vt:lpstr>
      <vt:lpstr>PowerPoint Presentation</vt:lpstr>
      <vt:lpstr>Görsel ve İşitsel Olarak Modernin Kuruluşu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Türkiye Modernleşmesi ve Medya</dc:title>
  <dc:creator>GULKARAGOZ</dc:creator>
  <cp:lastModifiedBy>Gul</cp:lastModifiedBy>
  <cp:revision>10</cp:revision>
  <dcterms:created xsi:type="dcterms:W3CDTF">2017-10-25T13:30:07Z</dcterms:created>
  <dcterms:modified xsi:type="dcterms:W3CDTF">2017-11-18T14:36:49Z</dcterms:modified>
</cp:coreProperties>
</file>