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9756616-97AC-4582-AC1F-602005CA6B72}"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1508839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56616-97AC-4582-AC1F-602005CA6B72}"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3522092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56616-97AC-4582-AC1F-602005CA6B72}"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3587824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56616-97AC-4582-AC1F-602005CA6B72}"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322314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9756616-97AC-4582-AC1F-602005CA6B72}"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492435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9756616-97AC-4582-AC1F-602005CA6B72}"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415580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9756616-97AC-4582-AC1F-602005CA6B72}" type="datetimeFigureOut">
              <a:rPr lang="tr-TR" smtClean="0"/>
              <a:t>13.03.2019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226916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9756616-97AC-4582-AC1F-602005CA6B72}" type="datetimeFigureOut">
              <a:rPr lang="tr-TR" smtClean="0"/>
              <a:t>13.03.2019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56646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9756616-97AC-4582-AC1F-602005CA6B72}" type="datetimeFigureOut">
              <a:rPr lang="tr-TR" smtClean="0"/>
              <a:t>13.03.2019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2182866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756616-97AC-4582-AC1F-602005CA6B72}"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115984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756616-97AC-4582-AC1F-602005CA6B72}"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89634-10D6-4A10-BA90-983DC3876679}" type="slidenum">
              <a:rPr lang="tr-TR" smtClean="0"/>
              <a:t>‹#›</a:t>
            </a:fld>
            <a:endParaRPr lang="tr-TR"/>
          </a:p>
        </p:txBody>
      </p:sp>
    </p:spTree>
    <p:extLst>
      <p:ext uri="{BB962C8B-B14F-4D97-AF65-F5344CB8AC3E}">
        <p14:creationId xmlns:p14="http://schemas.microsoft.com/office/powerpoint/2010/main" val="35841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56616-97AC-4582-AC1F-602005CA6B72}" type="datetimeFigureOut">
              <a:rPr lang="tr-TR" smtClean="0"/>
              <a:t>13.03.2019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89634-10D6-4A10-BA90-983DC3876679}" type="slidenum">
              <a:rPr lang="tr-TR" smtClean="0"/>
              <a:t>‹#›</a:t>
            </a:fld>
            <a:endParaRPr lang="tr-TR"/>
          </a:p>
        </p:txBody>
      </p:sp>
    </p:spTree>
    <p:extLst>
      <p:ext uri="{BB962C8B-B14F-4D97-AF65-F5344CB8AC3E}">
        <p14:creationId xmlns:p14="http://schemas.microsoft.com/office/powerpoint/2010/main" val="780164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12641"/>
          </a:xfrm>
        </p:spPr>
        <p:txBody>
          <a:bodyPr>
            <a:normAutofit fontScale="90000"/>
          </a:bodyPr>
          <a:lstStyle/>
          <a:p>
            <a:endParaRPr lang="tr-TR" dirty="0"/>
          </a:p>
        </p:txBody>
      </p:sp>
      <p:sp>
        <p:nvSpPr>
          <p:cNvPr id="3" name="İçerik Yer Tutucusu 2"/>
          <p:cNvSpPr>
            <a:spLocks noGrp="1"/>
          </p:cNvSpPr>
          <p:nvPr>
            <p:ph idx="1"/>
          </p:nvPr>
        </p:nvSpPr>
        <p:spPr>
          <a:xfrm>
            <a:off x="838200" y="872359"/>
            <a:ext cx="10515600" cy="5304604"/>
          </a:xfrm>
        </p:spPr>
        <p:txBody>
          <a:bodyPr>
            <a:normAutofit fontScale="92500" lnSpcReduction="20000"/>
          </a:bodyPr>
          <a:lstStyle/>
          <a:p>
            <a:r>
              <a:rPr lang="tr-TR" dirty="0"/>
              <a:t>Tüm bu veriler ışığında, eleştirel düşünmenin öncelikle, bir yargıda bulunmadan önce bilimsel olguları ve durumun bağlamını hesaba katmayı gerektiren bir düşünme biçimi olduğu söylenebilir. Bu biçim, </a:t>
            </a:r>
            <a:r>
              <a:rPr lang="tr-TR" dirty="0" err="1"/>
              <a:t>Scheffer</a:t>
            </a:r>
            <a:r>
              <a:rPr lang="tr-TR" dirty="0"/>
              <a:t> ve </a:t>
            </a:r>
            <a:r>
              <a:rPr lang="tr-TR" dirty="0" err="1"/>
              <a:t>Rubenfeld’de</a:t>
            </a:r>
            <a:r>
              <a:rPr lang="tr-TR" dirty="0"/>
              <a:t> (2000) “Eleştirel düşünme, düşünme biçiminizi iyileştirmeyi düşündüğünüz sırada düşündüklerinizi düşünme sanatıdır.” ifadesiyle belirtildiği gibi oldukça derin ve özgün; </a:t>
            </a:r>
            <a:r>
              <a:rPr lang="tr-TR" dirty="0" err="1"/>
              <a:t>Beyer’in</a:t>
            </a:r>
            <a:r>
              <a:rPr lang="tr-TR" dirty="0"/>
              <a:t> (1995, Aktaran: </a:t>
            </a:r>
            <a:r>
              <a:rPr lang="tr-TR" dirty="0" err="1"/>
              <a:t>Frantz</a:t>
            </a:r>
            <a:r>
              <a:rPr lang="tr-TR" dirty="0"/>
              <a:t>, 2001) “Eleştirel düşünme, bireyin herhangi bir şeyin geçerliğini değerlendirmek için kullandığı disipline edilmiş bir düşünme biçimidir.” tanımında olduğu gibi de </a:t>
            </a:r>
            <a:r>
              <a:rPr lang="tr-TR" dirty="0" smtClean="0"/>
              <a:t>disiplinlidir. Bu </a:t>
            </a:r>
            <a:r>
              <a:rPr lang="tr-TR" dirty="0"/>
              <a:t>derinlik, özgünlük ve </a:t>
            </a:r>
            <a:r>
              <a:rPr lang="tr-TR" dirty="0" err="1"/>
              <a:t>disiplinlilik</a:t>
            </a:r>
            <a:r>
              <a:rPr lang="tr-TR" dirty="0"/>
              <a:t> kuşkusuz öğrenme yoluyla kazanılabilir. Ancak, bütün düşünme biçimlerinde olduğu gibi eleştirel düşünme de gerek kalıtımsal özelliklerin sınırlandırdığı bilişsel faktörler gerekse de öğrenme yoluyla elde edilen yaşantılar bağlamında bireysel farklılıklardan olumsuz yönde etkilenebilmektedir. Özelikle de bilişsel etkenlerin başında gelen zekâ, ani kavrama gücünün yükseltilmesinde belirleyici olduğu için, eleştirel düşünme gücünün gelişmesinde rol oynayan en önemli etkenlerden biridir. Bunun dışında; </a:t>
            </a:r>
          </a:p>
        </p:txBody>
      </p:sp>
    </p:spTree>
    <p:extLst>
      <p:ext uri="{BB962C8B-B14F-4D97-AF65-F5344CB8AC3E}">
        <p14:creationId xmlns:p14="http://schemas.microsoft.com/office/powerpoint/2010/main" val="2364525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54985"/>
          </a:xfrm>
        </p:spPr>
        <p:txBody>
          <a:bodyPr>
            <a:normAutofit fontScale="90000"/>
          </a:bodyPr>
          <a:lstStyle/>
          <a:p>
            <a:endParaRPr lang="tr-TR" dirty="0"/>
          </a:p>
        </p:txBody>
      </p:sp>
      <p:sp>
        <p:nvSpPr>
          <p:cNvPr id="3" name="İçerik Yer Tutucusu 2"/>
          <p:cNvSpPr>
            <a:spLocks noGrp="1"/>
          </p:cNvSpPr>
          <p:nvPr>
            <p:ph idx="1"/>
          </p:nvPr>
        </p:nvSpPr>
        <p:spPr>
          <a:xfrm>
            <a:off x="838200" y="840828"/>
            <a:ext cx="10515600" cy="5336135"/>
          </a:xfrm>
        </p:spPr>
        <p:txBody>
          <a:bodyPr/>
          <a:lstStyle/>
          <a:p>
            <a:r>
              <a:rPr lang="tr-TR" dirty="0"/>
              <a:t>i</a:t>
            </a:r>
            <a:r>
              <a:rPr lang="tr-TR" sz="3200" dirty="0"/>
              <a:t>. Bireyin ailesi ile ilişkilerinden kaynaklanan aşırı bağımlı kişilik özellikleri. ii. Katı tutumlu bir birey olarak yetiştirilmiş olmak. iii. Dogmatik düşünce sistemine koşullanmış olmak. </a:t>
            </a:r>
            <a:r>
              <a:rPr lang="tr-TR" sz="3200" dirty="0" smtClean="0"/>
              <a:t>iv</a:t>
            </a:r>
            <a:r>
              <a:rPr lang="tr-TR" sz="3200" dirty="0"/>
              <a:t>. Aşağılık duygularına sahip olmak. v. Başkalarının kendisinin yerine düşünüp karar vermesine alışmış olmak. vi. Yaşantılarındaki yetersizlikler nedeniyle yeterince kavram geliştirememiş olmak. vii. Belli değer sistemlerini benimsemiş olmak. viii. Belli gurup ya da düşüncelerle özdeşleşmek. ix. Önyargılara sahip olmak. x. Yeterli zihinsel güce sahip olmamak. gibi etkenler de eleştirel düşünmeyi olumsuz yönde etkileyebilecek etkenler arasında sayılabilir.</a:t>
            </a:r>
          </a:p>
        </p:txBody>
      </p:sp>
    </p:spTree>
    <p:extLst>
      <p:ext uri="{BB962C8B-B14F-4D97-AF65-F5344CB8AC3E}">
        <p14:creationId xmlns:p14="http://schemas.microsoft.com/office/powerpoint/2010/main" val="1079007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85303"/>
          </a:xfrm>
        </p:spPr>
        <p:txBody>
          <a:bodyPr>
            <a:normAutofit fontScale="90000"/>
          </a:bodyPr>
          <a:lstStyle/>
          <a:p>
            <a:r>
              <a:rPr lang="tr-TR" b="1" dirty="0"/>
              <a:t>Eleştirel Düşünme Öğretiminde Kullanılan Başlıca Yöntemler </a:t>
            </a:r>
          </a:p>
        </p:txBody>
      </p:sp>
      <p:sp>
        <p:nvSpPr>
          <p:cNvPr id="3" name="İçerik Yer Tutucusu 2"/>
          <p:cNvSpPr>
            <a:spLocks noGrp="1"/>
          </p:cNvSpPr>
          <p:nvPr>
            <p:ph idx="1"/>
          </p:nvPr>
        </p:nvSpPr>
        <p:spPr>
          <a:xfrm>
            <a:off x="838200" y="1450428"/>
            <a:ext cx="10515600" cy="4726535"/>
          </a:xfrm>
        </p:spPr>
        <p:txBody>
          <a:bodyPr>
            <a:normAutofit fontScale="92500" lnSpcReduction="20000"/>
          </a:bodyPr>
          <a:lstStyle/>
          <a:p>
            <a:r>
              <a:rPr lang="tr-TR" dirty="0" smtClean="0"/>
              <a:t>Gereken </a:t>
            </a:r>
            <a:r>
              <a:rPr lang="tr-TR" dirty="0"/>
              <a:t>zaman, araç, ortam ve hazırlık farklılaşmakla birlikte, eleştirel düşünme öğretiminde kullanılacak yöntemlerin ortak paydası, öğrencilerin kendi öğretimlerinde etkin olmalarını, bir olay ya da olguya birden fazla bakış açısıyla bakabilmelerini ve işbirliğini destekleyen gurup çalışmaları içinde katılgan olabilmelerini sağlamak olmalıdır. (</a:t>
            </a:r>
            <a:r>
              <a:rPr lang="tr-TR" dirty="0" err="1"/>
              <a:t>Mastrian</a:t>
            </a:r>
            <a:r>
              <a:rPr lang="tr-TR" dirty="0"/>
              <a:t> &amp; </a:t>
            </a:r>
            <a:r>
              <a:rPr lang="tr-TR" dirty="0" err="1"/>
              <a:t>McGonigle</a:t>
            </a:r>
            <a:r>
              <a:rPr lang="tr-TR" dirty="0"/>
              <a:t>, 1999; </a:t>
            </a:r>
            <a:r>
              <a:rPr lang="tr-TR" dirty="0" err="1"/>
              <a:t>Cohen</a:t>
            </a:r>
            <a:r>
              <a:rPr lang="tr-TR" dirty="0"/>
              <a:t>, 1993, Aktaran: </a:t>
            </a:r>
            <a:r>
              <a:rPr lang="tr-TR" dirty="0" err="1"/>
              <a:t>Kökdemir</a:t>
            </a:r>
            <a:r>
              <a:rPr lang="tr-TR" dirty="0"/>
              <a:t>(b)). Öte yandan </a:t>
            </a:r>
            <a:r>
              <a:rPr lang="tr-TR" dirty="0" err="1"/>
              <a:t>Levy’e</a:t>
            </a:r>
            <a:r>
              <a:rPr lang="tr-TR" dirty="0"/>
              <a:t> göre (1997, Aktaran: </a:t>
            </a:r>
            <a:r>
              <a:rPr lang="tr-TR" dirty="0" err="1"/>
              <a:t>Kökdemir</a:t>
            </a:r>
            <a:r>
              <a:rPr lang="tr-TR" dirty="0"/>
              <a:t> 8b) bir başlangıç aşaması olarak dil eğitimi, dilin tutum ve davranışlarımızla etkileşimli bir ilişki içinde olması nedeniyle eleştirel düşünme öğretiminin temelini oluşturmalıdır. Yine </a:t>
            </a:r>
            <a:r>
              <a:rPr lang="tr-TR" dirty="0" err="1"/>
              <a:t>Brandt</a:t>
            </a:r>
            <a:r>
              <a:rPr lang="tr-TR" dirty="0"/>
              <a:t> (1985, Aktaran: Seferoğlu-Akbıyık, 2006) de düşünme becerilerine yönelik bir öğretimin üç temel boyutunun olması gerektiğini öne sürmektedir: (i) Düşünme öğretimi, (ii) Düşünmeyi öğretme, (iii) Düşünmeyle ilgili öğretim. İncelemenin bu bölümünde, eleştirel düşünme öğretiminde etkin ve verimli sonuçlar doğurduğu kanıtlanmış 5 temel yöntem üzerinde durulacaktır: Altı Şapka Yöntemi, Beyin Fırtınası Yöntemi, Soru Sorma Yöntemi, Entelektüel Normlar Etkinliği ve Eleştirel Medya Okur-yazarlığı Eğitimi Yöntemi. </a:t>
            </a:r>
          </a:p>
        </p:txBody>
      </p:sp>
    </p:spTree>
    <p:extLst>
      <p:ext uri="{BB962C8B-B14F-4D97-AF65-F5344CB8AC3E}">
        <p14:creationId xmlns:p14="http://schemas.microsoft.com/office/powerpoint/2010/main" val="830009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65496"/>
          </a:xfrm>
        </p:spPr>
        <p:txBody>
          <a:bodyPr>
            <a:normAutofit fontScale="90000"/>
          </a:bodyPr>
          <a:lstStyle/>
          <a:p>
            <a:endParaRPr lang="tr-TR" dirty="0"/>
          </a:p>
        </p:txBody>
      </p:sp>
      <p:sp>
        <p:nvSpPr>
          <p:cNvPr id="3" name="İçerik Yer Tutucusu 2"/>
          <p:cNvSpPr>
            <a:spLocks noGrp="1"/>
          </p:cNvSpPr>
          <p:nvPr>
            <p:ph idx="1"/>
          </p:nvPr>
        </p:nvSpPr>
        <p:spPr>
          <a:xfrm>
            <a:off x="838200" y="893379"/>
            <a:ext cx="10515600" cy="5283584"/>
          </a:xfrm>
        </p:spPr>
        <p:txBody>
          <a:bodyPr>
            <a:normAutofit/>
          </a:bodyPr>
          <a:lstStyle/>
          <a:p>
            <a:r>
              <a:rPr lang="tr-TR" b="1" dirty="0"/>
              <a:t>Altı Şapka Yöntemi </a:t>
            </a:r>
            <a:endParaRPr lang="tr-TR" b="1" dirty="0" smtClean="0"/>
          </a:p>
          <a:p>
            <a:pPr marL="0" indent="0">
              <a:buNone/>
            </a:pPr>
            <a:r>
              <a:rPr lang="tr-TR" dirty="0" smtClean="0"/>
              <a:t>Altı </a:t>
            </a:r>
            <a:r>
              <a:rPr lang="tr-TR" dirty="0"/>
              <a:t>Şapka Yöntemi, geleneksel Batı düşüncesinin tümüyle çözümleme ve kanıt üzerine kurulu olduğunu öne süren </a:t>
            </a:r>
            <a:r>
              <a:rPr lang="tr-TR" dirty="0" err="1"/>
              <a:t>Edvard</a:t>
            </a:r>
            <a:r>
              <a:rPr lang="tr-TR" dirty="0"/>
              <a:t> de Bono tarafından, çözümleme ve kanıtlamanın yeni kavramlar üretemeyeceği savından hareketle 1984 yılında geliştirilmiştir. Düşünme sırasında beynin hemen hemen tüm bölgelerinin neredeyse aynı yoğunlukta kullanıldığına ilişkin tıbbi kanıtlardan yola çıkan de Bono, düşünmenin yapılandırılması durumunda yeni düşüncelerin üretilmesinin, karar alma niteliğinin iyileştirilmesinin ve düşünme zamanının kısaltılmasının olanaklı olduğunu ileri sürmekte ve bunun için de her şeyi aynı anda düşünmek yerine, düşünmeyi farklı görünümlere ayırmayı önermektedir (</a:t>
            </a:r>
            <a:r>
              <a:rPr lang="tr-TR" dirty="0" err="1"/>
              <a:t>Patris</a:t>
            </a:r>
            <a:r>
              <a:rPr lang="tr-TR" dirty="0"/>
              <a:t>, 2004). </a:t>
            </a:r>
          </a:p>
        </p:txBody>
      </p:sp>
    </p:spTree>
    <p:extLst>
      <p:ext uri="{BB962C8B-B14F-4D97-AF65-F5344CB8AC3E}">
        <p14:creationId xmlns:p14="http://schemas.microsoft.com/office/powerpoint/2010/main" val="3948325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349578"/>
          </a:xfrm>
        </p:spPr>
        <p:txBody>
          <a:bodyPr>
            <a:normAutofit fontScale="90000"/>
          </a:bodyPr>
          <a:lstStyle/>
          <a:p>
            <a:endParaRPr lang="tr-TR" dirty="0"/>
          </a:p>
        </p:txBody>
      </p:sp>
      <p:sp>
        <p:nvSpPr>
          <p:cNvPr id="3" name="İçerik Yer Tutucusu 2"/>
          <p:cNvSpPr>
            <a:spLocks noGrp="1"/>
          </p:cNvSpPr>
          <p:nvPr>
            <p:ph idx="1"/>
          </p:nvPr>
        </p:nvSpPr>
        <p:spPr>
          <a:xfrm>
            <a:off x="838200" y="956441"/>
            <a:ext cx="10515600" cy="5220522"/>
          </a:xfrm>
        </p:spPr>
        <p:txBody>
          <a:bodyPr>
            <a:normAutofit lnSpcReduction="10000"/>
          </a:bodyPr>
          <a:lstStyle/>
          <a:p>
            <a:pPr marL="0" lvl="0" indent="0">
              <a:buNone/>
            </a:pPr>
            <a:r>
              <a:rPr lang="tr-TR" dirty="0">
                <a:solidFill>
                  <a:prstClr val="black"/>
                </a:solidFill>
              </a:rPr>
              <a:t>Her biri </a:t>
            </a:r>
            <a:r>
              <a:rPr lang="tr-TR" dirty="0" smtClean="0">
                <a:solidFill>
                  <a:prstClr val="black"/>
                </a:solidFill>
              </a:rPr>
              <a:t>birbirinin </a:t>
            </a:r>
            <a:r>
              <a:rPr lang="tr-TR" dirty="0">
                <a:solidFill>
                  <a:prstClr val="black"/>
                </a:solidFill>
              </a:rPr>
              <a:t>üstüne gelecek biçimde ayrı ayrı basılan ve en sonunda tüm renklerin birleştirilmesiyle bir renk zenginliği yaratılan dört renkli baskı tekniğiyle benzeştirilebilecek bu öneri, bir eğretileme olarak kullanılan 6 şapka ile somutlaştırılmıştır. </a:t>
            </a:r>
            <a:r>
              <a:rPr lang="tr-TR" dirty="0" err="1">
                <a:solidFill>
                  <a:prstClr val="black"/>
                </a:solidFill>
              </a:rPr>
              <a:t>Yapılandırmacı</a:t>
            </a:r>
            <a:r>
              <a:rPr lang="tr-TR" dirty="0">
                <a:solidFill>
                  <a:prstClr val="black"/>
                </a:solidFill>
              </a:rPr>
              <a:t> ve eleştirel yönüyle öne çıkan yöntem, benzeri tartışma yöntemlerinden düşüncelerin bir karşılaştırma değil de bir koşutluk içinde ortaya konabilmesi olanağı ile ayrılmaktadır. Bir başka deyişle, esnek bir iletişim dili çerçevesinde yürütülen tartışmalarda, katılımcılar aynı anda tüm şapkaları taşıdıkları için, bir problem üzerinde çatışmak yerine problemin tüm görünümlerini olabildiğince birlikte ele almak durumundadırlar (</a:t>
            </a:r>
            <a:r>
              <a:rPr lang="tr-TR" dirty="0" err="1">
                <a:solidFill>
                  <a:prstClr val="black"/>
                </a:solidFill>
              </a:rPr>
              <a:t>Patris</a:t>
            </a:r>
            <a:r>
              <a:rPr lang="tr-TR" dirty="0">
                <a:solidFill>
                  <a:prstClr val="black"/>
                </a:solidFill>
              </a:rPr>
              <a:t>, 2004). Dolayısıyla düşüncelerin karşılaştırılması alışkanlığı, yerini işbirliğine bırakır. Yöntemin uygulanması sırasında ardışık olarak takılan her şapka özel bir düşünce biçimini yansıtmaktadır: </a:t>
            </a:r>
          </a:p>
          <a:p>
            <a:endParaRPr lang="tr-TR" dirty="0"/>
          </a:p>
        </p:txBody>
      </p:sp>
    </p:spTree>
    <p:extLst>
      <p:ext uri="{BB962C8B-B14F-4D97-AF65-F5344CB8AC3E}">
        <p14:creationId xmlns:p14="http://schemas.microsoft.com/office/powerpoint/2010/main" val="3849077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23454"/>
          </a:xfrm>
        </p:spPr>
        <p:txBody>
          <a:bodyPr>
            <a:normAutofit fontScale="90000"/>
          </a:bodyPr>
          <a:lstStyle/>
          <a:p>
            <a:endParaRPr lang="tr-TR" dirty="0"/>
          </a:p>
        </p:txBody>
      </p:sp>
      <p:sp>
        <p:nvSpPr>
          <p:cNvPr id="3" name="İçerik Yer Tutucusu 2"/>
          <p:cNvSpPr>
            <a:spLocks noGrp="1"/>
          </p:cNvSpPr>
          <p:nvPr>
            <p:ph idx="1"/>
          </p:nvPr>
        </p:nvSpPr>
        <p:spPr>
          <a:xfrm>
            <a:off x="838200" y="851338"/>
            <a:ext cx="10515600" cy="5325625"/>
          </a:xfrm>
        </p:spPr>
        <p:txBody>
          <a:bodyPr/>
          <a:lstStyle/>
          <a:p>
            <a:pPr marL="0" indent="0">
              <a:buNone/>
            </a:pPr>
            <a:r>
              <a:rPr lang="tr-TR" dirty="0"/>
              <a:t>i. Beyaz şapka: Tarafsızlığı yansıtır ve nesnel bilgi, olgu ve verileri içerir. ii. Kırmızı şapka: Duyguları yansıtır ve önsezi ve sezgileri içerir. </a:t>
            </a:r>
            <a:endParaRPr lang="tr-TR" dirty="0" smtClean="0"/>
          </a:p>
          <a:p>
            <a:pPr marL="0" indent="0">
              <a:buNone/>
            </a:pPr>
            <a:r>
              <a:rPr lang="tr-TR" dirty="0" smtClean="0"/>
              <a:t>iii</a:t>
            </a:r>
            <a:r>
              <a:rPr lang="tr-TR" dirty="0"/>
              <a:t>. Sarı şapka: İyimserliği yansıtır ve olumlu ve yapıcı fırsat ve görünümleri içerir. </a:t>
            </a:r>
            <a:endParaRPr lang="tr-TR" dirty="0" smtClean="0"/>
          </a:p>
          <a:p>
            <a:pPr marL="0" indent="0">
              <a:buNone/>
            </a:pPr>
            <a:r>
              <a:rPr lang="tr-TR" dirty="0" smtClean="0"/>
              <a:t>iv</a:t>
            </a:r>
            <a:r>
              <a:rPr lang="tr-TR" dirty="0"/>
              <a:t>. Siyah şapka: Kötümserlik ve karamsarlığı yansıtır ve riskleri içerir. </a:t>
            </a:r>
            <a:endParaRPr lang="tr-TR" dirty="0" smtClean="0"/>
          </a:p>
          <a:p>
            <a:pPr marL="0" indent="0">
              <a:buNone/>
            </a:pPr>
            <a:r>
              <a:rPr lang="tr-TR" dirty="0" smtClean="0"/>
              <a:t>v</a:t>
            </a:r>
            <a:r>
              <a:rPr lang="tr-TR" dirty="0"/>
              <a:t>. Yeşil şapka: Yaratıcılığı yansıtır ve farklı alternatif ve olasılıkları içerir. vi. Mavi şapka: Düşünce üzerindeki egemenliği yansıtır ve düşünceyi yönlendirip özetler ister, karar almaya çağırır. </a:t>
            </a:r>
          </a:p>
        </p:txBody>
      </p:sp>
    </p:spTree>
    <p:extLst>
      <p:ext uri="{BB962C8B-B14F-4D97-AF65-F5344CB8AC3E}">
        <p14:creationId xmlns:p14="http://schemas.microsoft.com/office/powerpoint/2010/main" val="359231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80503"/>
          </a:xfrm>
        </p:spPr>
        <p:txBody>
          <a:bodyPr/>
          <a:lstStyle/>
          <a:p>
            <a:r>
              <a:rPr lang="tr-TR" b="1" dirty="0"/>
              <a:t>Beyin Fırtınası Yöntemi </a:t>
            </a:r>
          </a:p>
        </p:txBody>
      </p:sp>
      <p:sp>
        <p:nvSpPr>
          <p:cNvPr id="3" name="İçerik Yer Tutucusu 2"/>
          <p:cNvSpPr>
            <a:spLocks noGrp="1"/>
          </p:cNvSpPr>
          <p:nvPr>
            <p:ph idx="1"/>
          </p:nvPr>
        </p:nvSpPr>
        <p:spPr>
          <a:xfrm>
            <a:off x="838200" y="1145628"/>
            <a:ext cx="10515600" cy="5031335"/>
          </a:xfrm>
        </p:spPr>
        <p:txBody>
          <a:bodyPr>
            <a:normAutofit fontScale="92500" lnSpcReduction="10000"/>
          </a:bodyPr>
          <a:lstStyle/>
          <a:p>
            <a:r>
              <a:rPr lang="tr-TR" dirty="0" smtClean="0"/>
              <a:t>Thomas </a:t>
            </a:r>
            <a:r>
              <a:rPr lang="tr-TR" dirty="0"/>
              <a:t>Edison’un ifade ettiği gibi “Dâhiliğin kaynağının % 1’i yaratıcılık, % 99’u da çalışmaktır.” Dolayısıyla, yöntemsel bir çalışmayla geliştirilebilen eleştirel düşünme; zihinsel dogmaların aşılmasını, problem- 32 </a:t>
            </a:r>
            <a:r>
              <a:rPr lang="tr-TR" dirty="0" err="1"/>
              <a:t>lerin</a:t>
            </a:r>
            <a:r>
              <a:rPr lang="tr-TR" dirty="0"/>
              <a:t> iyi tanımlanmasını ve olabildiğince farklı açılardan ele alınmasını, yaratıcılık sabrının gösterilmesini, ıraksak ve benzeşik durumların araştırılmasını, akılcı riskler alınmasını ve değerlendirmeye varmakta acele edilmemesini gerektirir. İşte hiçbir eleştirilme kaygısı olmaksızın, olabildiğince fazla sayıda düşüncenin üretilmesine dayanan Beyin Fırtınası Yöntemi de bu düşünme gerekliliklerinin kazandırılmasında başarıyla uygulanan yöntemlerden birisidir. Yöntem, benzeri tartışma yöntemlerinden düşünmede bir karmaşa yaratmayı öncelemesiyle ayrılmaktadır. Bu nedenle, yöntemin uygulanması düşünceleri savunmanın gerekli olmadığı, düşüncenin niteliğinden çok niceliğinin önemsendiği, imgelemin özgür bırakıldığı bir hava içinde gerçekleşir.</a:t>
            </a:r>
          </a:p>
        </p:txBody>
      </p:sp>
    </p:spTree>
    <p:extLst>
      <p:ext uri="{BB962C8B-B14F-4D97-AF65-F5344CB8AC3E}">
        <p14:creationId xmlns:p14="http://schemas.microsoft.com/office/powerpoint/2010/main" val="3144301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339068"/>
          </a:xfrm>
        </p:spPr>
        <p:txBody>
          <a:bodyPr>
            <a:normAutofit fontScale="90000"/>
          </a:bodyPr>
          <a:lstStyle/>
          <a:p>
            <a:endParaRPr lang="tr-TR" dirty="0"/>
          </a:p>
        </p:txBody>
      </p:sp>
      <p:sp>
        <p:nvSpPr>
          <p:cNvPr id="3" name="İçerik Yer Tutucusu 2"/>
          <p:cNvSpPr>
            <a:spLocks noGrp="1"/>
          </p:cNvSpPr>
          <p:nvPr>
            <p:ph idx="1"/>
          </p:nvPr>
        </p:nvSpPr>
        <p:spPr>
          <a:xfrm>
            <a:off x="838200" y="872359"/>
            <a:ext cx="10515600" cy="5304604"/>
          </a:xfrm>
        </p:spPr>
        <p:txBody>
          <a:bodyPr>
            <a:normAutofit/>
          </a:bodyPr>
          <a:lstStyle/>
          <a:p>
            <a:r>
              <a:rPr lang="tr-TR" sz="3200" b="1" dirty="0"/>
              <a:t>Soru Sorma Yöntemi </a:t>
            </a:r>
            <a:endParaRPr lang="tr-TR" sz="3200" b="1" dirty="0" smtClean="0"/>
          </a:p>
          <a:p>
            <a:pPr marL="0" indent="0">
              <a:buNone/>
            </a:pPr>
            <a:r>
              <a:rPr lang="tr-TR" sz="3200" dirty="0" smtClean="0"/>
              <a:t>Düşünce </a:t>
            </a:r>
            <a:r>
              <a:rPr lang="tr-TR" sz="3200" dirty="0"/>
              <a:t>öncesine yönelen sorular, öncelikle görevleri tanımlama, problemleri açıklama ve tartışma konusunu sınırlandırma işlevini görmektedirler. Bu nedenle soru sorma becerileri gelişmeksizin düşünme becerileri geliştirilemez. Soru sorma becerilerinin başında da hiç kuşkusuz bir problemi parçalarına ayırmaya ve problemi oluşturan alt problemleri keşfetmeye olanak tanıyan “analitik sorular” gelir. Paul ve </a:t>
            </a:r>
            <a:r>
              <a:rPr lang="tr-TR" sz="3200" dirty="0" err="1"/>
              <a:t>Elder</a:t>
            </a:r>
            <a:r>
              <a:rPr lang="tr-TR" sz="3200" dirty="0"/>
              <a:t> (2004) analitik soruların 8 temel sorgulama alanı içerdiğini belirtmektedirler: </a:t>
            </a:r>
          </a:p>
        </p:txBody>
      </p:sp>
    </p:spTree>
    <p:extLst>
      <p:ext uri="{BB962C8B-B14F-4D97-AF65-F5344CB8AC3E}">
        <p14:creationId xmlns:p14="http://schemas.microsoft.com/office/powerpoint/2010/main" val="2258189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i. Amaç ve nedenlerin sorgulanması: Bu düzeydeki sorular, düşünce tarafından yansıtılan ve entelektüel davranış içeren bir aklı ve motifi sorgular. “Bu yasanın varlık nedeni nedir?”, “Neden bunu yazıyoruz?” ya da “Neyi kazanmak istiyoruz?” gibi sorular bu düzeye örnek verilebilir. ii. Soruların sorgulanması: Bu düzeydeki sorular, düşünce tarafından yansıtılan ve soruların içeriğinde saklı olan anlamları sorgular. “Tarih bilimi nesnel midir?” gibi bir soruya yanıt verebilmek için “Tarihçiler hangi ölçülerde aynı amacı paylaşırlar?”, “Tarih kitaplarında geçmişin tüm akla uygun olgularına yer verilmesi mümkün müdür?”, “Belirli bir dönem boyunca ortaya çıkan olaylardan kaçı bu çağın tarihinde yer almaktadır?”, “Tarih kitaplarında yer alanların dışında tarihsel olgular var mıdır?”, “Tarihçi, vurgu yapmak zorunda olduğu şeyi nasıl bilmektedir?”, “Tarihçilerin görüşlerini hangi değişkenler etkilemektedir?”, “Tarihsel bir görüşü benimsemeksizin olguları yorumlamak mümkün mü?” gibi sorular bu düzeye örnek verilebilir. </a:t>
            </a:r>
          </a:p>
        </p:txBody>
      </p:sp>
    </p:spTree>
    <p:extLst>
      <p:ext uri="{BB962C8B-B14F-4D97-AF65-F5344CB8AC3E}">
        <p14:creationId xmlns:p14="http://schemas.microsoft.com/office/powerpoint/2010/main" val="3399949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1119</Words>
  <Application>Microsoft Office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Eleştirel Düşünme Öğretiminde Kullanılan Başlıca Yöntemler </vt:lpstr>
      <vt:lpstr>PowerPoint Sunusu</vt:lpstr>
      <vt:lpstr>PowerPoint Sunusu</vt:lpstr>
      <vt:lpstr>PowerPoint Sunusu</vt:lpstr>
      <vt:lpstr>Beyin Fırtınası Yöntemi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JALE OZATA</dc:creator>
  <cp:lastModifiedBy>JALE OZATA</cp:lastModifiedBy>
  <cp:revision>1</cp:revision>
  <dcterms:created xsi:type="dcterms:W3CDTF">2019-03-13T10:14:30Z</dcterms:created>
  <dcterms:modified xsi:type="dcterms:W3CDTF">2019-03-13T10:14:44Z</dcterms:modified>
</cp:coreProperties>
</file>