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9"/>
  </p:notesMasterIdLst>
  <p:sldIdLst>
    <p:sldId id="326" r:id="rId2"/>
    <p:sldId id="268" r:id="rId3"/>
    <p:sldId id="296" r:id="rId4"/>
    <p:sldId id="297" r:id="rId5"/>
    <p:sldId id="312" r:id="rId6"/>
    <p:sldId id="299" r:id="rId7"/>
    <p:sldId id="316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75"/>
    <p:restoredTop sz="94732"/>
  </p:normalViewPr>
  <p:slideViewPr>
    <p:cSldViewPr>
      <p:cViewPr varScale="1">
        <p:scale>
          <a:sx n="90" d="100"/>
          <a:sy n="90" d="100"/>
        </p:scale>
        <p:origin x="77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8A83D-3E8E-422B-A1C7-AED542456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72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8792299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461388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EF38A850-ADD0-4F7D-99F1-C19676CE30E4}" type="datetime1">
              <a:rPr lang="en-US"/>
              <a:pPr>
                <a:defRPr/>
              </a:pPr>
              <a:t>3/15/20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A68BFA4-ED51-4D11-92C9-125F6EFF3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01293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4771439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075451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072493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435220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4062720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25579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679804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42988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7-</a:t>
            </a:r>
            <a:fld id="{604DE8C7-66CF-465F-9818-9F61582FDCEB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40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76275" y="1676400"/>
            <a:ext cx="8458200" cy="1143000"/>
          </a:xfrm>
        </p:spPr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İşsizlik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ve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İşgücü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Piyasaları</a:t>
            </a:r>
            <a:br>
              <a:rPr lang="en-US" dirty="0">
                <a:ea typeface="ヒラギノ角ゴ Pro W3" pitchFamily="-84" charset="-128"/>
              </a:rPr>
            </a:br>
            <a:r>
              <a:rPr lang="en-US" dirty="0" err="1">
                <a:ea typeface="ヒラギノ角ゴ Pro W3" pitchFamily="-84" charset="-128"/>
              </a:rPr>
              <a:t>Kaynak</a:t>
            </a:r>
            <a:r>
              <a:rPr lang="en-US" dirty="0">
                <a:ea typeface="ヒラギノ角ゴ Pro W3" pitchFamily="-84" charset="-128"/>
              </a:rPr>
              <a:t>: Blanchard, O.</a:t>
            </a:r>
          </a:p>
        </p:txBody>
      </p:sp>
    </p:spTree>
    <p:extLst>
      <p:ext uri="{BB962C8B-B14F-4D97-AF65-F5344CB8AC3E}">
        <p14:creationId xmlns:p14="http://schemas.microsoft.com/office/powerpoint/2010/main" val="1797911452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İşgücü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Piyasası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25"/>
              </a:spcBef>
            </a:pPr>
            <a:r>
              <a:rPr lang="en-US" sz="2400" i="1" dirty="0" err="1">
                <a:ea typeface="ヒラギノ角ゴ Pro W3" pitchFamily="-84" charset="-128"/>
              </a:rPr>
              <a:t>Kısa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dönemde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dirty="0">
                <a:ea typeface="ヒラギノ角ゴ Pro W3" pitchFamily="-84" charset="-128"/>
              </a:rPr>
              <a:t>IS-LM </a:t>
            </a:r>
            <a:r>
              <a:rPr lang="en-US" sz="2400" dirty="0" err="1">
                <a:ea typeface="ヒラギノ角ゴ Pro W3" pitchFamily="-84" charset="-128"/>
              </a:rPr>
              <a:t>modelinde</a:t>
            </a:r>
            <a:r>
              <a:rPr lang="en-US" sz="2400" dirty="0">
                <a:ea typeface="ヒラギノ角ゴ Pro W3" pitchFamily="-84" charset="-128"/>
              </a:rPr>
              <a:t> P </a:t>
            </a:r>
            <a:r>
              <a:rPr lang="en-US" sz="2400" dirty="0" err="1">
                <a:ea typeface="ヒラギノ角ゴ Pro W3" pitchFamily="-84" charset="-128"/>
              </a:rPr>
              <a:t>düzeyinin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sabit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olduğu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varsayımı</a:t>
            </a:r>
            <a:r>
              <a:rPr lang="en-US" sz="2400" dirty="0">
                <a:ea typeface="ヒラギノ角ゴ Pro W3" pitchFamily="-84" charset="-128"/>
              </a:rPr>
              <a:t> </a:t>
            </a:r>
          </a:p>
          <a:p>
            <a:r>
              <a:rPr lang="en-US" sz="2400" i="1" dirty="0" err="1">
                <a:ea typeface="ヒラギノ角ゴ Pro W3" pitchFamily="-84" charset="-128"/>
              </a:rPr>
              <a:t>Orta</a:t>
            </a:r>
            <a:r>
              <a:rPr lang="en-US" sz="2400" i="1" dirty="0">
                <a:ea typeface="ヒラギノ角ゴ Pro W3" pitchFamily="-84" charset="-128"/>
              </a:rPr>
              <a:t> vade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fiyatlar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ücretler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nasıl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değişir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etkiler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çıktıyı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nasıl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etkiler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r>
              <a:rPr lang="en-US" sz="2400" dirty="0" err="1">
                <a:ea typeface="ヒラギノ角ゴ Pro W3" pitchFamily="-84" charset="-128"/>
              </a:rPr>
              <a:t>Değişimlerin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merkezi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işgücü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piyasası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</p:txBody>
      </p:sp>
    </p:spTree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İşgücü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Piyasası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178365"/>
            <a:ext cx="8382000" cy="533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b="1" dirty="0">
                <a:ea typeface="ヒラギノ角ゴ Pro W3" pitchFamily="-65" charset="-128"/>
              </a:rPr>
              <a:t>ABD </a:t>
            </a:r>
            <a:r>
              <a:rPr lang="en-US" sz="1800" b="1" dirty="0" err="1">
                <a:ea typeface="ヒラギノ角ゴ Pro W3" pitchFamily="-65" charset="-128"/>
              </a:rPr>
              <a:t>Nüfus</a:t>
            </a:r>
            <a:r>
              <a:rPr lang="en-US" sz="1800" b="1" dirty="0">
                <a:ea typeface="ヒラギノ角ゴ Pro W3" pitchFamily="-65" charset="-128"/>
              </a:rPr>
              <a:t>, </a:t>
            </a:r>
            <a:r>
              <a:rPr lang="en-US" sz="1800" b="1" dirty="0" err="1">
                <a:ea typeface="ヒラギノ角ゴ Pro W3" pitchFamily="-65" charset="-128"/>
              </a:rPr>
              <a:t>İşsiz</a:t>
            </a:r>
            <a:r>
              <a:rPr lang="en-US" sz="1800" b="1" dirty="0">
                <a:ea typeface="ヒラギノ角ゴ Pro W3" pitchFamily="-65" charset="-128"/>
              </a:rPr>
              <a:t>, </a:t>
            </a:r>
            <a:r>
              <a:rPr lang="en-US" sz="1800" b="1" dirty="0" err="1">
                <a:ea typeface="ヒラギノ角ゴ Pro W3" pitchFamily="-65" charset="-128"/>
              </a:rPr>
              <a:t>İstihdam</a:t>
            </a:r>
            <a:r>
              <a:rPr lang="en-US" sz="1800" b="1" dirty="0">
                <a:ea typeface="ヒラギノ角ゴ Pro W3" pitchFamily="-65" charset="-128"/>
              </a:rPr>
              <a:t> </a:t>
            </a:r>
            <a:r>
              <a:rPr lang="en-US" sz="1800" dirty="0">
                <a:ea typeface="ヒラギノ角ゴ Pro W3" pitchFamily="-65" charset="-128"/>
              </a:rPr>
              <a:t>(</a:t>
            </a:r>
            <a:r>
              <a:rPr lang="en-US" sz="1800" dirty="0" err="1">
                <a:ea typeface="ヒラギノ角ゴ Pro W3" pitchFamily="-65" charset="-128"/>
              </a:rPr>
              <a:t>milyon</a:t>
            </a:r>
            <a:r>
              <a:rPr lang="en-US" sz="1800" dirty="0">
                <a:ea typeface="ヒラギノ角ゴ Pro W3" pitchFamily="-65" charset="-128"/>
              </a:rPr>
              <a:t>), 2014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2044215"/>
            <a:ext cx="4648200" cy="39020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5686131"/>
            <a:ext cx="2224564" cy="38576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2268830"/>
            <a:ext cx="2681764" cy="2303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>
              <a:spcBef>
                <a:spcPts val="525"/>
              </a:spcBef>
            </a:pPr>
            <a:r>
              <a:rPr lang="en-US" sz="1800" kern="0" dirty="0" err="1">
                <a:ea typeface="ヒラギノ角ゴ Pro W3" pitchFamily="-84" charset="-128"/>
              </a:rPr>
              <a:t>İşsiz</a:t>
            </a:r>
            <a:r>
              <a:rPr lang="en-US" sz="1800" kern="0" dirty="0">
                <a:ea typeface="ヒラギノ角ゴ Pro W3" pitchFamily="-84" charset="-128"/>
              </a:rPr>
              <a:t> </a:t>
            </a:r>
            <a:r>
              <a:rPr lang="en-US" sz="1800" kern="0" dirty="0" err="1">
                <a:ea typeface="ヒラギノ角ゴ Pro W3" pitchFamily="-84" charset="-128"/>
              </a:rPr>
              <a:t>nüfusun</a:t>
            </a:r>
            <a:r>
              <a:rPr lang="en-US" sz="1800" kern="0" dirty="0">
                <a:ea typeface="ヒラギノ角ゴ Pro W3" pitchFamily="-84" charset="-128"/>
              </a:rPr>
              <a:t> </a:t>
            </a:r>
            <a:r>
              <a:rPr lang="en-US" sz="1800" kern="0" dirty="0" err="1">
                <a:ea typeface="ヒラギノ角ゴ Pro W3" pitchFamily="-84" charset="-128"/>
              </a:rPr>
              <a:t>işgücüne</a:t>
            </a:r>
            <a:r>
              <a:rPr lang="en-US" sz="1800" kern="0" dirty="0">
                <a:ea typeface="ヒラギノ角ゴ Pro W3" pitchFamily="-84" charset="-128"/>
              </a:rPr>
              <a:t> </a:t>
            </a:r>
            <a:r>
              <a:rPr lang="en-US" sz="1800" kern="0" dirty="0" err="1">
                <a:ea typeface="ヒラギノ角ゴ Pro W3" pitchFamily="-84" charset="-128"/>
              </a:rPr>
              <a:t>oranı</a:t>
            </a:r>
            <a:r>
              <a:rPr lang="en-US" sz="1800" kern="0" dirty="0">
                <a:ea typeface="ヒラギノ角ゴ Pro W3" pitchFamily="-84" charset="-128"/>
              </a:rPr>
              <a:t> , </a:t>
            </a:r>
            <a:r>
              <a:rPr lang="en-US" sz="1800" kern="0" dirty="0" err="1">
                <a:ea typeface="ヒラギノ角ゴ Pro W3" pitchFamily="-84" charset="-128"/>
              </a:rPr>
              <a:t>işsizlik</a:t>
            </a:r>
            <a:r>
              <a:rPr lang="en-US" sz="1800" kern="0" dirty="0">
                <a:ea typeface="ヒラギノ角ゴ Pro W3" pitchFamily="-84" charset="-128"/>
              </a:rPr>
              <a:t> </a:t>
            </a:r>
            <a:r>
              <a:rPr lang="en-US" sz="1800" kern="0" dirty="0" err="1">
                <a:ea typeface="ヒラギノ角ゴ Pro W3" pitchFamily="-84" charset="-128"/>
              </a:rPr>
              <a:t>haddidir</a:t>
            </a:r>
            <a:r>
              <a:rPr lang="en-US" sz="1800" kern="0" dirty="0">
                <a:ea typeface="ヒラギノ角ゴ Pro W3" pitchFamily="-84" charset="-128"/>
              </a:rPr>
              <a:t> 9.5/155.9 = 6.1%.</a:t>
            </a:r>
          </a:p>
          <a:p>
            <a:pPr>
              <a:spcBef>
                <a:spcPts val="525"/>
              </a:spcBef>
            </a:pPr>
            <a:endParaRPr lang="en-US" sz="1800" kern="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7760585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İşgücü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Piyasası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533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dirty="0">
                <a:ea typeface="ヒラギノ角ゴ Pro W3" pitchFamily="-65" charset="-128"/>
              </a:rPr>
              <a:t>1996 – 2014 ‘e </a:t>
            </a:r>
            <a:r>
              <a:rPr lang="en-US" sz="1800" dirty="0" err="1">
                <a:ea typeface="ヒラギノ角ゴ Pro W3" pitchFamily="-65" charset="-128"/>
              </a:rPr>
              <a:t>ABD’de</a:t>
            </a:r>
            <a:r>
              <a:rPr lang="en-US" sz="1800" dirty="0">
                <a:ea typeface="ヒラギノ角ゴ Pro W3" pitchFamily="-65" charset="-128"/>
              </a:rPr>
              <a:t> </a:t>
            </a:r>
            <a:r>
              <a:rPr lang="en-US" sz="1800" dirty="0" err="1">
                <a:ea typeface="ヒラギノ角ゴ Pro W3" pitchFamily="-65" charset="-128"/>
              </a:rPr>
              <a:t>akımlar</a:t>
            </a:r>
            <a:endParaRPr lang="en-US" sz="1800" dirty="0">
              <a:ea typeface="ヒラギノ角ゴ Pro W3" pitchFamily="-65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1905000"/>
            <a:ext cx="4043363" cy="40685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5486400"/>
            <a:ext cx="2209800" cy="622177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17786" y="2224548"/>
            <a:ext cx="3620814" cy="2912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(1) </a:t>
            </a:r>
            <a:r>
              <a:rPr lang="en-US" sz="1600" kern="0" dirty="0" err="1">
                <a:ea typeface="ヒラギノ角ゴ Pro W3" pitchFamily="-84" charset="-128"/>
              </a:rPr>
              <a:t>İstihdamdan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işsizliğe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yüksek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geçiş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oranı</a:t>
            </a:r>
            <a:endParaRPr lang="en-US" sz="1600" kern="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(2) </a:t>
            </a:r>
            <a:r>
              <a:rPr lang="en-US" sz="1600" kern="0" dirty="0" err="1">
                <a:ea typeface="ヒラギノ角ゴ Pro W3" pitchFamily="-84" charset="-128"/>
              </a:rPr>
              <a:t>İşsiz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sayısına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oranla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işsizliğe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ve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işsizlikten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çıkışlar</a:t>
            </a:r>
            <a:r>
              <a:rPr lang="en-US" sz="1600" kern="0" dirty="0">
                <a:ea typeface="ヒラギノ角ゴ Pro W3" pitchFamily="-84" charset="-128"/>
              </a:rPr>
              <a:t> da </a:t>
            </a:r>
            <a:r>
              <a:rPr lang="en-US" sz="1600" kern="0" dirty="0" err="1">
                <a:ea typeface="ヒラギノ角ゴ Pro W3" pitchFamily="-84" charset="-128"/>
              </a:rPr>
              <a:t>yüksek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düzeyde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gerçekleşti</a:t>
            </a:r>
            <a:r>
              <a:rPr lang="en-US" sz="1600" kern="0" dirty="0">
                <a:ea typeface="ヒラギノ角ゴ Pro W3" pitchFamily="-84" charset="-128"/>
              </a:rPr>
              <a:t>. </a:t>
            </a:r>
          </a:p>
          <a:p>
            <a:pPr marL="0" indent="0">
              <a:spcBef>
                <a:spcPts val="525"/>
              </a:spcBef>
              <a:buNone/>
            </a:pPr>
            <a:r>
              <a:rPr lang="en-US" sz="1600" kern="0" dirty="0">
                <a:ea typeface="ヒラギノ角ゴ Pro W3" pitchFamily="-84" charset="-128"/>
              </a:rPr>
              <a:t>(3) </a:t>
            </a:r>
            <a:r>
              <a:rPr lang="en-US" sz="1600" kern="0" dirty="0" err="1">
                <a:ea typeface="ヒラギノ角ゴ Pro W3" pitchFamily="-84" charset="-128"/>
              </a:rPr>
              <a:t>İşgücü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dışına</a:t>
            </a:r>
            <a:r>
              <a:rPr lang="en-US" sz="1600" kern="0" dirty="0">
                <a:ea typeface="ヒラギノ角ゴ Pro W3" pitchFamily="-84" charset="-128"/>
              </a:rPr>
              <a:t> da </a:t>
            </a:r>
            <a:r>
              <a:rPr lang="en-US" sz="1600" kern="0" dirty="0" err="1">
                <a:ea typeface="ヒラギノ角ゴ Pro W3" pitchFamily="-84" charset="-128"/>
              </a:rPr>
              <a:t>çıkışlar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özellikle</a:t>
            </a:r>
            <a:r>
              <a:rPr lang="en-US" sz="1600" kern="0" dirty="0">
                <a:ea typeface="ヒラギノ角ゴ Pro W3" pitchFamily="-84" charset="-128"/>
              </a:rPr>
              <a:t> de </a:t>
            </a:r>
            <a:r>
              <a:rPr lang="en-US" sz="1600" kern="0" dirty="0" err="1">
                <a:ea typeface="ヒラギノ角ゴ Pro W3" pitchFamily="-84" charset="-128"/>
              </a:rPr>
              <a:t>istihdamdan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çıkışlar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yüksek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düzeyde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oldu</a:t>
            </a:r>
            <a:r>
              <a:rPr lang="en-US" sz="1600" kern="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1800" kern="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5348594"/>
      </p:ext>
    </p:extLst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İşgücü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Piyasası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>
                <a:ea typeface="ヒラギノ角ゴ Pro W3" pitchFamily="-84" charset="-128"/>
              </a:rPr>
              <a:t>“</a:t>
            </a:r>
            <a:r>
              <a:rPr lang="en-US" sz="2400" dirty="0" err="1">
                <a:ea typeface="ヒラギノ角ゴ Pro W3" pitchFamily="-84" charset="-128"/>
              </a:rPr>
              <a:t>İşgücü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dışında</a:t>
            </a:r>
            <a:r>
              <a:rPr lang="en-US" sz="2400" dirty="0">
                <a:ea typeface="ヒラギノ角ゴ Pro W3" pitchFamily="-84" charset="-128"/>
              </a:rPr>
              <a:t>” </a:t>
            </a:r>
            <a:r>
              <a:rPr lang="en-US" sz="2400" dirty="0" err="1">
                <a:ea typeface="ヒラギノ角ゴ Pro W3" pitchFamily="-84" charset="-128"/>
              </a:rPr>
              <a:t>kalan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nüfusun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önemli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kısmı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cesareti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kırışmış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çalışanlar</a:t>
            </a:r>
            <a:r>
              <a:rPr lang="en-US" sz="2400" dirty="0">
                <a:ea typeface="ヒラギノ角ゴ Pro W3" pitchFamily="-84" charset="-128"/>
              </a:rPr>
              <a:t>—</a:t>
            </a:r>
            <a:r>
              <a:rPr lang="en-US" sz="2400" dirty="0" err="1">
                <a:ea typeface="ヒラギノ角ゴ Pro W3" pitchFamily="-84" charset="-128"/>
              </a:rPr>
              <a:t>aktif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olarak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aramayan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ancak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olsa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çalışacak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nüfus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 marL="0" indent="0">
              <a:spcBef>
                <a:spcPts val="525"/>
              </a:spcBef>
              <a:buNone/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Sadece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işsizlik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istihdam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</a:t>
            </a:r>
            <a:r>
              <a:rPr lang="en-US" sz="2400" dirty="0">
                <a:ea typeface="ヒラギノ角ゴ Pro W3" pitchFamily="-84" charset="-128"/>
              </a:rPr>
              <a:t> da </a:t>
            </a:r>
            <a:r>
              <a:rPr lang="en-US" sz="2400" dirty="0" err="1">
                <a:ea typeface="ヒラギノ角ゴ Pro W3" pitchFamily="-84" charset="-128"/>
              </a:rPr>
              <a:t>gözlemlenen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önemli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göstergelerden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biridir</a:t>
            </a:r>
            <a:r>
              <a:rPr lang="en-US" sz="2400" dirty="0">
                <a:ea typeface="ヒラギノ角ゴ Pro W3" pitchFamily="-84" charset="-128"/>
              </a:rPr>
              <a:t>—the </a:t>
            </a:r>
            <a:r>
              <a:rPr lang="en-US" sz="2400" dirty="0" err="1">
                <a:ea typeface="ヒラギノ角ゴ Pro W3" pitchFamily="-84" charset="-128"/>
              </a:rPr>
              <a:t>istihdamın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nüfusa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oranı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2262755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İşsizlikteki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hareketler</a:t>
            </a:r>
            <a:endParaRPr lang="en-US" dirty="0">
              <a:ea typeface="ヒラギノ角ゴ Pro W3" pitchFamily="-65" charset="-128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382000" cy="762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dirty="0">
                <a:ea typeface="ヒラギノ角ゴ Pro W3" pitchFamily="-65" charset="-128"/>
              </a:rPr>
              <a:t>1996–2014 </a:t>
            </a:r>
            <a:r>
              <a:rPr lang="en-US" sz="1800" dirty="0" err="1">
                <a:ea typeface="ヒラギノ角ゴ Pro W3" pitchFamily="-65" charset="-128"/>
              </a:rPr>
              <a:t>Değişimleri</a:t>
            </a:r>
            <a:endParaRPr lang="en-US" sz="1800" dirty="0">
              <a:ea typeface="ヒラギノ角ゴ Pro W3" pitchFamily="-65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6931" y="1945557"/>
            <a:ext cx="6386069" cy="3135399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51793" y="5410200"/>
            <a:ext cx="8040414" cy="594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0" indent="0">
              <a:spcBef>
                <a:spcPts val="525"/>
              </a:spcBef>
              <a:buNone/>
            </a:pPr>
            <a:r>
              <a:rPr lang="en-US" sz="1600" kern="0" dirty="0" err="1">
                <a:ea typeface="ヒラギノ角ゴ Pro W3" pitchFamily="-84" charset="-128"/>
              </a:rPr>
              <a:t>İşsizlik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yüksekse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işlerin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içinde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işe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yerleşenlerin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oranı</a:t>
            </a:r>
            <a:r>
              <a:rPr lang="en-US" sz="1600" kern="0" dirty="0">
                <a:ea typeface="ヒラギノ角ゴ Pro W3" pitchFamily="-84" charset="-128"/>
              </a:rPr>
              <a:t> </a:t>
            </a:r>
            <a:r>
              <a:rPr lang="en-US" sz="1600" kern="0" dirty="0" err="1">
                <a:ea typeface="ヒラギノ角ゴ Pro W3" pitchFamily="-84" charset="-128"/>
              </a:rPr>
              <a:t>düşüktür</a:t>
            </a:r>
            <a:endParaRPr lang="en-US" sz="1600" kern="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1800" kern="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709650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65" charset="-128"/>
              </a:rPr>
              <a:t>Ücretin</a:t>
            </a:r>
            <a:r>
              <a:rPr lang="en-US" dirty="0">
                <a:ea typeface="ヒラギノ角ゴ Pro W3" pitchFamily="-65" charset="-128"/>
              </a:rPr>
              <a:t> </a:t>
            </a:r>
            <a:r>
              <a:rPr lang="en-US" dirty="0" err="1">
                <a:ea typeface="ヒラギノ角ゴ Pro W3" pitchFamily="-65" charset="-128"/>
              </a:rPr>
              <a:t>belirleyicileri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Toplu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sözleşmeler</a:t>
            </a:r>
            <a:r>
              <a:rPr lang="en-US" sz="2400" dirty="0">
                <a:ea typeface="ヒラギノ角ゴ Pro W3" pitchFamily="-84" charset="-128"/>
              </a:rPr>
              <a:t>—</a:t>
            </a:r>
            <a:r>
              <a:rPr lang="en-US" sz="2400" dirty="0" err="1">
                <a:ea typeface="ヒラギノ角ゴ Pro W3" pitchFamily="-84" charset="-128"/>
              </a:rPr>
              <a:t>sendikalar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firmalar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arasında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toplu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pazarlık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Rezervasyon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ücret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düzeyi</a:t>
            </a:r>
            <a:r>
              <a:rPr lang="en-US" sz="2400" dirty="0">
                <a:ea typeface="ヒラギノ角ゴ Pro W3" pitchFamily="-84" charset="-128"/>
              </a:rPr>
              <a:t>—</a:t>
            </a:r>
            <a:r>
              <a:rPr lang="en-US" sz="2400" dirty="0" err="1">
                <a:ea typeface="ヒラギノ角ゴ Pro W3" pitchFamily="-84" charset="-128"/>
              </a:rPr>
              <a:t>çalışma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çalışmama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arasında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kararsız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kalınan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ücret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düzeyi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Çalışanların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pazarlık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gücü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 lvl="1">
              <a:spcBef>
                <a:spcPts val="525"/>
              </a:spcBef>
            </a:pPr>
            <a:r>
              <a:rPr lang="en-US" sz="2000" dirty="0" err="1">
                <a:ea typeface="ヒラギノ角ゴ Pro W3" pitchFamily="-84" charset="-128"/>
              </a:rPr>
              <a:t>Firmanın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çalışacak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kişi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bulmanın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maliyetine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bağlı</a:t>
            </a:r>
            <a:endParaRPr lang="en-US" sz="2000" dirty="0">
              <a:ea typeface="ヒラギノ角ゴ Pro W3" pitchFamily="-84" charset="-128"/>
            </a:endParaRPr>
          </a:p>
          <a:p>
            <a:pPr lvl="1">
              <a:spcBef>
                <a:spcPts val="525"/>
              </a:spcBef>
            </a:pPr>
            <a:r>
              <a:rPr lang="en-US" sz="2000" dirty="0" err="1">
                <a:ea typeface="ヒラギノ角ゴ Pro W3" pitchFamily="-84" charset="-128"/>
              </a:rPr>
              <a:t>Çalışanların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mevcut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işlerinden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ayrılıp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yeni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iş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bulmalarının</a:t>
            </a:r>
            <a:r>
              <a:rPr lang="en-US" sz="2000" dirty="0">
                <a:ea typeface="ヒラギノ角ゴ Pro W3" pitchFamily="-84" charset="-128"/>
              </a:rPr>
              <a:t> ne </a:t>
            </a:r>
            <a:r>
              <a:rPr lang="en-US" sz="2000" dirty="0" err="1">
                <a:ea typeface="ヒラギノ角ゴ Pro W3" pitchFamily="-84" charset="-128"/>
              </a:rPr>
              <a:t>kadar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zor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olduğuna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bağlı</a:t>
            </a:r>
            <a:endParaRPr lang="en-US" sz="20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5115997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2660</TotalTime>
  <Words>212</Words>
  <Application>Microsoft Macintosh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ヒラギノ角ゴ Pro W3</vt:lpstr>
      <vt:lpstr>Arial</vt:lpstr>
      <vt:lpstr>Times New Roman</vt:lpstr>
      <vt:lpstr>Verdana</vt:lpstr>
      <vt:lpstr>template_LN01Brooks671956_02_LN01</vt:lpstr>
      <vt:lpstr>İşsizlik ve İşgücü Piyasaları Kaynak: Blanchard, O.</vt:lpstr>
      <vt:lpstr>İşgücü Piyasası</vt:lpstr>
      <vt:lpstr>İşgücü Piyasası</vt:lpstr>
      <vt:lpstr>İşgücü Piyasası</vt:lpstr>
      <vt:lpstr>İşgücü Piyasası</vt:lpstr>
      <vt:lpstr>İşsizlikteki hareketler</vt:lpstr>
      <vt:lpstr>Ücretin belirleyicileri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148</cp:revision>
  <dcterms:created xsi:type="dcterms:W3CDTF">2012-08-09T20:37:31Z</dcterms:created>
  <dcterms:modified xsi:type="dcterms:W3CDTF">2020-03-15T09:18:09Z</dcterms:modified>
</cp:coreProperties>
</file>