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9"/>
  </p:notesMasterIdLst>
  <p:sldIdLst>
    <p:sldId id="326" r:id="rId2"/>
    <p:sldId id="268" r:id="rId3"/>
    <p:sldId id="296" r:id="rId4"/>
    <p:sldId id="297" r:id="rId5"/>
    <p:sldId id="312" r:id="rId6"/>
    <p:sldId id="299" r:id="rId7"/>
    <p:sldId id="316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99D"/>
    <a:srgbClr val="BBE5FB"/>
    <a:srgbClr val="BFDC42"/>
    <a:srgbClr val="D8F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975"/>
    <p:restoredTop sz="94732"/>
  </p:normalViewPr>
  <p:slideViewPr>
    <p:cSldViewPr>
      <p:cViewPr varScale="1">
        <p:scale>
          <a:sx n="90" d="100"/>
          <a:sy n="90" d="100"/>
        </p:scale>
        <p:origin x="776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358A83D-3E8E-422B-A1C7-AED5424569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06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ヒラギノ角ゴ Pro W3" pitchFamily="-65" charset="-128"/>
        <a:cs typeface="ヒラギノ角ゴ Pro W3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ヒラギノ角ゴ Pro W3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ヒラギノ角ゴ Pro W3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ヒラギノ角ゴ Pro W3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ヒラギノ角ゴ Pro W3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BBE5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gray">
          <a:xfrm>
            <a:off x="0" y="6397625"/>
            <a:ext cx="9144000" cy="457200"/>
          </a:xfrm>
          <a:prstGeom prst="rect">
            <a:avLst/>
          </a:prstGeom>
          <a:solidFill>
            <a:srgbClr val="00599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>
              <a:defRPr/>
            </a:pPr>
            <a:endParaRPr lang="en-US">
              <a:latin typeface="Verdana" panose="020B0604030504040204" pitchFamily="34" charset="0"/>
            </a:endParaRPr>
          </a:p>
        </p:txBody>
      </p:sp>
      <p:pic>
        <p:nvPicPr>
          <p:cNvPr id="3" name="Picture 3" descr="Pearson_Bound_Whit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238" y="6356350"/>
            <a:ext cx="165576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 descr="Pearson_Strap_Bound_Whi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6350"/>
            <a:ext cx="190817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520559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087217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38792299"/>
      </p:ext>
    </p:extLst>
  </p:cSld>
  <p:clrMapOvr>
    <a:masterClrMapping/>
  </p:clrMapOvr>
  <p:transition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1455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0"/>
            <a:ext cx="619125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45461388"/>
      </p:ext>
    </p:extLst>
  </p:cSld>
  <p:clrMapOvr>
    <a:masterClrMapping/>
  </p:clrMapOvr>
  <p:transition>
    <p:strips dir="l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Verdana" pitchFamily="-65" charset="0"/>
                <a:ea typeface="ヒラギノ角ゴ Pro W3" pitchFamily="-65" charset="-128"/>
              </a:defRPr>
            </a:lvl1pPr>
          </a:lstStyle>
          <a:p>
            <a:pPr>
              <a:defRPr/>
            </a:pPr>
            <a:fld id="{EF38A850-ADD0-4F7D-99F1-C19676CE30E4}" type="datetime1">
              <a:rPr lang="en-US"/>
              <a:pPr>
                <a:defRPr/>
              </a:pPr>
              <a:t>3/15/20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Verdana" pitchFamily="-65" charset="0"/>
                <a:ea typeface="ヒラギノ角ゴ Pro W3" pitchFamily="-65" charset="-128"/>
              </a:defRPr>
            </a:lvl1pPr>
          </a:lstStyle>
          <a:p>
            <a:pPr>
              <a:defRPr/>
            </a:pPr>
            <a:r>
              <a:rPr lang="en-US"/>
              <a:t>Copyright © 2013 Pearson Education, Inc.</a:t>
            </a:r>
          </a:p>
          <a:p>
            <a:pPr>
              <a:defRPr/>
            </a:pPr>
            <a:r>
              <a:rPr lang="en-US"/>
              <a:t>Publishing as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2A68BFA4-ED51-4D11-92C9-125F6EFF3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001293"/>
      </p:ext>
    </p:extLst>
  </p:cSld>
  <p:clrMapOvr>
    <a:masterClrMapping/>
  </p:clrMapOvr>
  <p:transition>
    <p:strips dir="ld"/>
  </p:transition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94771439"/>
      </p:ext>
    </p:extLst>
  </p:cSld>
  <p:clrMapOvr>
    <a:masterClrMapping/>
  </p:clrMapOvr>
  <p:transition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2075451"/>
      </p:ext>
    </p:extLst>
  </p:cSld>
  <p:clrMapOvr>
    <a:masterClrMapping/>
  </p:clrMapOvr>
  <p:transition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50072493"/>
      </p:ext>
    </p:extLst>
  </p:cSld>
  <p:clrMapOvr>
    <a:masterClrMapping/>
  </p:clrMapOvr>
  <p:transition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87435220"/>
      </p:ext>
    </p:extLst>
  </p:cSld>
  <p:clrMapOvr>
    <a:masterClrMapping/>
  </p:clrMapOvr>
  <p:transition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24062720"/>
      </p:ext>
    </p:extLst>
  </p:cSld>
  <p:clrMapOvr>
    <a:masterClrMapping/>
  </p:clrMapOvr>
  <p:transition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0255790"/>
      </p:ext>
    </p:extLst>
  </p:cSld>
  <p:clrMapOvr>
    <a:masterClrMapping/>
  </p:clrMapOvr>
  <p:transition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84679804"/>
      </p:ext>
    </p:extLst>
  </p:cSld>
  <p:clrMapOvr>
    <a:masterClrMapping/>
  </p:clrMapOvr>
  <p:transition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37429884"/>
      </p:ext>
    </p:extLst>
  </p:cSld>
  <p:clrMapOvr>
    <a:masterClrMapping/>
  </p:clrMapOvr>
  <p:transition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 userDrawn="1"/>
        </p:nvSpPr>
        <p:spPr bwMode="gray">
          <a:xfrm>
            <a:off x="0" y="6397625"/>
            <a:ext cx="9144000" cy="457200"/>
          </a:xfrm>
          <a:prstGeom prst="rect">
            <a:avLst/>
          </a:prstGeom>
          <a:solidFill>
            <a:srgbClr val="0060A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>
              <a:defRPr/>
            </a:pP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447800"/>
            <a:ext cx="8382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458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" name="Rectangle 6"/>
          <p:cNvSpPr>
            <a:spLocks noChangeArrowheads="1"/>
          </p:cNvSpPr>
          <p:nvPr/>
        </p:nvSpPr>
        <p:spPr bwMode="gray">
          <a:xfrm>
            <a:off x="381000" y="6577013"/>
            <a:ext cx="5399088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>
              <a:defRPr/>
            </a:pP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</a:rPr>
              <a:t>Copyright ©2017 Pearson Education, Ltd. All rights reserved.</a:t>
            </a:r>
            <a:endParaRPr lang="en-GB" sz="90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1029" name="Rectangle 7"/>
          <p:cNvSpPr>
            <a:spLocks noChangeArrowheads="1"/>
          </p:cNvSpPr>
          <p:nvPr/>
        </p:nvSpPr>
        <p:spPr bwMode="gray">
          <a:xfrm>
            <a:off x="8402638" y="6577013"/>
            <a:ext cx="360362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>
              <a:defRPr/>
            </a:pPr>
            <a:r>
              <a:rPr lang="en-GB" sz="900" dirty="0">
                <a:solidFill>
                  <a:schemeClr val="bg1"/>
                </a:solidFill>
                <a:latin typeface="Verdana" panose="020B0604030504040204" pitchFamily="34" charset="0"/>
              </a:rPr>
              <a:t>7-</a:t>
            </a:r>
            <a:fld id="{604DE8C7-66CF-465F-9818-9F61582FDCEB}" type="slidenum">
              <a:rPr lang="en-GB" sz="900" smtClean="0">
                <a:solidFill>
                  <a:schemeClr val="bg1"/>
                </a:solidFill>
                <a:latin typeface="Verdana" panose="020B0604030504040204" pitchFamily="34" charset="0"/>
              </a:rPr>
              <a:pPr>
                <a:defRPr/>
              </a:pPr>
              <a:t>‹#›</a:t>
            </a:fld>
            <a:r>
              <a:rPr lang="en-GB" sz="90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9" r:id="rId1"/>
    <p:sldLayoutId id="2147484029" r:id="rId2"/>
    <p:sldLayoutId id="2147484030" r:id="rId3"/>
    <p:sldLayoutId id="2147484031" r:id="rId4"/>
    <p:sldLayoutId id="2147484032" r:id="rId5"/>
    <p:sldLayoutId id="2147484033" r:id="rId6"/>
    <p:sldLayoutId id="2147484034" r:id="rId7"/>
    <p:sldLayoutId id="2147484035" r:id="rId8"/>
    <p:sldLayoutId id="2147484036" r:id="rId9"/>
    <p:sldLayoutId id="2147484037" r:id="rId10"/>
    <p:sldLayoutId id="2147484038" r:id="rId11"/>
    <p:sldLayoutId id="2147484040" r:id="rId12"/>
  </p:sldLayoutIdLst>
  <p:transition>
    <p:strips dir="ld"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ヒラギノ角ゴ Pro W3" pitchFamily="-1" charset="-128"/>
          <a:cs typeface="ヒラギノ角ゴ Pro W3" pitchFamily="-1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ヒラギノ角ゴ Pro W3" pitchFamily="-1" charset="-128"/>
          <a:cs typeface="ヒラギノ角ゴ Pro W3" pitchFamily="-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ヒラギノ角ゴ Pro W3" pitchFamily="-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ヒラギノ角ゴ Pro W3" pitchFamily="-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ヒラギノ角ゴ Pro W3" pitchFamily="-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676275" y="1676400"/>
            <a:ext cx="8458200" cy="1143000"/>
          </a:xfrm>
        </p:spPr>
        <p:txBody>
          <a:bodyPr/>
          <a:lstStyle/>
          <a:p>
            <a:r>
              <a:rPr lang="en-US" dirty="0" err="1">
                <a:ea typeface="ヒラギノ角ゴ Pro W3" pitchFamily="-84" charset="-128"/>
              </a:rPr>
              <a:t>İşsizlik</a:t>
            </a:r>
            <a:r>
              <a:rPr lang="en-US" dirty="0">
                <a:ea typeface="ヒラギノ角ゴ Pro W3" pitchFamily="-84" charset="-128"/>
              </a:rPr>
              <a:t> </a:t>
            </a:r>
            <a:r>
              <a:rPr lang="en-US" dirty="0" err="1">
                <a:ea typeface="ヒラギノ角ゴ Pro W3" pitchFamily="-84" charset="-128"/>
              </a:rPr>
              <a:t>ve</a:t>
            </a:r>
            <a:r>
              <a:rPr lang="en-US" dirty="0">
                <a:ea typeface="ヒラギノ角ゴ Pro W3" pitchFamily="-84" charset="-128"/>
              </a:rPr>
              <a:t> </a:t>
            </a:r>
            <a:r>
              <a:rPr lang="en-US" dirty="0" err="1">
                <a:ea typeface="ヒラギノ角ゴ Pro W3" pitchFamily="-84" charset="-128"/>
              </a:rPr>
              <a:t>İşgücü</a:t>
            </a:r>
            <a:r>
              <a:rPr lang="en-US" dirty="0">
                <a:ea typeface="ヒラギノ角ゴ Pro W3" pitchFamily="-84" charset="-128"/>
              </a:rPr>
              <a:t> </a:t>
            </a:r>
            <a:r>
              <a:rPr lang="en-US" dirty="0" err="1">
                <a:ea typeface="ヒラギノ角ゴ Pro W3" pitchFamily="-84" charset="-128"/>
              </a:rPr>
              <a:t>Piyasaları</a:t>
            </a:r>
            <a:br>
              <a:rPr lang="en-US" dirty="0">
                <a:ea typeface="ヒラギノ角ゴ Pro W3" pitchFamily="-84" charset="-128"/>
              </a:rPr>
            </a:br>
            <a:r>
              <a:rPr lang="en-US" dirty="0" err="1">
                <a:ea typeface="ヒラギノ角ゴ Pro W3" pitchFamily="-84" charset="-128"/>
              </a:rPr>
              <a:t>Kaynak</a:t>
            </a:r>
            <a:r>
              <a:rPr lang="en-US" dirty="0">
                <a:ea typeface="ヒラギノ角ゴ Pro W3" pitchFamily="-84" charset="-128"/>
              </a:rPr>
              <a:t>: Blanchard, O.</a:t>
            </a:r>
          </a:p>
        </p:txBody>
      </p:sp>
    </p:spTree>
    <p:extLst>
      <p:ext uri="{BB962C8B-B14F-4D97-AF65-F5344CB8AC3E}">
        <p14:creationId xmlns:p14="http://schemas.microsoft.com/office/powerpoint/2010/main" val="1797911452"/>
      </p:ext>
    </p:extLst>
  </p:cSld>
  <p:clrMapOvr>
    <a:masterClrMapping/>
  </p:clrMapOvr>
  <p:transition>
    <p:strips dir="l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ヒラギノ角ゴ Pro W3" pitchFamily="-84" charset="-128"/>
              </a:rPr>
              <a:t>İşgücü</a:t>
            </a:r>
            <a:r>
              <a:rPr lang="en-US" dirty="0">
                <a:ea typeface="ヒラギノ角ゴ Pro W3" pitchFamily="-84" charset="-128"/>
              </a:rPr>
              <a:t> </a:t>
            </a:r>
            <a:r>
              <a:rPr lang="en-US" dirty="0" err="1">
                <a:ea typeface="ヒラギノ角ゴ Pro W3" pitchFamily="-84" charset="-128"/>
              </a:rPr>
              <a:t>Piyasası</a:t>
            </a:r>
            <a:endParaRPr lang="en-US" dirty="0">
              <a:ea typeface="ヒラギノ角ゴ Pro W3" pitchFamily="-84" charset="-128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525"/>
              </a:spcBef>
            </a:pPr>
            <a:r>
              <a:rPr lang="en-US" sz="2400" i="1" dirty="0" err="1">
                <a:ea typeface="ヒラギノ角ゴ Pro W3" pitchFamily="-84" charset="-128"/>
              </a:rPr>
              <a:t>Kısa</a:t>
            </a:r>
            <a:r>
              <a:rPr lang="en-US" sz="2400" i="1" dirty="0">
                <a:ea typeface="ヒラギノ角ゴ Pro W3" pitchFamily="-84" charset="-128"/>
              </a:rPr>
              <a:t> </a:t>
            </a:r>
            <a:r>
              <a:rPr lang="en-US" sz="2400" i="1" dirty="0" err="1">
                <a:ea typeface="ヒラギノ角ゴ Pro W3" pitchFamily="-84" charset="-128"/>
              </a:rPr>
              <a:t>dönemde</a:t>
            </a:r>
            <a:r>
              <a:rPr lang="en-US" sz="2400" i="1" dirty="0">
                <a:ea typeface="ヒラギノ角ゴ Pro W3" pitchFamily="-84" charset="-128"/>
              </a:rPr>
              <a:t> </a:t>
            </a:r>
            <a:r>
              <a:rPr lang="en-US" sz="2400" dirty="0">
                <a:ea typeface="ヒラギノ角ゴ Pro W3" pitchFamily="-84" charset="-128"/>
              </a:rPr>
              <a:t>IS-LM </a:t>
            </a:r>
            <a:r>
              <a:rPr lang="en-US" sz="2400" dirty="0" err="1">
                <a:ea typeface="ヒラギノ角ゴ Pro W3" pitchFamily="-84" charset="-128"/>
              </a:rPr>
              <a:t>modelinde</a:t>
            </a:r>
            <a:r>
              <a:rPr lang="en-US" sz="2400" dirty="0">
                <a:ea typeface="ヒラギノ角ゴ Pro W3" pitchFamily="-84" charset="-128"/>
              </a:rPr>
              <a:t> P </a:t>
            </a:r>
            <a:r>
              <a:rPr lang="en-US" sz="2400" dirty="0" err="1">
                <a:ea typeface="ヒラギノ角ゴ Pro W3" pitchFamily="-84" charset="-128"/>
              </a:rPr>
              <a:t>düzeyinin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sabit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olduğu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varsayımı</a:t>
            </a:r>
            <a:r>
              <a:rPr lang="en-US" sz="2400" dirty="0">
                <a:ea typeface="ヒラギノ角ゴ Pro W3" pitchFamily="-84" charset="-128"/>
              </a:rPr>
              <a:t> </a:t>
            </a:r>
          </a:p>
          <a:p>
            <a:r>
              <a:rPr lang="en-US" sz="2400" i="1" dirty="0" err="1">
                <a:ea typeface="ヒラギノ角ゴ Pro W3" pitchFamily="-84" charset="-128"/>
              </a:rPr>
              <a:t>Orta</a:t>
            </a:r>
            <a:r>
              <a:rPr lang="en-US" sz="2400" i="1" dirty="0">
                <a:ea typeface="ヒラギノ角ゴ Pro W3" pitchFamily="-84" charset="-128"/>
              </a:rPr>
              <a:t> vade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fiyatlar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ve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ücretler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nasıl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değişir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ve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bu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etkiler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çıktıyı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nasıl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etkiler</a:t>
            </a:r>
            <a:r>
              <a:rPr lang="en-US" sz="2400" dirty="0">
                <a:ea typeface="ヒラギノ角ゴ Pro W3" pitchFamily="-84" charset="-128"/>
              </a:rPr>
              <a:t>.</a:t>
            </a:r>
          </a:p>
          <a:p>
            <a:r>
              <a:rPr lang="en-US" sz="2400" dirty="0" err="1">
                <a:ea typeface="ヒラギノ角ゴ Pro W3" pitchFamily="-84" charset="-128"/>
              </a:rPr>
              <a:t>Değişimlerin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merkezi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işgücü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piyasası</a:t>
            </a:r>
            <a:r>
              <a:rPr lang="en-US" sz="2400" dirty="0">
                <a:ea typeface="ヒラギノ角ゴ Pro W3" pitchFamily="-84" charset="-128"/>
              </a:rPr>
              <a:t>.</a:t>
            </a:r>
          </a:p>
        </p:txBody>
      </p:sp>
    </p:spTree>
  </p:cSld>
  <p:clrMapOvr>
    <a:masterClrMapping/>
  </p:clrMapOvr>
  <p:transition>
    <p:strips dir="l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ヒラギノ角ゴ Pro W3" pitchFamily="-84" charset="-128"/>
              </a:rPr>
              <a:t>İşgücü</a:t>
            </a:r>
            <a:r>
              <a:rPr lang="en-US" dirty="0">
                <a:ea typeface="ヒラギノ角ゴ Pro W3" pitchFamily="-84" charset="-128"/>
              </a:rPr>
              <a:t> </a:t>
            </a:r>
            <a:r>
              <a:rPr lang="en-US" dirty="0" err="1">
                <a:ea typeface="ヒラギノ角ゴ Pro W3" pitchFamily="-84" charset="-128"/>
              </a:rPr>
              <a:t>Piyasası</a:t>
            </a:r>
            <a:endParaRPr lang="en-US" dirty="0">
              <a:ea typeface="ヒラギノ角ゴ Pro W3" pitchFamily="-65" charset="-128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178365"/>
            <a:ext cx="8382000" cy="5334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1800" b="1" dirty="0">
                <a:ea typeface="ヒラギノ角ゴ Pro W3" pitchFamily="-65" charset="-128"/>
              </a:rPr>
              <a:t>ABD </a:t>
            </a:r>
            <a:r>
              <a:rPr lang="en-US" sz="1800" b="1" dirty="0" err="1">
                <a:ea typeface="ヒラギノ角ゴ Pro W3" pitchFamily="-65" charset="-128"/>
              </a:rPr>
              <a:t>Nüfus</a:t>
            </a:r>
            <a:r>
              <a:rPr lang="en-US" sz="1800" b="1" dirty="0">
                <a:ea typeface="ヒラギノ角ゴ Pro W3" pitchFamily="-65" charset="-128"/>
              </a:rPr>
              <a:t>, </a:t>
            </a:r>
            <a:r>
              <a:rPr lang="en-US" sz="1800" b="1" dirty="0" err="1">
                <a:ea typeface="ヒラギノ角ゴ Pro W3" pitchFamily="-65" charset="-128"/>
              </a:rPr>
              <a:t>İşsiz</a:t>
            </a:r>
            <a:r>
              <a:rPr lang="en-US" sz="1800" b="1" dirty="0">
                <a:ea typeface="ヒラギノ角ゴ Pro W3" pitchFamily="-65" charset="-128"/>
              </a:rPr>
              <a:t>, </a:t>
            </a:r>
            <a:r>
              <a:rPr lang="en-US" sz="1800" b="1" dirty="0" err="1">
                <a:ea typeface="ヒラギノ角ゴ Pro W3" pitchFamily="-65" charset="-128"/>
              </a:rPr>
              <a:t>İstihdam</a:t>
            </a:r>
            <a:r>
              <a:rPr lang="en-US" sz="1800" b="1" dirty="0">
                <a:ea typeface="ヒラギノ角ゴ Pro W3" pitchFamily="-65" charset="-128"/>
              </a:rPr>
              <a:t> </a:t>
            </a:r>
            <a:r>
              <a:rPr lang="en-US" sz="1800" dirty="0">
                <a:ea typeface="ヒラギノ角ゴ Pro W3" pitchFamily="-65" charset="-128"/>
              </a:rPr>
              <a:t>(</a:t>
            </a:r>
            <a:r>
              <a:rPr lang="en-US" sz="1800" dirty="0" err="1">
                <a:ea typeface="ヒラギノ角ゴ Pro W3" pitchFamily="-65" charset="-128"/>
              </a:rPr>
              <a:t>milyon</a:t>
            </a:r>
            <a:r>
              <a:rPr lang="en-US" sz="1800" dirty="0">
                <a:ea typeface="ヒラギノ角ゴ Pro W3" pitchFamily="-65" charset="-128"/>
              </a:rPr>
              <a:t>), 2014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0" y="2044215"/>
            <a:ext cx="4648200" cy="390204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" y="5686131"/>
            <a:ext cx="2224564" cy="38576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28600" y="2268830"/>
            <a:ext cx="2681764" cy="2303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ヒラギノ角ゴ Pro W3" pitchFamily="-1" charset="-128"/>
                <a:cs typeface="ヒラギノ角ゴ Pro W3" pitchFamily="-1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9pPr>
          </a:lstStyle>
          <a:p>
            <a:pPr>
              <a:spcBef>
                <a:spcPts val="525"/>
              </a:spcBef>
            </a:pPr>
            <a:r>
              <a:rPr lang="en-US" sz="1800" kern="0" dirty="0" err="1">
                <a:ea typeface="ヒラギノ角ゴ Pro W3" pitchFamily="-84" charset="-128"/>
              </a:rPr>
              <a:t>İşsiz</a:t>
            </a:r>
            <a:r>
              <a:rPr lang="en-US" sz="1800" kern="0" dirty="0">
                <a:ea typeface="ヒラギノ角ゴ Pro W3" pitchFamily="-84" charset="-128"/>
              </a:rPr>
              <a:t> </a:t>
            </a:r>
            <a:r>
              <a:rPr lang="en-US" sz="1800" kern="0" dirty="0" err="1">
                <a:ea typeface="ヒラギノ角ゴ Pro W3" pitchFamily="-84" charset="-128"/>
              </a:rPr>
              <a:t>nüfusun</a:t>
            </a:r>
            <a:r>
              <a:rPr lang="en-US" sz="1800" kern="0" dirty="0">
                <a:ea typeface="ヒラギノ角ゴ Pro W3" pitchFamily="-84" charset="-128"/>
              </a:rPr>
              <a:t> </a:t>
            </a:r>
            <a:r>
              <a:rPr lang="en-US" sz="1800" kern="0" dirty="0" err="1">
                <a:ea typeface="ヒラギノ角ゴ Pro W3" pitchFamily="-84" charset="-128"/>
              </a:rPr>
              <a:t>işgücüne</a:t>
            </a:r>
            <a:r>
              <a:rPr lang="en-US" sz="1800" kern="0" dirty="0">
                <a:ea typeface="ヒラギノ角ゴ Pro W3" pitchFamily="-84" charset="-128"/>
              </a:rPr>
              <a:t> </a:t>
            </a:r>
            <a:r>
              <a:rPr lang="en-US" sz="1800" kern="0" dirty="0" err="1">
                <a:ea typeface="ヒラギノ角ゴ Pro W3" pitchFamily="-84" charset="-128"/>
              </a:rPr>
              <a:t>oranı</a:t>
            </a:r>
            <a:r>
              <a:rPr lang="en-US" sz="1800" kern="0" dirty="0">
                <a:ea typeface="ヒラギノ角ゴ Pro W3" pitchFamily="-84" charset="-128"/>
              </a:rPr>
              <a:t> , </a:t>
            </a:r>
            <a:r>
              <a:rPr lang="en-US" sz="1800" kern="0" dirty="0" err="1">
                <a:ea typeface="ヒラギノ角ゴ Pro W3" pitchFamily="-84" charset="-128"/>
              </a:rPr>
              <a:t>işsizlik</a:t>
            </a:r>
            <a:r>
              <a:rPr lang="en-US" sz="1800" kern="0" dirty="0">
                <a:ea typeface="ヒラギノ角ゴ Pro W3" pitchFamily="-84" charset="-128"/>
              </a:rPr>
              <a:t> </a:t>
            </a:r>
            <a:r>
              <a:rPr lang="en-US" sz="1800" kern="0" dirty="0" err="1">
                <a:ea typeface="ヒラギノ角ゴ Pro W3" pitchFamily="-84" charset="-128"/>
              </a:rPr>
              <a:t>haddidir</a:t>
            </a:r>
            <a:r>
              <a:rPr lang="en-US" sz="1800" kern="0" dirty="0">
                <a:ea typeface="ヒラギノ角ゴ Pro W3" pitchFamily="-84" charset="-128"/>
              </a:rPr>
              <a:t> 9.5/155.9 = 6.1%.</a:t>
            </a:r>
          </a:p>
          <a:p>
            <a:pPr>
              <a:spcBef>
                <a:spcPts val="525"/>
              </a:spcBef>
            </a:pPr>
            <a:endParaRPr lang="en-US" sz="1800" kern="0" dirty="0">
              <a:ea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7760585"/>
      </p:ext>
    </p:extLst>
  </p:cSld>
  <p:clrMapOvr>
    <a:masterClrMapping/>
  </p:clrMapOvr>
  <p:transition>
    <p:strips dir="l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ヒラギノ角ゴ Pro W3" pitchFamily="-84" charset="-128"/>
              </a:rPr>
              <a:t>İşgücü</a:t>
            </a:r>
            <a:r>
              <a:rPr lang="en-US" dirty="0">
                <a:ea typeface="ヒラギノ角ゴ Pro W3" pitchFamily="-84" charset="-128"/>
              </a:rPr>
              <a:t> </a:t>
            </a:r>
            <a:r>
              <a:rPr lang="en-US" dirty="0" err="1">
                <a:ea typeface="ヒラギノ角ゴ Pro W3" pitchFamily="-84" charset="-128"/>
              </a:rPr>
              <a:t>Piyasası</a:t>
            </a:r>
            <a:endParaRPr lang="en-US" dirty="0">
              <a:ea typeface="ヒラギノ角ゴ Pro W3" pitchFamily="-65" charset="-128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5334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1800" dirty="0">
                <a:ea typeface="ヒラギノ角ゴ Pro W3" pitchFamily="-65" charset="-128"/>
              </a:rPr>
              <a:t>1996 – 2014 ‘e </a:t>
            </a:r>
            <a:r>
              <a:rPr lang="en-US" sz="1800" dirty="0" err="1">
                <a:ea typeface="ヒラギノ角ゴ Pro W3" pitchFamily="-65" charset="-128"/>
              </a:rPr>
              <a:t>ABD’de</a:t>
            </a:r>
            <a:r>
              <a:rPr lang="en-US" sz="1800" dirty="0">
                <a:ea typeface="ヒラギノ角ゴ Pro W3" pitchFamily="-65" charset="-128"/>
              </a:rPr>
              <a:t> </a:t>
            </a:r>
            <a:r>
              <a:rPr lang="en-US" sz="1800" dirty="0" err="1">
                <a:ea typeface="ヒラギノ角ゴ Pro W3" pitchFamily="-65" charset="-128"/>
              </a:rPr>
              <a:t>akımlar</a:t>
            </a:r>
            <a:endParaRPr lang="en-US" sz="1800" dirty="0">
              <a:ea typeface="ヒラギノ角ゴ Pro W3" pitchFamily="-65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38600" y="1905000"/>
            <a:ext cx="4043363" cy="406855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5486400"/>
            <a:ext cx="2209800" cy="622177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17786" y="2224548"/>
            <a:ext cx="3620814" cy="2912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ヒラギノ角ゴ Pro W3" pitchFamily="-1" charset="-128"/>
                <a:cs typeface="ヒラギノ角ゴ Pro W3" pitchFamily="-1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9pPr>
          </a:lstStyle>
          <a:p>
            <a:pPr marL="0" indent="0">
              <a:spcBef>
                <a:spcPts val="525"/>
              </a:spcBef>
              <a:buNone/>
            </a:pPr>
            <a:r>
              <a:rPr lang="en-US" sz="1600" kern="0" dirty="0">
                <a:ea typeface="ヒラギノ角ゴ Pro W3" pitchFamily="-84" charset="-128"/>
              </a:rPr>
              <a:t>(1) </a:t>
            </a:r>
            <a:r>
              <a:rPr lang="en-US" sz="1600" kern="0" dirty="0" err="1">
                <a:ea typeface="ヒラギノ角ゴ Pro W3" pitchFamily="-84" charset="-128"/>
              </a:rPr>
              <a:t>İstihdamdan</a:t>
            </a:r>
            <a:r>
              <a:rPr lang="en-US" sz="1600" kern="0" dirty="0">
                <a:ea typeface="ヒラギノ角ゴ Pro W3" pitchFamily="-84" charset="-128"/>
              </a:rPr>
              <a:t> </a:t>
            </a:r>
            <a:r>
              <a:rPr lang="en-US" sz="1600" kern="0" dirty="0" err="1">
                <a:ea typeface="ヒラギノ角ゴ Pro W3" pitchFamily="-84" charset="-128"/>
              </a:rPr>
              <a:t>işsizliğe</a:t>
            </a:r>
            <a:r>
              <a:rPr lang="en-US" sz="1600" kern="0" dirty="0">
                <a:ea typeface="ヒラギノ角ゴ Pro W3" pitchFamily="-84" charset="-128"/>
              </a:rPr>
              <a:t> </a:t>
            </a:r>
            <a:r>
              <a:rPr lang="en-US" sz="1600" kern="0" dirty="0" err="1">
                <a:ea typeface="ヒラギノ角ゴ Pro W3" pitchFamily="-84" charset="-128"/>
              </a:rPr>
              <a:t>yüksek</a:t>
            </a:r>
            <a:r>
              <a:rPr lang="en-US" sz="1600" kern="0" dirty="0">
                <a:ea typeface="ヒラギノ角ゴ Pro W3" pitchFamily="-84" charset="-128"/>
              </a:rPr>
              <a:t> </a:t>
            </a:r>
            <a:r>
              <a:rPr lang="en-US" sz="1600" kern="0" dirty="0" err="1">
                <a:ea typeface="ヒラギノ角ゴ Pro W3" pitchFamily="-84" charset="-128"/>
              </a:rPr>
              <a:t>geçiş</a:t>
            </a:r>
            <a:r>
              <a:rPr lang="en-US" sz="1600" kern="0" dirty="0">
                <a:ea typeface="ヒラギノ角ゴ Pro W3" pitchFamily="-84" charset="-128"/>
              </a:rPr>
              <a:t> </a:t>
            </a:r>
            <a:r>
              <a:rPr lang="en-US" sz="1600" kern="0" dirty="0" err="1">
                <a:ea typeface="ヒラギノ角ゴ Pro W3" pitchFamily="-84" charset="-128"/>
              </a:rPr>
              <a:t>oranı</a:t>
            </a:r>
            <a:endParaRPr lang="en-US" sz="1600" kern="0" dirty="0">
              <a:ea typeface="ヒラギノ角ゴ Pro W3" pitchFamily="-84" charset="-128"/>
            </a:endParaRPr>
          </a:p>
          <a:p>
            <a:pPr marL="0" indent="0">
              <a:spcBef>
                <a:spcPts val="525"/>
              </a:spcBef>
              <a:buNone/>
            </a:pPr>
            <a:r>
              <a:rPr lang="en-US" sz="1600" kern="0" dirty="0">
                <a:ea typeface="ヒラギノ角ゴ Pro W3" pitchFamily="-84" charset="-128"/>
              </a:rPr>
              <a:t>(2) </a:t>
            </a:r>
            <a:r>
              <a:rPr lang="en-US" sz="1600" kern="0" dirty="0" err="1">
                <a:ea typeface="ヒラギノ角ゴ Pro W3" pitchFamily="-84" charset="-128"/>
              </a:rPr>
              <a:t>İşsiz</a:t>
            </a:r>
            <a:r>
              <a:rPr lang="en-US" sz="1600" kern="0" dirty="0">
                <a:ea typeface="ヒラギノ角ゴ Pro W3" pitchFamily="-84" charset="-128"/>
              </a:rPr>
              <a:t> </a:t>
            </a:r>
            <a:r>
              <a:rPr lang="en-US" sz="1600" kern="0" dirty="0" err="1">
                <a:ea typeface="ヒラギノ角ゴ Pro W3" pitchFamily="-84" charset="-128"/>
              </a:rPr>
              <a:t>sayısına</a:t>
            </a:r>
            <a:r>
              <a:rPr lang="en-US" sz="1600" kern="0" dirty="0">
                <a:ea typeface="ヒラギノ角ゴ Pro W3" pitchFamily="-84" charset="-128"/>
              </a:rPr>
              <a:t> </a:t>
            </a:r>
            <a:r>
              <a:rPr lang="en-US" sz="1600" kern="0" dirty="0" err="1">
                <a:ea typeface="ヒラギノ角ゴ Pro W3" pitchFamily="-84" charset="-128"/>
              </a:rPr>
              <a:t>oranla</a:t>
            </a:r>
            <a:r>
              <a:rPr lang="en-US" sz="1600" kern="0" dirty="0">
                <a:ea typeface="ヒラギノ角ゴ Pro W3" pitchFamily="-84" charset="-128"/>
              </a:rPr>
              <a:t> </a:t>
            </a:r>
            <a:r>
              <a:rPr lang="en-US" sz="1600" kern="0" dirty="0" err="1">
                <a:ea typeface="ヒラギノ角ゴ Pro W3" pitchFamily="-84" charset="-128"/>
              </a:rPr>
              <a:t>işsizliğe</a:t>
            </a:r>
            <a:r>
              <a:rPr lang="en-US" sz="1600" kern="0" dirty="0">
                <a:ea typeface="ヒラギノ角ゴ Pro W3" pitchFamily="-84" charset="-128"/>
              </a:rPr>
              <a:t> </a:t>
            </a:r>
            <a:r>
              <a:rPr lang="en-US" sz="1600" kern="0" dirty="0" err="1">
                <a:ea typeface="ヒラギノ角ゴ Pro W3" pitchFamily="-84" charset="-128"/>
              </a:rPr>
              <a:t>ve</a:t>
            </a:r>
            <a:r>
              <a:rPr lang="en-US" sz="1600" kern="0" dirty="0">
                <a:ea typeface="ヒラギノ角ゴ Pro W3" pitchFamily="-84" charset="-128"/>
              </a:rPr>
              <a:t> </a:t>
            </a:r>
            <a:r>
              <a:rPr lang="en-US" sz="1600" kern="0" dirty="0" err="1">
                <a:ea typeface="ヒラギノ角ゴ Pro W3" pitchFamily="-84" charset="-128"/>
              </a:rPr>
              <a:t>işsizlikten</a:t>
            </a:r>
            <a:r>
              <a:rPr lang="en-US" sz="1600" kern="0" dirty="0">
                <a:ea typeface="ヒラギノ角ゴ Pro W3" pitchFamily="-84" charset="-128"/>
              </a:rPr>
              <a:t> </a:t>
            </a:r>
            <a:r>
              <a:rPr lang="en-US" sz="1600" kern="0" dirty="0" err="1">
                <a:ea typeface="ヒラギノ角ゴ Pro W3" pitchFamily="-84" charset="-128"/>
              </a:rPr>
              <a:t>çıkışlar</a:t>
            </a:r>
            <a:r>
              <a:rPr lang="en-US" sz="1600" kern="0" dirty="0">
                <a:ea typeface="ヒラギノ角ゴ Pro W3" pitchFamily="-84" charset="-128"/>
              </a:rPr>
              <a:t> da </a:t>
            </a:r>
            <a:r>
              <a:rPr lang="en-US" sz="1600" kern="0" dirty="0" err="1">
                <a:ea typeface="ヒラギノ角ゴ Pro W3" pitchFamily="-84" charset="-128"/>
              </a:rPr>
              <a:t>yüksek</a:t>
            </a:r>
            <a:r>
              <a:rPr lang="en-US" sz="1600" kern="0" dirty="0">
                <a:ea typeface="ヒラギノ角ゴ Pro W3" pitchFamily="-84" charset="-128"/>
              </a:rPr>
              <a:t> </a:t>
            </a:r>
            <a:r>
              <a:rPr lang="en-US" sz="1600" kern="0" dirty="0" err="1">
                <a:ea typeface="ヒラギノ角ゴ Pro W3" pitchFamily="-84" charset="-128"/>
              </a:rPr>
              <a:t>düzeyde</a:t>
            </a:r>
            <a:r>
              <a:rPr lang="en-US" sz="1600" kern="0" dirty="0">
                <a:ea typeface="ヒラギノ角ゴ Pro W3" pitchFamily="-84" charset="-128"/>
              </a:rPr>
              <a:t> </a:t>
            </a:r>
            <a:r>
              <a:rPr lang="en-US" sz="1600" kern="0" dirty="0" err="1">
                <a:ea typeface="ヒラギノ角ゴ Pro W3" pitchFamily="-84" charset="-128"/>
              </a:rPr>
              <a:t>gerçekleşti</a:t>
            </a:r>
            <a:r>
              <a:rPr lang="en-US" sz="1600" kern="0" dirty="0">
                <a:ea typeface="ヒラギノ角ゴ Pro W3" pitchFamily="-84" charset="-128"/>
              </a:rPr>
              <a:t>. </a:t>
            </a:r>
          </a:p>
          <a:p>
            <a:pPr marL="0" indent="0">
              <a:spcBef>
                <a:spcPts val="525"/>
              </a:spcBef>
              <a:buNone/>
            </a:pPr>
            <a:r>
              <a:rPr lang="en-US" sz="1600" kern="0" dirty="0">
                <a:ea typeface="ヒラギノ角ゴ Pro W3" pitchFamily="-84" charset="-128"/>
              </a:rPr>
              <a:t>(3) </a:t>
            </a:r>
            <a:r>
              <a:rPr lang="en-US" sz="1600" kern="0" dirty="0" err="1">
                <a:ea typeface="ヒラギノ角ゴ Pro W3" pitchFamily="-84" charset="-128"/>
              </a:rPr>
              <a:t>İşgücü</a:t>
            </a:r>
            <a:r>
              <a:rPr lang="en-US" sz="1600" kern="0" dirty="0">
                <a:ea typeface="ヒラギノ角ゴ Pro W3" pitchFamily="-84" charset="-128"/>
              </a:rPr>
              <a:t> </a:t>
            </a:r>
            <a:r>
              <a:rPr lang="en-US" sz="1600" kern="0" dirty="0" err="1">
                <a:ea typeface="ヒラギノ角ゴ Pro W3" pitchFamily="-84" charset="-128"/>
              </a:rPr>
              <a:t>dışına</a:t>
            </a:r>
            <a:r>
              <a:rPr lang="en-US" sz="1600" kern="0" dirty="0">
                <a:ea typeface="ヒラギノ角ゴ Pro W3" pitchFamily="-84" charset="-128"/>
              </a:rPr>
              <a:t> da </a:t>
            </a:r>
            <a:r>
              <a:rPr lang="en-US" sz="1600" kern="0" dirty="0" err="1">
                <a:ea typeface="ヒラギノ角ゴ Pro W3" pitchFamily="-84" charset="-128"/>
              </a:rPr>
              <a:t>çıkışlar</a:t>
            </a:r>
            <a:r>
              <a:rPr lang="en-US" sz="1600" kern="0" dirty="0">
                <a:ea typeface="ヒラギノ角ゴ Pro W3" pitchFamily="-84" charset="-128"/>
              </a:rPr>
              <a:t> </a:t>
            </a:r>
            <a:r>
              <a:rPr lang="en-US" sz="1600" kern="0" dirty="0" err="1">
                <a:ea typeface="ヒラギノ角ゴ Pro W3" pitchFamily="-84" charset="-128"/>
              </a:rPr>
              <a:t>özellikle</a:t>
            </a:r>
            <a:r>
              <a:rPr lang="en-US" sz="1600" kern="0" dirty="0">
                <a:ea typeface="ヒラギノ角ゴ Pro W3" pitchFamily="-84" charset="-128"/>
              </a:rPr>
              <a:t> de </a:t>
            </a:r>
            <a:r>
              <a:rPr lang="en-US" sz="1600" kern="0" dirty="0" err="1">
                <a:ea typeface="ヒラギノ角ゴ Pro W3" pitchFamily="-84" charset="-128"/>
              </a:rPr>
              <a:t>istihdamdan</a:t>
            </a:r>
            <a:r>
              <a:rPr lang="en-US" sz="1600" kern="0" dirty="0">
                <a:ea typeface="ヒラギノ角ゴ Pro W3" pitchFamily="-84" charset="-128"/>
              </a:rPr>
              <a:t> </a:t>
            </a:r>
            <a:r>
              <a:rPr lang="en-US" sz="1600" kern="0" dirty="0" err="1">
                <a:ea typeface="ヒラギノ角ゴ Pro W3" pitchFamily="-84" charset="-128"/>
              </a:rPr>
              <a:t>çıkışlar</a:t>
            </a:r>
            <a:r>
              <a:rPr lang="en-US" sz="1600" kern="0" dirty="0">
                <a:ea typeface="ヒラギノ角ゴ Pro W3" pitchFamily="-84" charset="-128"/>
              </a:rPr>
              <a:t> </a:t>
            </a:r>
            <a:r>
              <a:rPr lang="en-US" sz="1600" kern="0" dirty="0" err="1">
                <a:ea typeface="ヒラギノ角ゴ Pro W3" pitchFamily="-84" charset="-128"/>
              </a:rPr>
              <a:t>yüksek</a:t>
            </a:r>
            <a:r>
              <a:rPr lang="en-US" sz="1600" kern="0" dirty="0">
                <a:ea typeface="ヒラギノ角ゴ Pro W3" pitchFamily="-84" charset="-128"/>
              </a:rPr>
              <a:t> </a:t>
            </a:r>
            <a:r>
              <a:rPr lang="en-US" sz="1600" kern="0" dirty="0" err="1">
                <a:ea typeface="ヒラギノ角ゴ Pro W3" pitchFamily="-84" charset="-128"/>
              </a:rPr>
              <a:t>düzeyde</a:t>
            </a:r>
            <a:r>
              <a:rPr lang="en-US" sz="1600" kern="0" dirty="0">
                <a:ea typeface="ヒラギノ角ゴ Pro W3" pitchFamily="-84" charset="-128"/>
              </a:rPr>
              <a:t> </a:t>
            </a:r>
            <a:r>
              <a:rPr lang="en-US" sz="1600" kern="0" dirty="0" err="1">
                <a:ea typeface="ヒラギノ角ゴ Pro W3" pitchFamily="-84" charset="-128"/>
              </a:rPr>
              <a:t>oldu</a:t>
            </a:r>
            <a:r>
              <a:rPr lang="en-US" sz="1600" kern="0" dirty="0">
                <a:ea typeface="ヒラギノ角ゴ Pro W3" pitchFamily="-84" charset="-128"/>
              </a:rPr>
              <a:t>.</a:t>
            </a:r>
          </a:p>
          <a:p>
            <a:pPr>
              <a:spcBef>
                <a:spcPts val="525"/>
              </a:spcBef>
            </a:pPr>
            <a:endParaRPr lang="en-US" sz="1800" kern="0" dirty="0">
              <a:ea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75348594"/>
      </p:ext>
    </p:extLst>
  </p:cSld>
  <p:clrMapOvr>
    <a:masterClrMapping/>
  </p:clrMapOvr>
  <p:transition>
    <p:strips dir="l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ヒラギノ角ゴ Pro W3" pitchFamily="-84" charset="-128"/>
              </a:rPr>
              <a:t>İşgücü</a:t>
            </a:r>
            <a:r>
              <a:rPr lang="en-US" dirty="0">
                <a:ea typeface="ヒラギノ角ゴ Pro W3" pitchFamily="-84" charset="-128"/>
              </a:rPr>
              <a:t> </a:t>
            </a:r>
            <a:r>
              <a:rPr lang="en-US" dirty="0" err="1">
                <a:ea typeface="ヒラギノ角ゴ Pro W3" pitchFamily="-84" charset="-128"/>
              </a:rPr>
              <a:t>Piyasası</a:t>
            </a:r>
            <a:endParaRPr lang="en-US" dirty="0">
              <a:ea typeface="ヒラギノ角ゴ Pro W3" pitchFamily="-84" charset="-128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525"/>
              </a:spcBef>
            </a:pPr>
            <a:r>
              <a:rPr lang="en-US" sz="2400" dirty="0">
                <a:ea typeface="ヒラギノ角ゴ Pro W3" pitchFamily="-84" charset="-128"/>
              </a:rPr>
              <a:t>“</a:t>
            </a:r>
            <a:r>
              <a:rPr lang="en-US" sz="2400" dirty="0" err="1">
                <a:ea typeface="ヒラギノ角ゴ Pro W3" pitchFamily="-84" charset="-128"/>
              </a:rPr>
              <a:t>İşgücü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dışında</a:t>
            </a:r>
            <a:r>
              <a:rPr lang="en-US" sz="2400" dirty="0">
                <a:ea typeface="ヒラギノ角ゴ Pro W3" pitchFamily="-84" charset="-128"/>
              </a:rPr>
              <a:t>” </a:t>
            </a:r>
            <a:r>
              <a:rPr lang="en-US" sz="2400" dirty="0" err="1">
                <a:ea typeface="ヒラギノ角ゴ Pro W3" pitchFamily="-84" charset="-128"/>
              </a:rPr>
              <a:t>kalan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nüfusun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önemli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bir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kısmı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cesareti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kırışmış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çalışanlar</a:t>
            </a:r>
            <a:r>
              <a:rPr lang="en-US" sz="2400" dirty="0">
                <a:ea typeface="ヒラギノ角ゴ Pro W3" pitchFamily="-84" charset="-128"/>
              </a:rPr>
              <a:t>—</a:t>
            </a:r>
            <a:r>
              <a:rPr lang="en-US" sz="2400" dirty="0" err="1">
                <a:ea typeface="ヒラギノ角ゴ Pro W3" pitchFamily="-84" charset="-128"/>
              </a:rPr>
              <a:t>aktif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olarak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iş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aramayan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ancak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iş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olsa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çalışacak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nüfus</a:t>
            </a:r>
            <a:r>
              <a:rPr lang="en-US" sz="2400" dirty="0">
                <a:ea typeface="ヒラギノ角ゴ Pro W3" pitchFamily="-84" charset="-128"/>
              </a:rPr>
              <a:t>.</a:t>
            </a:r>
          </a:p>
          <a:p>
            <a:pPr marL="0" indent="0">
              <a:spcBef>
                <a:spcPts val="525"/>
              </a:spcBef>
              <a:buNone/>
            </a:pPr>
            <a:endParaRPr lang="en-US" sz="2400" dirty="0">
              <a:ea typeface="ヒラギノ角ゴ Pro W3" pitchFamily="-84" charset="-128"/>
            </a:endParaRPr>
          </a:p>
          <a:p>
            <a:pPr>
              <a:spcBef>
                <a:spcPts val="525"/>
              </a:spcBef>
            </a:pPr>
            <a:r>
              <a:rPr lang="en-US" sz="2400" dirty="0" err="1">
                <a:ea typeface="ヒラギノ角ゴ Pro W3" pitchFamily="-84" charset="-128"/>
              </a:rPr>
              <a:t>Sadece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işsizlik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oranı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değil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istihdam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oranı</a:t>
            </a:r>
            <a:r>
              <a:rPr lang="en-US" sz="2400" dirty="0">
                <a:ea typeface="ヒラギノ角ゴ Pro W3" pitchFamily="-84" charset="-128"/>
              </a:rPr>
              <a:t> da </a:t>
            </a:r>
            <a:r>
              <a:rPr lang="en-US" sz="2400" dirty="0" err="1">
                <a:ea typeface="ヒラギノ角ゴ Pro W3" pitchFamily="-84" charset="-128"/>
              </a:rPr>
              <a:t>gözlemlenen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önemli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göstergelerden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biridir</a:t>
            </a:r>
            <a:r>
              <a:rPr lang="en-US" sz="2400" dirty="0">
                <a:ea typeface="ヒラギノ角ゴ Pro W3" pitchFamily="-84" charset="-128"/>
              </a:rPr>
              <a:t>—the </a:t>
            </a:r>
            <a:r>
              <a:rPr lang="en-US" sz="2400" dirty="0" err="1">
                <a:ea typeface="ヒラギノ角ゴ Pro W3" pitchFamily="-84" charset="-128"/>
              </a:rPr>
              <a:t>istihdamın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nüfusa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oranı</a:t>
            </a:r>
            <a:r>
              <a:rPr lang="en-US" sz="2400" dirty="0">
                <a:ea typeface="ヒラギノ角ゴ Pro W3" pitchFamily="-84" charset="-128"/>
              </a:rPr>
              <a:t>.</a:t>
            </a:r>
          </a:p>
          <a:p>
            <a:pPr>
              <a:spcBef>
                <a:spcPts val="525"/>
              </a:spcBef>
            </a:pPr>
            <a:endParaRPr lang="en-US" sz="2400" dirty="0">
              <a:ea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42262755"/>
      </p:ext>
    </p:extLst>
  </p:cSld>
  <p:clrMapOvr>
    <a:masterClrMapping/>
  </p:clrMapOvr>
  <p:transition>
    <p:strips dir="l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ヒラギノ角ゴ Pro W3" pitchFamily="-65" charset="-128"/>
              </a:rPr>
              <a:t>İşsizlikteki</a:t>
            </a:r>
            <a:r>
              <a:rPr lang="en-US" dirty="0">
                <a:ea typeface="ヒラギノ角ゴ Pro W3" pitchFamily="-65" charset="-128"/>
              </a:rPr>
              <a:t> </a:t>
            </a:r>
            <a:r>
              <a:rPr lang="en-US" dirty="0" err="1">
                <a:ea typeface="ヒラギノ角ゴ Pro W3" pitchFamily="-65" charset="-128"/>
              </a:rPr>
              <a:t>hareketler</a:t>
            </a:r>
            <a:endParaRPr lang="en-US" dirty="0">
              <a:ea typeface="ヒラギノ角ゴ Pro W3" pitchFamily="-65" charset="-128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82000" cy="7620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1800" dirty="0">
                <a:ea typeface="ヒラギノ角ゴ Pro W3" pitchFamily="-65" charset="-128"/>
              </a:rPr>
              <a:t>1996–2014 </a:t>
            </a:r>
            <a:r>
              <a:rPr lang="en-US" sz="1800" dirty="0" err="1">
                <a:ea typeface="ヒラギノ角ゴ Pro W3" pitchFamily="-65" charset="-128"/>
              </a:rPr>
              <a:t>Değişimleri</a:t>
            </a:r>
            <a:endParaRPr lang="en-US" sz="1800" dirty="0">
              <a:ea typeface="ヒラギノ角ゴ Pro W3" pitchFamily="-65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76931" y="1945557"/>
            <a:ext cx="6386069" cy="3135399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51793" y="5410200"/>
            <a:ext cx="8040414" cy="594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ヒラギノ角ゴ Pro W3" pitchFamily="-1" charset="-128"/>
                <a:cs typeface="ヒラギノ角ゴ Pro W3" pitchFamily="-1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9pPr>
          </a:lstStyle>
          <a:p>
            <a:pPr marL="0" indent="0">
              <a:spcBef>
                <a:spcPts val="525"/>
              </a:spcBef>
              <a:buNone/>
            </a:pPr>
            <a:r>
              <a:rPr lang="en-US" sz="1600" kern="0" dirty="0" err="1">
                <a:ea typeface="ヒラギノ角ゴ Pro W3" pitchFamily="-84" charset="-128"/>
              </a:rPr>
              <a:t>İşsizlik</a:t>
            </a:r>
            <a:r>
              <a:rPr lang="en-US" sz="1600" kern="0" dirty="0">
                <a:ea typeface="ヒラギノ角ゴ Pro W3" pitchFamily="-84" charset="-128"/>
              </a:rPr>
              <a:t> </a:t>
            </a:r>
            <a:r>
              <a:rPr lang="en-US" sz="1600" kern="0" dirty="0" err="1">
                <a:ea typeface="ヒラギノ角ゴ Pro W3" pitchFamily="-84" charset="-128"/>
              </a:rPr>
              <a:t>yüksekse</a:t>
            </a:r>
            <a:r>
              <a:rPr lang="en-US" sz="1600" kern="0" dirty="0">
                <a:ea typeface="ヒラギノ角ゴ Pro W3" pitchFamily="-84" charset="-128"/>
              </a:rPr>
              <a:t> </a:t>
            </a:r>
            <a:r>
              <a:rPr lang="en-US" sz="1600" kern="0" dirty="0" err="1">
                <a:ea typeface="ヒラギノ角ゴ Pro W3" pitchFamily="-84" charset="-128"/>
              </a:rPr>
              <a:t>işlerin</a:t>
            </a:r>
            <a:r>
              <a:rPr lang="en-US" sz="1600" kern="0" dirty="0">
                <a:ea typeface="ヒラギノ角ゴ Pro W3" pitchFamily="-84" charset="-128"/>
              </a:rPr>
              <a:t> </a:t>
            </a:r>
            <a:r>
              <a:rPr lang="en-US" sz="1600" kern="0" dirty="0" err="1">
                <a:ea typeface="ヒラギノ角ゴ Pro W3" pitchFamily="-84" charset="-128"/>
              </a:rPr>
              <a:t>içinde</a:t>
            </a:r>
            <a:r>
              <a:rPr lang="en-US" sz="1600" kern="0" dirty="0">
                <a:ea typeface="ヒラギノ角ゴ Pro W3" pitchFamily="-84" charset="-128"/>
              </a:rPr>
              <a:t> </a:t>
            </a:r>
            <a:r>
              <a:rPr lang="en-US" sz="1600" kern="0" dirty="0" err="1">
                <a:ea typeface="ヒラギノ角ゴ Pro W3" pitchFamily="-84" charset="-128"/>
              </a:rPr>
              <a:t>işe</a:t>
            </a:r>
            <a:r>
              <a:rPr lang="en-US" sz="1600" kern="0" dirty="0">
                <a:ea typeface="ヒラギノ角ゴ Pro W3" pitchFamily="-84" charset="-128"/>
              </a:rPr>
              <a:t> </a:t>
            </a:r>
            <a:r>
              <a:rPr lang="en-US" sz="1600" kern="0" dirty="0" err="1">
                <a:ea typeface="ヒラギノ角ゴ Pro W3" pitchFamily="-84" charset="-128"/>
              </a:rPr>
              <a:t>yerleşenlerin</a:t>
            </a:r>
            <a:r>
              <a:rPr lang="en-US" sz="1600" kern="0" dirty="0">
                <a:ea typeface="ヒラギノ角ゴ Pro W3" pitchFamily="-84" charset="-128"/>
              </a:rPr>
              <a:t> </a:t>
            </a:r>
            <a:r>
              <a:rPr lang="en-US" sz="1600" kern="0" dirty="0" err="1">
                <a:ea typeface="ヒラギノ角ゴ Pro W3" pitchFamily="-84" charset="-128"/>
              </a:rPr>
              <a:t>oranı</a:t>
            </a:r>
            <a:r>
              <a:rPr lang="en-US" sz="1600" kern="0" dirty="0">
                <a:ea typeface="ヒラギノ角ゴ Pro W3" pitchFamily="-84" charset="-128"/>
              </a:rPr>
              <a:t> </a:t>
            </a:r>
            <a:r>
              <a:rPr lang="en-US" sz="1600" kern="0" dirty="0" err="1">
                <a:ea typeface="ヒラギノ角ゴ Pro W3" pitchFamily="-84" charset="-128"/>
              </a:rPr>
              <a:t>düşüktür</a:t>
            </a:r>
            <a:endParaRPr lang="en-US" sz="1600" kern="0" dirty="0">
              <a:ea typeface="ヒラギノ角ゴ Pro W3" pitchFamily="-84" charset="-128"/>
            </a:endParaRPr>
          </a:p>
          <a:p>
            <a:pPr>
              <a:spcBef>
                <a:spcPts val="525"/>
              </a:spcBef>
            </a:pPr>
            <a:endParaRPr lang="en-US" sz="1800" kern="0" dirty="0">
              <a:ea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5709650"/>
      </p:ext>
    </p:extLst>
  </p:cSld>
  <p:clrMapOvr>
    <a:masterClrMapping/>
  </p:clrMapOvr>
  <p:transition>
    <p:strips dir="l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ヒラギノ角ゴ Pro W3" pitchFamily="-65" charset="-128"/>
              </a:rPr>
              <a:t>Ücretin</a:t>
            </a:r>
            <a:r>
              <a:rPr lang="en-US" dirty="0">
                <a:ea typeface="ヒラギノ角ゴ Pro W3" pitchFamily="-65" charset="-128"/>
              </a:rPr>
              <a:t> </a:t>
            </a:r>
            <a:r>
              <a:rPr lang="en-US" dirty="0" err="1">
                <a:ea typeface="ヒラギノ角ゴ Pro W3" pitchFamily="-65" charset="-128"/>
              </a:rPr>
              <a:t>belirleyicileri</a:t>
            </a:r>
            <a:endParaRPr lang="en-US" dirty="0">
              <a:ea typeface="ヒラギノ角ゴ Pro W3" pitchFamily="-84" charset="-128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525"/>
              </a:spcBef>
            </a:pPr>
            <a:r>
              <a:rPr lang="en-US" sz="2400" b="1" dirty="0" err="1">
                <a:ea typeface="ヒラギノ角ゴ Pro W3" pitchFamily="-84" charset="-128"/>
              </a:rPr>
              <a:t>Toplu</a:t>
            </a:r>
            <a:r>
              <a:rPr lang="en-US" sz="2400" b="1" dirty="0">
                <a:ea typeface="ヒラギノ角ゴ Pro W3" pitchFamily="-84" charset="-128"/>
              </a:rPr>
              <a:t> </a:t>
            </a:r>
            <a:r>
              <a:rPr lang="en-US" sz="2400" b="1" dirty="0" err="1">
                <a:ea typeface="ヒラギノ角ゴ Pro W3" pitchFamily="-84" charset="-128"/>
              </a:rPr>
              <a:t>sözleşmeler</a:t>
            </a:r>
            <a:r>
              <a:rPr lang="en-US" sz="2400" dirty="0">
                <a:ea typeface="ヒラギノ角ゴ Pro W3" pitchFamily="-84" charset="-128"/>
              </a:rPr>
              <a:t>—</a:t>
            </a:r>
            <a:r>
              <a:rPr lang="en-US" sz="2400" dirty="0" err="1">
                <a:ea typeface="ヒラギノ角ゴ Pro W3" pitchFamily="-84" charset="-128"/>
              </a:rPr>
              <a:t>sendikalar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ve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firmalar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arasında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toplu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pazarlık</a:t>
            </a:r>
            <a:r>
              <a:rPr lang="en-US" sz="2400" dirty="0">
                <a:ea typeface="ヒラギノ角ゴ Pro W3" pitchFamily="-84" charset="-128"/>
              </a:rPr>
              <a:t>.</a:t>
            </a:r>
          </a:p>
          <a:p>
            <a:pPr>
              <a:spcBef>
                <a:spcPts val="525"/>
              </a:spcBef>
            </a:pPr>
            <a:endParaRPr lang="en-US" sz="2400" dirty="0">
              <a:ea typeface="ヒラギノ角ゴ Pro W3" pitchFamily="-84" charset="-128"/>
            </a:endParaRPr>
          </a:p>
          <a:p>
            <a:pPr>
              <a:spcBef>
                <a:spcPts val="525"/>
              </a:spcBef>
            </a:pPr>
            <a:r>
              <a:rPr lang="en-US" sz="2400" b="1" dirty="0" err="1">
                <a:ea typeface="ヒラギノ角ゴ Pro W3" pitchFamily="-84" charset="-128"/>
              </a:rPr>
              <a:t>Rezervasyon</a:t>
            </a:r>
            <a:r>
              <a:rPr lang="en-US" sz="2400" b="1" dirty="0">
                <a:ea typeface="ヒラギノ角ゴ Pro W3" pitchFamily="-84" charset="-128"/>
              </a:rPr>
              <a:t> </a:t>
            </a:r>
            <a:r>
              <a:rPr lang="en-US" sz="2400" b="1" dirty="0" err="1">
                <a:ea typeface="ヒラギノ角ゴ Pro W3" pitchFamily="-84" charset="-128"/>
              </a:rPr>
              <a:t>ücret</a:t>
            </a:r>
            <a:r>
              <a:rPr lang="en-US" sz="2400" b="1" dirty="0">
                <a:ea typeface="ヒラギノ角ゴ Pro W3" pitchFamily="-84" charset="-128"/>
              </a:rPr>
              <a:t> </a:t>
            </a:r>
            <a:r>
              <a:rPr lang="en-US" sz="2400" b="1" dirty="0" err="1">
                <a:ea typeface="ヒラギノ角ゴ Pro W3" pitchFamily="-84" charset="-128"/>
              </a:rPr>
              <a:t>düzeyi</a:t>
            </a:r>
            <a:r>
              <a:rPr lang="en-US" sz="2400" dirty="0">
                <a:ea typeface="ヒラギノ角ゴ Pro W3" pitchFamily="-84" charset="-128"/>
              </a:rPr>
              <a:t>—</a:t>
            </a:r>
            <a:r>
              <a:rPr lang="en-US" sz="2400" dirty="0" err="1">
                <a:ea typeface="ヒラギノ角ゴ Pro W3" pitchFamily="-84" charset="-128"/>
              </a:rPr>
              <a:t>çalışma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ve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çalışmama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arasında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kararsız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kalınan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ücret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düzeyi</a:t>
            </a:r>
            <a:r>
              <a:rPr lang="en-US" sz="2400" dirty="0">
                <a:ea typeface="ヒラギノ角ゴ Pro W3" pitchFamily="-84" charset="-128"/>
              </a:rPr>
              <a:t>.</a:t>
            </a:r>
          </a:p>
          <a:p>
            <a:pPr>
              <a:spcBef>
                <a:spcPts val="525"/>
              </a:spcBef>
            </a:pPr>
            <a:endParaRPr lang="en-US" sz="2400" dirty="0">
              <a:ea typeface="ヒラギノ角ゴ Pro W3" pitchFamily="-84" charset="-128"/>
            </a:endParaRPr>
          </a:p>
          <a:p>
            <a:pPr>
              <a:spcBef>
                <a:spcPts val="525"/>
              </a:spcBef>
            </a:pPr>
            <a:r>
              <a:rPr lang="en-US" sz="2400" dirty="0" err="1">
                <a:ea typeface="ヒラギノ角ゴ Pro W3" pitchFamily="-84" charset="-128"/>
              </a:rPr>
              <a:t>Çalışanların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b="1" dirty="0" err="1">
                <a:ea typeface="ヒラギノ角ゴ Pro W3" pitchFamily="-84" charset="-128"/>
              </a:rPr>
              <a:t>pazarlık</a:t>
            </a:r>
            <a:r>
              <a:rPr lang="en-US" sz="2400" b="1" dirty="0">
                <a:ea typeface="ヒラギノ角ゴ Pro W3" pitchFamily="-84" charset="-128"/>
              </a:rPr>
              <a:t> </a:t>
            </a:r>
            <a:r>
              <a:rPr lang="en-US" sz="2400" b="1" dirty="0" err="1">
                <a:ea typeface="ヒラギノ角ゴ Pro W3" pitchFamily="-84" charset="-128"/>
              </a:rPr>
              <a:t>gücü</a:t>
            </a:r>
            <a:r>
              <a:rPr lang="en-US" sz="2400" b="1" dirty="0">
                <a:ea typeface="ヒラギノ角ゴ Pro W3" pitchFamily="-84" charset="-128"/>
              </a:rPr>
              <a:t> </a:t>
            </a:r>
            <a:r>
              <a:rPr lang="en-US" sz="2400" dirty="0">
                <a:ea typeface="ヒラギノ角ゴ Pro W3" pitchFamily="-84" charset="-128"/>
              </a:rPr>
              <a:t>:</a:t>
            </a:r>
          </a:p>
          <a:p>
            <a:pPr lvl="1">
              <a:spcBef>
                <a:spcPts val="525"/>
              </a:spcBef>
            </a:pPr>
            <a:r>
              <a:rPr lang="en-US" sz="2000" dirty="0" err="1">
                <a:ea typeface="ヒラギノ角ゴ Pro W3" pitchFamily="-84" charset="-128"/>
              </a:rPr>
              <a:t>Firmanın</a:t>
            </a:r>
            <a:r>
              <a:rPr lang="en-US" sz="2000" dirty="0">
                <a:ea typeface="ヒラギノ角ゴ Pro W3" pitchFamily="-84" charset="-128"/>
              </a:rPr>
              <a:t> </a:t>
            </a:r>
            <a:r>
              <a:rPr lang="en-US" sz="2000" dirty="0" err="1">
                <a:ea typeface="ヒラギノ角ゴ Pro W3" pitchFamily="-84" charset="-128"/>
              </a:rPr>
              <a:t>çalışacak</a:t>
            </a:r>
            <a:r>
              <a:rPr lang="en-US" sz="2000" dirty="0">
                <a:ea typeface="ヒラギノ角ゴ Pro W3" pitchFamily="-84" charset="-128"/>
              </a:rPr>
              <a:t> </a:t>
            </a:r>
            <a:r>
              <a:rPr lang="en-US" sz="2000" dirty="0" err="1">
                <a:ea typeface="ヒラギノ角ゴ Pro W3" pitchFamily="-84" charset="-128"/>
              </a:rPr>
              <a:t>kişi</a:t>
            </a:r>
            <a:r>
              <a:rPr lang="en-US" sz="2000" dirty="0">
                <a:ea typeface="ヒラギノ角ゴ Pro W3" pitchFamily="-84" charset="-128"/>
              </a:rPr>
              <a:t> </a:t>
            </a:r>
            <a:r>
              <a:rPr lang="en-US" sz="2000" dirty="0" err="1">
                <a:ea typeface="ヒラギノ角ゴ Pro W3" pitchFamily="-84" charset="-128"/>
              </a:rPr>
              <a:t>bulmanın</a:t>
            </a:r>
            <a:r>
              <a:rPr lang="en-US" sz="2000" dirty="0">
                <a:ea typeface="ヒラギノ角ゴ Pro W3" pitchFamily="-84" charset="-128"/>
              </a:rPr>
              <a:t> </a:t>
            </a:r>
            <a:r>
              <a:rPr lang="en-US" sz="2000" dirty="0" err="1">
                <a:ea typeface="ヒラギノ角ゴ Pro W3" pitchFamily="-84" charset="-128"/>
              </a:rPr>
              <a:t>maliyetine</a:t>
            </a:r>
            <a:r>
              <a:rPr lang="en-US" sz="2000" dirty="0">
                <a:ea typeface="ヒラギノ角ゴ Pro W3" pitchFamily="-84" charset="-128"/>
              </a:rPr>
              <a:t> </a:t>
            </a:r>
            <a:r>
              <a:rPr lang="en-US" sz="2000" dirty="0" err="1">
                <a:ea typeface="ヒラギノ角ゴ Pro W3" pitchFamily="-84" charset="-128"/>
              </a:rPr>
              <a:t>bağlı</a:t>
            </a:r>
            <a:endParaRPr lang="en-US" sz="2000" dirty="0">
              <a:ea typeface="ヒラギノ角ゴ Pro W3" pitchFamily="-84" charset="-128"/>
            </a:endParaRPr>
          </a:p>
          <a:p>
            <a:pPr lvl="1">
              <a:spcBef>
                <a:spcPts val="525"/>
              </a:spcBef>
            </a:pPr>
            <a:r>
              <a:rPr lang="en-US" sz="2000" dirty="0" err="1">
                <a:ea typeface="ヒラギノ角ゴ Pro W3" pitchFamily="-84" charset="-128"/>
              </a:rPr>
              <a:t>Çalışanların</a:t>
            </a:r>
            <a:r>
              <a:rPr lang="en-US" sz="2000" dirty="0">
                <a:ea typeface="ヒラギノ角ゴ Pro W3" pitchFamily="-84" charset="-128"/>
              </a:rPr>
              <a:t> </a:t>
            </a:r>
            <a:r>
              <a:rPr lang="en-US" sz="2000" dirty="0" err="1">
                <a:ea typeface="ヒラギノ角ゴ Pro W3" pitchFamily="-84" charset="-128"/>
              </a:rPr>
              <a:t>mevcut</a:t>
            </a:r>
            <a:r>
              <a:rPr lang="en-US" sz="2000" dirty="0">
                <a:ea typeface="ヒラギノ角ゴ Pro W3" pitchFamily="-84" charset="-128"/>
              </a:rPr>
              <a:t> </a:t>
            </a:r>
            <a:r>
              <a:rPr lang="en-US" sz="2000" dirty="0" err="1">
                <a:ea typeface="ヒラギノ角ゴ Pro W3" pitchFamily="-84" charset="-128"/>
              </a:rPr>
              <a:t>işlerinden</a:t>
            </a:r>
            <a:r>
              <a:rPr lang="en-US" sz="2000" dirty="0">
                <a:ea typeface="ヒラギノ角ゴ Pro W3" pitchFamily="-84" charset="-128"/>
              </a:rPr>
              <a:t> </a:t>
            </a:r>
            <a:r>
              <a:rPr lang="en-US" sz="2000" dirty="0" err="1">
                <a:ea typeface="ヒラギノ角ゴ Pro W3" pitchFamily="-84" charset="-128"/>
              </a:rPr>
              <a:t>ayrılıp</a:t>
            </a:r>
            <a:r>
              <a:rPr lang="en-US" sz="2000" dirty="0">
                <a:ea typeface="ヒラギノ角ゴ Pro W3" pitchFamily="-84" charset="-128"/>
              </a:rPr>
              <a:t> </a:t>
            </a:r>
            <a:r>
              <a:rPr lang="en-US" sz="2000" dirty="0" err="1">
                <a:ea typeface="ヒラギノ角ゴ Pro W3" pitchFamily="-84" charset="-128"/>
              </a:rPr>
              <a:t>yeni</a:t>
            </a:r>
            <a:r>
              <a:rPr lang="en-US" sz="2000" dirty="0">
                <a:ea typeface="ヒラギノ角ゴ Pro W3" pitchFamily="-84" charset="-128"/>
              </a:rPr>
              <a:t> </a:t>
            </a:r>
            <a:r>
              <a:rPr lang="en-US" sz="2000" dirty="0" err="1">
                <a:ea typeface="ヒラギノ角ゴ Pro W3" pitchFamily="-84" charset="-128"/>
              </a:rPr>
              <a:t>iş</a:t>
            </a:r>
            <a:r>
              <a:rPr lang="en-US" sz="2000" dirty="0">
                <a:ea typeface="ヒラギノ角ゴ Pro W3" pitchFamily="-84" charset="-128"/>
              </a:rPr>
              <a:t> </a:t>
            </a:r>
            <a:r>
              <a:rPr lang="en-US" sz="2000" dirty="0" err="1">
                <a:ea typeface="ヒラギノ角ゴ Pro W3" pitchFamily="-84" charset="-128"/>
              </a:rPr>
              <a:t>bulmalarının</a:t>
            </a:r>
            <a:r>
              <a:rPr lang="en-US" sz="2000" dirty="0">
                <a:ea typeface="ヒラギノ角ゴ Pro W3" pitchFamily="-84" charset="-128"/>
              </a:rPr>
              <a:t> ne </a:t>
            </a:r>
            <a:r>
              <a:rPr lang="en-US" sz="2000" dirty="0" err="1">
                <a:ea typeface="ヒラギノ角ゴ Pro W3" pitchFamily="-84" charset="-128"/>
              </a:rPr>
              <a:t>kadar</a:t>
            </a:r>
            <a:r>
              <a:rPr lang="en-US" sz="2000" dirty="0">
                <a:ea typeface="ヒラギノ角ゴ Pro W3" pitchFamily="-84" charset="-128"/>
              </a:rPr>
              <a:t> </a:t>
            </a:r>
            <a:r>
              <a:rPr lang="en-US" sz="2000" dirty="0" err="1">
                <a:ea typeface="ヒラギノ角ゴ Pro W3" pitchFamily="-84" charset="-128"/>
              </a:rPr>
              <a:t>zor</a:t>
            </a:r>
            <a:r>
              <a:rPr lang="en-US" sz="2000" dirty="0">
                <a:ea typeface="ヒラギノ角ゴ Pro W3" pitchFamily="-84" charset="-128"/>
              </a:rPr>
              <a:t> </a:t>
            </a:r>
            <a:r>
              <a:rPr lang="en-US" sz="2000" dirty="0" err="1">
                <a:ea typeface="ヒラギノ角ゴ Pro W3" pitchFamily="-84" charset="-128"/>
              </a:rPr>
              <a:t>olduğuna</a:t>
            </a:r>
            <a:r>
              <a:rPr lang="en-US" sz="2000" dirty="0">
                <a:ea typeface="ヒラギノ角ゴ Pro W3" pitchFamily="-84" charset="-128"/>
              </a:rPr>
              <a:t> </a:t>
            </a:r>
            <a:r>
              <a:rPr lang="en-US" sz="2000" dirty="0" err="1">
                <a:ea typeface="ヒラギノ角ゴ Pro W3" pitchFamily="-84" charset="-128"/>
              </a:rPr>
              <a:t>bağlı</a:t>
            </a:r>
            <a:endParaRPr lang="en-US" sz="2000" dirty="0">
              <a:ea typeface="ヒラギノ角ゴ Pro W3" pitchFamily="-84" charset="-128"/>
            </a:endParaRPr>
          </a:p>
          <a:p>
            <a:pPr>
              <a:spcBef>
                <a:spcPts val="525"/>
              </a:spcBef>
            </a:pPr>
            <a:endParaRPr lang="en-US" sz="2400" dirty="0">
              <a:ea typeface="ヒラギノ角ゴ Pro W3" pitchFamily="-84" charset="-128"/>
            </a:endParaRPr>
          </a:p>
          <a:p>
            <a:pPr>
              <a:spcBef>
                <a:spcPts val="525"/>
              </a:spcBef>
            </a:pPr>
            <a:endParaRPr lang="en-US" sz="2400" dirty="0">
              <a:ea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25115997"/>
      </p:ext>
    </p:extLst>
  </p:cSld>
  <p:clrMapOvr>
    <a:masterClrMapping/>
  </p:clrMapOvr>
  <p:transition>
    <p:strips dir="ld"/>
  </p:transition>
</p:sld>
</file>

<file path=ppt/theme/theme1.xml><?xml version="1.0" encoding="utf-8"?>
<a:theme xmlns:a="http://schemas.openxmlformats.org/drawingml/2006/main" name="template_LN01Brooks671956_02_LN01">
  <a:themeElements>
    <a:clrScheme name="Pearson_PowerPoint_Template_Bekae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earson_PowerPoint_Template_Bekaer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Pearson_PowerPoint_Template_Bekae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LN01Folland832739_07_LN01.pot</Template>
  <TotalTime>2660</TotalTime>
  <Words>212</Words>
  <Application>Microsoft Macintosh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ヒラギノ角ゴ Pro W3</vt:lpstr>
      <vt:lpstr>Arial</vt:lpstr>
      <vt:lpstr>Times New Roman</vt:lpstr>
      <vt:lpstr>Verdana</vt:lpstr>
      <vt:lpstr>template_LN01Brooks671956_02_LN01</vt:lpstr>
      <vt:lpstr>İşsizlik ve İşgücü Piyasaları Kaynak: Blanchard, O.</vt:lpstr>
      <vt:lpstr>İşgücü Piyasası</vt:lpstr>
      <vt:lpstr>İşgücü Piyasası</vt:lpstr>
      <vt:lpstr>İşgücü Piyasası</vt:lpstr>
      <vt:lpstr>İşgücü Piyasası</vt:lpstr>
      <vt:lpstr>İşsizlikteki hareketler</vt:lpstr>
      <vt:lpstr>Ücretin belirleyicileri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Oliver Blanchard</dc:creator>
  <cp:lastModifiedBy>Microsoft Office User</cp:lastModifiedBy>
  <cp:revision>148</cp:revision>
  <dcterms:created xsi:type="dcterms:W3CDTF">2012-08-09T20:37:31Z</dcterms:created>
  <dcterms:modified xsi:type="dcterms:W3CDTF">2020-03-15T09:18:09Z</dcterms:modified>
</cp:coreProperties>
</file>